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23" d="100"/>
          <a:sy n="23" d="100"/>
        </p:scale>
        <p:origin x="-1248" y="560"/>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55767512"/>
        <c:axId val="2055773112"/>
      </c:scatterChart>
      <c:valAx>
        <c:axId val="2055767512"/>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55773112"/>
        <c:crosses val="autoZero"/>
        <c:crossBetween val="midCat"/>
      </c:valAx>
      <c:valAx>
        <c:axId val="2055773112"/>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05576751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03467944"/>
        <c:axId val="2104220360"/>
      </c:scatterChart>
      <c:valAx>
        <c:axId val="2103467944"/>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104220360"/>
        <c:crosses val="autoZero"/>
        <c:crossBetween val="midCat"/>
        <c:majorUnit val="4.0"/>
      </c:valAx>
      <c:valAx>
        <c:axId val="2104220360"/>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103467944"/>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104469384"/>
        <c:axId val="2083858920"/>
      </c:scatterChart>
      <c:valAx>
        <c:axId val="2104469384"/>
        <c:scaling>
          <c:orientation val="minMax"/>
        </c:scaling>
        <c:delete val="0"/>
        <c:axPos val="b"/>
        <c:title>
          <c:tx>
            <c:rich>
              <a:bodyPr/>
              <a:lstStyle/>
              <a:p>
                <a:pPr>
                  <a:defRPr/>
                </a:pPr>
                <a:r>
                  <a:rPr lang="en-US"/>
                  <a:t>Days</a:t>
                </a:r>
              </a:p>
            </c:rich>
          </c:tx>
          <c:layout/>
          <c:overlay val="0"/>
        </c:title>
        <c:numFmt formatCode="General" sourceLinked="1"/>
        <c:majorTickMark val="out"/>
        <c:minorTickMark val="none"/>
        <c:tickLblPos val="nextTo"/>
        <c:crossAx val="2083858920"/>
        <c:crosses val="autoZero"/>
        <c:crossBetween val="midCat"/>
      </c:valAx>
      <c:valAx>
        <c:axId val="2083858920"/>
        <c:scaling>
          <c:orientation val="minMax"/>
        </c:scaling>
        <c:delete val="0"/>
        <c:axPos val="l"/>
        <c:majorGridlines/>
        <c:title>
          <c:tx>
            <c:rich>
              <a:bodyPr rot="-5400000" vert="horz"/>
              <a:lstStyle/>
              <a:p>
                <a:pPr>
                  <a:defRPr/>
                </a:pPr>
                <a:r>
                  <a:rPr lang="en-US"/>
                  <a:t>Average</a:t>
                </a:r>
                <a:r>
                  <a:rPr lang="en-US" baseline="0"/>
                  <a:t> Business Worth</a:t>
                </a:r>
                <a:endParaRPr lang="en-US"/>
              </a:p>
            </c:rich>
          </c:tx>
          <c:layout/>
          <c:overlay val="0"/>
        </c:title>
        <c:numFmt formatCode="General" sourceLinked="1"/>
        <c:majorTickMark val="out"/>
        <c:minorTickMark val="none"/>
        <c:tickLblPos val="nextTo"/>
        <c:crossAx val="2104469384"/>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Number of Births</a:t>
            </a:r>
            <a:r>
              <a:rPr lang="en-US" sz="3600" baseline="0"/>
              <a:t> and Deaths </a:t>
            </a:r>
            <a:endParaRPr lang="en-US" sz="3600"/>
          </a:p>
        </c:rich>
      </c:tx>
      <c:layout>
        <c:manualLayout>
          <c:xMode val="edge"/>
          <c:yMode val="edge"/>
          <c:x val="0.189587270341207"/>
          <c:y val="0.0185185185185185"/>
        </c:manualLayout>
      </c:layout>
      <c:overlay val="0"/>
    </c:title>
    <c:autoTitleDeleted val="0"/>
    <c:plotArea>
      <c:layout>
        <c:manualLayout>
          <c:layoutTarget val="inner"/>
          <c:xMode val="edge"/>
          <c:yMode val="edge"/>
          <c:x val="0.101316710411199"/>
          <c:y val="0.164814814814815"/>
          <c:w val="0.657484470691163"/>
          <c:h val="0.728703703703704"/>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086395816"/>
        <c:axId val="2058430056"/>
      </c:scatterChart>
      <c:valAx>
        <c:axId val="2086395816"/>
        <c:scaling>
          <c:orientation val="minMax"/>
        </c:scaling>
        <c:delete val="0"/>
        <c:axPos val="b"/>
        <c:title>
          <c:tx>
            <c:rich>
              <a:bodyPr/>
              <a:lstStyle/>
              <a:p>
                <a:pPr>
                  <a:defRPr/>
                </a:pPr>
                <a:r>
                  <a:rPr lang="en-US"/>
                  <a:t>Days</a:t>
                </a:r>
              </a:p>
            </c:rich>
          </c:tx>
          <c:layout>
            <c:manualLayout>
              <c:xMode val="edge"/>
              <c:yMode val="edge"/>
              <c:x val="0.393995406824147"/>
              <c:y val="0.912037037037037"/>
            </c:manualLayout>
          </c:layout>
          <c:overlay val="0"/>
        </c:title>
        <c:numFmt formatCode="General" sourceLinked="1"/>
        <c:majorTickMark val="out"/>
        <c:minorTickMark val="none"/>
        <c:tickLblPos val="nextTo"/>
        <c:crossAx val="2058430056"/>
        <c:crosses val="autoZero"/>
        <c:crossBetween val="midCat"/>
      </c:valAx>
      <c:valAx>
        <c:axId val="2058430056"/>
        <c:scaling>
          <c:orientation val="minMax"/>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a:t> </a:t>
                </a:r>
                <a:r>
                  <a:rPr lang="en-US" sz="1000" b="1" i="0" baseline="0">
                    <a:effectLst/>
                  </a:rPr>
                  <a:t>Number of Occurences</a:t>
                </a:r>
                <a:endParaRPr lang="en-US" sz="1000">
                  <a:effectLst/>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endParaRPr lang="en-US" sz="1000"/>
              </a:p>
            </c:rich>
          </c:tx>
          <c:layout/>
          <c:overlay val="0"/>
        </c:title>
        <c:numFmt formatCode="General" sourceLinked="1"/>
        <c:majorTickMark val="out"/>
        <c:minorTickMark val="none"/>
        <c:tickLblPos val="nextTo"/>
        <c:crossAx val="2086395816"/>
        <c:crosses val="autoZero"/>
        <c:crossBetween val="midCat"/>
      </c:valAx>
    </c:plotArea>
    <c:legend>
      <c:legendPos val="r"/>
      <c:layout/>
      <c:overlay val="0"/>
      <c:txPr>
        <a:bodyPr/>
        <a:lstStyle/>
        <a:p>
          <a:pPr>
            <a:defRPr sz="3200"/>
          </a:pPr>
          <a:endParaRPr lang="en-US"/>
        </a:p>
      </c:txPr>
    </c:legend>
    <c:plotVisOnly val="1"/>
    <c:dispBlanksAs val="gap"/>
    <c:showDLblsOverMax val="0"/>
  </c:chart>
  <c:spPr>
    <a:solidFill>
      <a:schemeClr val="bg1"/>
    </a:solidFill>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4/28/15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a:t>
            </a:r>
            <a:r>
              <a:rPr lang="en-US" dirty="0" smtClean="0"/>
              <a:t>has reduced </a:t>
            </a:r>
            <a:r>
              <a:rPr lang="en-US" dirty="0"/>
              <a:t>the prices of transportation and communication dramatically. This led to an increase in worldwide trade, which greatly expanded our economy. The increased economic activity transformed some 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r>
              <a:rPr lang="en-US" dirty="0" smtClean="0"/>
              <a:t>.</a:t>
            </a:r>
            <a:endParaRPr lang="en-US" dirty="0" smtClean="0"/>
          </a:p>
          <a:p>
            <a:pPr>
              <a:lnSpc>
                <a:spcPct val="150000"/>
              </a:lnSpc>
            </a:pPr>
            <a:endParaRPr lang="en-US" dirty="0"/>
          </a:p>
          <a:p>
            <a:pPr>
              <a:lnSpc>
                <a:spcPct val="150000"/>
              </a:lnSpc>
            </a:pPr>
            <a:r>
              <a:rPr lang="en-US" dirty="0" smtClean="0"/>
              <a:t>The city simulation includes a dynamic population, residences, businesses, and entertainment </a:t>
            </a:r>
            <a:r>
              <a:rPr lang="en-US" dirty="0" smtClean="0"/>
              <a:t>venues. As people interact with the world, </a:t>
            </a:r>
            <a:r>
              <a:rPr lang="en-US" dirty="0" smtClean="0"/>
              <a:t>each component of world changes. </a:t>
            </a:r>
            <a:r>
              <a:rPr lang="en-US" dirty="0" smtClean="0"/>
              <a:t>People’s </a:t>
            </a:r>
            <a:r>
              <a:rPr lang="en-US" dirty="0" smtClean="0"/>
              <a:t>skills and ambitions determine </a:t>
            </a:r>
            <a:r>
              <a:rPr lang="en-US" dirty="0" smtClean="0"/>
              <a:t>how their actions and outcome of model, such as the </a:t>
            </a:r>
            <a:r>
              <a:rPr lang="en-US" dirty="0" smtClean="0"/>
              <a:t>success of </a:t>
            </a:r>
            <a:r>
              <a:rPr lang="en-US" dirty="0" smtClean="0"/>
              <a:t>businesses</a:t>
            </a:r>
            <a:r>
              <a:rPr lang="en-US" dirty="0" smtClean="0"/>
              <a:t>.  In turn, </a:t>
            </a:r>
            <a:r>
              <a:rPr lang="en-US" dirty="0" smtClean="0"/>
              <a:t>businesses </a:t>
            </a:r>
            <a:r>
              <a:rPr lang="en-US" dirty="0" smtClean="0"/>
              <a:t>can expand or contract based on how hard their workers work</a:t>
            </a:r>
            <a:r>
              <a:rPr lang="en-US" dirty="0"/>
              <a:t>. People can </a:t>
            </a:r>
            <a:r>
              <a:rPr lang="en-US" dirty="0" smtClean="0"/>
              <a:t>also give </a:t>
            </a:r>
            <a:r>
              <a:rPr lang="en-US" dirty="0"/>
              <a:t>birth to children, who move into a new residence </a:t>
            </a:r>
            <a:r>
              <a:rPr lang="en-US" dirty="0" smtClean="0"/>
              <a:t>and become part of the world when </a:t>
            </a:r>
            <a:r>
              <a:rPr lang="en-US" dirty="0"/>
              <a:t>they grow up. </a:t>
            </a:r>
            <a:endParaRPr lang="en-US" dirty="0" smtClean="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3523680"/>
          </a:xfrm>
        </p:spPr>
        <p:txBody>
          <a:bodyPr/>
          <a:lstStyle/>
          <a:p>
            <a:r>
              <a:rPr lang="en-US" b="1" dirty="0" smtClean="0"/>
              <a:t>Overview</a:t>
            </a:r>
            <a:endParaRPr lang="en-US" dirty="0" smtClean="0"/>
          </a:p>
          <a:p>
            <a:r>
              <a:rPr lang="en-US" dirty="0" smtClean="0"/>
              <a:t>The simulation is an agent-based discrete-event simulator. Every hour, the simulator notifies all the entities (people and businesses) that time has passed, and the individuals and </a:t>
            </a:r>
            <a:r>
              <a:rPr lang="en-US" dirty="0" smtClean="0"/>
              <a:t>the other parts of the model update </a:t>
            </a:r>
            <a:r>
              <a:rPr lang="en-US" dirty="0" smtClean="0"/>
              <a:t>their properties</a:t>
            </a:r>
            <a:r>
              <a:rPr lang="en-US" dirty="0" smtClean="0"/>
              <a:t>.</a:t>
            </a:r>
          </a:p>
          <a:p>
            <a:endParaRPr lang="en-US" dirty="0" smtClean="0"/>
          </a:p>
          <a:p>
            <a:r>
              <a:rPr lang="en-US" b="1" dirty="0" smtClean="0"/>
              <a:t>People</a:t>
            </a:r>
          </a:p>
          <a:p>
            <a:r>
              <a:rPr lang="en-US" dirty="0" smtClean="0"/>
              <a:t>The people represent the agents in our simulation. Every day people have unique experiences; however, they always follow the circle of life</a:t>
            </a:r>
            <a:r>
              <a:rPr lang="en-US" dirty="0" smtClean="0"/>
              <a:t>.</a:t>
            </a:r>
            <a:endParaRPr lang="en-US" dirty="0" smtClean="0"/>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r>
              <a:rPr lang="en-US" dirty="0" smtClean="0"/>
              <a:t>.</a:t>
            </a:r>
          </a:p>
          <a:p>
            <a:endParaRPr lang="en-US" dirty="0" smtClean="0"/>
          </a:p>
          <a:p>
            <a:r>
              <a:rPr lang="en-US" b="1" dirty="0"/>
              <a:t>Businesses</a:t>
            </a:r>
          </a:p>
          <a:p>
            <a:r>
              <a:rPr lang="en-US" dirty="0"/>
              <a:t>In our model, </a:t>
            </a:r>
            <a:r>
              <a:rPr lang="en-US" dirty="0" smtClean="0"/>
              <a:t>the success of the businesses depends </a:t>
            </a:r>
            <a:r>
              <a:rPr lang="en-US" dirty="0"/>
              <a:t>on </a:t>
            </a:r>
            <a:r>
              <a:rPr lang="en-US" dirty="0" smtClean="0"/>
              <a:t>the </a:t>
            </a:r>
            <a:r>
              <a:rPr lang="en-US" dirty="0"/>
              <a:t>productivity of </a:t>
            </a:r>
            <a:r>
              <a:rPr lang="en-US"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dirty="0"/>
              <a:t>: sales, manufacturing, research</a:t>
            </a:r>
            <a:r>
              <a:rPr lang="en-US" dirty="0" smtClean="0"/>
              <a:t>, finance</a:t>
            </a:r>
            <a:r>
              <a:rPr lang="en-US" dirty="0"/>
              <a:t>, </a:t>
            </a:r>
            <a:r>
              <a:rPr lang="en-US" dirty="0" smtClean="0"/>
              <a:t>and tech.  The quality and wage of the work depends on these types.  </a:t>
            </a:r>
            <a:endParaRPr lang="en-US" dirty="0" smtClean="0"/>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176266"/>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2" name="Text Placeholder 11"/>
          <p:cNvSpPr>
            <a:spLocks noGrp="1"/>
          </p:cNvSpPr>
          <p:nvPr>
            <p:ph type="body" sz="quarter" idx="26"/>
          </p:nvPr>
        </p:nvSpPr>
        <p:spPr>
          <a:xfrm>
            <a:off x="33185099" y="6021370"/>
            <a:ext cx="10201275" cy="15927415"/>
          </a:xfrm>
        </p:spPr>
        <p:txBody>
          <a:bodyPr/>
          <a:lstStyle/>
          <a:p>
            <a:r>
              <a:rPr lang="en-US" dirty="0" smtClean="0"/>
              <a:t>We chose to show </a:t>
            </a:r>
            <a:r>
              <a:rPr lang="en-US" dirty="0" smtClean="0"/>
              <a:t>some general highlights of model in the graphs below.  </a:t>
            </a:r>
            <a:r>
              <a:rPr lang="en-US" dirty="0" smtClean="0"/>
              <a:t>The trends we see make sense both in terms of the model but also reality itself.  In our model, peopl</a:t>
            </a:r>
            <a:r>
              <a:rPr lang="en-US" dirty="0" smtClean="0"/>
              <a:t>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err="1" smtClean="0"/>
              <a:t>ot</a:t>
            </a:r>
            <a:r>
              <a:rPr lang="en-US" dirty="0" smtClean="0"/>
              <a:t> makes sense that the individuals ultimately became richer.  </a:t>
            </a:r>
          </a:p>
          <a:p>
            <a:endParaRPr lang="en-US" dirty="0"/>
          </a:p>
          <a:p>
            <a:r>
              <a:rPr lang="en-US" dirty="0" smtClean="0"/>
              <a:t>The graph showing the steady rise in business productivity was shown given a reasonable ratio of businesses to people.  When only a few companies exist, only the skilled individuals do well.  The rest suffer as they can’t find a place of good work. </a:t>
            </a:r>
          </a:p>
          <a:p>
            <a:endParaRPr lang="en-US" dirty="0"/>
          </a:p>
          <a:p>
            <a:r>
              <a:rPr lang="en-US" dirty="0" smtClean="0"/>
              <a:t>Another set of experiments showed the number of deaths versus the number of children.  We see that the number of children born outweighs the number of people who die in the long term.  Given that people make money over the course of the month while businesses expand, it follows that their happiness increases.  </a:t>
            </a:r>
            <a:r>
              <a:rPr lang="en-US" dirty="0" smtClean="0"/>
              <a:t>Given that the chance of producing a child depends on the good health of a person, it follows that many children would be born.  On the other hand, because few are exceptionally poor and destitute, only a few die as the simulation proceeds.  </a:t>
            </a:r>
          </a:p>
          <a:p>
            <a:endParaRPr lang="en-US" dirty="0"/>
          </a:p>
          <a:p>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model how people and businesses actually operate.  The residence model could also be expanded by allowing individuals to renovate their home or buy a new one altogether.  The needs of individuals could also be made more robust, and the spending models could be refined by tying their actions even more closely to their basic needs.  </a:t>
            </a:r>
            <a:endParaRPr lang="en-US" dirty="0"/>
          </a:p>
        </p:txBody>
      </p:sp>
      <p:sp>
        <p:nvSpPr>
          <p:cNvPr id="13" name="Text Placeholder 12"/>
          <p:cNvSpPr>
            <a:spLocks noGrp="1"/>
          </p:cNvSpPr>
          <p:nvPr>
            <p:ph type="body" sz="quarter" idx="27"/>
          </p:nvPr>
        </p:nvSpPr>
        <p:spPr>
          <a:xfrm>
            <a:off x="33185095" y="22130124"/>
            <a:ext cx="10201275" cy="754045"/>
          </a:xfrm>
        </p:spPr>
        <p:txBody>
          <a:bodyPr/>
          <a:lstStyle/>
          <a:p>
            <a:r>
              <a:rPr lang="en-US" dirty="0" smtClean="0"/>
              <a:t>REFERENCES</a:t>
            </a:r>
            <a:endParaRPr lang="en-US" dirty="0"/>
          </a:p>
        </p:txBody>
      </p:sp>
      <p:sp>
        <p:nvSpPr>
          <p:cNvPr id="14" name="Text Placeholder 13"/>
          <p:cNvSpPr>
            <a:spLocks noGrp="1"/>
          </p:cNvSpPr>
          <p:nvPr>
            <p:ph type="body" sz="quarter" idx="28"/>
          </p:nvPr>
        </p:nvSpPr>
        <p:spPr>
          <a:xfrm>
            <a:off x="33185095" y="23558515"/>
            <a:ext cx="10201275" cy="4154961"/>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sp>
        <p:nvSpPr>
          <p:cNvPr id="15" name="Text Placeholder 14"/>
          <p:cNvSpPr>
            <a:spLocks noGrp="1"/>
          </p:cNvSpPr>
          <p:nvPr>
            <p:ph type="body" sz="quarter" idx="29"/>
          </p:nvPr>
        </p:nvSpPr>
        <p:spPr>
          <a:xfrm>
            <a:off x="33185095" y="26932462"/>
            <a:ext cx="10201275" cy="754045"/>
          </a:xfrm>
        </p:spPr>
        <p:txBody>
          <a:bodyPr/>
          <a:lstStyle/>
          <a:p>
            <a:r>
              <a:rPr lang="en-US" dirty="0" smtClean="0"/>
              <a:t>ACKNOWLEDGEMENTS</a:t>
            </a:r>
            <a:endParaRPr lang="en-US" dirty="0"/>
          </a:p>
        </p:txBody>
      </p:sp>
      <p:sp>
        <p:nvSpPr>
          <p:cNvPr id="16" name="Text Placeholder 15"/>
          <p:cNvSpPr>
            <a:spLocks noGrp="1"/>
          </p:cNvSpPr>
          <p:nvPr>
            <p:ph type="body" sz="quarter" idx="30"/>
          </p:nvPr>
        </p:nvSpPr>
        <p:spPr>
          <a:xfrm>
            <a:off x="33185095" y="27865052"/>
            <a:ext cx="10201275" cy="846363"/>
          </a:xfrm>
        </p:spPr>
        <p:txBody>
          <a:bodyPr/>
          <a:lstStyle/>
          <a:p>
            <a:r>
              <a:rPr lang="en-US" dirty="0" smtClean="0"/>
              <a:t>Thanks to Dr. Vuduc for a great 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3906368348"/>
              </p:ext>
            </p:extLst>
          </p:nvPr>
        </p:nvGraphicFramePr>
        <p:xfrm>
          <a:off x="12180236" y="25679401"/>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4177211643"/>
              </p:ext>
            </p:extLst>
          </p:nvPr>
        </p:nvGraphicFramePr>
        <p:xfrm>
          <a:off x="21878428" y="25679401"/>
          <a:ext cx="10248386"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7023539"/>
            <a:ext cx="9486900" cy="5575360"/>
          </a:xfrm>
          <a:prstGeom prst="rect">
            <a:avLst/>
          </a:prstGeom>
          <a:ln>
            <a:solidFill>
              <a:srgbClr val="2C556E"/>
            </a:solidFill>
          </a:ln>
        </p:spPr>
      </p:pic>
      <p:sp>
        <p:nvSpPr>
          <p:cNvPr id="22" name="TextBox 21"/>
          <p:cNvSpPr txBox="1"/>
          <p:nvPr/>
        </p:nvSpPr>
        <p:spPr>
          <a:xfrm>
            <a:off x="24411682" y="6377207"/>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2053078" y="12881596"/>
            <a:ext cx="9817437" cy="5189112"/>
          </a:xfrm>
          <a:prstGeom prst="rect">
            <a:avLst/>
          </a:prstGeom>
          <a:noFill/>
        </p:spPr>
        <p:txBody>
          <a:bodyPr wrap="square" rtlCol="0">
            <a:spAutoFit/>
          </a:bodyPr>
          <a:lstStyle/>
          <a:p>
            <a:pPr>
              <a:spcBef>
                <a:spcPts val="576"/>
              </a:spcBef>
            </a:pPr>
            <a:r>
              <a:rPr lang="en-US" sz="2400" b="1" smtClean="0"/>
              <a:t>Residences</a:t>
            </a:r>
            <a:endParaRPr lang="en-US" sz="2400" b="1" dirty="0"/>
          </a:p>
          <a:p>
            <a:pPr>
              <a:spcBef>
                <a:spcPts val="576"/>
              </a:spcBef>
            </a:pPr>
            <a:r>
              <a:rPr lang="en-US" sz="2400" dirty="0" smtClean="0"/>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400" dirty="0">
              <a:latin typeface="Trebuchet MS"/>
              <a:cs typeface="Trebuchet MS"/>
            </a:endParaRPr>
          </a:p>
          <a:p>
            <a:pPr>
              <a:spcBef>
                <a:spcPts val="576"/>
              </a:spcBef>
            </a:pPr>
            <a:r>
              <a:rPr lang="en-US" sz="2400" b="1" dirty="0" smtClean="0">
                <a:latin typeface="Trebuchet MS"/>
                <a:cs typeface="Trebuchet MS"/>
              </a:rPr>
              <a:t>Entertainment </a:t>
            </a:r>
          </a:p>
          <a:p>
            <a:pPr>
              <a:spcBef>
                <a:spcPts val="576"/>
              </a:spcBef>
            </a:pPr>
            <a:r>
              <a:rPr lang="en-US" sz="2400" dirty="0" smtClean="0">
                <a:latin typeface="Trebuchet MS"/>
                <a:cs typeface="Trebuchet MS"/>
              </a:rPr>
              <a:t>When individuals want to go out and increase their happiness, they go shopping at an </a:t>
            </a:r>
            <a:r>
              <a:rPr lang="en-US" sz="2400" dirty="0">
                <a:latin typeface="Trebuchet MS"/>
                <a:cs typeface="Trebuchet MS"/>
              </a:rPr>
              <a:t>entertainment establishment. </a:t>
            </a:r>
            <a:r>
              <a:rPr lang="en-US" sz="2400" dirty="0" smtClean="0">
                <a:latin typeface="Trebuchet MS"/>
                <a:cs typeface="Trebuchet MS"/>
              </a:rPr>
              <a:t>There are four types: restaurant</a:t>
            </a:r>
            <a:r>
              <a:rPr lang="en-US" sz="2400" dirty="0">
                <a:latin typeface="Trebuchet MS"/>
                <a:cs typeface="Trebuchet MS"/>
              </a:rPr>
              <a:t>, movie, adult, </a:t>
            </a:r>
            <a:r>
              <a:rPr lang="en-US" sz="2400" dirty="0" smtClean="0">
                <a:latin typeface="Trebuchet MS"/>
                <a:cs typeface="Trebuchet MS"/>
              </a:rPr>
              <a:t>games.  Each influences the needs of an individual, and the quality of the store influences the price.  </a:t>
            </a:r>
            <a:endParaRPr lang="en-US" sz="24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3008158598"/>
              </p:ext>
            </p:extLst>
          </p:nvPr>
        </p:nvGraphicFramePr>
        <p:xfrm>
          <a:off x="12180236" y="19931932"/>
          <a:ext cx="9374934" cy="5621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hart 28"/>
          <p:cNvGraphicFramePr>
            <a:graphicFrameLocks/>
          </p:cNvGraphicFramePr>
          <p:nvPr>
            <p:extLst>
              <p:ext uri="{D42A27DB-BD31-4B8C-83A1-F6EECF244321}">
                <p14:modId xmlns:p14="http://schemas.microsoft.com/office/powerpoint/2010/main" val="613865769"/>
              </p:ext>
            </p:extLst>
          </p:nvPr>
        </p:nvGraphicFramePr>
        <p:xfrm>
          <a:off x="22053078" y="20041996"/>
          <a:ext cx="9817437" cy="551130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470</TotalTime>
  <Words>1341</Words>
  <Application>Microsoft Macintosh PowerPoint</Application>
  <PresentationFormat>Custom</PresentationFormat>
  <Paragraphs>54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113</cp:revision>
  <dcterms:created xsi:type="dcterms:W3CDTF">2012-02-03T23:30:52Z</dcterms:created>
  <dcterms:modified xsi:type="dcterms:W3CDTF">2015-04-29T03:51:02Z</dcterms:modified>
</cp:coreProperties>
</file>