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sldIdLst>
    <p:sldId id="294" r:id="rId2"/>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xmlns="">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4" autoAdjust="0"/>
    <p:restoredTop sz="94394" autoAdjust="0"/>
  </p:normalViewPr>
  <p:slideViewPr>
    <p:cSldViewPr snapToGrid="0" snapToObjects="1" showGuides="1">
      <p:cViewPr>
        <p:scale>
          <a:sx n="63" d="100"/>
          <a:sy n="63" d="100"/>
        </p:scale>
        <p:origin x="8728" y="4104"/>
      </p:cViewPr>
      <p:guideLst>
        <p:guide orient="horz" pos="3318"/>
        <p:guide orient="horz" pos="288"/>
        <p:guide orient="horz" pos="20160"/>
        <p:guide orient="horz"/>
        <p:guide pos="6708"/>
        <p:guide pos="20904"/>
        <p:guide pos="7082"/>
        <p:guide pos="20582"/>
        <p:guide pos="27330"/>
        <p:guide pos="3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saleh:Documents:classes:CX4230:cx-4230-final-project:average-money.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saleh:Documents:classes:CX4230:cx-4230-final-project:money-vs-tim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600"/>
            </a:pPr>
            <a:r>
              <a:rPr lang="en-US" sz="3600"/>
              <a:t>Average Money over a One-Month Period</a:t>
            </a:r>
          </a:p>
        </c:rich>
      </c:tx>
      <c:layout/>
      <c:overlay val="0"/>
    </c:title>
    <c:autoTitleDeleted val="0"/>
    <c:plotArea>
      <c:layout/>
      <c:scatterChart>
        <c:scatterStyle val="smoothMarker"/>
        <c:varyColors val="0"/>
        <c:ser>
          <c:idx val="0"/>
          <c:order val="0"/>
          <c:tx>
            <c:strRef>
              <c:f>Sheet1!$B$1</c:f>
              <c:strCache>
                <c:ptCount val="1"/>
                <c:pt idx="0">
                  <c:v>Average Money</c:v>
                </c:pt>
              </c:strCache>
            </c:strRef>
          </c:tx>
          <c:marker>
            <c:symbol val="none"/>
          </c:marker>
          <c:xVal>
            <c:numRef>
              <c:f>Sheet1!$A$2:$A$31</c:f>
              <c:numCache>
                <c:formatCode>General</c:formatCode>
                <c:ptCount val="3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numCache>
            </c:numRef>
          </c:xVal>
          <c:yVal>
            <c:numRef>
              <c:f>Sheet1!$B$2:$B$31</c:f>
              <c:numCache>
                <c:formatCode>"$"#,##0.00_);[Red]\("$"#,##0.00\)</c:formatCode>
                <c:ptCount val="30"/>
                <c:pt idx="0">
                  <c:v>160.48</c:v>
                </c:pt>
                <c:pt idx="1">
                  <c:v>440.04</c:v>
                </c:pt>
                <c:pt idx="2">
                  <c:v>612.91</c:v>
                </c:pt>
                <c:pt idx="3">
                  <c:v>728.51</c:v>
                </c:pt>
                <c:pt idx="4">
                  <c:v>957.59</c:v>
                </c:pt>
                <c:pt idx="5">
                  <c:v>1091.79</c:v>
                </c:pt>
                <c:pt idx="6">
                  <c:v>1270.68</c:v>
                </c:pt>
                <c:pt idx="7">
                  <c:v>1300.21</c:v>
                </c:pt>
                <c:pt idx="8">
                  <c:v>1429.8</c:v>
                </c:pt>
                <c:pt idx="9">
                  <c:v>1569.67</c:v>
                </c:pt>
                <c:pt idx="10">
                  <c:v>1770.29</c:v>
                </c:pt>
                <c:pt idx="11">
                  <c:v>1739.0</c:v>
                </c:pt>
                <c:pt idx="12">
                  <c:v>1941.94</c:v>
                </c:pt>
                <c:pt idx="13">
                  <c:v>2184.8</c:v>
                </c:pt>
                <c:pt idx="14">
                  <c:v>2690.62</c:v>
                </c:pt>
                <c:pt idx="15">
                  <c:v>2232.67</c:v>
                </c:pt>
                <c:pt idx="16">
                  <c:v>1955.5</c:v>
                </c:pt>
                <c:pt idx="17">
                  <c:v>1858.0</c:v>
                </c:pt>
                <c:pt idx="18">
                  <c:v>2212.86</c:v>
                </c:pt>
                <c:pt idx="19">
                  <c:v>943.67</c:v>
                </c:pt>
                <c:pt idx="20">
                  <c:v>946.0</c:v>
                </c:pt>
                <c:pt idx="21">
                  <c:v>1306.0</c:v>
                </c:pt>
                <c:pt idx="22">
                  <c:v>1215.0</c:v>
                </c:pt>
                <c:pt idx="23">
                  <c:v>1555.0</c:v>
                </c:pt>
                <c:pt idx="24">
                  <c:v>1550.5</c:v>
                </c:pt>
                <c:pt idx="25">
                  <c:v>1882.67</c:v>
                </c:pt>
                <c:pt idx="26">
                  <c:v>2050.33</c:v>
                </c:pt>
                <c:pt idx="27">
                  <c:v>1639.0</c:v>
                </c:pt>
                <c:pt idx="28">
                  <c:v>3384.0</c:v>
                </c:pt>
                <c:pt idx="29">
                  <c:v>3787.0</c:v>
                </c:pt>
              </c:numCache>
            </c:numRef>
          </c:yVal>
          <c:smooth val="1"/>
        </c:ser>
        <c:dLbls>
          <c:showLegendKey val="0"/>
          <c:showVal val="0"/>
          <c:showCatName val="0"/>
          <c:showSerName val="0"/>
          <c:showPercent val="0"/>
          <c:showBubbleSize val="0"/>
        </c:dLbls>
        <c:axId val="2065108120"/>
        <c:axId val="2065113752"/>
      </c:scatterChart>
      <c:valAx>
        <c:axId val="2065108120"/>
        <c:scaling>
          <c:orientation val="minMax"/>
          <c:max val="30.0"/>
        </c:scaling>
        <c:delete val="0"/>
        <c:axPos val="b"/>
        <c:title>
          <c:tx>
            <c:rich>
              <a:bodyPr/>
              <a:lstStyle/>
              <a:p>
                <a:pPr>
                  <a:defRPr/>
                </a:pPr>
                <a:r>
                  <a:rPr lang="en-US" sz="2500" dirty="0" smtClean="0"/>
                  <a:t>Day of Month</a:t>
                </a:r>
                <a:endParaRPr lang="en-US" sz="2500" dirty="0"/>
              </a:p>
            </c:rich>
          </c:tx>
          <c:layout/>
          <c:overlay val="0"/>
        </c:title>
        <c:numFmt formatCode="General" sourceLinked="1"/>
        <c:majorTickMark val="out"/>
        <c:minorTickMark val="none"/>
        <c:tickLblPos val="nextTo"/>
        <c:txPr>
          <a:bodyPr/>
          <a:lstStyle/>
          <a:p>
            <a:pPr>
              <a:defRPr sz="2500"/>
            </a:pPr>
            <a:endParaRPr lang="en-US"/>
          </a:p>
        </c:txPr>
        <c:crossAx val="2065113752"/>
        <c:crosses val="autoZero"/>
        <c:crossBetween val="midCat"/>
      </c:valAx>
      <c:valAx>
        <c:axId val="2065113752"/>
        <c:scaling>
          <c:orientation val="minMax"/>
        </c:scaling>
        <c:delete val="0"/>
        <c:axPos val="l"/>
        <c:majorGridlines/>
        <c:numFmt formatCode="&quot;$&quot;#,##0.00_);[Red]\(&quot;$&quot;#,##0.00\)" sourceLinked="1"/>
        <c:majorTickMark val="out"/>
        <c:minorTickMark val="none"/>
        <c:tickLblPos val="nextTo"/>
        <c:txPr>
          <a:bodyPr/>
          <a:lstStyle/>
          <a:p>
            <a:pPr>
              <a:defRPr sz="2500"/>
            </a:pPr>
            <a:endParaRPr lang="en-US"/>
          </a:p>
        </c:txPr>
        <c:crossAx val="2065108120"/>
        <c:crosses val="autoZero"/>
        <c:crossBetween val="midCat"/>
      </c:valAx>
    </c:plotArea>
    <c:legend>
      <c:legendPos val="r"/>
      <c:layout/>
      <c:overlay val="0"/>
      <c:txPr>
        <a:bodyPr/>
        <a:lstStyle/>
        <a:p>
          <a:pPr>
            <a:defRPr sz="2000"/>
          </a:pPr>
          <a:endParaRPr lang="en-US"/>
        </a:p>
      </c:txPr>
    </c:legend>
    <c:plotVisOnly val="1"/>
    <c:dispBlanksAs val="gap"/>
    <c:showDLblsOverMax val="0"/>
  </c:chart>
  <c:spPr>
    <a:solidFill>
      <a:schemeClr val="bg1"/>
    </a:solidFill>
    <a:ln>
      <a:solidFill>
        <a:srgbClr val="2C556E"/>
      </a:solid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3600"/>
            </a:pPr>
            <a:r>
              <a:rPr lang="en-US" sz="3600"/>
              <a:t>Person's Money</a:t>
            </a:r>
            <a:r>
              <a:rPr lang="en-US" sz="3600" baseline="0"/>
              <a:t> over a Day</a:t>
            </a:r>
            <a:endParaRPr lang="en-US" sz="3600"/>
          </a:p>
        </c:rich>
      </c:tx>
      <c:layout/>
      <c:overlay val="0"/>
    </c:title>
    <c:autoTitleDeleted val="0"/>
    <c:plotArea>
      <c:layout/>
      <c:scatterChart>
        <c:scatterStyle val="smoothMarker"/>
        <c:varyColors val="0"/>
        <c:ser>
          <c:idx val="0"/>
          <c:order val="0"/>
          <c:tx>
            <c:strRef>
              <c:f>Sheet1!$B$1</c:f>
              <c:strCache>
                <c:ptCount val="1"/>
                <c:pt idx="0">
                  <c:v>Money</c:v>
                </c:pt>
              </c:strCache>
            </c:strRef>
          </c:tx>
          <c:marker>
            <c:symbol val="none"/>
          </c:marker>
          <c:xVal>
            <c:numRef>
              <c:f>Sheet1!$A$2:$A$26</c:f>
              <c:numCache>
                <c:formatCode>General</c:formatCode>
                <c:ptCount val="25"/>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numCache>
            </c:numRef>
          </c:xVal>
          <c:yVal>
            <c:numRef>
              <c:f>Sheet1!$B$2:$B$26</c:f>
              <c:numCache>
                <c:formatCode>"$"#,##0_);[Red]\("$"#,##0\)</c:formatCode>
                <c:ptCount val="25"/>
                <c:pt idx="0">
                  <c:v>532.0</c:v>
                </c:pt>
                <c:pt idx="1">
                  <c:v>532.0</c:v>
                </c:pt>
                <c:pt idx="2">
                  <c:v>532.0</c:v>
                </c:pt>
                <c:pt idx="3">
                  <c:v>532.0</c:v>
                </c:pt>
                <c:pt idx="4">
                  <c:v>532.0</c:v>
                </c:pt>
                <c:pt idx="5">
                  <c:v>532.0</c:v>
                </c:pt>
                <c:pt idx="6">
                  <c:v>532.0</c:v>
                </c:pt>
                <c:pt idx="7">
                  <c:v>532.0</c:v>
                </c:pt>
                <c:pt idx="8">
                  <c:v>479.0</c:v>
                </c:pt>
                <c:pt idx="9">
                  <c:v>395.0</c:v>
                </c:pt>
                <c:pt idx="10">
                  <c:v>431.0</c:v>
                </c:pt>
                <c:pt idx="11">
                  <c:v>467.0</c:v>
                </c:pt>
                <c:pt idx="12">
                  <c:v>503.0</c:v>
                </c:pt>
                <c:pt idx="13">
                  <c:v>539.0</c:v>
                </c:pt>
                <c:pt idx="14">
                  <c:v>575.0</c:v>
                </c:pt>
                <c:pt idx="15">
                  <c:v>611.0</c:v>
                </c:pt>
                <c:pt idx="16">
                  <c:v>647.0</c:v>
                </c:pt>
                <c:pt idx="17">
                  <c:v>683.0</c:v>
                </c:pt>
                <c:pt idx="18">
                  <c:v>643.0</c:v>
                </c:pt>
                <c:pt idx="19">
                  <c:v>622.0</c:v>
                </c:pt>
                <c:pt idx="20">
                  <c:v>564.0</c:v>
                </c:pt>
                <c:pt idx="21">
                  <c:v>530.0</c:v>
                </c:pt>
                <c:pt idx="22">
                  <c:v>530.0</c:v>
                </c:pt>
                <c:pt idx="23">
                  <c:v>530.0</c:v>
                </c:pt>
                <c:pt idx="24">
                  <c:v>510.0</c:v>
                </c:pt>
              </c:numCache>
            </c:numRef>
          </c:yVal>
          <c:smooth val="1"/>
        </c:ser>
        <c:dLbls>
          <c:showLegendKey val="0"/>
          <c:showVal val="0"/>
          <c:showCatName val="0"/>
          <c:showSerName val="0"/>
          <c:showPercent val="0"/>
          <c:showBubbleSize val="0"/>
        </c:dLbls>
        <c:axId val="2065171768"/>
        <c:axId val="2065177272"/>
      </c:scatterChart>
      <c:valAx>
        <c:axId val="2065171768"/>
        <c:scaling>
          <c:orientation val="minMax"/>
          <c:max val="24.0"/>
          <c:min val="0.0"/>
        </c:scaling>
        <c:delete val="0"/>
        <c:axPos val="b"/>
        <c:title>
          <c:tx>
            <c:rich>
              <a:bodyPr/>
              <a:lstStyle/>
              <a:p>
                <a:pPr>
                  <a:defRPr sz="2500"/>
                </a:pPr>
                <a:r>
                  <a:rPr lang="en-US" sz="2500"/>
                  <a:t>Time of day (hour)</a:t>
                </a:r>
              </a:p>
            </c:rich>
          </c:tx>
          <c:layout/>
          <c:overlay val="0"/>
        </c:title>
        <c:numFmt formatCode="General" sourceLinked="1"/>
        <c:majorTickMark val="out"/>
        <c:minorTickMark val="none"/>
        <c:tickLblPos val="nextTo"/>
        <c:txPr>
          <a:bodyPr/>
          <a:lstStyle/>
          <a:p>
            <a:pPr>
              <a:defRPr sz="2500"/>
            </a:pPr>
            <a:endParaRPr lang="en-US"/>
          </a:p>
        </c:txPr>
        <c:crossAx val="2065177272"/>
        <c:crosses val="autoZero"/>
        <c:crossBetween val="midCat"/>
        <c:majorUnit val="4.0"/>
      </c:valAx>
      <c:valAx>
        <c:axId val="2065177272"/>
        <c:scaling>
          <c:orientation val="minMax"/>
        </c:scaling>
        <c:delete val="0"/>
        <c:axPos val="l"/>
        <c:majorGridlines/>
        <c:numFmt formatCode="&quot;$&quot;#,##0_);[Red]\(&quot;$&quot;#,##0\)" sourceLinked="1"/>
        <c:majorTickMark val="out"/>
        <c:minorTickMark val="none"/>
        <c:tickLblPos val="nextTo"/>
        <c:txPr>
          <a:bodyPr/>
          <a:lstStyle/>
          <a:p>
            <a:pPr>
              <a:defRPr sz="2500"/>
            </a:pPr>
            <a:endParaRPr lang="en-US"/>
          </a:p>
        </c:txPr>
        <c:crossAx val="2065171768"/>
        <c:crosses val="autoZero"/>
        <c:crossBetween val="midCat"/>
      </c:valAx>
    </c:plotArea>
    <c:legend>
      <c:legendPos val="r"/>
      <c:layout/>
      <c:overlay val="0"/>
      <c:txPr>
        <a:bodyPr/>
        <a:lstStyle/>
        <a:p>
          <a:pPr>
            <a:defRPr sz="2000"/>
          </a:pPr>
          <a:endParaRPr lang="en-US"/>
        </a:p>
      </c:txPr>
    </c:legend>
    <c:plotVisOnly val="1"/>
    <c:dispBlanksAs val="gap"/>
    <c:showDLblsOverMax val="0"/>
  </c:chart>
  <c:spPr>
    <a:solidFill>
      <a:srgbClr val="FFFFFF"/>
    </a:solidFill>
    <a:ln>
      <a:solidFill>
        <a:srgbClr val="2C556E"/>
      </a:solidFill>
    </a:ln>
  </c:spPr>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4/28/15</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497513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11224245" y="1785731"/>
            <a:ext cx="21421724" cy="1280160"/>
          </a:xfrm>
          <a:prstGeom prst="rect">
            <a:avLst/>
          </a:prstGeom>
        </p:spPr>
        <p:txBody>
          <a:bodyPr>
            <a:normAutofit/>
          </a:bodyPr>
          <a:lstStyle>
            <a:lvl1pPr marL="0" indent="0" algn="ctr">
              <a:buFontTx/>
              <a:buNone/>
              <a:defRPr sz="6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47" name="Text Placeholder 76"/>
          <p:cNvSpPr>
            <a:spLocks noGrp="1"/>
          </p:cNvSpPr>
          <p:nvPr>
            <p:ph type="body" sz="quarter" idx="184" hasCustomPrompt="1"/>
          </p:nvPr>
        </p:nvSpPr>
        <p:spPr>
          <a:xfrm>
            <a:off x="11224245" y="3117452"/>
            <a:ext cx="21421724" cy="1163782"/>
          </a:xfrm>
          <a:prstGeom prst="rect">
            <a:avLst/>
          </a:prstGeom>
        </p:spPr>
        <p:txBody>
          <a:bodyPr>
            <a:normAutofit/>
          </a:bodyPr>
          <a:lstStyle>
            <a:lvl1pPr marL="0" indent="0" algn="ctr">
              <a:buFontTx/>
              <a:buNone/>
              <a:defRPr sz="54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48" name="Text Placeholder 76"/>
          <p:cNvSpPr>
            <a:spLocks noGrp="1"/>
          </p:cNvSpPr>
          <p:nvPr>
            <p:ph type="body" sz="quarter" idx="185" hasCustomPrompt="1"/>
          </p:nvPr>
        </p:nvSpPr>
        <p:spPr>
          <a:xfrm>
            <a:off x="11224245" y="417443"/>
            <a:ext cx="21421724" cy="1280160"/>
          </a:xfrm>
          <a:prstGeom prst="rect">
            <a:avLst/>
          </a:prstGeom>
        </p:spPr>
        <p:txBody>
          <a:bodyPr>
            <a:normAutofit/>
          </a:bodyPr>
          <a:lstStyle>
            <a:lvl1pPr marL="0" indent="0" algn="ctr">
              <a:buFontTx/>
              <a:buNone/>
              <a:defRPr sz="8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43891200" cy="4371975"/>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flipV="1">
            <a:off x="0" y="4371975"/>
            <a:ext cx="43891200" cy="433386"/>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baseline="-25000" dirty="0"/>
          </a:p>
        </p:txBody>
      </p:sp>
      <p:sp>
        <p:nvSpPr>
          <p:cNvPr id="10" name="Text Box 14"/>
          <p:cNvSpPr txBox="1">
            <a:spLocks noChangeArrowheads="1"/>
          </p:cNvSpPr>
          <p:nvPr/>
        </p:nvSpPr>
        <p:spPr bwMode="auto">
          <a:xfrm>
            <a:off x="819153"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0" name="Rounded Rectangle 29"/>
          <p:cNvSpPr/>
          <p:nvPr userDrawn="1"/>
        </p:nvSpPr>
        <p:spPr>
          <a:xfrm>
            <a:off x="506697" y="5267325"/>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userDrawn="1"/>
        </p:nvSpPr>
        <p:spPr>
          <a:xfrm>
            <a:off x="33164748" y="5257799"/>
            <a:ext cx="10180063"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userDrawn="1"/>
        </p:nvSpPr>
        <p:spPr>
          <a:xfrm>
            <a:off x="11233151" y="5257798"/>
            <a:ext cx="21428073" cy="26736675"/>
          </a:xfrm>
          <a:prstGeom prst="roundRect">
            <a:avLst>
              <a:gd name="adj" fmla="val 457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userDrawn="1"/>
        </p:nvGrpSpPr>
        <p:grpSpPr>
          <a:xfrm>
            <a:off x="-11225189" y="-1"/>
            <a:ext cx="11018865" cy="32918401"/>
            <a:chOff x="-11225189" y="-1"/>
            <a:chExt cx="11018865" cy="32918401"/>
          </a:xfrm>
        </p:grpSpPr>
        <p:sp>
          <p:nvSpPr>
            <p:cNvPr id="48" name="Rectangle 47"/>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trifold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49" name="Straight Connector 48"/>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userDrawn="1"/>
          </p:nvPicPr>
          <p:blipFill>
            <a:blip r:embed="rId4"/>
            <a:stretch>
              <a:fillRect/>
            </a:stretch>
          </p:blipFill>
          <p:spPr>
            <a:xfrm>
              <a:off x="-10740740" y="10261718"/>
              <a:ext cx="1597666" cy="1201935"/>
            </a:xfrm>
            <a:prstGeom prst="rect">
              <a:avLst/>
            </a:prstGeom>
          </p:spPr>
        </p:pic>
        <p:pic>
          <p:nvPicPr>
            <p:cNvPr id="51" name="Picture 50"/>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52" name="Group 51"/>
            <p:cNvGrpSpPr/>
            <p:nvPr userDrawn="1"/>
          </p:nvGrpSpPr>
          <p:grpSpPr>
            <a:xfrm>
              <a:off x="-9744993" y="23540957"/>
              <a:ext cx="7531182" cy="2120439"/>
              <a:chOff x="-4470427" y="11016658"/>
              <a:chExt cx="3470785" cy="974220"/>
            </a:xfrm>
          </p:grpSpPr>
          <p:grpSp>
            <p:nvGrpSpPr>
              <p:cNvPr id="58" name="Group 57"/>
              <p:cNvGrpSpPr/>
              <p:nvPr userDrawn="1"/>
            </p:nvGrpSpPr>
            <p:grpSpPr>
              <a:xfrm>
                <a:off x="-2783495" y="11060886"/>
                <a:ext cx="624431" cy="893535"/>
                <a:chOff x="-3958697" y="11117435"/>
                <a:chExt cx="779338" cy="1280430"/>
              </a:xfrm>
            </p:grpSpPr>
            <p:pic>
              <p:nvPicPr>
                <p:cNvPr id="64" name="Picture 63"/>
                <p:cNvPicPr>
                  <a:picLocks noChangeAspect="1"/>
                </p:cNvPicPr>
                <p:nvPr userDrawn="1"/>
              </p:nvPicPr>
              <p:blipFill>
                <a:blip r:embed="rId6"/>
                <a:stretch>
                  <a:fillRect/>
                </a:stretch>
              </p:blipFill>
              <p:spPr>
                <a:xfrm>
                  <a:off x="-3948160" y="11117435"/>
                  <a:ext cx="768801" cy="1090857"/>
                </a:xfrm>
                <a:prstGeom prst="rect">
                  <a:avLst/>
                </a:prstGeom>
              </p:spPr>
            </p:pic>
            <p:sp>
              <p:nvSpPr>
                <p:cNvPr id="65" name="TextBox 64"/>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59" name="Group 58"/>
              <p:cNvGrpSpPr/>
              <p:nvPr userDrawn="1"/>
            </p:nvGrpSpPr>
            <p:grpSpPr>
              <a:xfrm>
                <a:off x="-2033159" y="11060889"/>
                <a:ext cx="1033517" cy="893529"/>
                <a:chOff x="-2921738" y="11200127"/>
                <a:chExt cx="1420279" cy="1227904"/>
              </a:xfrm>
            </p:grpSpPr>
            <p:pic>
              <p:nvPicPr>
                <p:cNvPr id="62" name="Picture 61"/>
                <p:cNvPicPr>
                  <a:picLocks noChangeAspect="1"/>
                </p:cNvPicPr>
                <p:nvPr userDrawn="1"/>
              </p:nvPicPr>
              <p:blipFill>
                <a:blip r:embed="rId6"/>
                <a:stretch>
                  <a:fillRect/>
                </a:stretch>
              </p:blipFill>
              <p:spPr>
                <a:xfrm>
                  <a:off x="-2921738" y="11200127"/>
                  <a:ext cx="1420279" cy="1029694"/>
                </a:xfrm>
                <a:prstGeom prst="rect">
                  <a:avLst/>
                </a:prstGeom>
              </p:spPr>
            </p:pic>
            <p:sp>
              <p:nvSpPr>
                <p:cNvPr id="63" name="TextBox 62"/>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0" name="Picture 59"/>
              <p:cNvPicPr>
                <a:picLocks noChangeAspect="1"/>
              </p:cNvPicPr>
              <p:nvPr userDrawn="1"/>
            </p:nvPicPr>
            <p:blipFill>
              <a:blip r:embed="rId7"/>
              <a:stretch>
                <a:fillRect/>
              </a:stretch>
            </p:blipFill>
            <p:spPr>
              <a:xfrm>
                <a:off x="-4470427" y="11016658"/>
                <a:ext cx="1098742" cy="847761"/>
              </a:xfrm>
              <a:prstGeom prst="rect">
                <a:avLst/>
              </a:prstGeom>
            </p:spPr>
          </p:pic>
          <p:sp>
            <p:nvSpPr>
              <p:cNvPr id="61" name="TextBox 60"/>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3" name="Group 52"/>
            <p:cNvGrpSpPr/>
            <p:nvPr userDrawn="1"/>
          </p:nvGrpSpPr>
          <p:grpSpPr>
            <a:xfrm>
              <a:off x="-10398793" y="27751410"/>
              <a:ext cx="9323012" cy="2453251"/>
              <a:chOff x="-4754996" y="12734136"/>
              <a:chExt cx="4296559" cy="1127128"/>
            </a:xfrm>
          </p:grpSpPr>
          <p:graphicFrame>
            <p:nvGraphicFramePr>
              <p:cNvPr id="54" name="Object 53"/>
              <p:cNvGraphicFramePr>
                <a:graphicFrameLocks noChangeAspect="1"/>
              </p:cNvGraphicFramePr>
              <p:nvPr userDrawn="1">
                <p:extLst>
                  <p:ext uri="{D42A27DB-BD31-4B8C-83A1-F6EECF244321}">
                    <p14:modId xmlns:p14="http://schemas.microsoft.com/office/powerpoint/2010/main" val="2583320257"/>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37"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55" name="Object 54"/>
              <p:cNvGraphicFramePr>
                <a:graphicFrameLocks noChangeAspect="1"/>
              </p:cNvGraphicFramePr>
              <p:nvPr userDrawn="1">
                <p:extLst>
                  <p:ext uri="{D42A27DB-BD31-4B8C-83A1-F6EECF244321}">
                    <p14:modId xmlns:p14="http://schemas.microsoft.com/office/powerpoint/2010/main" val="3111605449"/>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38"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56" name="TextBox 55"/>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57" name="TextBox 56"/>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66" name="Group 65"/>
          <p:cNvGrpSpPr/>
          <p:nvPr userDrawn="1"/>
        </p:nvGrpSpPr>
        <p:grpSpPr>
          <a:xfrm>
            <a:off x="44157839" y="-55065"/>
            <a:ext cx="11062139" cy="32973465"/>
            <a:chOff x="44157839" y="-55065"/>
            <a:chExt cx="11062139" cy="32973465"/>
          </a:xfrm>
        </p:grpSpPr>
        <p:sp>
          <p:nvSpPr>
            <p:cNvPr id="67" name="Rectangle 66"/>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68" name="Object 67"/>
            <p:cNvGraphicFramePr>
              <a:graphicFrameLocks noChangeAspect="1"/>
            </p:cNvGraphicFramePr>
            <p:nvPr userDrawn="1">
              <p:extLst>
                <p:ext uri="{D42A27DB-BD31-4B8C-83A1-F6EECF244321}">
                  <p14:modId xmlns:p14="http://schemas.microsoft.com/office/powerpoint/2010/main" val="298943172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39"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69" name="Picture 68"/>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70" name="Object 69"/>
            <p:cNvGraphicFramePr>
              <a:graphicFrameLocks noChangeAspect="1"/>
            </p:cNvGraphicFramePr>
            <p:nvPr userDrawn="1">
              <p:extLst>
                <p:ext uri="{D42A27DB-BD31-4B8C-83A1-F6EECF244321}">
                  <p14:modId xmlns:p14="http://schemas.microsoft.com/office/powerpoint/2010/main" val="2574947463"/>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40"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71" name="Group 70"/>
            <p:cNvGrpSpPr/>
            <p:nvPr userDrawn="1"/>
          </p:nvGrpSpPr>
          <p:grpSpPr>
            <a:xfrm>
              <a:off x="44487207" y="29414560"/>
              <a:ext cx="10354213" cy="1265612"/>
              <a:chOff x="44200453" y="28362386"/>
              <a:chExt cx="9771399" cy="1090622"/>
            </a:xfrm>
          </p:grpSpPr>
          <p:sp>
            <p:nvSpPr>
              <p:cNvPr id="73" name="Rounded Rectangle 72"/>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75" name="TextBox 74"/>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72" name="TextBox 71"/>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7049" y="6021370"/>
            <a:ext cx="10196513" cy="10393849"/>
          </a:xfrm>
        </p:spPr>
        <p:txBody>
          <a:bodyPr/>
          <a:lstStyle/>
          <a:p>
            <a:pPr>
              <a:lnSpc>
                <a:spcPct val="150000"/>
              </a:lnSpc>
            </a:pPr>
            <a:r>
              <a:rPr lang="en-US" dirty="0"/>
              <a:t>In the past 30 years, technological innovation reduced the prices of transportation and communication dramatically. This led to an increase in worldwide trade, which greatly expanded our economy. The increased economic activity transformed some countries and built cities where none existed before. For this project, we will simulate the economy and vitality of such a city</a:t>
            </a:r>
            <a:r>
              <a:rPr lang="en-US" dirty="0" smtClean="0"/>
              <a:t>. </a:t>
            </a:r>
            <a:r>
              <a:rPr lang="en-US" dirty="0"/>
              <a:t>Ideally, we hope to understand how and why different starting conditions, such as the wealth and the disposition of its citizens, affect the overall </a:t>
            </a:r>
            <a:r>
              <a:rPr lang="en-US" dirty="0" smtClean="0"/>
              <a:t>prosperity.</a:t>
            </a:r>
          </a:p>
          <a:p>
            <a:pPr>
              <a:lnSpc>
                <a:spcPct val="150000"/>
              </a:lnSpc>
            </a:pPr>
            <a:endParaRPr lang="en-US" dirty="0"/>
          </a:p>
          <a:p>
            <a:pPr>
              <a:lnSpc>
                <a:spcPct val="150000"/>
              </a:lnSpc>
            </a:pPr>
            <a:r>
              <a:rPr lang="en-US" dirty="0" smtClean="0"/>
              <a:t>The city simulation includes a dynamic population, residences, businesses, and entertainment venues. People can give birth to children. Children move to a new residence when they grow up. This affects the prices of residences and the average income of the population. People’s skills and ambitions determine the success of businesses, and businesses can expand or contract based on how hard their workers work.</a:t>
            </a:r>
          </a:p>
        </p:txBody>
      </p:sp>
      <p:sp>
        <p:nvSpPr>
          <p:cNvPr id="3" name="Text Placeholder 2"/>
          <p:cNvSpPr>
            <a:spLocks noGrp="1"/>
          </p:cNvSpPr>
          <p:nvPr>
            <p:ph type="body" sz="quarter" idx="11"/>
          </p:nvPr>
        </p:nvSpPr>
        <p:spPr/>
        <p:txBody>
          <a:bodyPr/>
          <a:lstStyle/>
          <a:p>
            <a:r>
              <a:rPr lang="en-US" dirty="0" smtClean="0"/>
              <a:t>INTRODUCTION</a:t>
            </a:r>
            <a:endParaRPr lang="en-US" dirty="0"/>
          </a:p>
        </p:txBody>
      </p:sp>
      <p:sp>
        <p:nvSpPr>
          <p:cNvPr id="6" name="Text Placeholder 5"/>
          <p:cNvSpPr>
            <a:spLocks noGrp="1"/>
          </p:cNvSpPr>
          <p:nvPr>
            <p:ph type="body" sz="quarter" idx="20"/>
          </p:nvPr>
        </p:nvSpPr>
        <p:spPr>
          <a:xfrm>
            <a:off x="527049" y="17379175"/>
            <a:ext cx="10210799" cy="754045"/>
          </a:xfrm>
        </p:spPr>
        <p:txBody>
          <a:bodyPr/>
          <a:lstStyle/>
          <a:p>
            <a:r>
              <a:rPr lang="en-US" dirty="0" smtClean="0"/>
              <a:t>PURPOSE</a:t>
            </a:r>
            <a:endParaRPr lang="en-US" dirty="0"/>
          </a:p>
        </p:txBody>
      </p:sp>
      <p:sp>
        <p:nvSpPr>
          <p:cNvPr id="7" name="Text Placeholder 6"/>
          <p:cNvSpPr>
            <a:spLocks noGrp="1"/>
          </p:cNvSpPr>
          <p:nvPr>
            <p:ph type="body" sz="quarter" idx="21"/>
          </p:nvPr>
        </p:nvSpPr>
        <p:spPr>
          <a:xfrm>
            <a:off x="11252201" y="6518315"/>
            <a:ext cx="10302969" cy="12292573"/>
          </a:xfrm>
        </p:spPr>
        <p:txBody>
          <a:bodyPr/>
          <a:lstStyle/>
          <a:p>
            <a:r>
              <a:rPr lang="en-US" b="1" dirty="0" smtClean="0"/>
              <a:t>Overview</a:t>
            </a:r>
            <a:endParaRPr lang="en-US" dirty="0" smtClean="0"/>
          </a:p>
          <a:p>
            <a:r>
              <a:rPr lang="en-US" sz="2400" dirty="0" smtClean="0"/>
              <a:t>The simulation is an agent-based discrete-event simulator. Every hour, the simulator notifies all the entities (people and businesses) that time has passed, and the individuals and businesses update their properties.</a:t>
            </a:r>
          </a:p>
          <a:p>
            <a:endParaRPr lang="en-US" sz="2400" dirty="0" smtClean="0"/>
          </a:p>
          <a:p>
            <a:r>
              <a:rPr lang="en-US" b="1" dirty="0" smtClean="0"/>
              <a:t>People</a:t>
            </a:r>
          </a:p>
          <a:p>
            <a:r>
              <a:rPr lang="en-US" sz="2400" dirty="0" smtClean="0"/>
              <a:t>The people represent the agents in our simulation. Every day people have unique experiences; however, they always follow the circle of life.</a:t>
            </a:r>
          </a:p>
          <a:p>
            <a:endParaRPr lang="en-US" sz="2400" dirty="0" smtClean="0"/>
          </a:p>
          <a:p>
            <a:r>
              <a:rPr lang="en-US" sz="2400" dirty="0" smtClean="0"/>
              <a:t>In our simulation, the circle of life is simplified to sleep, eat, work, and shop. People sleep at night, eat in the morning and afternoon, work during the day, and shop in the evening. People can choose to eat at home or at any of the restaurants in the city. In our simulation, shopping refers to all forms of entertainment, which include malls, movies, bars, and night clubs.</a:t>
            </a:r>
          </a:p>
          <a:p>
            <a:endParaRPr lang="en-US" sz="2400" dirty="0"/>
          </a:p>
          <a:p>
            <a:r>
              <a:rPr lang="en-US" b="1" dirty="0"/>
              <a:t>Businesses</a:t>
            </a:r>
          </a:p>
          <a:p>
            <a:endParaRPr lang="en-US" b="1" dirty="0" smtClean="0"/>
          </a:p>
          <a:p>
            <a:r>
              <a:rPr lang="en-US" b="1" dirty="0" smtClean="0"/>
              <a:t>Residence</a:t>
            </a:r>
            <a:endParaRPr lang="en-US" b="1" dirty="0"/>
          </a:p>
          <a:p>
            <a:endParaRPr lang="en-US" dirty="0" smtClean="0"/>
          </a:p>
          <a:p>
            <a:endParaRPr lang="en-US" dirty="0"/>
          </a:p>
          <a:p>
            <a:r>
              <a:rPr lang="en-US" dirty="0" smtClean="0"/>
              <a:t>State </a:t>
            </a:r>
            <a:r>
              <a:rPr lang="en-US" dirty="0"/>
              <a:t>machine</a:t>
            </a:r>
          </a:p>
          <a:p>
            <a:r>
              <a:rPr lang="en-US" dirty="0"/>
              <a:t>Shopping (both grocery and </a:t>
            </a:r>
            <a:r>
              <a:rPr lang="en-US" dirty="0" err="1"/>
              <a:t>enterintainemt</a:t>
            </a:r>
            <a:r>
              <a:rPr lang="en-US" dirty="0" smtClean="0"/>
              <a:t>)</a:t>
            </a:r>
          </a:p>
          <a:p>
            <a:r>
              <a:rPr lang="en-US" dirty="0" smtClean="0"/>
              <a:t>Mentioned how map is generated </a:t>
            </a:r>
          </a:p>
          <a:p>
            <a:r>
              <a:rPr lang="en-US" dirty="0" smtClean="0"/>
              <a:t>Key assumptions (refer to original conceptual mode and of course our own code) </a:t>
            </a:r>
            <a:endParaRPr lang="en-US" dirty="0"/>
          </a:p>
          <a:p>
            <a:endParaRPr lang="en-US" dirty="0"/>
          </a:p>
        </p:txBody>
      </p:sp>
      <p:sp>
        <p:nvSpPr>
          <p:cNvPr id="8" name="Text Placeholder 7"/>
          <p:cNvSpPr>
            <a:spLocks noGrp="1"/>
          </p:cNvSpPr>
          <p:nvPr>
            <p:ph type="body" sz="quarter" idx="22"/>
          </p:nvPr>
        </p:nvSpPr>
        <p:spPr/>
        <p:txBody>
          <a:bodyPr/>
          <a:lstStyle/>
          <a:p>
            <a:r>
              <a:rPr lang="en-US" dirty="0" smtClean="0"/>
              <a:t>CONCEPTUAL MODEL</a:t>
            </a:r>
            <a:endParaRPr lang="en-US" dirty="0"/>
          </a:p>
        </p:txBody>
      </p:sp>
      <p:sp>
        <p:nvSpPr>
          <p:cNvPr id="10" name="Text Placeholder 9"/>
          <p:cNvSpPr>
            <a:spLocks noGrp="1"/>
          </p:cNvSpPr>
          <p:nvPr>
            <p:ph type="body" sz="quarter" idx="24"/>
          </p:nvPr>
        </p:nvSpPr>
        <p:spPr>
          <a:xfrm>
            <a:off x="11252201" y="21415617"/>
            <a:ext cx="21421724" cy="754045"/>
          </a:xfrm>
        </p:spPr>
        <p:txBody>
          <a:bodyPr/>
          <a:lstStyle/>
          <a:p>
            <a:r>
              <a:rPr lang="en-US" dirty="0" smtClean="0"/>
              <a:t>RESULTS</a:t>
            </a:r>
            <a:endParaRPr lang="en-US" dirty="0"/>
          </a:p>
        </p:txBody>
      </p:sp>
      <p:sp>
        <p:nvSpPr>
          <p:cNvPr id="11" name="Text Placeholder 10"/>
          <p:cNvSpPr>
            <a:spLocks noGrp="1"/>
          </p:cNvSpPr>
          <p:nvPr>
            <p:ph type="body" sz="quarter" idx="25"/>
          </p:nvPr>
        </p:nvSpPr>
        <p:spPr/>
        <p:txBody>
          <a:bodyPr/>
          <a:lstStyle/>
          <a:p>
            <a:endParaRPr lang="en-US" dirty="0"/>
          </a:p>
        </p:txBody>
      </p:sp>
      <p:sp>
        <p:nvSpPr>
          <p:cNvPr id="12" name="Text Placeholder 11"/>
          <p:cNvSpPr>
            <a:spLocks noGrp="1"/>
          </p:cNvSpPr>
          <p:nvPr>
            <p:ph type="body" sz="quarter" idx="26"/>
          </p:nvPr>
        </p:nvSpPr>
        <p:spPr>
          <a:xfrm>
            <a:off x="33185099" y="6021370"/>
            <a:ext cx="10201275" cy="2231358"/>
          </a:xfrm>
        </p:spPr>
        <p:txBody>
          <a:bodyPr/>
          <a:lstStyle/>
          <a:p>
            <a:r>
              <a:rPr lang="en-US" dirty="0" smtClean="0"/>
              <a:t>Discuss trends in the data here. </a:t>
            </a:r>
          </a:p>
          <a:p>
            <a:r>
              <a:rPr lang="en-US" dirty="0" smtClean="0"/>
              <a:t>How do they fit in with reality and how we set up the model itself</a:t>
            </a:r>
          </a:p>
          <a:p>
            <a:r>
              <a:rPr lang="en-US" dirty="0" smtClean="0"/>
              <a:t>Discuss further modifications to make simulator more realistic</a:t>
            </a:r>
          </a:p>
          <a:p>
            <a:r>
              <a:rPr lang="en-US" dirty="0" smtClean="0"/>
              <a:t>Without lose of generality, how would this influence policy makers</a:t>
            </a:r>
            <a:endParaRPr lang="en-US" dirty="0"/>
          </a:p>
        </p:txBody>
      </p:sp>
      <p:sp>
        <p:nvSpPr>
          <p:cNvPr id="13" name="Text Placeholder 12"/>
          <p:cNvSpPr>
            <a:spLocks noGrp="1"/>
          </p:cNvSpPr>
          <p:nvPr>
            <p:ph type="body" sz="quarter" idx="27"/>
          </p:nvPr>
        </p:nvSpPr>
        <p:spPr/>
        <p:txBody>
          <a:bodyPr/>
          <a:lstStyle/>
          <a:p>
            <a:endParaRPr lang="en-US"/>
          </a:p>
        </p:txBody>
      </p:sp>
      <p:sp>
        <p:nvSpPr>
          <p:cNvPr id="14" name="Text Placeholder 13"/>
          <p:cNvSpPr>
            <a:spLocks noGrp="1"/>
          </p:cNvSpPr>
          <p:nvPr>
            <p:ph type="body" sz="quarter" idx="28"/>
          </p:nvPr>
        </p:nvSpPr>
        <p:spPr>
          <a:xfrm>
            <a:off x="33185097" y="15011402"/>
            <a:ext cx="10201275" cy="1308028"/>
          </a:xfrm>
        </p:spPr>
        <p:txBody>
          <a:bodyPr/>
          <a:lstStyle/>
          <a:p>
            <a:r>
              <a:rPr lang="en-US" dirty="0" smtClean="0"/>
              <a:t>Just post the people we mentioned in the original conceptual mode</a:t>
            </a:r>
          </a:p>
          <a:p>
            <a:r>
              <a:rPr lang="en-US" dirty="0" smtClean="0"/>
              <a:t>And reference our own </a:t>
            </a:r>
            <a:r>
              <a:rPr lang="en-US" dirty="0" err="1" smtClean="0"/>
              <a:t>cocneptual</a:t>
            </a:r>
            <a:r>
              <a:rPr lang="en-US" dirty="0" smtClean="0"/>
              <a:t> model just to be fancy</a:t>
            </a:r>
            <a:endParaRPr lang="en-US" dirty="0"/>
          </a:p>
        </p:txBody>
      </p:sp>
      <p:sp>
        <p:nvSpPr>
          <p:cNvPr id="15" name="Text Placeholder 14"/>
          <p:cNvSpPr>
            <a:spLocks noGrp="1"/>
          </p:cNvSpPr>
          <p:nvPr>
            <p:ph type="body" sz="quarter" idx="29"/>
          </p:nvPr>
        </p:nvSpPr>
        <p:spPr/>
        <p:txBody>
          <a:bodyPr/>
          <a:lstStyle/>
          <a:p>
            <a:endParaRPr lang="en-US" dirty="0"/>
          </a:p>
        </p:txBody>
      </p:sp>
      <p:sp>
        <p:nvSpPr>
          <p:cNvPr id="16" name="Text Placeholder 15"/>
          <p:cNvSpPr>
            <a:spLocks noGrp="1"/>
          </p:cNvSpPr>
          <p:nvPr>
            <p:ph type="body" sz="quarter" idx="30"/>
          </p:nvPr>
        </p:nvSpPr>
        <p:spPr/>
        <p:txBody>
          <a:bodyPr/>
          <a:lstStyle/>
          <a:p>
            <a:r>
              <a:rPr lang="en-US" dirty="0" smtClean="0"/>
              <a:t>Shout out to Dr. Vuduc for </a:t>
            </a:r>
            <a:r>
              <a:rPr lang="en-US" smtClean="0"/>
              <a:t>a chill </a:t>
            </a:r>
            <a:r>
              <a:rPr lang="en-US" dirty="0" smtClean="0"/>
              <a:t>class </a:t>
            </a:r>
            <a:endParaRPr lang="en-US" dirty="0"/>
          </a:p>
        </p:txBody>
      </p:sp>
      <p:sp>
        <p:nvSpPr>
          <p:cNvPr id="17" name="Text Placeholder 16"/>
          <p:cNvSpPr>
            <a:spLocks noGrp="1"/>
          </p:cNvSpPr>
          <p:nvPr>
            <p:ph type="body" sz="quarter" idx="96"/>
          </p:nvPr>
        </p:nvSpPr>
        <p:spPr>
          <a:xfrm>
            <a:off x="527049" y="18191667"/>
            <a:ext cx="10201275" cy="10393849"/>
          </a:xfrm>
        </p:spPr>
        <p:txBody>
          <a:bodyPr/>
          <a:lstStyle/>
          <a:p>
            <a:pPr>
              <a:lnSpc>
                <a:spcPct val="150000"/>
              </a:lnSpc>
            </a:pPr>
            <a:r>
              <a:rPr lang="en-US" dirty="0" smtClean="0"/>
              <a:t>This simulation can serve people in different domains. Our main customers are policy makers. Policy makers can feed the simulation with a model of their city. The simulation will show them how the city’s economy is expected to change in the future. In a sense, the simulation acts as a fast-forward for real life. This would help them see what they could do to prevent unemployment that may happen later on.</a:t>
            </a:r>
          </a:p>
          <a:p>
            <a:pPr>
              <a:lnSpc>
                <a:spcPct val="150000"/>
              </a:lnSpc>
            </a:pPr>
            <a:endParaRPr lang="en-US" dirty="0"/>
          </a:p>
          <a:p>
            <a:pPr>
              <a:lnSpc>
                <a:spcPct val="150000"/>
              </a:lnSpc>
            </a:pPr>
            <a:r>
              <a:rPr lang="en-US" dirty="0" smtClean="0"/>
              <a:t>The simulation can also be used by researchers in politics, international affairs, economics, civil engineering, and environmental engineering. For example, economics researchers can use the simulation to find out how the increase in construction can reflect on the happiness and economic well-being of individuals. Civil engineers can find out how fast they need to expand the city in order to handle the growing population without ever having a bad shortage. Politicians can use it to study the effect of tax rates on businesses as well as individuals.</a:t>
            </a:r>
          </a:p>
        </p:txBody>
      </p:sp>
      <p:sp>
        <p:nvSpPr>
          <p:cNvPr id="19" name="Text Placeholder 18"/>
          <p:cNvSpPr>
            <a:spLocks noGrp="1"/>
          </p:cNvSpPr>
          <p:nvPr>
            <p:ph type="body" sz="quarter" idx="150"/>
          </p:nvPr>
        </p:nvSpPr>
        <p:spPr/>
        <p:txBody>
          <a:bodyPr/>
          <a:lstStyle/>
          <a:p>
            <a:r>
              <a:rPr lang="en-US" dirty="0" smtClean="0"/>
              <a:t>Ralph </a:t>
            </a:r>
            <a:r>
              <a:rPr lang="en-US" dirty="0" err="1" smtClean="0"/>
              <a:t>Blanes</a:t>
            </a:r>
            <a:r>
              <a:rPr lang="en-US" dirty="0" smtClean="0"/>
              <a:t>,</a:t>
            </a:r>
            <a:r>
              <a:rPr lang="en-US" dirty="0"/>
              <a:t> Lawrence Moore</a:t>
            </a:r>
            <a:r>
              <a:rPr lang="en-US" dirty="0" smtClean="0"/>
              <a:t>, </a:t>
            </a:r>
            <a:r>
              <a:rPr lang="en-US" dirty="0" err="1" smtClean="0"/>
              <a:t>Saleh</a:t>
            </a:r>
            <a:r>
              <a:rPr lang="en-US" dirty="0" smtClean="0"/>
              <a:t> </a:t>
            </a:r>
            <a:r>
              <a:rPr lang="en-US" dirty="0" err="1" smtClean="0"/>
              <a:t>Hamadeh</a:t>
            </a:r>
            <a:endParaRPr lang="en-US" dirty="0"/>
          </a:p>
        </p:txBody>
      </p:sp>
      <p:sp>
        <p:nvSpPr>
          <p:cNvPr id="43" name="Text Placeholder 42"/>
          <p:cNvSpPr>
            <a:spLocks noGrp="1"/>
          </p:cNvSpPr>
          <p:nvPr>
            <p:ph type="body" sz="quarter" idx="184"/>
          </p:nvPr>
        </p:nvSpPr>
        <p:spPr/>
        <p:txBody>
          <a:bodyPr/>
          <a:lstStyle/>
          <a:p>
            <a:r>
              <a:rPr lang="en-US" dirty="0" smtClean="0"/>
              <a:t>CX 4230</a:t>
            </a:r>
            <a:endParaRPr lang="en-US" dirty="0"/>
          </a:p>
        </p:txBody>
      </p:sp>
      <p:sp>
        <p:nvSpPr>
          <p:cNvPr id="44" name="Text Placeholder 43"/>
          <p:cNvSpPr>
            <a:spLocks noGrp="1"/>
          </p:cNvSpPr>
          <p:nvPr>
            <p:ph type="body" sz="quarter" idx="185"/>
          </p:nvPr>
        </p:nvSpPr>
        <p:spPr/>
        <p:txBody>
          <a:bodyPr>
            <a:normAutofit fontScale="92500" lnSpcReduction="10000"/>
          </a:bodyPr>
          <a:lstStyle/>
          <a:p>
            <a:r>
              <a:rPr lang="en-US" dirty="0" smtClean="0"/>
              <a:t>City Simulator</a:t>
            </a:r>
            <a:endParaRPr lang="en-US" dirty="0"/>
          </a:p>
        </p:txBody>
      </p:sp>
      <p:graphicFrame>
        <p:nvGraphicFramePr>
          <p:cNvPr id="20" name="Chart 19"/>
          <p:cNvGraphicFramePr>
            <a:graphicFrameLocks/>
          </p:cNvGraphicFramePr>
          <p:nvPr>
            <p:extLst>
              <p:ext uri="{D42A27DB-BD31-4B8C-83A1-F6EECF244321}">
                <p14:modId xmlns:p14="http://schemas.microsoft.com/office/powerpoint/2010/main" val="3675803502"/>
              </p:ext>
            </p:extLst>
          </p:nvPr>
        </p:nvGraphicFramePr>
        <p:xfrm>
          <a:off x="12208192" y="23159114"/>
          <a:ext cx="9374934" cy="69337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p:cNvGraphicFramePr>
            <a:graphicFrameLocks/>
          </p:cNvGraphicFramePr>
          <p:nvPr>
            <p:extLst>
              <p:ext uri="{D42A27DB-BD31-4B8C-83A1-F6EECF244321}">
                <p14:modId xmlns:p14="http://schemas.microsoft.com/office/powerpoint/2010/main" val="1350298329"/>
              </p:ext>
            </p:extLst>
          </p:nvPr>
        </p:nvGraphicFramePr>
        <p:xfrm>
          <a:off x="22372566" y="23159113"/>
          <a:ext cx="8992762" cy="6933751"/>
        </p:xfrm>
        <a:graphic>
          <a:graphicData uri="http://schemas.openxmlformats.org/drawingml/2006/chart">
            <c:chart xmlns:c="http://schemas.openxmlformats.org/drawingml/2006/chart" xmlns:r="http://schemas.openxmlformats.org/officeDocument/2006/relationships" r:id="rId4"/>
          </a:graphicData>
        </a:graphic>
      </p:graphicFrame>
      <p:pic>
        <p:nvPicPr>
          <p:cNvPr id="18" name="Picture 17"/>
          <p:cNvPicPr>
            <a:picLocks noChangeAspect="1"/>
          </p:cNvPicPr>
          <p:nvPr/>
        </p:nvPicPr>
        <p:blipFill>
          <a:blip r:embed="rId5"/>
          <a:stretch>
            <a:fillRect/>
          </a:stretch>
        </p:blipFill>
        <p:spPr>
          <a:xfrm>
            <a:off x="21850472" y="7645323"/>
            <a:ext cx="9486900" cy="6870700"/>
          </a:xfrm>
          <a:prstGeom prst="rect">
            <a:avLst/>
          </a:prstGeom>
          <a:ln>
            <a:solidFill>
              <a:srgbClr val="2C556E"/>
            </a:solidFill>
          </a:ln>
        </p:spPr>
      </p:pic>
      <p:sp>
        <p:nvSpPr>
          <p:cNvPr id="22" name="TextBox 21"/>
          <p:cNvSpPr txBox="1"/>
          <p:nvPr/>
        </p:nvSpPr>
        <p:spPr>
          <a:xfrm>
            <a:off x="24411682" y="6843852"/>
            <a:ext cx="4380225" cy="646331"/>
          </a:xfrm>
          <a:prstGeom prst="rect">
            <a:avLst/>
          </a:prstGeom>
          <a:noFill/>
        </p:spPr>
        <p:txBody>
          <a:bodyPr wrap="none" rtlCol="0">
            <a:spAutoFit/>
          </a:bodyPr>
          <a:lstStyle/>
          <a:p>
            <a:pPr algn="ctr"/>
            <a:r>
              <a:rPr lang="en-US" sz="3600" b="1" dirty="0" smtClean="0"/>
              <a:t>Person State Machine</a:t>
            </a:r>
            <a:endParaRPr lang="en-US" sz="3600" b="1" dirty="0"/>
          </a:p>
        </p:txBody>
      </p:sp>
      <p:sp>
        <p:nvSpPr>
          <p:cNvPr id="4" name="TextBox 3"/>
          <p:cNvSpPr txBox="1"/>
          <p:nvPr/>
        </p:nvSpPr>
        <p:spPr>
          <a:xfrm>
            <a:off x="5321978" y="9474371"/>
            <a:ext cx="184666" cy="141577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85253631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36x48_Trifold_Template-V3">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PosterPresentations.com-36x48_Trifold_Template-V3</Template>
  <TotalTime>214</TotalTime>
  <Words>640</Words>
  <Application>Microsoft Macintosh PowerPoint</Application>
  <PresentationFormat>Custom</PresentationFormat>
  <Paragraphs>43</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PosterPresentations.com-36x48_Trifold_Template-V3</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Saleh Hamadeh</cp:lastModifiedBy>
  <cp:revision>46</cp:revision>
  <dcterms:created xsi:type="dcterms:W3CDTF">2012-02-03T23:30:52Z</dcterms:created>
  <dcterms:modified xsi:type="dcterms:W3CDTF">2015-04-28T23:09:31Z</dcterms:modified>
</cp:coreProperties>
</file>