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23" d="100"/>
          <a:sy n="23" d="100"/>
        </p:scale>
        <p:origin x="-912" y="50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055767512"/>
        <c:axId val="2055773112"/>
      </c:scatterChart>
      <c:valAx>
        <c:axId val="2055767512"/>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55773112"/>
        <c:crosses val="autoZero"/>
        <c:crossBetween val="midCat"/>
      </c:valAx>
      <c:valAx>
        <c:axId val="2055773112"/>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05576751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103467944"/>
        <c:axId val="2104220360"/>
      </c:scatterChart>
      <c:valAx>
        <c:axId val="2103467944"/>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104220360"/>
        <c:crosses val="autoZero"/>
        <c:crossBetween val="midCat"/>
        <c:majorUnit val="4.0"/>
      </c:valAx>
      <c:valAx>
        <c:axId val="2104220360"/>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103467944"/>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104469384"/>
        <c:axId val="2083858920"/>
      </c:scatterChart>
      <c:valAx>
        <c:axId val="2104469384"/>
        <c:scaling>
          <c:orientation val="minMax"/>
        </c:scaling>
        <c:delete val="0"/>
        <c:axPos val="b"/>
        <c:title>
          <c:tx>
            <c:rich>
              <a:bodyPr/>
              <a:lstStyle/>
              <a:p>
                <a:pPr>
                  <a:defRPr/>
                </a:pPr>
                <a:r>
                  <a:rPr lang="en-US"/>
                  <a:t>Days</a:t>
                </a:r>
              </a:p>
            </c:rich>
          </c:tx>
          <c:layout/>
          <c:overlay val="0"/>
        </c:title>
        <c:numFmt formatCode="General" sourceLinked="1"/>
        <c:majorTickMark val="out"/>
        <c:minorTickMark val="none"/>
        <c:tickLblPos val="nextTo"/>
        <c:crossAx val="2083858920"/>
        <c:crosses val="autoZero"/>
        <c:crossBetween val="midCat"/>
      </c:valAx>
      <c:valAx>
        <c:axId val="2083858920"/>
        <c:scaling>
          <c:orientation val="minMax"/>
        </c:scaling>
        <c:delete val="0"/>
        <c:axPos val="l"/>
        <c:majorGridlines/>
        <c:title>
          <c:tx>
            <c:rich>
              <a:bodyPr rot="-5400000" vert="horz"/>
              <a:lstStyle/>
              <a:p>
                <a:pPr>
                  <a:defRPr/>
                </a:pPr>
                <a:r>
                  <a:rPr lang="en-US"/>
                  <a:t>Average</a:t>
                </a:r>
                <a:r>
                  <a:rPr lang="en-US" baseline="0"/>
                  <a:t> Business Worth</a:t>
                </a:r>
                <a:endParaRPr lang="en-US"/>
              </a:p>
            </c:rich>
          </c:tx>
          <c:layout/>
          <c:overlay val="0"/>
        </c:title>
        <c:numFmt formatCode="General" sourceLinked="1"/>
        <c:majorTickMark val="out"/>
        <c:minorTickMark val="none"/>
        <c:tickLblPos val="nextTo"/>
        <c:crossAx val="2104469384"/>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4/28/15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0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0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0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0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a:t>
            </a:r>
            <a:r>
              <a:rPr lang="en-US" dirty="0" smtClean="0"/>
              <a:t>has reduced </a:t>
            </a:r>
            <a:r>
              <a:rPr lang="en-US" dirty="0"/>
              <a:t>the prices of transportation and communication dramatically. This led to an increase in worldwide trade, which greatly expanded our economy. The increased economic activity transformed some countries and built cities where none existed before. For this project, we will simulate the economy and vitality of such a city</a:t>
            </a:r>
            <a:r>
              <a:rPr lang="en-US" dirty="0" smtClean="0"/>
              <a:t>. </a:t>
            </a:r>
            <a:r>
              <a:rPr lang="en-US" dirty="0"/>
              <a:t>Ideally, we hope to understand how and why different starting conditions, such as the wealth and the disposition of its citizens, affect the overall </a:t>
            </a:r>
            <a:r>
              <a:rPr lang="en-US" dirty="0" smtClean="0"/>
              <a:t>prosperity</a:t>
            </a:r>
            <a:r>
              <a:rPr lang="en-US" dirty="0" smtClean="0"/>
              <a:t>.</a:t>
            </a:r>
            <a:endParaRPr lang="en-US" dirty="0" smtClean="0"/>
          </a:p>
          <a:p>
            <a:pPr>
              <a:lnSpc>
                <a:spcPct val="150000"/>
              </a:lnSpc>
            </a:pPr>
            <a:endParaRPr lang="en-US" dirty="0"/>
          </a:p>
          <a:p>
            <a:pPr>
              <a:lnSpc>
                <a:spcPct val="150000"/>
              </a:lnSpc>
            </a:pPr>
            <a:r>
              <a:rPr lang="en-US" dirty="0" smtClean="0"/>
              <a:t>The city simulation includes a dynamic population, residences, businesses, and entertainment </a:t>
            </a:r>
            <a:r>
              <a:rPr lang="en-US" dirty="0" smtClean="0"/>
              <a:t>venues. As people interact with the world, </a:t>
            </a:r>
            <a:r>
              <a:rPr lang="en-US" dirty="0" smtClean="0"/>
              <a:t>each component of world changes. </a:t>
            </a:r>
            <a:r>
              <a:rPr lang="en-US" dirty="0" smtClean="0"/>
              <a:t>People’s </a:t>
            </a:r>
            <a:r>
              <a:rPr lang="en-US" dirty="0" smtClean="0"/>
              <a:t>skills and ambitions determine </a:t>
            </a:r>
            <a:r>
              <a:rPr lang="en-US" dirty="0" smtClean="0"/>
              <a:t>how their actions and outcome of model, such as the </a:t>
            </a:r>
            <a:r>
              <a:rPr lang="en-US" dirty="0" smtClean="0"/>
              <a:t>success of </a:t>
            </a:r>
            <a:r>
              <a:rPr lang="en-US" dirty="0" smtClean="0"/>
              <a:t>businesses</a:t>
            </a:r>
            <a:r>
              <a:rPr lang="en-US" dirty="0" smtClean="0"/>
              <a:t>.  In turn, </a:t>
            </a:r>
            <a:r>
              <a:rPr lang="en-US" dirty="0" smtClean="0"/>
              <a:t>businesses </a:t>
            </a:r>
            <a:r>
              <a:rPr lang="en-US" dirty="0" smtClean="0"/>
              <a:t>can expand or contract based on how hard their workers work</a:t>
            </a:r>
            <a:r>
              <a:rPr lang="en-US" dirty="0"/>
              <a:t>. People can </a:t>
            </a:r>
            <a:r>
              <a:rPr lang="en-US" dirty="0" smtClean="0"/>
              <a:t>also give </a:t>
            </a:r>
            <a:r>
              <a:rPr lang="en-US" dirty="0"/>
              <a:t>birth to children, who move into a new residence </a:t>
            </a:r>
            <a:r>
              <a:rPr lang="en-US" dirty="0" smtClean="0"/>
              <a:t>and become part of the world when </a:t>
            </a:r>
            <a:r>
              <a:rPr lang="en-US" dirty="0"/>
              <a:t>they grow up. </a:t>
            </a:r>
            <a:endParaRPr lang="en-US" dirty="0" smtClean="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6"/>
            <a:ext cx="10302969" cy="11673352"/>
          </a:xfrm>
        </p:spPr>
        <p:txBody>
          <a:bodyPr/>
          <a:lstStyle/>
          <a:p>
            <a:r>
              <a:rPr lang="en-US" b="1" dirty="0" smtClean="0"/>
              <a:t>Overview</a:t>
            </a:r>
            <a:endParaRPr lang="en-US" dirty="0" smtClean="0"/>
          </a:p>
          <a:p>
            <a:r>
              <a:rPr lang="en-US" sz="2400" dirty="0" smtClean="0"/>
              <a:t>The simulation is an agent-based discrete-event simulator. Every hour, the simulator notifies all the entities (people and businesses) that time has passed, and the individuals and </a:t>
            </a:r>
            <a:r>
              <a:rPr lang="en-US" sz="2400" dirty="0" smtClean="0"/>
              <a:t>the other parts of the model update </a:t>
            </a:r>
            <a:r>
              <a:rPr lang="en-US" sz="2400" dirty="0" smtClean="0"/>
              <a:t>their properties</a:t>
            </a:r>
            <a:r>
              <a:rPr lang="en-US" sz="2400" dirty="0" smtClean="0"/>
              <a:t>.</a:t>
            </a:r>
          </a:p>
          <a:p>
            <a:endParaRPr lang="en-US" sz="2400" dirty="0" smtClean="0"/>
          </a:p>
          <a:p>
            <a:r>
              <a:rPr lang="en-US" b="1" dirty="0" smtClean="0"/>
              <a:t>People</a:t>
            </a:r>
          </a:p>
          <a:p>
            <a:r>
              <a:rPr lang="en-US" sz="2400" dirty="0" smtClean="0"/>
              <a:t>The people represent the agents in our simulation. Every day people have unique experiences; however, they always follow the circle of life</a:t>
            </a:r>
            <a:r>
              <a:rPr lang="en-US" sz="2400" dirty="0" smtClean="0"/>
              <a:t>.</a:t>
            </a:r>
            <a:endParaRPr lang="en-US" sz="2400" dirty="0" smtClean="0"/>
          </a:p>
          <a:p>
            <a:r>
              <a:rPr lang="en-US" sz="2400"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r>
              <a:rPr lang="en-US" sz="2400" dirty="0" smtClean="0"/>
              <a:t>.</a:t>
            </a:r>
          </a:p>
          <a:p>
            <a:endParaRPr lang="en-US" sz="2400" dirty="0" smtClean="0"/>
          </a:p>
          <a:p>
            <a:r>
              <a:rPr lang="en-US" sz="2400" b="1" dirty="0"/>
              <a:t>Businesses</a:t>
            </a:r>
          </a:p>
          <a:p>
            <a:r>
              <a:rPr lang="en-US" sz="2400" dirty="0"/>
              <a:t>In our model, </a:t>
            </a:r>
            <a:r>
              <a:rPr lang="en-US" sz="2400" dirty="0" smtClean="0"/>
              <a:t>the success of the businesses depends </a:t>
            </a:r>
            <a:r>
              <a:rPr lang="en-US" sz="2400" dirty="0"/>
              <a:t>on </a:t>
            </a:r>
            <a:r>
              <a:rPr lang="en-US" sz="2400" dirty="0" smtClean="0"/>
              <a:t>the </a:t>
            </a:r>
            <a:r>
              <a:rPr lang="en-US" sz="2400" dirty="0"/>
              <a:t>productivity of </a:t>
            </a:r>
            <a:r>
              <a:rPr lang="en-US" sz="2400" dirty="0" smtClean="0"/>
              <a:t>its workers. The productivity of the workforce depends on several factors, namely the ambition, skill, and general well being of the individuals.  Every five days, companies review their overall productivity and decide whether to expand or decline.  In the case when they expand, the net-worth of the company along with its pay and  number of employees increase.  They also make the decide whether to hire or fire employees based on their current workforce and those currently seeking a job.  There are four different types of businesses</a:t>
            </a:r>
            <a:r>
              <a:rPr lang="en-US" sz="2400" dirty="0"/>
              <a:t>: sales, manufacturing, research</a:t>
            </a:r>
            <a:r>
              <a:rPr lang="en-US" sz="2400" dirty="0" smtClean="0"/>
              <a:t>, finance</a:t>
            </a:r>
            <a:r>
              <a:rPr lang="en-US" sz="2400" dirty="0"/>
              <a:t>, </a:t>
            </a:r>
            <a:r>
              <a:rPr lang="en-US" sz="2400" dirty="0" smtClean="0"/>
              <a:t>and tech.  The quality and wage of the work depends on these types.  </a:t>
            </a:r>
            <a:endParaRPr lang="en-US" sz="2400" dirty="0" smtClean="0"/>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397865"/>
            <a:ext cx="21421724" cy="754045"/>
          </a:xfrm>
        </p:spPr>
        <p:txBody>
          <a:bodyPr/>
          <a:lstStyle/>
          <a:p>
            <a:r>
              <a:rPr lang="en-US" dirty="0" smtClean="0"/>
              <a:t>RESULTS</a:t>
            </a:r>
            <a:endParaRPr lang="en-US" dirty="0"/>
          </a:p>
        </p:txBody>
      </p:sp>
      <p:sp>
        <p:nvSpPr>
          <p:cNvPr id="11" name="Text Placeholder 10"/>
          <p:cNvSpPr>
            <a:spLocks noGrp="1"/>
          </p:cNvSpPr>
          <p:nvPr>
            <p:ph type="body" sz="quarter" idx="25"/>
          </p:nvPr>
        </p:nvSpPr>
        <p:spPr/>
        <p:txBody>
          <a:bodyPr/>
          <a:lstStyle/>
          <a:p>
            <a:endParaRPr lang="en-US" dirty="0"/>
          </a:p>
        </p:txBody>
      </p:sp>
      <p:sp>
        <p:nvSpPr>
          <p:cNvPr id="12" name="Text Placeholder 11"/>
          <p:cNvSpPr>
            <a:spLocks noGrp="1"/>
          </p:cNvSpPr>
          <p:nvPr>
            <p:ph type="body" sz="quarter" idx="26"/>
          </p:nvPr>
        </p:nvSpPr>
        <p:spPr>
          <a:xfrm>
            <a:off x="33185099" y="6021370"/>
            <a:ext cx="10201275" cy="2231358"/>
          </a:xfrm>
        </p:spPr>
        <p:txBody>
          <a:bodyPr/>
          <a:lstStyle/>
          <a:p>
            <a:r>
              <a:rPr lang="en-US" dirty="0" smtClean="0"/>
              <a:t>Discuss trends in the data here. </a:t>
            </a:r>
          </a:p>
          <a:p>
            <a:r>
              <a:rPr lang="en-US" dirty="0" smtClean="0"/>
              <a:t>How do they fit in with reality and how we set up the model itself</a:t>
            </a:r>
          </a:p>
          <a:p>
            <a:r>
              <a:rPr lang="en-US" dirty="0" smtClean="0"/>
              <a:t>Discuss further modifications to make simulator more realistic</a:t>
            </a:r>
          </a:p>
          <a:p>
            <a:r>
              <a:rPr lang="en-US" dirty="0" smtClean="0"/>
              <a:t>Without lose of generality, how would this influence policy makers</a:t>
            </a:r>
            <a:endParaRPr lang="en-US" dirty="0"/>
          </a:p>
        </p:txBody>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a:xfrm>
            <a:off x="33185097" y="15011402"/>
            <a:ext cx="10201275" cy="1308028"/>
          </a:xfrm>
        </p:spPr>
        <p:txBody>
          <a:bodyPr/>
          <a:lstStyle/>
          <a:p>
            <a:r>
              <a:rPr lang="en-US" dirty="0" smtClean="0"/>
              <a:t>Just post the people we mentioned in the original conceptual mode</a:t>
            </a:r>
          </a:p>
          <a:p>
            <a:r>
              <a:rPr lang="en-US" dirty="0" smtClean="0"/>
              <a:t>And reference our own </a:t>
            </a:r>
            <a:r>
              <a:rPr lang="en-US" dirty="0" err="1" smtClean="0"/>
              <a:t>cocneptual</a:t>
            </a:r>
            <a:r>
              <a:rPr lang="en-US" dirty="0" smtClean="0"/>
              <a:t> model just to be fancy</a:t>
            </a:r>
            <a:endParaRPr lang="en-US" dirty="0"/>
          </a:p>
        </p:txBody>
      </p:sp>
      <p:sp>
        <p:nvSpPr>
          <p:cNvPr id="15" name="Text Placeholder 14"/>
          <p:cNvSpPr>
            <a:spLocks noGrp="1"/>
          </p:cNvSpPr>
          <p:nvPr>
            <p:ph type="body" sz="quarter" idx="29"/>
          </p:nvPr>
        </p:nvSpPr>
        <p:spPr/>
        <p:txBody>
          <a:bodyPr/>
          <a:lstStyle/>
          <a:p>
            <a:endParaRPr lang="en-US" dirty="0"/>
          </a:p>
        </p:txBody>
      </p:sp>
      <p:sp>
        <p:nvSpPr>
          <p:cNvPr id="16" name="Text Placeholder 15"/>
          <p:cNvSpPr>
            <a:spLocks noGrp="1"/>
          </p:cNvSpPr>
          <p:nvPr>
            <p:ph type="body" sz="quarter" idx="30"/>
          </p:nvPr>
        </p:nvSpPr>
        <p:spPr/>
        <p:txBody>
          <a:bodyPr/>
          <a:lstStyle/>
          <a:p>
            <a:r>
              <a:rPr lang="en-US" dirty="0" smtClean="0"/>
              <a:t>Shout out to Dr. Vuduc for </a:t>
            </a:r>
            <a:r>
              <a:rPr lang="en-US" smtClean="0"/>
              <a:t>a chill </a:t>
            </a:r>
            <a:r>
              <a:rPr lang="en-US" dirty="0" smtClean="0"/>
              <a:t>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smtClean="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smtClean="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Ralph </a:t>
            </a:r>
            <a:r>
              <a:rPr lang="en-US" dirty="0" err="1" smtClean="0"/>
              <a:t>Blanes</a:t>
            </a:r>
            <a:r>
              <a:rPr lang="en-US" dirty="0" smtClean="0"/>
              <a:t>,</a:t>
            </a:r>
            <a:r>
              <a:rPr lang="en-US" dirty="0"/>
              <a:t> Lawrence Moore</a:t>
            </a:r>
            <a:r>
              <a:rPr lang="en-US" dirty="0" smtClean="0"/>
              <a:t>, </a:t>
            </a:r>
            <a:r>
              <a:rPr lang="en-US" dirty="0" err="1" smtClean="0"/>
              <a:t>Saleh</a:t>
            </a:r>
            <a:r>
              <a:rPr lang="en-US" dirty="0" smtClean="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3906368348"/>
              </p:ext>
            </p:extLst>
          </p:nvPr>
        </p:nvGraphicFramePr>
        <p:xfrm>
          <a:off x="12180236" y="25679401"/>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3459216744"/>
              </p:ext>
            </p:extLst>
          </p:nvPr>
        </p:nvGraphicFramePr>
        <p:xfrm>
          <a:off x="22372566" y="25679401"/>
          <a:ext cx="8992762" cy="5856297"/>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7023539"/>
            <a:ext cx="9486900" cy="5575360"/>
          </a:xfrm>
          <a:prstGeom prst="rect">
            <a:avLst/>
          </a:prstGeom>
          <a:ln>
            <a:solidFill>
              <a:srgbClr val="2C556E"/>
            </a:solidFill>
          </a:ln>
        </p:spPr>
      </p:pic>
      <p:sp>
        <p:nvSpPr>
          <p:cNvPr id="22" name="TextBox 21"/>
          <p:cNvSpPr txBox="1"/>
          <p:nvPr/>
        </p:nvSpPr>
        <p:spPr>
          <a:xfrm>
            <a:off x="24411682" y="6377207"/>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2053078" y="12881596"/>
            <a:ext cx="9817437" cy="5189112"/>
          </a:xfrm>
          <a:prstGeom prst="rect">
            <a:avLst/>
          </a:prstGeom>
          <a:noFill/>
        </p:spPr>
        <p:txBody>
          <a:bodyPr wrap="square" rtlCol="0">
            <a:spAutoFit/>
          </a:bodyPr>
          <a:lstStyle/>
          <a:p>
            <a:pPr>
              <a:spcBef>
                <a:spcPts val="576"/>
              </a:spcBef>
            </a:pPr>
            <a:r>
              <a:rPr lang="en-US" sz="2400" b="1" dirty="0" smtClean="0"/>
              <a:t>Businesses</a:t>
            </a:r>
            <a:endParaRPr lang="en-US" sz="2400" b="1" dirty="0"/>
          </a:p>
          <a:p>
            <a:pPr>
              <a:spcBef>
                <a:spcPts val="576"/>
              </a:spcBef>
            </a:pPr>
            <a:r>
              <a:rPr lang="en-US" sz="2400" dirty="0" smtClean="0"/>
              <a:t>Residences provide individuals with shelter and serve as the launching point for the days activity.  In this model, the worth of a residence depends on its quality and proximity to high quality businesses.  Residents must pay a mortgage payment based on the net-worth of the property.  If an individual fails to pay the mortgage, they are kicked out of their home until they can repay their debt.  </a:t>
            </a:r>
          </a:p>
          <a:p>
            <a:pPr>
              <a:spcBef>
                <a:spcPts val="576"/>
              </a:spcBef>
            </a:pPr>
            <a:endParaRPr lang="en-US" sz="2400" dirty="0">
              <a:latin typeface="Trebuchet MS"/>
              <a:cs typeface="Trebuchet MS"/>
            </a:endParaRPr>
          </a:p>
          <a:p>
            <a:pPr>
              <a:spcBef>
                <a:spcPts val="576"/>
              </a:spcBef>
            </a:pPr>
            <a:r>
              <a:rPr lang="en-US" sz="2400" b="1" dirty="0" smtClean="0">
                <a:latin typeface="Trebuchet MS"/>
                <a:cs typeface="Trebuchet MS"/>
              </a:rPr>
              <a:t>Entertainment </a:t>
            </a:r>
          </a:p>
          <a:p>
            <a:pPr>
              <a:spcBef>
                <a:spcPts val="576"/>
              </a:spcBef>
            </a:pPr>
            <a:r>
              <a:rPr lang="en-US" sz="2400" dirty="0" smtClean="0">
                <a:latin typeface="Trebuchet MS"/>
                <a:cs typeface="Trebuchet MS"/>
              </a:rPr>
              <a:t>When individuals want to go out and increase their happiness, they go shopping at an </a:t>
            </a:r>
            <a:r>
              <a:rPr lang="en-US" sz="2400" dirty="0">
                <a:latin typeface="Trebuchet MS"/>
                <a:cs typeface="Trebuchet MS"/>
              </a:rPr>
              <a:t>entertainment establishment. </a:t>
            </a:r>
            <a:r>
              <a:rPr lang="en-US" sz="2400" dirty="0" smtClean="0">
                <a:latin typeface="Trebuchet MS"/>
                <a:cs typeface="Trebuchet MS"/>
              </a:rPr>
              <a:t>There are four types: restaurant</a:t>
            </a:r>
            <a:r>
              <a:rPr lang="en-US" sz="2400" dirty="0">
                <a:latin typeface="Trebuchet MS"/>
                <a:cs typeface="Trebuchet MS"/>
              </a:rPr>
              <a:t>, movie, adult, </a:t>
            </a:r>
            <a:r>
              <a:rPr lang="en-US" sz="2400" dirty="0" smtClean="0">
                <a:latin typeface="Trebuchet MS"/>
                <a:cs typeface="Trebuchet MS"/>
              </a:rPr>
              <a:t>games.  Each influences the needs of an individual, and the quality of the store influences the price.  </a:t>
            </a:r>
            <a:endParaRPr lang="en-US" sz="24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3008158598"/>
              </p:ext>
            </p:extLst>
          </p:nvPr>
        </p:nvGraphicFramePr>
        <p:xfrm>
          <a:off x="12180236" y="19931932"/>
          <a:ext cx="9374934" cy="562137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390</TotalTime>
  <Words>905</Words>
  <Application>Microsoft Macintosh PowerPoint</Application>
  <PresentationFormat>Custom</PresentationFormat>
  <Paragraphs>43</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Lawrence Moore</cp:lastModifiedBy>
  <cp:revision>82</cp:revision>
  <dcterms:created xsi:type="dcterms:W3CDTF">2012-02-03T23:30:52Z</dcterms:created>
  <dcterms:modified xsi:type="dcterms:W3CDTF">2015-04-29T02:31:16Z</dcterms:modified>
</cp:coreProperties>
</file>