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4"/>
  </p:sldMasterIdLst>
  <p:notesMasterIdLst>
    <p:notesMasterId r:id="rId15"/>
  </p:notesMasterIdLst>
  <p:sldIdLst>
    <p:sldId id="256" r:id="rId5"/>
    <p:sldId id="257" r:id="rId6"/>
    <p:sldId id="268" r:id="rId7"/>
    <p:sldId id="258" r:id="rId8"/>
    <p:sldId id="260" r:id="rId9"/>
    <p:sldId id="259" r:id="rId10"/>
    <p:sldId id="261" r:id="rId11"/>
    <p:sldId id="262" r:id="rId12"/>
    <p:sldId id="263"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Brocker" initials="JB" lastIdx="2" clrIdx="0">
    <p:extLst>
      <p:ext uri="{19B8F6BF-5375-455C-9EA6-DF929625EA0E}">
        <p15:presenceInfo xmlns:p15="http://schemas.microsoft.com/office/powerpoint/2012/main" userId="S::james.brocker@umgc.edu::0e89e2b5-1768-4289-bf71-bb44f6815a86" providerId="AD"/>
      </p:ext>
    </p:extLst>
  </p:cmAuthor>
  <p:cmAuthor id="2" name="Andrew Rider" initials="AR" lastIdx="1" clrIdx="1">
    <p:extLst>
      <p:ext uri="{19B8F6BF-5375-455C-9EA6-DF929625EA0E}">
        <p15:presenceInfo xmlns:p15="http://schemas.microsoft.com/office/powerpoint/2012/main" userId="S::andrew.rider@umgc.edu::9a12dd1c-d6a2-4e3d-a8b1-52abfe815da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3A0390-231C-AA7A-8483-F6BA0AB97984}" v="8" dt="2025-08-07T19:33:49.2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30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EAB51-0A61-429C-BFC5-E73A0C8A7210}" type="datetimeFigureOut">
              <a:rPr lang="en-US"/>
              <a:t>8/7/2025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4915B0-0F8E-4354-AD0D-58ADAFF783CF}" type="slidenum">
              <a:rPr lang="en-US"/>
              <a:t>‹#›</a:t>
            </a:fld>
            <a:endParaRPr lang="en-US"/>
          </a:p>
        </p:txBody>
      </p:sp>
    </p:spTree>
    <p:extLst>
      <p:ext uri="{BB962C8B-B14F-4D97-AF65-F5344CB8AC3E}">
        <p14:creationId xmlns:p14="http://schemas.microsoft.com/office/powerpoint/2010/main" val="2972418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Tell your audience what you intend to cover in your project. This is the purpose of your communication.</a:t>
            </a:r>
          </a:p>
          <a:p>
            <a:r>
              <a:rPr lang="en-US"/>
              <a:t>In Section 1, provide some background of the category of your CTF challenge. </a:t>
            </a:r>
          </a:p>
          <a:p>
            <a:r>
              <a:rPr lang="en-US"/>
              <a:t>Introduce the audience to the problem and tell us how you plan to approach it and get the solution. </a:t>
            </a:r>
            <a:endParaRPr lang="en-US">
              <a:cs typeface="Calibri"/>
            </a:endParaRPr>
          </a:p>
          <a:p>
            <a:r>
              <a:rPr lang="en-US"/>
              <a:t>In Section 2, cover the steps you used to solve the problem. This may cover multiple solves.</a:t>
            </a:r>
          </a:p>
          <a:p>
            <a:r>
              <a:rPr lang="en-US"/>
              <a:t>In Section 3, talk about how you found the solution and discuss the pitfalls and recommendations when facing these types of problems.</a:t>
            </a:r>
          </a:p>
          <a:p>
            <a:r>
              <a:rPr lang="en-US"/>
              <a:t>In Section 4, talk about the relevance of Capture the Flag problems to the workplace and your job role.</a:t>
            </a:r>
          </a:p>
          <a:p>
            <a:endParaRPr lang="en-US">
              <a:cs typeface="Calibri"/>
            </a:endParaRPr>
          </a:p>
        </p:txBody>
      </p:sp>
      <p:sp>
        <p:nvSpPr>
          <p:cNvPr id="4" name="Slide Number Placeholder 3"/>
          <p:cNvSpPr>
            <a:spLocks noGrp="1"/>
          </p:cNvSpPr>
          <p:nvPr>
            <p:ph type="sldNum" sz="quarter" idx="5"/>
          </p:nvPr>
        </p:nvSpPr>
        <p:spPr/>
        <p:txBody>
          <a:bodyPr/>
          <a:lstStyle/>
          <a:p>
            <a:fld id="{F24915B0-0F8E-4354-AD0D-58ADAFF783CF}" type="slidenum">
              <a:rPr lang="en-US"/>
              <a:t>2</a:t>
            </a:fld>
            <a:endParaRPr lang="en-US"/>
          </a:p>
        </p:txBody>
      </p:sp>
    </p:spTree>
    <p:extLst>
      <p:ext uri="{BB962C8B-B14F-4D97-AF65-F5344CB8AC3E}">
        <p14:creationId xmlns:p14="http://schemas.microsoft.com/office/powerpoint/2010/main" val="3155484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91EF4-2FCF-CEAC-426B-69180A44B0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B76ABC-4774-EBA9-3BA7-7179CA7197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45E44D-132C-2D8A-1976-7F1260A0E2D8}"/>
              </a:ext>
            </a:extLst>
          </p:cNvPr>
          <p:cNvSpPr>
            <a:spLocks noGrp="1"/>
          </p:cNvSpPr>
          <p:nvPr>
            <p:ph type="body" idx="1"/>
          </p:nvPr>
        </p:nvSpPr>
        <p:spPr/>
        <p:txBody>
          <a:bodyPr/>
          <a:lstStyle/>
          <a:p>
            <a:r>
              <a:rPr lang="en-US"/>
              <a:t>Before presenting this problem, discuss the category of the CTF challenge and the relevant skills needed to solve this type of problem.</a:t>
            </a:r>
          </a:p>
          <a:p>
            <a:r>
              <a:rPr lang="en-US"/>
              <a:t>Answer the four questions below in your slide and make these questions your talking points.</a:t>
            </a:r>
            <a:endParaRPr lang="en-US">
              <a:cs typeface="Calibri"/>
            </a:endParaRPr>
          </a:p>
          <a:p>
            <a:r>
              <a:rPr lang="en-US"/>
              <a:t> </a:t>
            </a:r>
            <a:endParaRPr lang="en-US">
              <a:cs typeface="Calibri"/>
            </a:endParaRPr>
          </a:p>
          <a:p>
            <a:r>
              <a:rPr lang="en-US"/>
              <a:t>Describe the category of question that you attempted.</a:t>
            </a:r>
            <a:endParaRPr lang="en-US">
              <a:cs typeface="Calibri"/>
            </a:endParaRPr>
          </a:p>
          <a:p>
            <a:r>
              <a:rPr lang="en-US"/>
              <a:t>What is the important background knowledge needed?</a:t>
            </a:r>
            <a:endParaRPr lang="en-US">
              <a:cs typeface="Calibri"/>
            </a:endParaRPr>
          </a:p>
          <a:p>
            <a:r>
              <a:rPr lang="en-US"/>
              <a:t>How does this relate to the Ethical Hacking course?</a:t>
            </a:r>
            <a:endParaRPr lang="en-US">
              <a:cs typeface="Calibri"/>
            </a:endParaRPr>
          </a:p>
          <a:p>
            <a:r>
              <a:rPr lang="en-US"/>
              <a:t>What lab in the course covered the topic from this CTF problem?</a:t>
            </a:r>
          </a:p>
          <a:p>
            <a:endParaRPr lang="en-US">
              <a:cs typeface="Calibri"/>
            </a:endParaRPr>
          </a:p>
        </p:txBody>
      </p:sp>
      <p:sp>
        <p:nvSpPr>
          <p:cNvPr id="4" name="Slide Number Placeholder 3">
            <a:extLst>
              <a:ext uri="{FF2B5EF4-FFF2-40B4-BE49-F238E27FC236}">
                <a16:creationId xmlns:a16="http://schemas.microsoft.com/office/drawing/2014/main" id="{662763EC-F7B8-9933-3F02-8163335509E0}"/>
              </a:ext>
            </a:extLst>
          </p:cNvPr>
          <p:cNvSpPr>
            <a:spLocks noGrp="1"/>
          </p:cNvSpPr>
          <p:nvPr>
            <p:ph type="sldNum" sz="quarter" idx="5"/>
          </p:nvPr>
        </p:nvSpPr>
        <p:spPr/>
        <p:txBody>
          <a:bodyPr/>
          <a:lstStyle/>
          <a:p>
            <a:fld id="{F24915B0-0F8E-4354-AD0D-58ADAFF783CF}" type="slidenum">
              <a:rPr lang="en-US"/>
              <a:t>3</a:t>
            </a:fld>
            <a:endParaRPr lang="en-US"/>
          </a:p>
        </p:txBody>
      </p:sp>
    </p:spTree>
    <p:extLst>
      <p:ext uri="{BB962C8B-B14F-4D97-AF65-F5344CB8AC3E}">
        <p14:creationId xmlns:p14="http://schemas.microsoft.com/office/powerpoint/2010/main" val="3320799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Before presenting this problem, discuss the category of the CTF challenge and the relevant skills needed to solve this type of problem.</a:t>
            </a:r>
          </a:p>
          <a:p>
            <a:r>
              <a:rPr lang="en-US"/>
              <a:t>Answer the four questions below in your slide and make these questions your talking points.</a:t>
            </a:r>
            <a:endParaRPr lang="en-US">
              <a:cs typeface="Calibri"/>
            </a:endParaRPr>
          </a:p>
          <a:p>
            <a:r>
              <a:rPr lang="en-US"/>
              <a:t> </a:t>
            </a:r>
            <a:endParaRPr lang="en-US">
              <a:cs typeface="Calibri"/>
            </a:endParaRPr>
          </a:p>
          <a:p>
            <a:r>
              <a:rPr lang="en-US"/>
              <a:t>Describe the category of question that you attempted.</a:t>
            </a:r>
            <a:endParaRPr lang="en-US">
              <a:cs typeface="Calibri"/>
            </a:endParaRPr>
          </a:p>
          <a:p>
            <a:r>
              <a:rPr lang="en-US"/>
              <a:t>What is the important background knowledge needed?</a:t>
            </a:r>
            <a:endParaRPr lang="en-US">
              <a:cs typeface="Calibri"/>
            </a:endParaRPr>
          </a:p>
          <a:p>
            <a:r>
              <a:rPr lang="en-US"/>
              <a:t>How does this relate to the Ethical Hacking course?</a:t>
            </a:r>
            <a:endParaRPr lang="en-US">
              <a:cs typeface="Calibri"/>
            </a:endParaRPr>
          </a:p>
          <a:p>
            <a:r>
              <a:rPr lang="en-US"/>
              <a:t>What lab in the course covered the topic from this CTF problem?</a:t>
            </a:r>
          </a:p>
          <a:p>
            <a:endParaRPr lang="en-US">
              <a:cs typeface="Calibri"/>
            </a:endParaRPr>
          </a:p>
        </p:txBody>
      </p:sp>
      <p:sp>
        <p:nvSpPr>
          <p:cNvPr id="4" name="Slide Number Placeholder 3"/>
          <p:cNvSpPr>
            <a:spLocks noGrp="1"/>
          </p:cNvSpPr>
          <p:nvPr>
            <p:ph type="sldNum" sz="quarter" idx="5"/>
          </p:nvPr>
        </p:nvSpPr>
        <p:spPr/>
        <p:txBody>
          <a:bodyPr/>
          <a:lstStyle/>
          <a:p>
            <a:fld id="{F24915B0-0F8E-4354-AD0D-58ADAFF783CF}" type="slidenum">
              <a:rPr lang="en-US"/>
              <a:t>4</a:t>
            </a:fld>
            <a:endParaRPr lang="en-US"/>
          </a:p>
        </p:txBody>
      </p:sp>
    </p:spTree>
    <p:extLst>
      <p:ext uri="{BB962C8B-B14F-4D97-AF65-F5344CB8AC3E}">
        <p14:creationId xmlns:p14="http://schemas.microsoft.com/office/powerpoint/2010/main" val="2975533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Sample text for narration: We open the .</a:t>
            </a:r>
            <a:r>
              <a:rPr lang="en-US" err="1"/>
              <a:t>pcap</a:t>
            </a:r>
            <a:r>
              <a:rPr lang="en-US"/>
              <a:t> using Wireshark and set a filter for the File Transfer Protocol (FTP) using “ftp” in the display filter box and click Apply to show only the FTP traffic in the capture file.</a:t>
            </a:r>
          </a:p>
          <a:p>
            <a:endParaRPr lang="en-US">
              <a:cs typeface="Calibri"/>
            </a:endParaRPr>
          </a:p>
        </p:txBody>
      </p:sp>
      <p:sp>
        <p:nvSpPr>
          <p:cNvPr id="4" name="Slide Number Placeholder 3"/>
          <p:cNvSpPr>
            <a:spLocks noGrp="1"/>
          </p:cNvSpPr>
          <p:nvPr>
            <p:ph type="sldNum" sz="quarter" idx="5"/>
          </p:nvPr>
        </p:nvSpPr>
        <p:spPr/>
        <p:txBody>
          <a:bodyPr/>
          <a:lstStyle/>
          <a:p>
            <a:fld id="{F24915B0-0F8E-4354-AD0D-58ADAFF783CF}" type="slidenum">
              <a:rPr lang="en-US"/>
              <a:t>5</a:t>
            </a:fld>
            <a:endParaRPr lang="en-US"/>
          </a:p>
        </p:txBody>
      </p:sp>
    </p:spTree>
    <p:extLst>
      <p:ext uri="{BB962C8B-B14F-4D97-AF65-F5344CB8AC3E}">
        <p14:creationId xmlns:p14="http://schemas.microsoft.com/office/powerpoint/2010/main" val="1589331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Sample text for narration: Right-click one of the packet frames (below frame #71) and choose the Follow &gt; TCP Stream to show the conversation between the FTP server and the client machine. Note: TCP is the Transmission Control Protocol, a connection-oriented protocol.</a:t>
            </a:r>
          </a:p>
          <a:p>
            <a:endParaRPr lang="en-US"/>
          </a:p>
          <a:p>
            <a:r>
              <a:rPr lang="en-US"/>
              <a:t>You may choose to add additional slides. </a:t>
            </a:r>
          </a:p>
          <a:p>
            <a:endParaRPr lang="en-US" i="1">
              <a:cs typeface="Calibri"/>
            </a:endParaRPr>
          </a:p>
        </p:txBody>
      </p:sp>
      <p:sp>
        <p:nvSpPr>
          <p:cNvPr id="4" name="Slide Number Placeholder 3"/>
          <p:cNvSpPr>
            <a:spLocks noGrp="1"/>
          </p:cNvSpPr>
          <p:nvPr>
            <p:ph type="sldNum" sz="quarter" idx="5"/>
          </p:nvPr>
        </p:nvSpPr>
        <p:spPr/>
        <p:txBody>
          <a:bodyPr/>
          <a:lstStyle/>
          <a:p>
            <a:fld id="{F24915B0-0F8E-4354-AD0D-58ADAFF783CF}" type="slidenum">
              <a:rPr lang="en-US"/>
              <a:t>6</a:t>
            </a:fld>
            <a:endParaRPr lang="en-US"/>
          </a:p>
        </p:txBody>
      </p:sp>
    </p:spTree>
    <p:extLst>
      <p:ext uri="{BB962C8B-B14F-4D97-AF65-F5344CB8AC3E}">
        <p14:creationId xmlns:p14="http://schemas.microsoft.com/office/powerpoint/2010/main" val="3998091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Sample text for narration: In the Follow TCP Stream pop-up window, search for the flag, in the format of UMGC-XXXXX (below, UMGC-ABC123).</a:t>
            </a:r>
          </a:p>
          <a:p>
            <a:endParaRPr lang="en-US"/>
          </a:p>
          <a:p>
            <a:r>
              <a:rPr lang="en-US"/>
              <a:t> Write out the flag in your documentation. Your screenshot of the Follow TCP Stream pop-up window must include the date/time from the host system. Each student is responsible for providing at least one screenshot as shown below.</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F24915B0-0F8E-4354-AD0D-58ADAFF783CF}" type="slidenum">
              <a:rPr lang="en-US"/>
              <a:t>7</a:t>
            </a:fld>
            <a:endParaRPr lang="en-US"/>
          </a:p>
        </p:txBody>
      </p:sp>
    </p:spTree>
    <p:extLst>
      <p:ext uri="{BB962C8B-B14F-4D97-AF65-F5344CB8AC3E}">
        <p14:creationId xmlns:p14="http://schemas.microsoft.com/office/powerpoint/2010/main" val="2262431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section, discuss some of the strategies you used to solve your CTF problem, as well as some of the pitfalls that can lead to the wrong path. This will all be part of the lessons learned section that will help you know how to approach this kind of problem.</a:t>
            </a:r>
          </a:p>
        </p:txBody>
      </p:sp>
      <p:sp>
        <p:nvSpPr>
          <p:cNvPr id="4" name="Slide Number Placeholder 3"/>
          <p:cNvSpPr>
            <a:spLocks noGrp="1"/>
          </p:cNvSpPr>
          <p:nvPr>
            <p:ph type="sldNum" sz="quarter" idx="5"/>
          </p:nvPr>
        </p:nvSpPr>
        <p:spPr/>
        <p:txBody>
          <a:bodyPr/>
          <a:lstStyle/>
          <a:p>
            <a:fld id="{F24915B0-0F8E-4354-AD0D-58ADAFF783CF}" type="slidenum">
              <a:rPr lang="en-US"/>
              <a:t>8</a:t>
            </a:fld>
            <a:endParaRPr lang="en-US"/>
          </a:p>
        </p:txBody>
      </p:sp>
    </p:spTree>
    <p:extLst>
      <p:ext uri="{BB962C8B-B14F-4D97-AF65-F5344CB8AC3E}">
        <p14:creationId xmlns:p14="http://schemas.microsoft.com/office/powerpoint/2010/main" val="3957038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section, discuss how you think Capture the Flag competitions can benefit you in the workplace.</a:t>
            </a:r>
          </a:p>
          <a:p>
            <a:endParaRPr lang="en-US"/>
          </a:p>
          <a:p>
            <a:r>
              <a:rPr lang="en-US"/>
              <a:t>  </a:t>
            </a:r>
          </a:p>
          <a:p>
            <a:endParaRPr lang="en-US">
              <a:cs typeface="Calibri"/>
            </a:endParaRPr>
          </a:p>
        </p:txBody>
      </p:sp>
      <p:sp>
        <p:nvSpPr>
          <p:cNvPr id="4" name="Slide Number Placeholder 3"/>
          <p:cNvSpPr>
            <a:spLocks noGrp="1"/>
          </p:cNvSpPr>
          <p:nvPr>
            <p:ph type="sldNum" sz="quarter" idx="5"/>
          </p:nvPr>
        </p:nvSpPr>
        <p:spPr/>
        <p:txBody>
          <a:bodyPr/>
          <a:lstStyle/>
          <a:p>
            <a:fld id="{F24915B0-0F8E-4354-AD0D-58ADAFF783CF}" type="slidenum">
              <a:rPr lang="en-US"/>
              <a:t>9</a:t>
            </a:fld>
            <a:endParaRPr lang="en-US"/>
          </a:p>
        </p:txBody>
      </p:sp>
    </p:spTree>
    <p:extLst>
      <p:ext uri="{BB962C8B-B14F-4D97-AF65-F5344CB8AC3E}">
        <p14:creationId xmlns:p14="http://schemas.microsoft.com/office/powerpoint/2010/main" val="3139444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your summary and your last opportunity to connect with your audience.</a:t>
            </a:r>
          </a:p>
          <a:p>
            <a:r>
              <a:rPr lang="en-US"/>
              <a:t>Do not merely repeat your agenda topics. Add one to two important details about each main point to review for your audience.</a:t>
            </a:r>
          </a:p>
          <a:p>
            <a:r>
              <a:rPr lang="en-US"/>
              <a:t>What is/are the main takeaway(s)? </a:t>
            </a:r>
          </a:p>
          <a:p>
            <a:endParaRPr lang="en-US">
              <a:cs typeface="Calibri"/>
            </a:endParaRPr>
          </a:p>
        </p:txBody>
      </p:sp>
      <p:sp>
        <p:nvSpPr>
          <p:cNvPr id="4" name="Slide Number Placeholder 3"/>
          <p:cNvSpPr>
            <a:spLocks noGrp="1"/>
          </p:cNvSpPr>
          <p:nvPr>
            <p:ph type="sldNum" sz="quarter" idx="5"/>
          </p:nvPr>
        </p:nvSpPr>
        <p:spPr/>
        <p:txBody>
          <a:bodyPr/>
          <a:lstStyle/>
          <a:p>
            <a:fld id="{F24915B0-0F8E-4354-AD0D-58ADAFF783CF}" type="slidenum">
              <a:rPr lang="en-US"/>
              <a:t>10</a:t>
            </a:fld>
            <a:endParaRPr lang="en-US"/>
          </a:p>
        </p:txBody>
      </p:sp>
    </p:spTree>
    <p:extLst>
      <p:ext uri="{BB962C8B-B14F-4D97-AF65-F5344CB8AC3E}">
        <p14:creationId xmlns:p14="http://schemas.microsoft.com/office/powerpoint/2010/main" val="1644433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4495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92626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0784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8/7/2025</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084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89544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68743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8292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6424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9286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056075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8/7/2025</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1267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8/7/2025</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9491970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9235" y="863695"/>
            <a:ext cx="3511233" cy="3779995"/>
          </a:xfrm>
        </p:spPr>
        <p:txBody>
          <a:bodyPr anchor="ctr">
            <a:normAutofit/>
          </a:bodyPr>
          <a:lstStyle/>
          <a:p>
            <a:r>
              <a:rPr lang="en-US" sz="5400" cap="none">
                <a:solidFill>
                  <a:schemeClr val="tx1"/>
                </a:solidFill>
                <a:cs typeface="Calibri Light"/>
              </a:rPr>
              <a:t>Capture </a:t>
            </a:r>
            <a:br>
              <a:rPr lang="en-US" sz="5400" cap="none">
                <a:solidFill>
                  <a:schemeClr val="tx1"/>
                </a:solidFill>
                <a:cs typeface="Calibri Light"/>
              </a:rPr>
            </a:br>
            <a:r>
              <a:rPr lang="en-US" sz="5400" cap="none">
                <a:solidFill>
                  <a:schemeClr val="tx1"/>
                </a:solidFill>
                <a:cs typeface="Calibri Light"/>
              </a:rPr>
              <a:t>The </a:t>
            </a:r>
            <a:br>
              <a:rPr lang="en-US" sz="5400" cap="none">
                <a:solidFill>
                  <a:schemeClr val="tx1"/>
                </a:solidFill>
                <a:cs typeface="Calibri Light"/>
              </a:rPr>
            </a:br>
            <a:r>
              <a:rPr lang="en-US" sz="5400" cap="none">
                <a:solidFill>
                  <a:schemeClr val="tx1"/>
                </a:solidFill>
                <a:cs typeface="Calibri Light"/>
              </a:rPr>
              <a:t>Flag</a:t>
            </a:r>
          </a:p>
        </p:txBody>
      </p:sp>
      <p:sp>
        <p:nvSpPr>
          <p:cNvPr id="3" name="Subtitle 2"/>
          <p:cNvSpPr>
            <a:spLocks noGrp="1"/>
          </p:cNvSpPr>
          <p:nvPr>
            <p:ph type="subTitle" idx="1"/>
          </p:nvPr>
        </p:nvSpPr>
        <p:spPr>
          <a:xfrm>
            <a:off x="8109236" y="4739780"/>
            <a:ext cx="3511233" cy="1147054"/>
          </a:xfrm>
        </p:spPr>
        <p:txBody>
          <a:bodyPr anchor="t">
            <a:normAutofit/>
          </a:bodyPr>
          <a:lstStyle/>
          <a:p>
            <a:r>
              <a:rPr lang="en-US" sz="2000" dirty="0"/>
              <a:t>NAME: RALPH  RODRIGUEZ</a:t>
            </a:r>
          </a:p>
          <a:p>
            <a:r>
              <a:rPr lang="en-US" sz="2000" dirty="0"/>
              <a:t>TEAM Name: GROUP 3</a:t>
            </a:r>
          </a:p>
        </p:txBody>
      </p:sp>
      <p:sp>
        <p:nvSpPr>
          <p:cNvPr id="37" name="Rectangle 36">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4" descr="Logo, company name&#10;&#10;Description automatically generated">
            <a:extLst>
              <a:ext uri="{FF2B5EF4-FFF2-40B4-BE49-F238E27FC236}">
                <a16:creationId xmlns:a16="http://schemas.microsoft.com/office/drawing/2014/main" id="{205EB9A4-42EF-49EB-96ED-CEC1196A5FF5}"/>
              </a:ext>
            </a:extLst>
          </p:cNvPr>
          <p:cNvPicPr>
            <a:picLocks noChangeAspect="1"/>
          </p:cNvPicPr>
          <p:nvPr/>
        </p:nvPicPr>
        <p:blipFill rotWithShape="1">
          <a:blip r:embed="rId2"/>
          <a:srcRect t="2932" b="2931"/>
          <a:stretch/>
        </p:blipFill>
        <p:spPr>
          <a:xfrm>
            <a:off x="702559" y="647808"/>
            <a:ext cx="6134975" cy="5581779"/>
          </a:xfrm>
          <a:prstGeom prst="rect">
            <a:avLst/>
          </a:pr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F7E9-6D50-4EAA-A725-4FEBB2754DAD}"/>
              </a:ext>
            </a:extLst>
          </p:cNvPr>
          <p:cNvSpPr>
            <a:spLocks noGrp="1"/>
          </p:cNvSpPr>
          <p:nvPr>
            <p:ph type="title"/>
          </p:nvPr>
        </p:nvSpPr>
        <p:spPr>
          <a:xfrm>
            <a:off x="581192" y="144872"/>
            <a:ext cx="11029616" cy="1188720"/>
          </a:xfrm>
        </p:spPr>
        <p:txBody>
          <a:bodyPr>
            <a:normAutofit/>
          </a:bodyPr>
          <a:lstStyle/>
          <a:p>
            <a:r>
              <a:rPr lang="en-US" sz="3600" b="1" cap="none" dirty="0"/>
              <a:t>Summary</a:t>
            </a:r>
          </a:p>
        </p:txBody>
      </p:sp>
      <p:sp>
        <p:nvSpPr>
          <p:cNvPr id="3" name="Content Placeholder 2">
            <a:extLst>
              <a:ext uri="{FF2B5EF4-FFF2-40B4-BE49-F238E27FC236}">
                <a16:creationId xmlns:a16="http://schemas.microsoft.com/office/drawing/2014/main" id="{E3146DB1-823D-43E8-BCCD-54172684B946}"/>
              </a:ext>
            </a:extLst>
          </p:cNvPr>
          <p:cNvSpPr>
            <a:spLocks noGrp="1"/>
          </p:cNvSpPr>
          <p:nvPr>
            <p:ph idx="1"/>
          </p:nvPr>
        </p:nvSpPr>
        <p:spPr>
          <a:xfrm>
            <a:off x="581192" y="2024250"/>
            <a:ext cx="11029615" cy="2965619"/>
          </a:xfrm>
        </p:spPr>
        <p:txBody>
          <a:bodyPr vert="horz" lIns="91440" tIns="45720" rIns="91440" bIns="45720" rtlCol="0" anchor="ctr">
            <a:noAutofit/>
          </a:bodyPr>
          <a:lstStyle/>
          <a:p>
            <a:pPr marL="0" indent="0">
              <a:buNone/>
            </a:pPr>
            <a:r>
              <a:rPr lang="en-US" sz="1900" dirty="0">
                <a:ea typeface="+mn-lt"/>
                <a:cs typeface="+mn-lt"/>
              </a:rPr>
              <a:t>In these challenges, I successfully extracted and cracked a password from a </a:t>
            </a:r>
            <a:r>
              <a:rPr lang="en-US" sz="1900" dirty="0">
                <a:latin typeface="Consolas"/>
              </a:rPr>
              <a:t>.</a:t>
            </a:r>
            <a:r>
              <a:rPr lang="en-US" sz="1900" err="1">
                <a:latin typeface="Consolas"/>
              </a:rPr>
              <a:t>pcap</a:t>
            </a:r>
            <a:r>
              <a:rPr lang="en-US" sz="1900" dirty="0">
                <a:ea typeface="+mn-lt"/>
                <a:cs typeface="+mn-lt"/>
              </a:rPr>
              <a:t> file using a combination of </a:t>
            </a:r>
            <a:r>
              <a:rPr lang="en-US" sz="1900" err="1">
                <a:ea typeface="+mn-lt"/>
                <a:cs typeface="+mn-lt"/>
              </a:rPr>
              <a:t>HxD</a:t>
            </a:r>
            <a:r>
              <a:rPr lang="en-US" sz="1900" dirty="0">
                <a:ea typeface="+mn-lt"/>
                <a:cs typeface="+mn-lt"/>
              </a:rPr>
              <a:t> (hex editor) and online tools. Although Wireshark is a go-to tool for packet analysis, this scenario highlighted the importance of choosing the right tool for the task. </a:t>
            </a:r>
            <a:r>
              <a:rPr lang="en-US" sz="1900" err="1">
                <a:ea typeface="+mn-lt"/>
                <a:cs typeface="+mn-lt"/>
              </a:rPr>
              <a:t>HxD</a:t>
            </a:r>
            <a:r>
              <a:rPr lang="en-US" sz="1900" dirty="0">
                <a:ea typeface="+mn-lt"/>
                <a:cs typeface="+mn-lt"/>
              </a:rPr>
              <a:t> provided a more direct path to the solution. I learned that understanding how to navigate raw data, identify hashes, and use external resources like </a:t>
            </a:r>
            <a:r>
              <a:rPr lang="en-US" sz="1900" err="1">
                <a:ea typeface="+mn-lt"/>
                <a:cs typeface="+mn-lt"/>
              </a:rPr>
              <a:t>CrackStation</a:t>
            </a:r>
            <a:r>
              <a:rPr lang="en-US" sz="1900" dirty="0">
                <a:ea typeface="+mn-lt"/>
                <a:cs typeface="+mn-lt"/>
              </a:rPr>
              <a:t> can significantly speed up problem-solving. This hands-on exercise not only strengthened my technical skills but also deepened my understanding of packet-level data analysis, which is highly relevant in cybersecurity roles such as threat analysis, digital forensics, and penetration testing.</a:t>
            </a:r>
            <a:endParaRPr lang="en-US" sz="1900"/>
          </a:p>
          <a:p>
            <a:pPr marL="305435" indent="-305435"/>
            <a:endParaRPr lang="en-US" dirty="0"/>
          </a:p>
        </p:txBody>
      </p:sp>
    </p:spTree>
    <p:extLst>
      <p:ext uri="{BB962C8B-B14F-4D97-AF65-F5344CB8AC3E}">
        <p14:creationId xmlns:p14="http://schemas.microsoft.com/office/powerpoint/2010/main" val="2407111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22EF-11F5-4D0E-B107-29326DD6F105}"/>
              </a:ext>
            </a:extLst>
          </p:cNvPr>
          <p:cNvSpPr>
            <a:spLocks noGrp="1"/>
          </p:cNvSpPr>
          <p:nvPr>
            <p:ph type="title"/>
          </p:nvPr>
        </p:nvSpPr>
        <p:spPr>
          <a:xfrm>
            <a:off x="581192" y="599798"/>
            <a:ext cx="11029616" cy="631436"/>
          </a:xfrm>
        </p:spPr>
        <p:txBody>
          <a:bodyPr vert="horz" lIns="91440" tIns="45720" rIns="91440" bIns="45720" rtlCol="0" anchor="b">
            <a:normAutofit fontScale="90000"/>
          </a:bodyPr>
          <a:lstStyle/>
          <a:p>
            <a:br>
              <a:rPr lang="en-US" sz="3600" b="1" cap="none" dirty="0">
                <a:ea typeface="+mj-lt"/>
                <a:cs typeface="+mj-lt"/>
              </a:rPr>
            </a:br>
            <a:br>
              <a:rPr lang="en-US" sz="3600" b="1" cap="none" dirty="0">
                <a:ea typeface="+mj-lt"/>
                <a:cs typeface="+mj-lt"/>
              </a:rPr>
            </a:br>
            <a:r>
              <a:rPr lang="en-US" sz="4000" b="1" cap="none" dirty="0">
                <a:ea typeface="+mj-lt"/>
                <a:cs typeface="+mj-lt"/>
              </a:rPr>
              <a:t>Introduction</a:t>
            </a:r>
            <a:endParaRPr lang="en-US" sz="4000" cap="none" dirty="0" err="1"/>
          </a:p>
        </p:txBody>
      </p:sp>
      <p:sp>
        <p:nvSpPr>
          <p:cNvPr id="6" name="Content Placeholder 5">
            <a:extLst>
              <a:ext uri="{FF2B5EF4-FFF2-40B4-BE49-F238E27FC236}">
                <a16:creationId xmlns:a16="http://schemas.microsoft.com/office/drawing/2014/main" id="{127417E3-178C-499F-A8F5-053884B6B1DC}"/>
              </a:ext>
            </a:extLst>
          </p:cNvPr>
          <p:cNvSpPr>
            <a:spLocks noGrp="1"/>
          </p:cNvSpPr>
          <p:nvPr>
            <p:ph idx="1"/>
          </p:nvPr>
        </p:nvSpPr>
        <p:spPr/>
        <p:txBody>
          <a:bodyPr vert="horz" lIns="91440" tIns="45720" rIns="91440" bIns="45720" rtlCol="0" anchor="ctr">
            <a:noAutofit/>
          </a:bodyPr>
          <a:lstStyle/>
          <a:p>
            <a:pPr marL="305435" indent="-305435"/>
            <a:r>
              <a:rPr lang="en-US" sz="2400" dirty="0">
                <a:latin typeface="Franklin Gothic Book"/>
              </a:rPr>
              <a:t>The CTF Problem</a:t>
            </a:r>
            <a:endParaRPr lang="en-US" sz="2400">
              <a:latin typeface="Franklin Gothic Book"/>
            </a:endParaRPr>
          </a:p>
          <a:p>
            <a:pPr marL="305435" indent="-305435"/>
            <a:r>
              <a:rPr lang="en-US" sz="2400" dirty="0">
                <a:latin typeface="Franklin Gothic Book"/>
              </a:rPr>
              <a:t>Introduction to the Problem</a:t>
            </a:r>
          </a:p>
          <a:p>
            <a:pPr marL="305435" indent="-305435"/>
            <a:r>
              <a:rPr lang="en-US" sz="2400" dirty="0">
                <a:latin typeface="Franklin Gothic Book"/>
              </a:rPr>
              <a:t>Working Toward a Solution</a:t>
            </a:r>
          </a:p>
          <a:p>
            <a:pPr marL="305435" indent="-305435"/>
            <a:r>
              <a:rPr lang="en-US" sz="2400" dirty="0">
                <a:latin typeface="Franklin Gothic Book"/>
              </a:rPr>
              <a:t>Arriving at The Solution</a:t>
            </a:r>
          </a:p>
          <a:p>
            <a:pPr marL="305435" indent="-305435"/>
            <a:r>
              <a:rPr lang="en-US" sz="2400" dirty="0">
                <a:latin typeface="Franklin Gothic Book"/>
              </a:rPr>
              <a:t>Strategies, Pitfalls, Lessons Learned</a:t>
            </a:r>
          </a:p>
          <a:p>
            <a:pPr marL="305435" indent="-305435"/>
            <a:r>
              <a:rPr lang="en-US" sz="2400" dirty="0">
                <a:latin typeface="Franklin Gothic Book"/>
              </a:rPr>
              <a:t>Workplace Relevance</a:t>
            </a:r>
            <a:endParaRPr lang="en-US" sz="2400" dirty="0">
              <a:solidFill>
                <a:srgbClr val="404040"/>
              </a:solidFill>
              <a:latin typeface="Franklin Gothic Book"/>
            </a:endParaRPr>
          </a:p>
          <a:p>
            <a:pPr marL="305435" indent="-305435"/>
            <a:r>
              <a:rPr lang="en-US" sz="2400" dirty="0">
                <a:latin typeface="Franklin Gothic Book"/>
              </a:rPr>
              <a:t>Summary</a:t>
            </a:r>
          </a:p>
          <a:p>
            <a:pPr marL="305435" indent="-305435"/>
            <a:r>
              <a:rPr lang="en-US" sz="2400" dirty="0">
                <a:latin typeface="Franklin Gothic Book"/>
              </a:rPr>
              <a:t>Demo</a:t>
            </a:r>
          </a:p>
          <a:p>
            <a:pPr marL="305435" indent="-305435"/>
            <a:endParaRPr lang="en-US" sz="3600" b="1" dirty="0">
              <a:latin typeface="Franklin Gothic Demi"/>
            </a:endParaRPr>
          </a:p>
        </p:txBody>
      </p:sp>
    </p:spTree>
    <p:extLst>
      <p:ext uri="{BB962C8B-B14F-4D97-AF65-F5344CB8AC3E}">
        <p14:creationId xmlns:p14="http://schemas.microsoft.com/office/powerpoint/2010/main" val="3964551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7C296F-9AE2-BEAF-5502-A7CA31743C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66EC4F-4BC0-1380-6F48-E7B2A17418BD}"/>
              </a:ext>
            </a:extLst>
          </p:cNvPr>
          <p:cNvSpPr>
            <a:spLocks noGrp="1"/>
          </p:cNvSpPr>
          <p:nvPr>
            <p:ph type="title"/>
          </p:nvPr>
        </p:nvSpPr>
        <p:spPr>
          <a:xfrm>
            <a:off x="581192" y="409882"/>
            <a:ext cx="11029616" cy="1188720"/>
          </a:xfrm>
        </p:spPr>
        <p:txBody>
          <a:bodyPr>
            <a:normAutofit/>
          </a:bodyPr>
          <a:lstStyle/>
          <a:p>
            <a:r>
              <a:rPr lang="en-US" sz="4000" b="1" cap="none" dirty="0">
                <a:ea typeface="+mj-lt"/>
                <a:cs typeface="+mj-lt"/>
              </a:rPr>
              <a:t>CTF The Problem : </a:t>
            </a:r>
            <a:br>
              <a:rPr lang="en-US" sz="3600" b="1" cap="none" dirty="0">
                <a:solidFill>
                  <a:srgbClr val="404040"/>
                </a:solidFill>
                <a:latin typeface="Franklin Gothic Demi"/>
                <a:ea typeface="+mj-lt"/>
                <a:cs typeface="Arial"/>
              </a:rPr>
            </a:br>
            <a:endParaRPr lang="en-US" sz="2000" cap="none">
              <a:solidFill>
                <a:srgbClr val="000000"/>
              </a:solidFill>
              <a:latin typeface="Franklin Gothic Book"/>
              <a:cs typeface="Arial"/>
            </a:endParaRPr>
          </a:p>
        </p:txBody>
      </p:sp>
      <p:sp>
        <p:nvSpPr>
          <p:cNvPr id="3" name="Content Placeholder 2">
            <a:extLst>
              <a:ext uri="{FF2B5EF4-FFF2-40B4-BE49-F238E27FC236}">
                <a16:creationId xmlns:a16="http://schemas.microsoft.com/office/drawing/2014/main" id="{BCF1F81B-9D56-ADCA-D62A-DD62284080F8}"/>
              </a:ext>
            </a:extLst>
          </p:cNvPr>
          <p:cNvSpPr>
            <a:spLocks noGrp="1"/>
          </p:cNvSpPr>
          <p:nvPr>
            <p:ph idx="1"/>
          </p:nvPr>
        </p:nvSpPr>
        <p:spPr>
          <a:xfrm>
            <a:off x="826725" y="2408597"/>
            <a:ext cx="9759614" cy="2703153"/>
          </a:xfrm>
        </p:spPr>
        <p:txBody>
          <a:bodyPr vert="horz" lIns="91440" tIns="45720" rIns="91440" bIns="45720" rtlCol="0" anchor="ctr">
            <a:noAutofit/>
          </a:bodyPr>
          <a:lstStyle/>
          <a:p>
            <a:pPr marL="305435" indent="-305435"/>
            <a:r>
              <a:rPr lang="en-US" sz="2100" dirty="0">
                <a:ea typeface="+mn-lt"/>
                <a:cs typeface="+mn-lt"/>
              </a:rPr>
              <a:t>Passwords are often misplaced or forgotten — even by high-profile users.</a:t>
            </a:r>
            <a:br>
              <a:rPr lang="en-US" sz="2100" dirty="0">
                <a:ea typeface="+mn-lt"/>
                <a:cs typeface="+mn-lt"/>
              </a:rPr>
            </a:br>
            <a:r>
              <a:rPr lang="en-US" sz="2100" dirty="0">
                <a:ea typeface="+mn-lt"/>
                <a:cs typeface="+mn-lt"/>
              </a:rPr>
              <a:t> This challenge simulates a realistic scenario where recovering a lost password is critical.</a:t>
            </a:r>
            <a:endParaRPr lang="en-US" sz="2100"/>
          </a:p>
          <a:p>
            <a:pPr marL="305435" indent="-305435"/>
            <a:r>
              <a:rPr lang="en-US" sz="2100" dirty="0">
                <a:ea typeface="+mn-lt"/>
                <a:cs typeface="+mn-lt"/>
              </a:rPr>
              <a:t>We explore a fast and effective recovery method using forensic tools.</a:t>
            </a:r>
            <a:br>
              <a:rPr lang="en-US" sz="2100" dirty="0">
                <a:ea typeface="+mn-lt"/>
                <a:cs typeface="+mn-lt"/>
              </a:rPr>
            </a:br>
            <a:r>
              <a:rPr lang="en-US" sz="2100" dirty="0">
                <a:ea typeface="+mn-lt"/>
                <a:cs typeface="+mn-lt"/>
              </a:rPr>
              <a:t> By analyzing network traffic from a capture file, we extract key data in just minutes.</a:t>
            </a:r>
            <a:endParaRPr lang="en-US" sz="2100" dirty="0"/>
          </a:p>
          <a:p>
            <a:pPr marL="305435" indent="-305435"/>
            <a:endParaRPr lang="en-US" dirty="0">
              <a:ea typeface="+mn-lt"/>
              <a:cs typeface="+mn-lt"/>
            </a:endParaRPr>
          </a:p>
        </p:txBody>
      </p:sp>
      <p:sp>
        <p:nvSpPr>
          <p:cNvPr id="5" name="Title 1">
            <a:extLst>
              <a:ext uri="{FF2B5EF4-FFF2-40B4-BE49-F238E27FC236}">
                <a16:creationId xmlns:a16="http://schemas.microsoft.com/office/drawing/2014/main" id="{1F87713E-E96B-AF06-E1EC-A4A810583237}"/>
              </a:ext>
            </a:extLst>
          </p:cNvPr>
          <p:cNvSpPr txBox="1">
            <a:spLocks/>
          </p:cNvSpPr>
          <p:nvPr/>
        </p:nvSpPr>
        <p:spPr>
          <a:xfrm>
            <a:off x="827538" y="1115515"/>
            <a:ext cx="10539012" cy="593734"/>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i="1" cap="none" dirty="0">
                <a:solidFill>
                  <a:srgbClr val="000000"/>
                </a:solidFill>
                <a:latin typeface="Franklin Gothic Book"/>
                <a:cs typeface="Arial"/>
              </a:rPr>
              <a:t>CHALLENGE 6: USE THE CAPTURE FILE PROVIDED TO DETERMINE DARTH VADER'S PASSWORD.</a:t>
            </a:r>
            <a:endParaRPr lang="en-US" sz="2000" i="1"/>
          </a:p>
        </p:txBody>
      </p:sp>
    </p:spTree>
    <p:extLst>
      <p:ext uri="{BB962C8B-B14F-4D97-AF65-F5344CB8AC3E}">
        <p14:creationId xmlns:p14="http://schemas.microsoft.com/office/powerpoint/2010/main" val="2756445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C4812-4797-412F-A808-913E15BF716B}"/>
              </a:ext>
            </a:extLst>
          </p:cNvPr>
          <p:cNvSpPr>
            <a:spLocks noGrp="1"/>
          </p:cNvSpPr>
          <p:nvPr>
            <p:ph type="title"/>
          </p:nvPr>
        </p:nvSpPr>
        <p:spPr>
          <a:xfrm>
            <a:off x="581192" y="409882"/>
            <a:ext cx="11029616" cy="1188720"/>
          </a:xfrm>
        </p:spPr>
        <p:txBody>
          <a:bodyPr>
            <a:normAutofit/>
          </a:bodyPr>
          <a:lstStyle/>
          <a:p>
            <a:r>
              <a:rPr lang="en-US" sz="4000" b="1" cap="none" dirty="0">
                <a:ea typeface="+mj-lt"/>
                <a:cs typeface="+mj-lt"/>
              </a:rPr>
              <a:t>CTF The Problem : </a:t>
            </a:r>
            <a:br>
              <a:rPr lang="en-US" sz="3600" b="1" cap="none" dirty="0">
                <a:solidFill>
                  <a:srgbClr val="404040"/>
                </a:solidFill>
                <a:latin typeface="Franklin Gothic Demi"/>
                <a:ea typeface="+mj-lt"/>
                <a:cs typeface="Arial"/>
              </a:rPr>
            </a:br>
            <a:endParaRPr lang="en-US" sz="2000" cap="none">
              <a:solidFill>
                <a:srgbClr val="000000"/>
              </a:solidFill>
              <a:latin typeface="Franklin Gothic Book"/>
              <a:cs typeface="Arial"/>
            </a:endParaRPr>
          </a:p>
        </p:txBody>
      </p:sp>
      <p:sp>
        <p:nvSpPr>
          <p:cNvPr id="3" name="Content Placeholder 2">
            <a:extLst>
              <a:ext uri="{FF2B5EF4-FFF2-40B4-BE49-F238E27FC236}">
                <a16:creationId xmlns:a16="http://schemas.microsoft.com/office/drawing/2014/main" id="{CFB07C1F-1D71-47C6-A50F-A17D195B3C5F}"/>
              </a:ext>
            </a:extLst>
          </p:cNvPr>
          <p:cNvSpPr>
            <a:spLocks noGrp="1"/>
          </p:cNvSpPr>
          <p:nvPr>
            <p:ph idx="1"/>
          </p:nvPr>
        </p:nvSpPr>
        <p:spPr>
          <a:xfrm>
            <a:off x="3309198" y="3068106"/>
            <a:ext cx="5582534" cy="2289872"/>
          </a:xfrm>
          <a:prstGeom prst="roundRect">
            <a:avLst/>
          </a:prstGeom>
          <a:solidFill>
            <a:schemeClr val="bg2">
              <a:lumMod val="90000"/>
            </a:schemeClr>
          </a:solidFill>
          <a:ln w="12700">
            <a:solidFill>
              <a:schemeClr val="tx1"/>
            </a:solidFill>
            <a:prstDash val="dash"/>
          </a:ln>
        </p:spPr>
        <p:txBody>
          <a:bodyPr vert="horz" lIns="91440" tIns="45720" rIns="91440" bIns="45720" rtlCol="0" anchor="ctr">
            <a:noAutofit/>
          </a:bodyPr>
          <a:lstStyle/>
          <a:p>
            <a:pPr marL="305435" indent="-305435">
              <a:buFont typeface="Wingdings" panose="05020102010507070707" pitchFamily="18" charset="2"/>
              <a:buChar char="Ø"/>
            </a:pPr>
            <a:r>
              <a:rPr lang="en-US" sz="3600" dirty="0"/>
              <a:t> PACKET ANALYSIS</a:t>
            </a:r>
            <a:endParaRPr lang="en-US" sz="3600">
              <a:solidFill>
                <a:srgbClr val="000000"/>
              </a:solidFill>
            </a:endParaRPr>
          </a:p>
          <a:p>
            <a:pPr marL="305435" indent="-305435">
              <a:buFont typeface="Wingdings" panose="05020102010507070707" pitchFamily="18" charset="2"/>
              <a:buChar char="Ø"/>
            </a:pPr>
            <a:r>
              <a:rPr lang="en-US" sz="3600" dirty="0"/>
              <a:t> HASH EXTRACTION</a:t>
            </a:r>
            <a:endParaRPr lang="en-US" sz="3600">
              <a:solidFill>
                <a:srgbClr val="000000"/>
              </a:solidFill>
            </a:endParaRPr>
          </a:p>
          <a:p>
            <a:pPr marL="305435" indent="-305435">
              <a:buFont typeface="Wingdings" panose="05020102010507070707" pitchFamily="18" charset="2"/>
              <a:buChar char="Ø"/>
            </a:pPr>
            <a:r>
              <a:rPr lang="en-US" sz="3600" dirty="0"/>
              <a:t> PASSWORD RECOVERY</a:t>
            </a:r>
          </a:p>
        </p:txBody>
      </p:sp>
      <p:sp>
        <p:nvSpPr>
          <p:cNvPr id="5" name="Title 1">
            <a:extLst>
              <a:ext uri="{FF2B5EF4-FFF2-40B4-BE49-F238E27FC236}">
                <a16:creationId xmlns:a16="http://schemas.microsoft.com/office/drawing/2014/main" id="{5D7BFC43-7907-D05B-4306-133DD0B51FA5}"/>
              </a:ext>
            </a:extLst>
          </p:cNvPr>
          <p:cNvSpPr txBox="1">
            <a:spLocks/>
          </p:cNvSpPr>
          <p:nvPr/>
        </p:nvSpPr>
        <p:spPr>
          <a:xfrm>
            <a:off x="827538" y="1115515"/>
            <a:ext cx="10539012" cy="593734"/>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i="1" cap="none" dirty="0">
                <a:solidFill>
                  <a:srgbClr val="000000"/>
                </a:solidFill>
                <a:latin typeface="Franklin Gothic Book"/>
                <a:cs typeface="Arial"/>
              </a:rPr>
              <a:t>CHALLENGE 6: USE THE CAPTURE FILE PROVIDED TO DETERMINE DARTH VADER'S PASSWORD.</a:t>
            </a:r>
            <a:endParaRPr lang="en-US" sz="2000" i="1"/>
          </a:p>
        </p:txBody>
      </p:sp>
      <p:sp>
        <p:nvSpPr>
          <p:cNvPr id="6" name="TextBox 5">
            <a:extLst>
              <a:ext uri="{FF2B5EF4-FFF2-40B4-BE49-F238E27FC236}">
                <a16:creationId xmlns:a16="http://schemas.microsoft.com/office/drawing/2014/main" id="{577A6C19-EBBE-2F17-29AF-80595D56FDBE}"/>
              </a:ext>
            </a:extLst>
          </p:cNvPr>
          <p:cNvSpPr txBox="1"/>
          <p:nvPr/>
        </p:nvSpPr>
        <p:spPr>
          <a:xfrm>
            <a:off x="4608689" y="2285295"/>
            <a:ext cx="29760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EXECUTION FLOW</a:t>
            </a:r>
          </a:p>
        </p:txBody>
      </p:sp>
    </p:spTree>
    <p:extLst>
      <p:ext uri="{BB962C8B-B14F-4D97-AF65-F5344CB8AC3E}">
        <p14:creationId xmlns:p14="http://schemas.microsoft.com/office/powerpoint/2010/main" val="324805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F7E9-6D50-4EAA-A725-4FEBB2754DAD}"/>
              </a:ext>
            </a:extLst>
          </p:cNvPr>
          <p:cNvSpPr>
            <a:spLocks noGrp="1"/>
          </p:cNvSpPr>
          <p:nvPr>
            <p:ph type="title"/>
          </p:nvPr>
        </p:nvSpPr>
        <p:spPr>
          <a:xfrm>
            <a:off x="501581" y="531560"/>
            <a:ext cx="11188839" cy="1370689"/>
          </a:xfrm>
        </p:spPr>
        <p:txBody>
          <a:bodyPr>
            <a:normAutofit/>
          </a:bodyPr>
          <a:lstStyle/>
          <a:p>
            <a:r>
              <a:rPr lang="en-US" sz="3600" b="1" cap="none" dirty="0"/>
              <a:t>Introduction to the Problem</a:t>
            </a:r>
            <a:br>
              <a:rPr lang="en-US" sz="3600" cap="none" dirty="0"/>
            </a:br>
            <a:endParaRPr lang="en-US" sz="3600"/>
          </a:p>
        </p:txBody>
      </p:sp>
      <p:pic>
        <p:nvPicPr>
          <p:cNvPr id="4" name="Picture 4" descr="A screenshot of a computer&#10;&#10;AI-generated content may be incorrect.">
            <a:extLst>
              <a:ext uri="{FF2B5EF4-FFF2-40B4-BE49-F238E27FC236}">
                <a16:creationId xmlns:a16="http://schemas.microsoft.com/office/drawing/2014/main" id="{EEB4FB89-0D90-4C4B-ABC2-57C48A195E94}"/>
              </a:ext>
            </a:extLst>
          </p:cNvPr>
          <p:cNvPicPr>
            <a:picLocks noGrp="1" noChangeAspect="1"/>
          </p:cNvPicPr>
          <p:nvPr>
            <p:ph idx="1"/>
          </p:nvPr>
        </p:nvPicPr>
        <p:blipFill>
          <a:blip r:embed="rId3"/>
          <a:stretch>
            <a:fillRect/>
          </a:stretch>
        </p:blipFill>
        <p:spPr>
          <a:xfrm>
            <a:off x="1670311" y="1714934"/>
            <a:ext cx="8850055" cy="3618767"/>
          </a:xfrm>
        </p:spPr>
      </p:pic>
      <p:sp>
        <p:nvSpPr>
          <p:cNvPr id="3" name="TextBox 2">
            <a:extLst>
              <a:ext uri="{FF2B5EF4-FFF2-40B4-BE49-F238E27FC236}">
                <a16:creationId xmlns:a16="http://schemas.microsoft.com/office/drawing/2014/main" id="{8E8B4ED8-1328-417E-9B8E-09388B903044}"/>
              </a:ext>
            </a:extLst>
          </p:cNvPr>
          <p:cNvSpPr txBox="1"/>
          <p:nvPr/>
        </p:nvSpPr>
        <p:spPr>
          <a:xfrm>
            <a:off x="1671464" y="5669988"/>
            <a:ext cx="88505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With a Hex editor open the PCAP file and search for "Vader' </a:t>
            </a:r>
          </a:p>
          <a:p>
            <a:pPr marL="285750" indent="-285750">
              <a:buFont typeface="Arial"/>
              <a:buChar char="•"/>
            </a:pPr>
            <a:r>
              <a:rPr lang="en-US" dirty="0"/>
              <a:t>Take note of the HASH value and copy the HEX values</a:t>
            </a:r>
          </a:p>
        </p:txBody>
      </p:sp>
    </p:spTree>
    <p:extLst>
      <p:ext uri="{BB962C8B-B14F-4D97-AF65-F5344CB8AC3E}">
        <p14:creationId xmlns:p14="http://schemas.microsoft.com/office/powerpoint/2010/main" val="1241181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F7E9-6D50-4EAA-A725-4FEBB2754DAD}"/>
              </a:ext>
            </a:extLst>
          </p:cNvPr>
          <p:cNvSpPr>
            <a:spLocks noGrp="1"/>
          </p:cNvSpPr>
          <p:nvPr>
            <p:ph type="title"/>
          </p:nvPr>
        </p:nvSpPr>
        <p:spPr>
          <a:xfrm>
            <a:off x="558445" y="167620"/>
            <a:ext cx="11075108" cy="2678599"/>
          </a:xfrm>
        </p:spPr>
        <p:txBody>
          <a:bodyPr>
            <a:normAutofit/>
          </a:bodyPr>
          <a:lstStyle/>
          <a:p>
            <a:r>
              <a:rPr lang="en-US" sz="3600" b="1" cap="none" dirty="0">
                <a:ea typeface="+mj-lt"/>
                <a:cs typeface="+mj-lt"/>
              </a:rPr>
              <a:t>Working  Toward A Solution</a:t>
            </a:r>
            <a:br>
              <a:rPr lang="en-US" sz="3600" b="1" cap="none" dirty="0">
                <a:ea typeface="+mj-lt"/>
                <a:cs typeface="+mj-lt"/>
              </a:rPr>
            </a:br>
            <a:endParaRPr lang="en-US" sz="3600" cap="none">
              <a:solidFill>
                <a:srgbClr val="000000"/>
              </a:solidFill>
              <a:ea typeface="+mj-lt"/>
              <a:cs typeface="+mj-lt"/>
            </a:endParaRPr>
          </a:p>
          <a:p>
            <a:br>
              <a:rPr lang="en-US" cap="none" dirty="0"/>
            </a:br>
            <a:endParaRPr lang="en-US" sz="3600"/>
          </a:p>
        </p:txBody>
      </p:sp>
      <p:pic>
        <p:nvPicPr>
          <p:cNvPr id="4" name="Picture 4" descr="A screenshot of a computer&#10;&#10;AI-generated content may be incorrect.">
            <a:extLst>
              <a:ext uri="{FF2B5EF4-FFF2-40B4-BE49-F238E27FC236}">
                <a16:creationId xmlns:a16="http://schemas.microsoft.com/office/drawing/2014/main" id="{0C3E744A-5184-48F6-82FA-D05C86CE311C}"/>
              </a:ext>
            </a:extLst>
          </p:cNvPr>
          <p:cNvPicPr>
            <a:picLocks noGrp="1" noChangeAspect="1"/>
          </p:cNvPicPr>
          <p:nvPr>
            <p:ph idx="1"/>
          </p:nvPr>
        </p:nvPicPr>
        <p:blipFill>
          <a:blip r:embed="rId3"/>
          <a:stretch>
            <a:fillRect/>
          </a:stretch>
        </p:blipFill>
        <p:spPr>
          <a:xfrm>
            <a:off x="1688781" y="1600444"/>
            <a:ext cx="8814438" cy="3480723"/>
          </a:xfrm>
        </p:spPr>
      </p:pic>
      <p:sp>
        <p:nvSpPr>
          <p:cNvPr id="3" name="TextBox 2">
            <a:extLst>
              <a:ext uri="{FF2B5EF4-FFF2-40B4-BE49-F238E27FC236}">
                <a16:creationId xmlns:a16="http://schemas.microsoft.com/office/drawing/2014/main" id="{831DEF9C-7D7A-480D-A783-7ED611A03F85}"/>
              </a:ext>
            </a:extLst>
          </p:cNvPr>
          <p:cNvSpPr txBox="1"/>
          <p:nvPr/>
        </p:nvSpPr>
        <p:spPr>
          <a:xfrm>
            <a:off x="1045942" y="5295501"/>
            <a:ext cx="1010161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Open the same file with </a:t>
            </a:r>
            <a:r>
              <a:rPr lang="en-US" err="1"/>
              <a:t>WireShark</a:t>
            </a:r>
            <a:r>
              <a:rPr lang="en-US" dirty="0"/>
              <a:t> &amp; search for the same HEX value</a:t>
            </a:r>
            <a:endParaRPr lang="en-US"/>
          </a:p>
          <a:p>
            <a:pPr marL="285750" indent="-285750">
              <a:buFont typeface="Arial"/>
              <a:buChar char="•"/>
            </a:pPr>
            <a:r>
              <a:rPr lang="en-US" dirty="0"/>
              <a:t>Verify the same HASH value from the left (</a:t>
            </a:r>
            <a:r>
              <a:rPr lang="en-US" err="1"/>
              <a:t>HxD</a:t>
            </a:r>
            <a:r>
              <a:rPr lang="en-US" dirty="0"/>
              <a:t>) are the same as with the ones on the right  (</a:t>
            </a:r>
            <a:r>
              <a:rPr lang="en-US" err="1"/>
              <a:t>WireShark</a:t>
            </a:r>
            <a:r>
              <a:rPr lang="en-US" dirty="0"/>
              <a:t>)</a:t>
            </a:r>
          </a:p>
          <a:p>
            <a:pPr marL="285750" indent="-285750">
              <a:buFont typeface="Arial"/>
              <a:buChar char="•"/>
            </a:pPr>
            <a:r>
              <a:rPr lang="en-US" dirty="0"/>
              <a:t>Copy the 2 HASH values from Wireshark</a:t>
            </a:r>
          </a:p>
        </p:txBody>
      </p:sp>
    </p:spTree>
    <p:extLst>
      <p:ext uri="{BB962C8B-B14F-4D97-AF65-F5344CB8AC3E}">
        <p14:creationId xmlns:p14="http://schemas.microsoft.com/office/powerpoint/2010/main" val="256177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723F7E9-6D50-4EAA-A725-4FEBB2754DAD}"/>
              </a:ext>
            </a:extLst>
          </p:cNvPr>
          <p:cNvSpPr>
            <a:spLocks noGrp="1"/>
          </p:cNvSpPr>
          <p:nvPr>
            <p:ph type="title"/>
          </p:nvPr>
        </p:nvSpPr>
        <p:spPr>
          <a:xfrm>
            <a:off x="803189" y="1209184"/>
            <a:ext cx="3089189" cy="4734416"/>
          </a:xfrm>
        </p:spPr>
        <p:txBody>
          <a:bodyPr vert="horz" lIns="91440" tIns="45720" rIns="91440" bIns="45720" rtlCol="0" anchor="ctr">
            <a:normAutofit/>
          </a:bodyPr>
          <a:lstStyle/>
          <a:p>
            <a:pPr algn="ctr"/>
            <a:r>
              <a:rPr lang="en-US" sz="3600" cap="none" dirty="0">
                <a:solidFill>
                  <a:srgbClr val="FFFFFF"/>
                </a:solidFill>
              </a:rPr>
              <a:t>Arriving at the Solution</a:t>
            </a:r>
            <a:br>
              <a:rPr lang="en-US" cap="none"/>
            </a:br>
            <a:endParaRPr lang="en-US">
              <a:solidFill>
                <a:srgbClr val="FFFFFF"/>
              </a:solidFill>
            </a:endParaRPr>
          </a:p>
        </p:txBody>
      </p:sp>
      <p:sp>
        <p:nvSpPr>
          <p:cNvPr id="5" name="TextBox 4">
            <a:extLst>
              <a:ext uri="{FF2B5EF4-FFF2-40B4-BE49-F238E27FC236}">
                <a16:creationId xmlns:a16="http://schemas.microsoft.com/office/drawing/2014/main" id="{D9D86F5B-346C-47A8-B738-252E4751CA7C}"/>
              </a:ext>
            </a:extLst>
          </p:cNvPr>
          <p:cNvSpPr txBox="1"/>
          <p:nvPr/>
        </p:nvSpPr>
        <p:spPr>
          <a:xfrm>
            <a:off x="4561870" y="723900"/>
            <a:ext cx="7183597" cy="264915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 Open a web browser and visit crackstation.net</a:t>
            </a:r>
            <a:endParaRPr lang="en-US" i="1" dirty="0">
              <a:solidFill>
                <a:schemeClr val="tx1">
                  <a:lumMod val="75000"/>
                  <a:lumOff val="25000"/>
                </a:schemeClr>
              </a:solidFill>
            </a:endParaRPr>
          </a:p>
          <a:p>
            <a:pPr defTabSz="457200">
              <a:spcBef>
                <a:spcPct val="20000"/>
              </a:spcBef>
              <a:spcAft>
                <a:spcPts val="600"/>
              </a:spcAft>
              <a:buClr>
                <a:schemeClr val="accent1"/>
              </a:buClr>
              <a:buSzPct val="92000"/>
              <a:buFont typeface="Wingdings 2" panose="05020102010507070707" pitchFamily="18" charset="2"/>
              <a:buChar char=""/>
            </a:pPr>
            <a:r>
              <a:rPr lang="en-US" i="1" dirty="0">
                <a:solidFill>
                  <a:schemeClr val="tx1">
                    <a:lumMod val="75000"/>
                    <a:lumOff val="25000"/>
                  </a:schemeClr>
                </a:solidFill>
              </a:rPr>
              <a:t> Paste each HASH value on a separate line, complete the CAPTCHA, and click "Crack Hashes"</a:t>
            </a:r>
          </a:p>
          <a:p>
            <a:pPr defTabSz="457200">
              <a:spcBef>
                <a:spcPct val="20000"/>
              </a:spcBef>
              <a:spcAft>
                <a:spcPts val="600"/>
              </a:spcAft>
              <a:buClr>
                <a:schemeClr val="accent1"/>
              </a:buClr>
              <a:buSzPct val="92000"/>
              <a:buFont typeface="Wingdings 2" panose="05020102010507070707" pitchFamily="18" charset="2"/>
              <a:buChar char=""/>
            </a:pPr>
            <a:r>
              <a:rPr lang="en-US" i="1" dirty="0">
                <a:solidFill>
                  <a:schemeClr val="tx1">
                    <a:lumMod val="75000"/>
                    <a:lumOff val="25000"/>
                  </a:schemeClr>
                </a:solidFill>
              </a:rPr>
              <a:t> Navigate to the results column and the answer: "red"</a:t>
            </a:r>
          </a:p>
          <a:p>
            <a:pPr defTabSz="457200">
              <a:spcBef>
                <a:spcPct val="20000"/>
              </a:spcBef>
              <a:spcAft>
                <a:spcPts val="600"/>
              </a:spcAft>
              <a:buClr>
                <a:schemeClr val="accent1"/>
              </a:buClr>
              <a:buSzPct val="92000"/>
              <a:buFont typeface="Wingdings 2" panose="05020102010507070707" pitchFamily="18" charset="2"/>
              <a:buChar char=""/>
            </a:pPr>
            <a:endParaRPr lang="en-US" i="1" dirty="0">
              <a:solidFill>
                <a:schemeClr val="tx1">
                  <a:lumMod val="75000"/>
                  <a:lumOff val="25000"/>
                </a:schemeClr>
              </a:solidFill>
            </a:endParaRPr>
          </a:p>
        </p:txBody>
      </p:sp>
      <p:pic>
        <p:nvPicPr>
          <p:cNvPr id="4" name="Picture 4" descr="A screenshot of a computer&#10;&#10;AI-generated content may be incorrect.">
            <a:extLst>
              <a:ext uri="{FF2B5EF4-FFF2-40B4-BE49-F238E27FC236}">
                <a16:creationId xmlns:a16="http://schemas.microsoft.com/office/drawing/2014/main" id="{13527B7A-44C3-4C65-A17F-E89B481207A5}"/>
              </a:ext>
            </a:extLst>
          </p:cNvPr>
          <p:cNvPicPr>
            <a:picLocks noGrp="1" noChangeAspect="1"/>
          </p:cNvPicPr>
          <p:nvPr>
            <p:ph idx="1"/>
          </p:nvPr>
        </p:nvPicPr>
        <p:blipFill>
          <a:blip r:embed="rId3"/>
          <a:stretch>
            <a:fillRect/>
          </a:stretch>
        </p:blipFill>
        <p:spPr>
          <a:xfrm>
            <a:off x="4762008" y="3024824"/>
            <a:ext cx="6984604" cy="2923787"/>
          </a:xfrm>
          <a:prstGeom prst="rect">
            <a:avLst/>
          </a:prstGeom>
        </p:spPr>
      </p:pic>
    </p:spTree>
    <p:extLst>
      <p:ext uri="{BB962C8B-B14F-4D97-AF65-F5344CB8AC3E}">
        <p14:creationId xmlns:p14="http://schemas.microsoft.com/office/powerpoint/2010/main" val="3657215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F7E9-6D50-4EAA-A725-4FEBB2754DAD}"/>
              </a:ext>
            </a:extLst>
          </p:cNvPr>
          <p:cNvSpPr>
            <a:spLocks noGrp="1"/>
          </p:cNvSpPr>
          <p:nvPr>
            <p:ph type="title"/>
          </p:nvPr>
        </p:nvSpPr>
        <p:spPr>
          <a:xfrm>
            <a:off x="581192" y="99380"/>
            <a:ext cx="11029616" cy="1188720"/>
          </a:xfrm>
        </p:spPr>
        <p:txBody>
          <a:bodyPr>
            <a:normAutofit/>
          </a:bodyPr>
          <a:lstStyle/>
          <a:p>
            <a:r>
              <a:rPr lang="en-US" sz="3600" b="1" cap="none" dirty="0">
                <a:ea typeface="+mj-lt"/>
                <a:cs typeface="+mj-lt"/>
              </a:rPr>
              <a:t>Strategies, Pitfalls, Lessons Learned</a:t>
            </a:r>
            <a:endParaRPr lang="en-US" sz="3600" cap="none" dirty="0"/>
          </a:p>
        </p:txBody>
      </p:sp>
      <p:sp>
        <p:nvSpPr>
          <p:cNvPr id="3" name="Content Placeholder 2">
            <a:extLst>
              <a:ext uri="{FF2B5EF4-FFF2-40B4-BE49-F238E27FC236}">
                <a16:creationId xmlns:a16="http://schemas.microsoft.com/office/drawing/2014/main" id="{E3146DB1-823D-43E8-BCCD-54172684B946}"/>
              </a:ext>
            </a:extLst>
          </p:cNvPr>
          <p:cNvSpPr>
            <a:spLocks noGrp="1"/>
          </p:cNvSpPr>
          <p:nvPr>
            <p:ph idx="1"/>
          </p:nvPr>
        </p:nvSpPr>
        <p:spPr>
          <a:xfrm>
            <a:off x="581192" y="1712842"/>
            <a:ext cx="11029615" cy="3634486"/>
          </a:xfrm>
        </p:spPr>
        <p:txBody>
          <a:bodyPr/>
          <a:lstStyle/>
          <a:p>
            <a:pPr marL="305435" indent="-305435"/>
            <a:r>
              <a:rPr lang="en-US" b="1" dirty="0">
                <a:ea typeface="+mn-lt"/>
                <a:cs typeface="+mn-lt"/>
              </a:rPr>
              <a:t>Faster Strategy:</a:t>
            </a:r>
            <a:br>
              <a:rPr lang="en-US" dirty="0">
                <a:ea typeface="+mn-lt"/>
                <a:cs typeface="+mn-lt"/>
              </a:rPr>
            </a:br>
            <a:r>
              <a:rPr lang="en-US" dirty="0">
                <a:ea typeface="+mn-lt"/>
                <a:cs typeface="+mn-lt"/>
              </a:rPr>
              <a:t> The hash can be copied directly from the hex editor (</a:t>
            </a:r>
            <a:r>
              <a:rPr lang="en-US" dirty="0" err="1">
                <a:ea typeface="+mn-lt"/>
                <a:cs typeface="+mn-lt"/>
              </a:rPr>
              <a:t>HxD</a:t>
            </a:r>
            <a:r>
              <a:rPr lang="en-US" dirty="0">
                <a:ea typeface="+mn-lt"/>
                <a:cs typeface="+mn-lt"/>
              </a:rPr>
              <a:t>) and submitted to </a:t>
            </a:r>
            <a:r>
              <a:rPr lang="en-US" dirty="0" err="1">
                <a:ea typeface="+mn-lt"/>
                <a:cs typeface="+mn-lt"/>
              </a:rPr>
              <a:t>CrackStation</a:t>
            </a:r>
            <a:r>
              <a:rPr lang="en-US" dirty="0">
                <a:ea typeface="+mn-lt"/>
                <a:cs typeface="+mn-lt"/>
              </a:rPr>
              <a:t> without needing Wireshark — saving time.</a:t>
            </a:r>
            <a:endParaRPr lang="en-US" dirty="0"/>
          </a:p>
          <a:p>
            <a:pPr marL="305435" indent="-305435"/>
            <a:r>
              <a:rPr lang="en-US" b="1" dirty="0">
                <a:ea typeface="+mn-lt"/>
                <a:cs typeface="+mn-lt"/>
              </a:rPr>
              <a:t>Common Pitfall:</a:t>
            </a:r>
            <a:br>
              <a:rPr lang="en-US" dirty="0">
                <a:ea typeface="+mn-lt"/>
                <a:cs typeface="+mn-lt"/>
              </a:rPr>
            </a:br>
            <a:r>
              <a:rPr lang="en-US" dirty="0">
                <a:ea typeface="+mn-lt"/>
                <a:cs typeface="+mn-lt"/>
              </a:rPr>
              <a:t> Since the file is a </a:t>
            </a:r>
            <a:r>
              <a:rPr lang="en-US" dirty="0">
                <a:latin typeface="Consolas"/>
              </a:rPr>
              <a:t>.</a:t>
            </a:r>
            <a:r>
              <a:rPr lang="en-US" dirty="0" err="1">
                <a:latin typeface="Consolas"/>
              </a:rPr>
              <a:t>pcap</a:t>
            </a:r>
            <a:r>
              <a:rPr lang="en-US" dirty="0">
                <a:ea typeface="+mn-lt"/>
                <a:cs typeface="+mn-lt"/>
              </a:rPr>
              <a:t>, it's natural to open it in Wireshark first. However, searching for </a:t>
            </a:r>
            <a:r>
              <a:rPr lang="en-US" dirty="0">
                <a:latin typeface="Consolas"/>
              </a:rPr>
              <a:t>"</a:t>
            </a:r>
            <a:r>
              <a:rPr lang="en-US" dirty="0" err="1">
                <a:latin typeface="Consolas"/>
              </a:rPr>
              <a:t>vader</a:t>
            </a:r>
            <a:r>
              <a:rPr lang="en-US" dirty="0">
                <a:latin typeface="Consolas"/>
              </a:rPr>
              <a:t>"</a:t>
            </a:r>
            <a:r>
              <a:rPr lang="en-US" dirty="0">
                <a:ea typeface="+mn-lt"/>
                <a:cs typeface="+mn-lt"/>
              </a:rPr>
              <a:t> in Wireshark doesn’t return useful results — </a:t>
            </a:r>
            <a:r>
              <a:rPr lang="en-US" dirty="0" err="1">
                <a:ea typeface="+mn-lt"/>
                <a:cs typeface="+mn-lt"/>
              </a:rPr>
              <a:t>HxD</a:t>
            </a:r>
            <a:r>
              <a:rPr lang="en-US" dirty="0">
                <a:ea typeface="+mn-lt"/>
                <a:cs typeface="+mn-lt"/>
              </a:rPr>
              <a:t> is more effective in this case.</a:t>
            </a:r>
            <a:endParaRPr lang="en-US" dirty="0"/>
          </a:p>
          <a:p>
            <a:pPr marL="305435" indent="-305435"/>
            <a:r>
              <a:rPr lang="en-US" b="1" dirty="0">
                <a:ea typeface="+mn-lt"/>
                <a:cs typeface="+mn-lt"/>
              </a:rPr>
              <a:t>Lesson Learned:</a:t>
            </a:r>
            <a:br>
              <a:rPr lang="en-US" dirty="0">
                <a:ea typeface="+mn-lt"/>
                <a:cs typeface="+mn-lt"/>
              </a:rPr>
            </a:br>
            <a:r>
              <a:rPr lang="en-US" dirty="0">
                <a:ea typeface="+mn-lt"/>
                <a:cs typeface="+mn-lt"/>
              </a:rPr>
              <a:t> It’s important to understand the strengths and limitations of both Wireshark and </a:t>
            </a:r>
            <a:r>
              <a:rPr lang="en-US" dirty="0" err="1">
                <a:ea typeface="+mn-lt"/>
                <a:cs typeface="+mn-lt"/>
              </a:rPr>
              <a:t>HxD</a:t>
            </a:r>
            <a:r>
              <a:rPr lang="en-US" dirty="0">
                <a:ea typeface="+mn-lt"/>
                <a:cs typeface="+mn-lt"/>
              </a:rPr>
              <a:t>. Choosing the right tool for the task makes a big difference in solving CTF challenges efficiently.</a:t>
            </a:r>
            <a:endParaRPr lang="en-US" dirty="0"/>
          </a:p>
          <a:p>
            <a:pPr marL="305435" indent="-305435"/>
            <a:endParaRPr lang="en-US" dirty="0"/>
          </a:p>
        </p:txBody>
      </p:sp>
    </p:spTree>
    <p:extLst>
      <p:ext uri="{BB962C8B-B14F-4D97-AF65-F5344CB8AC3E}">
        <p14:creationId xmlns:p14="http://schemas.microsoft.com/office/powerpoint/2010/main" val="172676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F7E9-6D50-4EAA-A725-4FEBB2754DAD}"/>
              </a:ext>
            </a:extLst>
          </p:cNvPr>
          <p:cNvSpPr>
            <a:spLocks noGrp="1"/>
          </p:cNvSpPr>
          <p:nvPr>
            <p:ph type="title"/>
          </p:nvPr>
        </p:nvSpPr>
        <p:spPr>
          <a:xfrm>
            <a:off x="581192" y="99380"/>
            <a:ext cx="11029616" cy="1188720"/>
          </a:xfrm>
        </p:spPr>
        <p:txBody>
          <a:bodyPr>
            <a:normAutofit/>
          </a:bodyPr>
          <a:lstStyle/>
          <a:p>
            <a:r>
              <a:rPr lang="en-US" sz="3600" b="1" cap="none" dirty="0"/>
              <a:t>Workplace Relevance</a:t>
            </a:r>
            <a:endParaRPr lang="en-US" dirty="0"/>
          </a:p>
        </p:txBody>
      </p:sp>
      <p:sp>
        <p:nvSpPr>
          <p:cNvPr id="3" name="Content Placeholder 2">
            <a:extLst>
              <a:ext uri="{FF2B5EF4-FFF2-40B4-BE49-F238E27FC236}">
                <a16:creationId xmlns:a16="http://schemas.microsoft.com/office/drawing/2014/main" id="{E3146DB1-823D-43E8-BCCD-54172684B946}"/>
              </a:ext>
            </a:extLst>
          </p:cNvPr>
          <p:cNvSpPr>
            <a:spLocks noGrp="1"/>
          </p:cNvSpPr>
          <p:nvPr>
            <p:ph idx="1"/>
          </p:nvPr>
        </p:nvSpPr>
        <p:spPr>
          <a:xfrm>
            <a:off x="581192" y="1717680"/>
            <a:ext cx="11029615" cy="3634486"/>
          </a:xfrm>
        </p:spPr>
        <p:txBody>
          <a:bodyPr>
            <a:normAutofit/>
          </a:bodyPr>
          <a:lstStyle/>
          <a:p>
            <a:pPr marL="305435" indent="-305435"/>
            <a:r>
              <a:rPr lang="en-US" b="1" dirty="0">
                <a:latin typeface="Franklin Gothic Book"/>
                <a:ea typeface="+mn-lt"/>
                <a:cs typeface="+mn-lt"/>
              </a:rPr>
              <a:t>Real-World Packet Analysis:</a:t>
            </a:r>
            <a:br>
              <a:rPr lang="en-US" dirty="0">
                <a:latin typeface="Franklin Gothic Book"/>
                <a:ea typeface="+mn-lt"/>
                <a:cs typeface="+mn-lt"/>
              </a:rPr>
            </a:br>
            <a:r>
              <a:rPr lang="en-US" dirty="0">
                <a:latin typeface="Franklin Gothic Book"/>
                <a:ea typeface="+mn-lt"/>
                <a:cs typeface="+mn-lt"/>
              </a:rPr>
              <a:t> Skills in analyzing </a:t>
            </a:r>
            <a:r>
              <a:rPr lang="en-US" dirty="0">
                <a:latin typeface="Franklin Gothic Book"/>
              </a:rPr>
              <a:t>.</a:t>
            </a:r>
            <a:r>
              <a:rPr lang="en-US" err="1">
                <a:latin typeface="Franklin Gothic Book"/>
              </a:rPr>
              <a:t>pcap</a:t>
            </a:r>
            <a:r>
              <a:rPr lang="en-US" dirty="0">
                <a:latin typeface="Franklin Gothic Book"/>
                <a:ea typeface="+mn-lt"/>
                <a:cs typeface="+mn-lt"/>
              </a:rPr>
              <a:t> files using tools like Wireshark and hex editors are directly applicable in incident response and threat hunting.</a:t>
            </a:r>
            <a:endParaRPr lang="en-US">
              <a:latin typeface="Franklin Gothic Book"/>
            </a:endParaRPr>
          </a:p>
          <a:p>
            <a:pPr marL="305435" indent="-305435"/>
            <a:r>
              <a:rPr lang="en-US" b="1" dirty="0">
                <a:latin typeface="Franklin Gothic Book"/>
                <a:ea typeface="+mn-lt"/>
                <a:cs typeface="+mn-lt"/>
              </a:rPr>
              <a:t>Hash Recognition and Cracking:</a:t>
            </a:r>
            <a:br>
              <a:rPr lang="en-US" dirty="0">
                <a:latin typeface="Franklin Gothic Book"/>
                <a:ea typeface="+mn-lt"/>
                <a:cs typeface="+mn-lt"/>
              </a:rPr>
            </a:br>
            <a:r>
              <a:rPr lang="en-US" dirty="0">
                <a:latin typeface="Franklin Gothic Book"/>
                <a:ea typeface="+mn-lt"/>
                <a:cs typeface="+mn-lt"/>
              </a:rPr>
              <a:t> Understanding how to identify and crack password hashes helps with password auditing, penetration testing, and verifying credential leaks.</a:t>
            </a:r>
            <a:endParaRPr lang="en-US" dirty="0">
              <a:latin typeface="Franklin Gothic Book"/>
            </a:endParaRPr>
          </a:p>
          <a:p>
            <a:pPr marL="305435" indent="-305435"/>
            <a:r>
              <a:rPr lang="en-US" b="1" dirty="0">
                <a:latin typeface="Franklin Gothic Book"/>
                <a:ea typeface="+mn-lt"/>
                <a:cs typeface="+mn-lt"/>
              </a:rPr>
              <a:t>CTF Practice = Hands-On Readiness:</a:t>
            </a:r>
            <a:br>
              <a:rPr lang="en-US" dirty="0">
                <a:latin typeface="Franklin Gothic Book"/>
                <a:ea typeface="+mn-lt"/>
                <a:cs typeface="+mn-lt"/>
              </a:rPr>
            </a:br>
            <a:r>
              <a:rPr lang="en-US" dirty="0">
                <a:latin typeface="Franklin Gothic Book"/>
                <a:ea typeface="+mn-lt"/>
                <a:cs typeface="+mn-lt"/>
              </a:rPr>
              <a:t>Capture the Flag (CTF) challenges simulate real cybersecurity problems, building muscle memory for tasks like data extraction, protocol analysis, and threat detection.</a:t>
            </a:r>
            <a:endParaRPr lang="en-US">
              <a:latin typeface="Franklin Gothic Book"/>
            </a:endParaRPr>
          </a:p>
          <a:p>
            <a:pPr marL="305435" indent="-305435"/>
            <a:endParaRPr lang="en-US" dirty="0">
              <a:latin typeface="Franklin Gothic Book"/>
            </a:endParaRPr>
          </a:p>
        </p:txBody>
      </p:sp>
    </p:spTree>
    <p:extLst>
      <p:ext uri="{BB962C8B-B14F-4D97-AF65-F5344CB8AC3E}">
        <p14:creationId xmlns:p14="http://schemas.microsoft.com/office/powerpoint/2010/main" val="4203410019"/>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FCCFD2A481E748B9B53FBA23101200" ma:contentTypeVersion="12" ma:contentTypeDescription="Create a new document." ma:contentTypeScope="" ma:versionID="da004c43674aa34808d9081282bd8c3a">
  <xsd:schema xmlns:xsd="http://www.w3.org/2001/XMLSchema" xmlns:xs="http://www.w3.org/2001/XMLSchema" xmlns:p="http://schemas.microsoft.com/office/2006/metadata/properties" xmlns:ns2="d6bdd6d0-03ec-49c9-9ca3-ad6d5cb1bde4" xmlns:ns3="42411b68-02d5-4f09-93d3-ef94c7806c0f" targetNamespace="http://schemas.microsoft.com/office/2006/metadata/properties" ma:root="true" ma:fieldsID="4aa3640977943a841afb29a7623be26b" ns2:_="" ns3:_="">
    <xsd:import namespace="d6bdd6d0-03ec-49c9-9ca3-ad6d5cb1bde4"/>
    <xsd:import namespace="42411b68-02d5-4f09-93d3-ef94c7806c0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DocumentTypes"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bdd6d0-03ec-49c9-9ca3-ad6d5cb1bd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Types" ma:index="12" nillable="true" ma:displayName="Document Types" ma:format="Dropdown" ma:internalName="DocumentTypes">
      <xsd:simpleType>
        <xsd:union memberTypes="dms:Text">
          <xsd:simpleType>
            <xsd:restriction base="dms:Choice">
              <xsd:enumeration value="Minutes"/>
              <xsd:enumeration value="Competencies"/>
              <xsd:enumeration value="Media"/>
            </xsd:restriction>
          </xsd:simpleType>
        </xsd:un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2411b68-02d5-4f09-93d3-ef94c7806c0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ocumentTypes xmlns="d6bdd6d0-03ec-49c9-9ca3-ad6d5cb1bde4" xsi:nil="true"/>
  </documentManagement>
</p:properties>
</file>

<file path=customXml/itemProps1.xml><?xml version="1.0" encoding="utf-8"?>
<ds:datastoreItem xmlns:ds="http://schemas.openxmlformats.org/officeDocument/2006/customXml" ds:itemID="{E286F6E5-4ED2-42A0-9D45-ADEBD068F6E1}">
  <ds:schemaRefs>
    <ds:schemaRef ds:uri="42411b68-02d5-4f09-93d3-ef94c7806c0f"/>
    <ds:schemaRef ds:uri="d6bdd6d0-03ec-49c9-9ca3-ad6d5cb1bde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900F729-EDED-4EB6-A871-0C1876076088}">
  <ds:schemaRefs>
    <ds:schemaRef ds:uri="http://schemas.microsoft.com/sharepoint/v3/contenttype/forms"/>
  </ds:schemaRefs>
</ds:datastoreItem>
</file>

<file path=customXml/itemProps3.xml><?xml version="1.0" encoding="utf-8"?>
<ds:datastoreItem xmlns:ds="http://schemas.openxmlformats.org/officeDocument/2006/customXml" ds:itemID="{CBA907D7-094F-4C3C-91C9-79862E6EC7CC}">
  <ds:schemaRefs>
    <ds:schemaRef ds:uri="http://purl.org/dc/dcmitype/"/>
    <ds:schemaRef ds:uri="http://schemas.microsoft.com/office/infopath/2007/PartnerControls"/>
    <ds:schemaRef ds:uri="http://purl.org/dc/elements/1.1/"/>
    <ds:schemaRef ds:uri="http://schemas.microsoft.com/office/2006/metadata/properties"/>
    <ds:schemaRef ds:uri="42411b68-02d5-4f09-93d3-ef94c7806c0f"/>
    <ds:schemaRef ds:uri="http://purl.org/dc/terms/"/>
    <ds:schemaRef ds:uri="http://schemas.openxmlformats.org/package/2006/metadata/core-properties"/>
    <ds:schemaRef ds:uri="http://schemas.microsoft.com/office/2006/documentManagement/types"/>
    <ds:schemaRef ds:uri="d6bdd6d0-03ec-49c9-9ca3-ad6d5cb1bde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1</TotalTime>
  <Words>711</Words>
  <Application>Microsoft Office PowerPoint</Application>
  <PresentationFormat>Widescreen</PresentationFormat>
  <Paragraphs>71</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Capture  The  Flag</vt:lpstr>
      <vt:lpstr>  Introduction</vt:lpstr>
      <vt:lpstr>CTF The Problem :  </vt:lpstr>
      <vt:lpstr>CTF The Problem :  </vt:lpstr>
      <vt:lpstr>Introduction to the Problem </vt:lpstr>
      <vt:lpstr>Working  Toward A Solution   </vt:lpstr>
      <vt:lpstr>Arriving at the Solution </vt:lpstr>
      <vt:lpstr>Strategies, Pitfalls, Lessons Learned</vt:lpstr>
      <vt:lpstr>Workplace Relevance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Capture the Flag Presentation</dc:title>
  <dc:creator>Sheryl Hirsch</dc:creator>
  <cp:lastModifiedBy>Sheryl Hirsch</cp:lastModifiedBy>
  <cp:revision>689</cp:revision>
  <dcterms:created xsi:type="dcterms:W3CDTF">2020-09-30T13:22:21Z</dcterms:created>
  <dcterms:modified xsi:type="dcterms:W3CDTF">2025-08-07T19:34:01Z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0x010100BFFCCFD2A481E748B9B53FBA23101200</vt:lpwstr>
  </property>
</Properties>
</file>