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8" r:id="rId15"/>
    <p:sldId id="282" r:id="rId16"/>
    <p:sldId id="285" r:id="rId17"/>
    <p:sldId id="289" r:id="rId18"/>
    <p:sldId id="283" r:id="rId19"/>
    <p:sldId id="286" r:id="rId20"/>
    <p:sldId id="287" r:id="rId21"/>
    <p:sldId id="290" r:id="rId22"/>
    <p:sldId id="284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ADF"/>
    <a:srgbClr val="2590A3"/>
    <a:srgbClr val="1084C6"/>
    <a:srgbClr val="6DB3E4"/>
    <a:srgbClr val="2D326E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94703" autoAdjust="0"/>
  </p:normalViewPr>
  <p:slideViewPr>
    <p:cSldViewPr snapToObjects="1">
      <p:cViewPr varScale="1">
        <p:scale>
          <a:sx n="165" d="100"/>
          <a:sy n="165" d="100"/>
        </p:scale>
        <p:origin x="180" y="132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003DC-CA4E-4E57-AF86-FEBC6AF8396D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03490-18FF-4F73-B8DB-8186F8AE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91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03490-18FF-4F73-B8DB-8186F8AE04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1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03490-18FF-4F73-B8DB-8186F8AE04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2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1289" cy="51434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0338" y="797003"/>
            <a:ext cx="5975349" cy="2281863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Titel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van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sessie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0339" y="3221382"/>
            <a:ext cx="5975350" cy="95700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accent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&lt;</a:t>
            </a:r>
            <a:r>
              <a:rPr lang="en-US" dirty="0" err="1">
                <a:latin typeface="Segoe UI Light" panose="020B0502040204020203" pitchFamily="34" charset="0"/>
              </a:rPr>
              <a:t>Naam</a:t>
            </a:r>
            <a:r>
              <a:rPr lang="en-US" dirty="0">
                <a:latin typeface="Segoe UI Light" panose="020B0502040204020203" pitchFamily="34" charset="0"/>
              </a:rPr>
              <a:t> van de </a:t>
            </a:r>
            <a:r>
              <a:rPr lang="en-US" dirty="0" err="1">
                <a:latin typeface="Segoe UI Light" panose="020B0502040204020203" pitchFamily="34" charset="0"/>
              </a:rPr>
              <a:t>spreker</a:t>
            </a:r>
            <a:r>
              <a:rPr lang="en-US" dirty="0">
                <a:latin typeface="Segoe UI Light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690320" y="268675"/>
            <a:ext cx="6985368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&lt;</a:t>
            </a:r>
            <a:r>
              <a:rPr lang="en-US" dirty="0" err="1">
                <a:latin typeface="Segoe UI Light" panose="020B0502040204020203" pitchFamily="34" charset="0"/>
              </a:rPr>
              <a:t>Titel</a:t>
            </a:r>
            <a:r>
              <a:rPr lang="en-US" dirty="0">
                <a:latin typeface="Segoe UI Light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0320" y="1211750"/>
            <a:ext cx="6985368" cy="35534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Tekst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8557" y="978477"/>
            <a:ext cx="4279159" cy="159110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E347F"/>
                </a:solidFill>
                <a:latin typeface="+mj-lt"/>
                <a:cs typeface="Segoe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Naam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spreker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48557" y="2569579"/>
            <a:ext cx="4279159" cy="226863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latin typeface="Segoe Light"/>
                <a:cs typeface="Segoe Light"/>
              </a:defRPr>
            </a:lvl1pPr>
            <a:lvl2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2pPr>
            <a:lvl3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3pPr>
            <a:lvl4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4pPr>
            <a:lvl5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5pPr>
          </a:lstStyle>
          <a:p>
            <a:r>
              <a:rPr lang="en-US" dirty="0">
                <a:latin typeface="Segoe UI Light" panose="020B0502040204020203" pitchFamily="34" charset="0"/>
              </a:rPr>
              <a:t>&lt;KORTE CV&gt;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539751" y="978476"/>
            <a:ext cx="2573839" cy="2968491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4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692275" y="268288"/>
            <a:ext cx="6950828" cy="4627803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7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2CA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1287" cy="514349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92275" y="268288"/>
            <a:ext cx="7006944" cy="4679725"/>
          </a:xfrm>
        </p:spPr>
        <p:txBody>
          <a:bodyPr anchor="ctr"/>
          <a:lstStyle>
            <a:lvl1pPr algn="ctr">
              <a:defRPr b="0" i="0">
                <a:solidFill>
                  <a:schemeClr val="accent1"/>
                </a:solidFill>
                <a:latin typeface="+mj-lt"/>
                <a:cs typeface="Segoe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Tussenslide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1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1289" cy="514349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00337" y="887509"/>
            <a:ext cx="6048127" cy="441614"/>
          </a:xfrm>
        </p:spPr>
        <p:txBody>
          <a:bodyPr anchor="ctr"/>
          <a:lstStyle>
            <a:lvl1pPr marL="0" indent="0">
              <a:buNone/>
              <a:defRPr sz="2400" b="0" baseline="0">
                <a:solidFill>
                  <a:schemeClr val="accent1"/>
                </a:solidFill>
                <a:latin typeface="Segoe Light"/>
                <a:cs typeface="Segoe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&lt;</a:t>
            </a:r>
            <a:r>
              <a:rPr lang="en-US" dirty="0" err="1">
                <a:latin typeface="Segoe UI Light" panose="020B0502040204020203" pitchFamily="34" charset="0"/>
              </a:rPr>
              <a:t>Volgende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sessie</a:t>
            </a:r>
            <a:r>
              <a:rPr lang="en-US" dirty="0">
                <a:latin typeface="Segoe UI Light" panose="020B0502040204020203" pitchFamily="34" charset="0"/>
              </a:rPr>
              <a:t> 00:00 – 00:00&gt;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700339" y="1412787"/>
            <a:ext cx="6048126" cy="1874422"/>
          </a:xfrm>
        </p:spPr>
        <p:txBody>
          <a:bodyPr anchor="ctr">
            <a:normAutofit/>
          </a:bodyPr>
          <a:lstStyle>
            <a:lvl1pPr marL="0" indent="0">
              <a:buNone/>
              <a:defRPr sz="4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Titel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van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volgende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sessie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4" hasCustomPrompt="1"/>
          </p:nvPr>
        </p:nvSpPr>
        <p:spPr>
          <a:xfrm>
            <a:off x="2700337" y="3394023"/>
            <a:ext cx="6048127" cy="41141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Segoe Ligh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&lt;</a:t>
            </a:r>
            <a:r>
              <a:rPr lang="en-US" dirty="0" err="1">
                <a:latin typeface="Segoe UI Light" panose="020B0502040204020203" pitchFamily="34" charset="0"/>
              </a:rPr>
              <a:t>Naam</a:t>
            </a:r>
            <a:r>
              <a:rPr lang="en-US" dirty="0">
                <a:latin typeface="Segoe UI Light" panose="020B0502040204020203" pitchFamily="34" charset="0"/>
              </a:rPr>
              <a:t> van </a:t>
            </a:r>
            <a:r>
              <a:rPr lang="en-US" dirty="0" err="1">
                <a:latin typeface="Segoe UI Light" panose="020B0502040204020203" pitchFamily="34" charset="0"/>
              </a:rPr>
              <a:t>spreker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volgende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sessie</a:t>
            </a:r>
            <a:r>
              <a:rPr lang="en-US" dirty="0">
                <a:latin typeface="Segoe UI Light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7404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86" cy="514349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2275" y="265497"/>
            <a:ext cx="6983413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2275" y="1159977"/>
            <a:ext cx="6983413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11112" indent="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None/>
        <a:tabLst/>
        <a:defRPr sz="3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8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4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9" userDrawn="1">
          <p15:clr>
            <a:srgbClr val="F26B43"/>
          </p15:clr>
        </p15:guide>
        <p15:guide id="2" pos="10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Keep up </a:t>
            </a:r>
            <a:r>
              <a:rPr lang="nl-NL" dirty="0" err="1"/>
              <a:t>with</a:t>
            </a:r>
            <a:r>
              <a:rPr lang="nl-NL" dirty="0"/>
              <a:t> NOW!</a:t>
            </a:r>
            <a:br>
              <a:rPr lang="nl-NL" dirty="0"/>
            </a:br>
            <a:r>
              <a:rPr lang="nl-NL" sz="2800" dirty="0" err="1"/>
              <a:t>Automate</a:t>
            </a:r>
            <a:r>
              <a:rPr lang="nl-NL" sz="2800" dirty="0"/>
              <a:t> </a:t>
            </a:r>
            <a:r>
              <a:rPr lang="nl-NL" sz="2800" dirty="0" err="1"/>
              <a:t>rebuilding</a:t>
            </a:r>
            <a:r>
              <a:rPr lang="nl-NL" sz="2800" dirty="0"/>
              <a:t> </a:t>
            </a:r>
            <a:r>
              <a:rPr lang="nl-NL" sz="2800" dirty="0" err="1"/>
              <a:t>your</a:t>
            </a:r>
            <a:r>
              <a:rPr lang="nl-NL" sz="2800" dirty="0"/>
              <a:t> (home)lab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Ralph Eckhard</a:t>
            </a:r>
          </a:p>
        </p:txBody>
      </p:sp>
    </p:spTree>
    <p:extLst>
      <p:ext uri="{BB962C8B-B14F-4D97-AF65-F5344CB8AC3E}">
        <p14:creationId xmlns:p14="http://schemas.microsoft.com/office/powerpoint/2010/main" val="273723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99542"/>
            <a:ext cx="3628879" cy="26018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accent3">
                    <a:lumMod val="75000"/>
                  </a:schemeClr>
                </a:solidFill>
              </a:rPr>
              <a:t>De bouwsteentjes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692173" y="4587974"/>
            <a:ext cx="1377747" cy="468277"/>
            <a:chOff x="-10470" y="303273"/>
            <a:chExt cx="1377747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851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Besparen op storage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Differencing</a:t>
            </a:r>
            <a:r>
              <a:rPr lang="nl-NL" dirty="0"/>
              <a:t> disks</a:t>
            </a:r>
          </a:p>
          <a:p>
            <a:endParaRPr lang="nl-NL" dirty="0"/>
          </a:p>
          <a:p>
            <a:r>
              <a:rPr lang="nl-NL" dirty="0"/>
              <a:t>Creëer een VM en gebruik deze disk als basis voor alle </a:t>
            </a:r>
            <a:r>
              <a:rPr lang="nl-NL" dirty="0" err="1"/>
              <a:t>VM’s</a:t>
            </a:r>
            <a:endParaRPr lang="en-US" dirty="0"/>
          </a:p>
          <a:p>
            <a:endParaRPr lang="nl-NL" dirty="0"/>
          </a:p>
        </p:txBody>
      </p:sp>
      <p:grpSp>
        <p:nvGrpSpPr>
          <p:cNvPr id="7" name="Group 6"/>
          <p:cNvGrpSpPr/>
          <p:nvPr/>
        </p:nvGrpSpPr>
        <p:grpSpPr>
          <a:xfrm>
            <a:off x="7692173" y="4587974"/>
            <a:ext cx="1377747" cy="468277"/>
            <a:chOff x="-10470" y="303273"/>
            <a:chExt cx="1377747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9479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Networking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Tx/>
              <a:buChar char="-"/>
            </a:pPr>
            <a:r>
              <a:rPr lang="nl-NL" dirty="0"/>
              <a:t>Het beste van een </a:t>
            </a:r>
            <a:r>
              <a:rPr lang="nl-NL" dirty="0" err="1"/>
              <a:t>external</a:t>
            </a:r>
            <a:r>
              <a:rPr lang="nl-NL" dirty="0"/>
              <a:t> en </a:t>
            </a:r>
            <a:r>
              <a:rPr lang="nl-NL" dirty="0" err="1"/>
              <a:t>internal</a:t>
            </a:r>
            <a:r>
              <a:rPr lang="nl-NL" dirty="0"/>
              <a:t> </a:t>
            </a:r>
            <a:r>
              <a:rPr lang="nl-NL" dirty="0" err="1"/>
              <a:t>vSwitch</a:t>
            </a:r>
            <a:endParaRPr lang="nl-NL" dirty="0"/>
          </a:p>
          <a:p>
            <a:pPr marL="468312" indent="-457200">
              <a:buFontTx/>
              <a:buChar char="-"/>
            </a:pPr>
            <a:r>
              <a:rPr lang="nl-NL" dirty="0"/>
              <a:t>Geïsoleerd en onafhankelijk van de host</a:t>
            </a:r>
          </a:p>
          <a:p>
            <a:pPr marL="468312" indent="-457200">
              <a:buFontTx/>
              <a:buChar char="-"/>
            </a:pPr>
            <a:r>
              <a:rPr lang="nl-NL" dirty="0"/>
              <a:t>Internettoegang via de host</a:t>
            </a:r>
          </a:p>
          <a:p>
            <a:pPr marL="468312" indent="-457200">
              <a:buFontTx/>
              <a:buChar char="-"/>
            </a:pPr>
            <a:r>
              <a:rPr lang="nl-NL" dirty="0" err="1"/>
              <a:t>Portmapping</a:t>
            </a:r>
            <a:r>
              <a:rPr lang="nl-NL" dirty="0"/>
              <a:t> mogelijk</a:t>
            </a:r>
          </a:p>
          <a:p>
            <a:endParaRPr lang="en-US" dirty="0"/>
          </a:p>
          <a:p>
            <a:endParaRPr lang="nl-NL" dirty="0"/>
          </a:p>
        </p:txBody>
      </p:sp>
      <p:grpSp>
        <p:nvGrpSpPr>
          <p:cNvPr id="7" name="Group 6"/>
          <p:cNvGrpSpPr/>
          <p:nvPr/>
        </p:nvGrpSpPr>
        <p:grpSpPr>
          <a:xfrm>
            <a:off x="7692173" y="4587974"/>
            <a:ext cx="1377747" cy="468277"/>
            <a:chOff x="-10470" y="303273"/>
            <a:chExt cx="1377747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2398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785"/>
          <a:stretch/>
        </p:blipFill>
        <p:spPr>
          <a:xfrm>
            <a:off x="107504" y="771550"/>
            <a:ext cx="4581128" cy="316835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3">
                    <a:lumMod val="75000"/>
                  </a:schemeClr>
                </a:solidFill>
              </a:rPr>
              <a:t>Let’s</a:t>
            </a:r>
            <a:r>
              <a:rPr lang="nl-NL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3">
                    <a:lumMod val="75000"/>
                  </a:schemeClr>
                </a:solidFill>
              </a:rPr>
              <a:t>build</a:t>
            </a:r>
            <a:r>
              <a:rPr lang="nl-NL" dirty="0">
                <a:solidFill>
                  <a:schemeClr val="accent3">
                    <a:lumMod val="75000"/>
                  </a:schemeClr>
                </a:solidFill>
              </a:rPr>
              <a:t>!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692173" y="4587974"/>
            <a:ext cx="1377747" cy="468277"/>
            <a:chOff x="-10470" y="303273"/>
            <a:chExt cx="1377747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4377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Networking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Tx/>
              <a:buChar char="-"/>
            </a:pPr>
            <a:r>
              <a:rPr lang="nl-NL" dirty="0"/>
              <a:t>Maak een nieuwe ‘</a:t>
            </a:r>
            <a:r>
              <a:rPr lang="nl-NL" dirty="0" err="1"/>
              <a:t>internal</a:t>
            </a:r>
            <a:r>
              <a:rPr lang="nl-NL" dirty="0"/>
              <a:t>’ </a:t>
            </a:r>
            <a:r>
              <a:rPr lang="nl-NL" dirty="0" err="1"/>
              <a:t>vSwitch</a:t>
            </a:r>
            <a:endParaRPr lang="nl-NL" dirty="0"/>
          </a:p>
          <a:p>
            <a:pPr marL="468312" indent="-457200">
              <a:buFontTx/>
              <a:buChar char="-"/>
            </a:pPr>
            <a:r>
              <a:rPr lang="nl-NL" dirty="0"/>
              <a:t>Geef deze een intern IP</a:t>
            </a:r>
          </a:p>
          <a:p>
            <a:pPr marL="468312" indent="-457200">
              <a:buFontTx/>
              <a:buChar char="-"/>
            </a:pPr>
            <a:r>
              <a:rPr lang="nl-NL" dirty="0"/>
              <a:t>Stel NAT in op deze switch</a:t>
            </a:r>
            <a:endParaRPr lang="en-US" dirty="0"/>
          </a:p>
          <a:p>
            <a:endParaRPr lang="nl-NL" dirty="0"/>
          </a:p>
        </p:txBody>
      </p:sp>
      <p:grpSp>
        <p:nvGrpSpPr>
          <p:cNvPr id="7" name="Group 6"/>
          <p:cNvGrpSpPr/>
          <p:nvPr/>
        </p:nvGrpSpPr>
        <p:grpSpPr>
          <a:xfrm>
            <a:off x="7692173" y="4587974"/>
            <a:ext cx="1377747" cy="468277"/>
            <a:chOff x="-10470" y="303273"/>
            <a:chExt cx="1377747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06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Benodigde stappen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Tx/>
              <a:buChar char="-"/>
            </a:pPr>
            <a:r>
              <a:rPr lang="nl-NL" dirty="0"/>
              <a:t>Nieuwe disk op basis van </a:t>
            </a:r>
            <a:r>
              <a:rPr lang="nl-NL" dirty="0" err="1"/>
              <a:t>differencing</a:t>
            </a:r>
            <a:r>
              <a:rPr lang="nl-NL" dirty="0"/>
              <a:t> disk</a:t>
            </a:r>
          </a:p>
          <a:p>
            <a:pPr marL="468312" indent="-457200">
              <a:buFontTx/>
              <a:buChar char="-"/>
            </a:pPr>
            <a:r>
              <a:rPr lang="nl-NL" dirty="0"/>
              <a:t>Nieuwe VM op basis van deze disk</a:t>
            </a:r>
          </a:p>
          <a:p>
            <a:pPr marL="468312" indent="-457200">
              <a:buFontTx/>
              <a:buChar char="-"/>
            </a:pPr>
            <a:r>
              <a:rPr lang="nl-NL" dirty="0"/>
              <a:t>Importeer en bewerk de unattend.xml en kopieer deze naar de nieuwe disk</a:t>
            </a:r>
          </a:p>
          <a:p>
            <a:pPr marL="468312" indent="-457200">
              <a:buFontTx/>
              <a:buChar char="-"/>
            </a:pPr>
            <a:r>
              <a:rPr lang="nl-NL" dirty="0"/>
              <a:t>Start de nieuwe VM</a:t>
            </a:r>
          </a:p>
          <a:p>
            <a:pPr marL="468312" indent="-457200">
              <a:buFontTx/>
              <a:buChar char="-"/>
            </a:pPr>
            <a:endParaRPr lang="en-US" dirty="0"/>
          </a:p>
          <a:p>
            <a:endParaRPr lang="nl-NL" dirty="0"/>
          </a:p>
        </p:txBody>
      </p:sp>
      <p:grpSp>
        <p:nvGrpSpPr>
          <p:cNvPr id="7" name="Group 6"/>
          <p:cNvGrpSpPr/>
          <p:nvPr/>
        </p:nvGrpSpPr>
        <p:grpSpPr>
          <a:xfrm>
            <a:off x="7692173" y="4587974"/>
            <a:ext cx="1377747" cy="468277"/>
            <a:chOff x="-10470" y="303273"/>
            <a:chExt cx="1377747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80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Script omzetten naar </a:t>
            </a:r>
            <a:r>
              <a:rPr lang="nl-NL" dirty="0" err="1"/>
              <a:t>function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Tx/>
              <a:buChar char="-"/>
            </a:pPr>
            <a:r>
              <a:rPr lang="nl-NL" dirty="0"/>
              <a:t>Gebruik </a:t>
            </a:r>
            <a:r>
              <a:rPr lang="nl-NL" i="1" dirty="0"/>
              <a:t>new-</a:t>
            </a:r>
            <a:r>
              <a:rPr lang="nl-NL" i="1" dirty="0" err="1"/>
              <a:t>labvm</a:t>
            </a:r>
            <a:r>
              <a:rPr lang="nl-NL" dirty="0"/>
              <a:t> om een nieuwe machine uit te rollen</a:t>
            </a:r>
          </a:p>
          <a:p>
            <a:pPr marL="468312" indent="-457200">
              <a:buFontTx/>
              <a:buChar char="-"/>
            </a:pPr>
            <a:r>
              <a:rPr lang="nl-NL" dirty="0"/>
              <a:t>Meerdere </a:t>
            </a:r>
            <a:r>
              <a:rPr lang="nl-NL" dirty="0" err="1"/>
              <a:t>VM’s</a:t>
            </a:r>
            <a:r>
              <a:rPr lang="nl-NL" dirty="0"/>
              <a:t> op basis van een CSV-file</a:t>
            </a:r>
            <a:endParaRPr lang="en-US" dirty="0"/>
          </a:p>
          <a:p>
            <a:endParaRPr lang="nl-NL" dirty="0"/>
          </a:p>
        </p:txBody>
      </p:sp>
      <p:grpSp>
        <p:nvGrpSpPr>
          <p:cNvPr id="7" name="Group 6"/>
          <p:cNvGrpSpPr/>
          <p:nvPr/>
        </p:nvGrpSpPr>
        <p:grpSpPr>
          <a:xfrm>
            <a:off x="7692173" y="4587974"/>
            <a:ext cx="1377747" cy="468277"/>
            <a:chOff x="-10470" y="303273"/>
            <a:chExt cx="1377747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1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Networking: </a:t>
            </a:r>
            <a:r>
              <a:rPr lang="nl-NL" dirty="0" err="1"/>
              <a:t>inbound</a:t>
            </a:r>
            <a:r>
              <a:rPr lang="nl-NL" dirty="0"/>
              <a:t> traffic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Tx/>
              <a:buChar char="-"/>
            </a:pPr>
            <a:r>
              <a:rPr lang="nl-NL" dirty="0"/>
              <a:t>Maak een nieuwe </a:t>
            </a:r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mapping</a:t>
            </a:r>
            <a:r>
              <a:rPr lang="nl-NL" dirty="0"/>
              <a:t> met interne en externe poortnummers</a:t>
            </a:r>
          </a:p>
          <a:p>
            <a:pPr marL="468312" indent="-457200">
              <a:buFontTx/>
              <a:buChar char="-"/>
            </a:pPr>
            <a:r>
              <a:rPr lang="nl-NL" dirty="0"/>
              <a:t>Stel de firewall van de </a:t>
            </a:r>
            <a:r>
              <a:rPr lang="nl-NL" dirty="0" err="1"/>
              <a:t>guestmachine</a:t>
            </a:r>
            <a:r>
              <a:rPr lang="nl-NL" dirty="0"/>
              <a:t> correct in</a:t>
            </a:r>
          </a:p>
          <a:p>
            <a:pPr marL="468312" indent="-457200">
              <a:buFontTx/>
              <a:buChar char="-"/>
            </a:pPr>
            <a:endParaRPr lang="en-US" dirty="0"/>
          </a:p>
          <a:p>
            <a:endParaRPr lang="nl-NL" dirty="0"/>
          </a:p>
        </p:txBody>
      </p:sp>
      <p:grpSp>
        <p:nvGrpSpPr>
          <p:cNvPr id="7" name="Group 6"/>
          <p:cNvGrpSpPr/>
          <p:nvPr/>
        </p:nvGrpSpPr>
        <p:grpSpPr>
          <a:xfrm>
            <a:off x="7692173" y="4587974"/>
            <a:ext cx="1377747" cy="468277"/>
            <a:chOff x="-10470" y="303273"/>
            <a:chExt cx="1377747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25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Na de uitrol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Tx/>
              <a:buChar char="-"/>
            </a:pPr>
            <a:r>
              <a:rPr lang="nl-NL" dirty="0"/>
              <a:t>Beheren van de </a:t>
            </a:r>
            <a:r>
              <a:rPr lang="nl-NL" dirty="0" err="1"/>
              <a:t>guest</a:t>
            </a:r>
            <a:r>
              <a:rPr lang="nl-NL" dirty="0"/>
              <a:t> vanaf host server met </a:t>
            </a:r>
            <a:r>
              <a:rPr lang="nl-NL" dirty="0" err="1"/>
              <a:t>PowerShell</a:t>
            </a:r>
            <a:r>
              <a:rPr lang="nl-NL" dirty="0"/>
              <a:t> Direct</a:t>
            </a:r>
          </a:p>
          <a:p>
            <a:pPr marL="468312" indent="-457200">
              <a:buFontTx/>
              <a:buChar char="-"/>
            </a:pPr>
            <a:r>
              <a:rPr lang="nl-NL" dirty="0" err="1"/>
              <a:t>Desired</a:t>
            </a:r>
            <a:r>
              <a:rPr lang="nl-NL" dirty="0"/>
              <a:t> State </a:t>
            </a:r>
            <a:r>
              <a:rPr lang="nl-NL" dirty="0" err="1"/>
              <a:t>Configuration</a:t>
            </a:r>
            <a:endParaRPr lang="nl-NL" dirty="0"/>
          </a:p>
          <a:p>
            <a:pPr marL="468312" indent="-457200">
              <a:buFontTx/>
              <a:buChar char="-"/>
            </a:pPr>
            <a:endParaRPr lang="en-US" dirty="0"/>
          </a:p>
          <a:p>
            <a:endParaRPr lang="nl-NL" dirty="0"/>
          </a:p>
        </p:txBody>
      </p:sp>
      <p:grpSp>
        <p:nvGrpSpPr>
          <p:cNvPr id="7" name="Group 6"/>
          <p:cNvGrpSpPr/>
          <p:nvPr/>
        </p:nvGrpSpPr>
        <p:grpSpPr>
          <a:xfrm>
            <a:off x="7692173" y="4587974"/>
            <a:ext cx="1377747" cy="468277"/>
            <a:chOff x="-10470" y="303273"/>
            <a:chExt cx="1377747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799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Nested</a:t>
            </a:r>
            <a:r>
              <a:rPr lang="nl-NL" dirty="0"/>
              <a:t> </a:t>
            </a:r>
            <a:r>
              <a:rPr lang="nl-NL" dirty="0" err="1"/>
              <a:t>Virtualization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68312" indent="-457200">
              <a:buFontTx/>
              <a:buChar char="-"/>
            </a:pPr>
            <a:r>
              <a:rPr lang="nl-NL" dirty="0"/>
              <a:t>Minimaal Windows 10 Anniversary Update of Windows Server 2016 voor zowel host als </a:t>
            </a:r>
            <a:r>
              <a:rPr lang="nl-NL" dirty="0" err="1"/>
              <a:t>guest</a:t>
            </a:r>
            <a:endParaRPr lang="nl-NL" dirty="0"/>
          </a:p>
          <a:p>
            <a:pPr marL="468312" indent="-457200">
              <a:buFontTx/>
              <a:buChar char="-"/>
            </a:pPr>
            <a:r>
              <a:rPr lang="nl-NL" dirty="0"/>
              <a:t>Geen </a:t>
            </a:r>
            <a:r>
              <a:rPr lang="nl-NL" dirty="0" err="1"/>
              <a:t>dynamic</a:t>
            </a:r>
            <a:r>
              <a:rPr lang="nl-NL" dirty="0"/>
              <a:t> memory mogelijk</a:t>
            </a:r>
          </a:p>
          <a:p>
            <a:pPr marL="468312" indent="-457200">
              <a:buFontTx/>
              <a:buChar char="-"/>
            </a:pPr>
            <a:r>
              <a:rPr lang="nl-NL" dirty="0"/>
              <a:t>Hyper-V VM versie 8 of hoger</a:t>
            </a:r>
          </a:p>
          <a:p>
            <a:pPr marL="468312" indent="-457200">
              <a:buFontTx/>
              <a:buChar char="-"/>
            </a:pPr>
            <a:r>
              <a:rPr lang="nl-NL" dirty="0"/>
              <a:t>Intel Processor met VT-x en EPT</a:t>
            </a:r>
            <a:endParaRPr lang="en-US" dirty="0"/>
          </a:p>
          <a:p>
            <a:pPr marL="468312" indent="-457200">
              <a:buFontTx/>
              <a:buChar char="-"/>
            </a:pPr>
            <a:r>
              <a:rPr lang="nl-NL" dirty="0"/>
              <a:t>MAC </a:t>
            </a:r>
            <a:r>
              <a:rPr lang="nl-NL" dirty="0" err="1"/>
              <a:t>Address</a:t>
            </a:r>
            <a:r>
              <a:rPr lang="nl-NL" dirty="0"/>
              <a:t> </a:t>
            </a:r>
            <a:r>
              <a:rPr lang="nl-NL" dirty="0" err="1"/>
              <a:t>spoofing</a:t>
            </a:r>
            <a:r>
              <a:rPr lang="nl-NL" dirty="0"/>
              <a:t> of NAT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692173" y="4587974"/>
            <a:ext cx="1377747" cy="468277"/>
            <a:chOff x="-10470" y="303273"/>
            <a:chExt cx="1377747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946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0" y="978477"/>
            <a:ext cx="4213277" cy="1591102"/>
          </a:xfrm>
        </p:spPr>
        <p:txBody>
          <a:bodyPr/>
          <a:lstStyle/>
          <a:p>
            <a:r>
              <a:rPr lang="nl-NL" dirty="0"/>
              <a:t>Ralph Eckhard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9" y="1995686"/>
            <a:ext cx="4213277" cy="2268637"/>
          </a:xfrm>
        </p:spPr>
        <p:txBody>
          <a:bodyPr/>
          <a:lstStyle/>
          <a:p>
            <a:r>
              <a:rPr lang="nl-NL" dirty="0">
                <a:solidFill>
                  <a:schemeClr val="accent1"/>
                </a:solidFill>
              </a:rPr>
              <a:t>Senior IT Consultant</a:t>
            </a:r>
          </a:p>
          <a:p>
            <a:endParaRPr lang="nl-NL" dirty="0">
              <a:solidFill>
                <a:schemeClr val="accent1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4"/>
          </p:nvPr>
        </p:nvPicPr>
        <p:blipFill rotWithShape="1">
          <a:blip r:embed="rId2"/>
          <a:srcRect t="10832" b="27556"/>
          <a:stretch/>
        </p:blipFill>
        <p:spPr>
          <a:xfrm>
            <a:off x="1530019" y="1131589"/>
            <a:ext cx="2748715" cy="254030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8" y="2802686"/>
            <a:ext cx="3096346" cy="91858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692173" y="4587974"/>
            <a:ext cx="1377747" cy="468277"/>
            <a:chOff x="-10470" y="303273"/>
            <a:chExt cx="1377747" cy="4682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95536" y="37086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949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Nested</a:t>
            </a:r>
            <a:r>
              <a:rPr lang="nl-NL" dirty="0"/>
              <a:t> </a:t>
            </a:r>
            <a:r>
              <a:rPr lang="nl-NL" dirty="0" err="1"/>
              <a:t>Virtualization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20" y="1121502"/>
            <a:ext cx="5978024" cy="386482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692173" y="4587974"/>
            <a:ext cx="1377747" cy="468277"/>
            <a:chOff x="-10470" y="303273"/>
            <a:chExt cx="1377747" cy="46827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536" y="37086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6280222" y="4834790"/>
            <a:ext cx="1368152" cy="120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80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it</a:t>
            </a:r>
            <a:r>
              <a:rPr lang="nl-NL" dirty="0"/>
              <a:t>!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nl-NL" dirty="0"/>
              <a:t>Code en uitleg binnenkort te vinden op www.365dude.nl</a:t>
            </a:r>
          </a:p>
          <a:p>
            <a:endParaRPr lang="nl-NL" dirty="0"/>
          </a:p>
          <a:p>
            <a:endParaRPr lang="nl-NL" dirty="0"/>
          </a:p>
        </p:txBody>
      </p:sp>
      <p:grpSp>
        <p:nvGrpSpPr>
          <p:cNvPr id="7" name="Group 6"/>
          <p:cNvGrpSpPr/>
          <p:nvPr/>
        </p:nvGrpSpPr>
        <p:grpSpPr>
          <a:xfrm>
            <a:off x="7692173" y="4587974"/>
            <a:ext cx="1377747" cy="468277"/>
            <a:chOff x="-10470" y="303273"/>
            <a:chExt cx="1377747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090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Volgende sessie 14:30 – 15:30 uur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Create</a:t>
            </a:r>
            <a:r>
              <a:rPr lang="nl-NL" sz="3600" dirty="0"/>
              <a:t> </a:t>
            </a:r>
            <a:r>
              <a:rPr lang="nl-NL" sz="3600" dirty="0" err="1"/>
              <a:t>and</a:t>
            </a:r>
            <a:r>
              <a:rPr lang="nl-NL" sz="3600" dirty="0"/>
              <a:t> </a:t>
            </a:r>
            <a:r>
              <a:rPr lang="nl-NL" sz="3600" dirty="0" err="1"/>
              <a:t>troubleshoot</a:t>
            </a:r>
            <a:r>
              <a:rPr lang="nl-NL" sz="3600" dirty="0"/>
              <a:t> </a:t>
            </a:r>
            <a:r>
              <a:rPr lang="nl-NL" sz="3600" dirty="0" err="1"/>
              <a:t>your</a:t>
            </a:r>
            <a:r>
              <a:rPr lang="nl-NL" sz="3600" dirty="0"/>
              <a:t> </a:t>
            </a:r>
            <a:r>
              <a:rPr lang="nl-NL" sz="3600" dirty="0" err="1"/>
              <a:t>own</a:t>
            </a:r>
            <a:r>
              <a:rPr lang="nl-NL" sz="3600" dirty="0"/>
              <a:t> DSC building </a:t>
            </a:r>
            <a:r>
              <a:rPr lang="nl-NL" sz="3600" dirty="0" err="1"/>
              <a:t>blocks</a:t>
            </a:r>
            <a:r>
              <a:rPr lang="nl-NL" sz="3600" dirty="0"/>
              <a:t> </a:t>
            </a:r>
            <a:r>
              <a:rPr lang="nl-NL" sz="3600" dirty="0" err="1"/>
              <a:t>and</a:t>
            </a:r>
            <a:r>
              <a:rPr lang="nl-NL" sz="3600" dirty="0"/>
              <a:t> “</a:t>
            </a:r>
            <a:r>
              <a:rPr lang="nl-NL" sz="3600" b="1" dirty="0"/>
              <a:t>Make </a:t>
            </a:r>
            <a:r>
              <a:rPr lang="nl-NL" sz="3600" b="1" dirty="0" err="1"/>
              <a:t>it</a:t>
            </a:r>
            <a:r>
              <a:rPr lang="nl-NL" sz="3600" b="1" dirty="0"/>
              <a:t> </a:t>
            </a:r>
            <a:r>
              <a:rPr lang="nl-NL" sz="3600" b="1" dirty="0" err="1"/>
              <a:t>so</a:t>
            </a:r>
            <a:r>
              <a:rPr lang="nl-NL" sz="3600" b="1" dirty="0"/>
              <a:t>!</a:t>
            </a:r>
            <a:r>
              <a:rPr lang="nl-NL" sz="3600" dirty="0"/>
              <a:t>”</a:t>
            </a:r>
          </a:p>
        </p:txBody>
      </p:sp>
      <p:sp>
        <p:nvSpPr>
          <p:cNvPr id="4" name="Ondertitel 3"/>
          <p:cNvSpPr>
            <a:spLocks noGrp="1"/>
          </p:cNvSpPr>
          <p:nvPr>
            <p:ph type="subTitle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Ben </a:t>
            </a:r>
            <a:r>
              <a:rPr lang="nl-NL" dirty="0" err="1"/>
              <a:t>Gelens</a:t>
            </a:r>
            <a:r>
              <a:rPr lang="nl-NL" dirty="0"/>
              <a:t> (MVP)</a:t>
            </a:r>
          </a:p>
        </p:txBody>
      </p:sp>
    </p:spTree>
    <p:extLst>
      <p:ext uri="{BB962C8B-B14F-4D97-AF65-F5344CB8AC3E}">
        <p14:creationId xmlns:p14="http://schemas.microsoft.com/office/powerpoint/2010/main" val="269072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Modulaire opbouw</a:t>
            </a:r>
            <a:br>
              <a:rPr lang="nl-NL" dirty="0"/>
            </a:br>
            <a:r>
              <a:rPr lang="nl-NL" sz="3600" dirty="0">
                <a:solidFill>
                  <a:schemeClr val="bg1">
                    <a:lumMod val="50000"/>
                  </a:schemeClr>
                </a:solidFill>
              </a:rPr>
              <a:t>Je lab als Lego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1690320" y="1851670"/>
            <a:ext cx="6985368" cy="2913508"/>
          </a:xfrm>
        </p:spPr>
        <p:txBody>
          <a:bodyPr/>
          <a:lstStyle/>
          <a:p>
            <a:r>
              <a:rPr lang="nl-NL" dirty="0"/>
              <a:t>Hardware: de grondplaat</a:t>
            </a:r>
          </a:p>
          <a:p>
            <a:endParaRPr lang="nl-NL" dirty="0"/>
          </a:p>
          <a:p>
            <a:r>
              <a:rPr lang="nl-NL" dirty="0"/>
              <a:t>Windows Server + Powershell: de steentjes</a:t>
            </a:r>
          </a:p>
          <a:p>
            <a:endParaRPr lang="nl-NL" dirty="0"/>
          </a:p>
          <a:p>
            <a:r>
              <a:rPr lang="nl-NL" dirty="0"/>
              <a:t>Wat je er mee doet: het gebouw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692173" y="4587974"/>
            <a:ext cx="1377747" cy="468277"/>
            <a:chOff x="-10470" y="303273"/>
            <a:chExt cx="1377747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234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91630"/>
            <a:ext cx="4869160" cy="365187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accent3">
                    <a:lumMod val="75000"/>
                  </a:schemeClr>
                </a:solidFill>
              </a:rPr>
              <a:t>De hardware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692173" y="4587974"/>
            <a:ext cx="1377747" cy="468277"/>
            <a:chOff x="-10470" y="303273"/>
            <a:chExt cx="1377747" cy="46827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536" y="37086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74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De hardware</a:t>
            </a:r>
            <a:br>
              <a:rPr lang="nl-NL" dirty="0"/>
            </a:br>
            <a:r>
              <a:rPr lang="nl-NL" sz="3600" dirty="0">
                <a:solidFill>
                  <a:schemeClr val="bg1">
                    <a:lumMod val="50000"/>
                  </a:schemeClr>
                </a:solidFill>
              </a:rPr>
              <a:t>Eisen en wensen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1690320" y="1851670"/>
            <a:ext cx="6985368" cy="2913508"/>
          </a:xfrm>
        </p:spPr>
        <p:txBody>
          <a:bodyPr/>
          <a:lstStyle/>
          <a:p>
            <a:r>
              <a:rPr lang="nl-NL" dirty="0"/>
              <a:t>Klein en mobiel</a:t>
            </a:r>
          </a:p>
          <a:p>
            <a:r>
              <a:rPr lang="nl-NL" dirty="0"/>
              <a:t>Genoeg geheugen</a:t>
            </a:r>
          </a:p>
          <a:p>
            <a:r>
              <a:rPr lang="nl-NL" dirty="0"/>
              <a:t>Genoeg IOPS</a:t>
            </a:r>
          </a:p>
          <a:p>
            <a:r>
              <a:rPr lang="nl-NL" dirty="0"/>
              <a:t>Beperkt budget ;)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692173" y="4587974"/>
            <a:ext cx="1377747" cy="468277"/>
            <a:chOff x="-10470" y="303273"/>
            <a:chExt cx="1377747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394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De hardware</a:t>
            </a:r>
            <a:br>
              <a:rPr lang="nl-NL" dirty="0"/>
            </a:br>
            <a:r>
              <a:rPr lang="nl-NL" sz="3600" dirty="0">
                <a:solidFill>
                  <a:schemeClr val="bg1">
                    <a:lumMod val="50000"/>
                  </a:schemeClr>
                </a:solidFill>
              </a:rPr>
              <a:t>Mijn keuze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1690320" y="1851670"/>
            <a:ext cx="6985368" cy="2913508"/>
          </a:xfrm>
        </p:spPr>
        <p:txBody>
          <a:bodyPr/>
          <a:lstStyle/>
          <a:p>
            <a:r>
              <a:rPr lang="nl-NL" dirty="0"/>
              <a:t>Intel NUC 6th gen </a:t>
            </a:r>
            <a:r>
              <a:rPr lang="nl-NL" dirty="0" err="1"/>
              <a:t>Core</a:t>
            </a:r>
            <a:r>
              <a:rPr lang="nl-NL" dirty="0"/>
              <a:t> i5-6260u</a:t>
            </a:r>
          </a:p>
          <a:p>
            <a:r>
              <a:rPr lang="nl-NL" dirty="0"/>
              <a:t>M.2 </a:t>
            </a:r>
            <a:r>
              <a:rPr lang="nl-NL" dirty="0" err="1"/>
              <a:t>PCiE</a:t>
            </a:r>
            <a:r>
              <a:rPr lang="nl-NL" dirty="0"/>
              <a:t>-slot én SATA-600</a:t>
            </a:r>
          </a:p>
          <a:p>
            <a:r>
              <a:rPr lang="nl-NL" dirty="0"/>
              <a:t>Max 32GB DDR4 </a:t>
            </a:r>
            <a:r>
              <a:rPr lang="nl-NL" dirty="0" err="1"/>
              <a:t>SoDIMM</a:t>
            </a:r>
            <a:r>
              <a:rPr lang="nl-NL" dirty="0"/>
              <a:t> RAM</a:t>
            </a:r>
          </a:p>
          <a:p>
            <a:endParaRPr lang="nl-NL" dirty="0"/>
          </a:p>
          <a:p>
            <a:r>
              <a:rPr lang="nl-NL" dirty="0"/>
              <a:t>NUC + 2x16GB + 240GB SSD: &lt;€750,00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692173" y="4587974"/>
            <a:ext cx="1377747" cy="468277"/>
            <a:chOff x="-10470" y="303273"/>
            <a:chExt cx="1377747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3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accent3">
                    <a:lumMod val="75000"/>
                  </a:schemeClr>
                </a:solidFill>
              </a:rPr>
              <a:t>De basis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92173" y="4587974"/>
            <a:ext cx="1377747" cy="468277"/>
            <a:chOff x="-10470" y="303273"/>
            <a:chExt cx="1377747" cy="46827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95536" y="37086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36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De basis</a:t>
            </a:r>
            <a:br>
              <a:rPr lang="nl-NL" dirty="0"/>
            </a:br>
            <a:r>
              <a:rPr lang="nl-NL" sz="3600" dirty="0">
                <a:solidFill>
                  <a:schemeClr val="bg1">
                    <a:lumMod val="50000"/>
                  </a:schemeClr>
                </a:solidFill>
              </a:rPr>
              <a:t>Eisen en wensen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1690320" y="1851670"/>
            <a:ext cx="6985368" cy="2913508"/>
          </a:xfrm>
        </p:spPr>
        <p:txBody>
          <a:bodyPr>
            <a:normAutofit/>
          </a:bodyPr>
          <a:lstStyle/>
          <a:p>
            <a:pPr marL="468312" indent="-457200">
              <a:buFontTx/>
              <a:buChar char="-"/>
            </a:pPr>
            <a:r>
              <a:rPr lang="nl-NL" dirty="0"/>
              <a:t>Hypervisor als basis</a:t>
            </a:r>
          </a:p>
          <a:p>
            <a:pPr marL="468312" indent="-457200">
              <a:buFontTx/>
              <a:buChar char="-"/>
            </a:pPr>
            <a:r>
              <a:rPr lang="nl-NL" dirty="0"/>
              <a:t>Bekende beheertools</a:t>
            </a:r>
          </a:p>
          <a:p>
            <a:pPr marL="468312" indent="-457200">
              <a:buFontTx/>
              <a:buChar char="-"/>
            </a:pPr>
            <a:r>
              <a:rPr lang="nl-NL" dirty="0"/>
              <a:t>Gescheiden netwerk</a:t>
            </a:r>
          </a:p>
          <a:p>
            <a:pPr marL="468312" indent="-457200">
              <a:buFontTx/>
              <a:buChar char="-"/>
            </a:pPr>
            <a:r>
              <a:rPr lang="nl-NL" dirty="0"/>
              <a:t>Makkelijk uitrollen nieuwe machines</a:t>
            </a:r>
          </a:p>
          <a:p>
            <a:pPr marL="468312" indent="-457200">
              <a:buFontTx/>
              <a:buChar char="-"/>
            </a:pPr>
            <a:r>
              <a:rPr lang="nl-NL" dirty="0" err="1"/>
              <a:t>Nested</a:t>
            </a:r>
            <a:r>
              <a:rPr lang="nl-NL" dirty="0"/>
              <a:t> </a:t>
            </a:r>
            <a:r>
              <a:rPr lang="nl-NL" dirty="0" err="1"/>
              <a:t>virtualization</a:t>
            </a:r>
            <a:endParaRPr lang="nl-NL" dirty="0"/>
          </a:p>
          <a:p>
            <a:endParaRPr lang="nl-NL" dirty="0"/>
          </a:p>
        </p:txBody>
      </p:sp>
      <p:grpSp>
        <p:nvGrpSpPr>
          <p:cNvPr id="7" name="Group 6"/>
          <p:cNvGrpSpPr/>
          <p:nvPr/>
        </p:nvGrpSpPr>
        <p:grpSpPr>
          <a:xfrm>
            <a:off x="7692173" y="4587974"/>
            <a:ext cx="1377747" cy="468277"/>
            <a:chOff x="-10470" y="303273"/>
            <a:chExt cx="1377747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63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0320" y="195486"/>
            <a:ext cx="6985368" cy="857250"/>
          </a:xfrm>
        </p:spPr>
        <p:txBody>
          <a:bodyPr>
            <a:normAutofit fontScale="90000"/>
          </a:bodyPr>
          <a:lstStyle/>
          <a:p>
            <a:r>
              <a:rPr lang="nl-NL" dirty="0"/>
              <a:t>De basis</a:t>
            </a:r>
            <a:br>
              <a:rPr lang="nl-NL" dirty="0"/>
            </a:br>
            <a:r>
              <a:rPr lang="nl-NL" sz="3600" dirty="0">
                <a:solidFill>
                  <a:schemeClr val="bg1">
                    <a:lumMod val="50000"/>
                  </a:schemeClr>
                </a:solidFill>
              </a:rPr>
              <a:t>Mijn keuze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1690320" y="1851670"/>
            <a:ext cx="6985368" cy="2913508"/>
          </a:xfrm>
        </p:spPr>
        <p:txBody>
          <a:bodyPr/>
          <a:lstStyle/>
          <a:p>
            <a:r>
              <a:rPr lang="nl-NL" dirty="0"/>
              <a:t>Windows Server 2016 als base OS</a:t>
            </a:r>
          </a:p>
          <a:p>
            <a:pPr marL="468312" indent="-457200">
              <a:buFontTx/>
              <a:buChar char="-"/>
            </a:pPr>
            <a:r>
              <a:rPr lang="nl-NL" dirty="0"/>
              <a:t>Beheer is bekend</a:t>
            </a:r>
          </a:p>
          <a:p>
            <a:pPr marL="468312" indent="-457200">
              <a:buFontTx/>
              <a:buChar char="-"/>
            </a:pPr>
            <a:r>
              <a:rPr lang="nl-NL" dirty="0"/>
              <a:t>Mogelijkheid om GUI te gebruiken</a:t>
            </a:r>
          </a:p>
          <a:p>
            <a:pPr marL="468312" indent="-457200">
              <a:buFontTx/>
              <a:buChar char="-"/>
            </a:pPr>
            <a:r>
              <a:rPr lang="nl-NL" dirty="0"/>
              <a:t>NAT </a:t>
            </a:r>
            <a:r>
              <a:rPr lang="nl-NL" dirty="0" err="1"/>
              <a:t>vSwitch</a:t>
            </a:r>
            <a:endParaRPr lang="nl-NL" dirty="0"/>
          </a:p>
          <a:p>
            <a:pPr marL="468312" indent="-457200">
              <a:buFontTx/>
              <a:buChar char="-"/>
            </a:pPr>
            <a:r>
              <a:rPr lang="nl-NL" dirty="0"/>
              <a:t>Powershell voor </a:t>
            </a:r>
            <a:r>
              <a:rPr lang="nl-NL" dirty="0" err="1"/>
              <a:t>scripting</a:t>
            </a:r>
            <a:endParaRPr lang="nl-NL" dirty="0"/>
          </a:p>
          <a:p>
            <a:endParaRPr lang="nl-NL" dirty="0"/>
          </a:p>
        </p:txBody>
      </p:sp>
      <p:grpSp>
        <p:nvGrpSpPr>
          <p:cNvPr id="7" name="Group 6"/>
          <p:cNvGrpSpPr/>
          <p:nvPr/>
        </p:nvGrpSpPr>
        <p:grpSpPr>
          <a:xfrm>
            <a:off x="7692173" y="4587974"/>
            <a:ext cx="1377747" cy="468277"/>
            <a:chOff x="-10470" y="303273"/>
            <a:chExt cx="1377747" cy="4682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470" y="303273"/>
              <a:ext cx="624369" cy="4682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5536" y="37086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nl-NL" dirty="0" err="1">
                  <a:solidFill>
                    <a:schemeClr val="bg1">
                      <a:lumMod val="50000"/>
                    </a:schemeClr>
                  </a:solidFill>
                </a:rPr>
                <a:t>ralpje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58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382</Words>
  <Application>Microsoft Office PowerPoint</Application>
  <PresentationFormat>On-screen Show (16:9)</PresentationFormat>
  <Paragraphs>98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Lucida Grande</vt:lpstr>
      <vt:lpstr>Segoe</vt:lpstr>
      <vt:lpstr>Segoe Light</vt:lpstr>
      <vt:lpstr>Segoe UI</vt:lpstr>
      <vt:lpstr>Segoe UI Historic</vt:lpstr>
      <vt:lpstr>Segoe UI Light</vt:lpstr>
      <vt:lpstr>Office Theme</vt:lpstr>
      <vt:lpstr>Keep up with NOW! Automate rebuilding your (home)lab</vt:lpstr>
      <vt:lpstr>Ralph Eckhard</vt:lpstr>
      <vt:lpstr>Modulaire opbouw Je lab als Lego</vt:lpstr>
      <vt:lpstr>De hardware</vt:lpstr>
      <vt:lpstr>De hardware Eisen en wensen</vt:lpstr>
      <vt:lpstr>De hardware Mijn keuze</vt:lpstr>
      <vt:lpstr>De basis</vt:lpstr>
      <vt:lpstr>De basis Eisen en wensen</vt:lpstr>
      <vt:lpstr>De basis Mijn keuze</vt:lpstr>
      <vt:lpstr>De bouwsteentjes</vt:lpstr>
      <vt:lpstr>Besparen op storage</vt:lpstr>
      <vt:lpstr>Networking</vt:lpstr>
      <vt:lpstr>Let’s build!</vt:lpstr>
      <vt:lpstr>Networking</vt:lpstr>
      <vt:lpstr>Benodigde stappen</vt:lpstr>
      <vt:lpstr>Script omzetten naar function</vt:lpstr>
      <vt:lpstr>Networking: inbound traffic</vt:lpstr>
      <vt:lpstr>Na de uitrol</vt:lpstr>
      <vt:lpstr>Nested Virtualization</vt:lpstr>
      <vt:lpstr>Nested Virtualization</vt:lpstr>
      <vt:lpstr>This is it!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2016-11-23T14:59:32Z</dcterms:created>
  <dcterms:modified xsi:type="dcterms:W3CDTF">2016-11-23T15:00:01Z</dcterms:modified>
</cp:coreProperties>
</file>