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264" r:id="rId3"/>
    <p:sldId id="265" r:id="rId4"/>
    <p:sldId id="271" r:id="rId5"/>
    <p:sldId id="279" r:id="rId6"/>
    <p:sldId id="288" r:id="rId7"/>
    <p:sldId id="290" r:id="rId8"/>
    <p:sldId id="291" r:id="rId9"/>
    <p:sldId id="276" r:id="rId10"/>
    <p:sldId id="275" r:id="rId11"/>
    <p:sldId id="280" r:id="rId12"/>
    <p:sldId id="281" r:id="rId13"/>
    <p:sldId id="282" r:id="rId14"/>
    <p:sldId id="284" r:id="rId15"/>
    <p:sldId id="283" r:id="rId16"/>
    <p:sldId id="277" r:id="rId17"/>
    <p:sldId id="294" r:id="rId18"/>
    <p:sldId id="285" r:id="rId19"/>
    <p:sldId id="278" r:id="rId20"/>
    <p:sldId id="266" r:id="rId21"/>
    <p:sldId id="286" r:id="rId22"/>
    <p:sldId id="293" r:id="rId23"/>
    <p:sldId id="287" r:id="rId24"/>
    <p:sldId id="289" r:id="rId25"/>
    <p:sldId id="295" r:id="rId26"/>
    <p:sldId id="270" r:id="rId27"/>
    <p:sldId id="268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ADF"/>
    <a:srgbClr val="2590A3"/>
    <a:srgbClr val="1084C6"/>
    <a:srgbClr val="6DB3E4"/>
    <a:srgbClr val="2D326E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19CE3-7E56-45E7-9457-E7E42FB8E002}" v="8712" dt="2018-06-19T08:18:57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0" autoAdjust="0"/>
    <p:restoredTop sz="54746" autoAdjust="0"/>
  </p:normalViewPr>
  <p:slideViewPr>
    <p:cSldViewPr snapToObjects="1">
      <p:cViewPr varScale="1">
        <p:scale>
          <a:sx n="67" d="100"/>
          <a:sy n="67" d="100"/>
        </p:scale>
        <p:origin x="1734" y="3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9FD89-6707-43D1-94E3-B3A2AC955AD6}" type="datetimeFigureOut">
              <a:rPr lang="nl-NL" smtClean="0"/>
              <a:t>19-6-2018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AEC2E-2588-4E06-BDF3-B3E8D08858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0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38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11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46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65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69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77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86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20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37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79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31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358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53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704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772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7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4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80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47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96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975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12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85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FC4FB10-D3B5-E845-94F8-880DEC477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9141287" cy="5143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268289"/>
            <a:ext cx="4247923" cy="281057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424792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1641E2-2605-F843-9D44-259F808C6E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7944" y="4471741"/>
            <a:ext cx="2880317" cy="4762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0B31166-5D9E-EF44-BBB9-F86C4EAE42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30205" y="0"/>
            <a:ext cx="2011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&lt;Name speaker&gt;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1287" cy="51434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&lt;Break&gt;</a:t>
            </a:r>
            <a:endParaRPr lang="en-US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accent1"/>
                </a:solidFill>
              </a:rPr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037BD90-4578-8948-B289-48370D590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9141287" cy="514349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4F44C6C-F831-BF4B-9759-96F6BE130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153" y="4471741"/>
            <a:ext cx="2880317" cy="4762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&lt;Next session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next session&gt;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 next session&gt;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" y="0"/>
            <a:ext cx="9141286" cy="51434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accent1"/>
                </a:solidFill>
              </a:rPr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6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7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9CFF83-88DD-164F-B90B-2BE32859B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 PBX: Real world scenarios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753A8DD-D551-F54D-B17B-AFA303812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Ralph Eckhard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3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5873241"/>
                  </p:ext>
                </p:extLst>
              </p:nvPr>
            </p:nvGraphicFramePr>
            <p:xfrm>
              <a:off x="8004363" y="868708"/>
              <a:ext cx="941071" cy="3294089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941071" cy="3294089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-56356" ay="-1127789" az="18155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33745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04363" y="868708"/>
                <a:ext cx="941071" cy="329408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013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3235725"/>
                  </p:ext>
                </p:extLst>
              </p:nvPr>
            </p:nvGraphicFramePr>
            <p:xfrm>
              <a:off x="4326729" y="2797274"/>
              <a:ext cx="456122" cy="1463394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6122" cy="1463394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49" ay="1005542" az="101932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729" y="2797274"/>
                <a:ext cx="456122" cy="14633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5B5D31-EF86-4EFB-B169-E12604ED5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49" y="1185499"/>
            <a:ext cx="315062" cy="6267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5B24BE-0E4B-40AC-99E1-FB0242D929DB}"/>
              </a:ext>
            </a:extLst>
          </p:cNvPr>
          <p:cNvSpPr txBox="1"/>
          <p:nvPr/>
        </p:nvSpPr>
        <p:spPr>
          <a:xfrm>
            <a:off x="5153963" y="1687270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239C59-446B-4556-9594-F6D0630AC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022" y="1210404"/>
            <a:ext cx="315062" cy="626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19E4F6-AB4A-4E51-87EA-057D777C1C31}"/>
              </a:ext>
            </a:extLst>
          </p:cNvPr>
          <p:cNvSpPr txBox="1"/>
          <p:nvPr/>
        </p:nvSpPr>
        <p:spPr>
          <a:xfrm>
            <a:off x="7979752" y="172640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Trusted apps</a:t>
            </a:r>
            <a:endParaRPr lang="nl-NL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36D79A-68F2-4336-89C8-25533FC4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681" y="2007876"/>
            <a:ext cx="321275" cy="639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2EC083-C38B-405A-A2A4-2A0CFA475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70" y="2216195"/>
            <a:ext cx="321275" cy="6391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578A17-E245-4699-93D5-DA9CCB3260BC}"/>
              </a:ext>
            </a:extLst>
          </p:cNvPr>
          <p:cNvSpPr txBox="1"/>
          <p:nvPr/>
        </p:nvSpPr>
        <p:spPr>
          <a:xfrm>
            <a:off x="620018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96BA07-9C77-4BEE-9A6A-FE335668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345" y="3235938"/>
            <a:ext cx="294614" cy="58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69A453-0A20-4BBF-ACD3-364DB27E3739}"/>
              </a:ext>
            </a:extLst>
          </p:cNvPr>
          <p:cNvSpPr txBox="1"/>
          <p:nvPr/>
        </p:nvSpPr>
        <p:spPr>
          <a:xfrm>
            <a:off x="6605916" y="3734621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193027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1119385"/>
                  </p:ext>
                </p:extLst>
              </p:nvPr>
            </p:nvGraphicFramePr>
            <p:xfrm>
              <a:off x="4326729" y="2797274"/>
              <a:ext cx="456122" cy="1463394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6122" cy="1463394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49" ay="1005542" az="101932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729" y="2797274"/>
                <a:ext cx="456122" cy="14633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5B5D31-EF86-4EFB-B169-E12604ED5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49" y="1185499"/>
            <a:ext cx="315062" cy="6267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5B24BE-0E4B-40AC-99E1-FB0242D929DB}"/>
              </a:ext>
            </a:extLst>
          </p:cNvPr>
          <p:cNvSpPr txBox="1"/>
          <p:nvPr/>
        </p:nvSpPr>
        <p:spPr>
          <a:xfrm>
            <a:off x="5153963" y="1687270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239C59-446B-4556-9594-F6D0630AC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022" y="1210404"/>
            <a:ext cx="315062" cy="626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19E4F6-AB4A-4E51-87EA-057D777C1C31}"/>
              </a:ext>
            </a:extLst>
          </p:cNvPr>
          <p:cNvSpPr txBox="1"/>
          <p:nvPr/>
        </p:nvSpPr>
        <p:spPr>
          <a:xfrm>
            <a:off x="7979752" y="172640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Trusted apps</a:t>
            </a:r>
            <a:endParaRPr lang="nl-NL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36D79A-68F2-4336-89C8-25533FC4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681" y="2007876"/>
            <a:ext cx="321275" cy="639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2EC083-C38B-405A-A2A4-2A0CFA475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70" y="2216195"/>
            <a:ext cx="321275" cy="6391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578A17-E245-4699-93D5-DA9CCB3260BC}"/>
              </a:ext>
            </a:extLst>
          </p:cNvPr>
          <p:cNvSpPr txBox="1"/>
          <p:nvPr/>
        </p:nvSpPr>
        <p:spPr>
          <a:xfrm>
            <a:off x="620018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96BA07-9C77-4BEE-9A6A-FE335668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345" y="3235938"/>
            <a:ext cx="294614" cy="58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69A453-0A20-4BBF-ACD3-364DB27E3739}"/>
              </a:ext>
            </a:extLst>
          </p:cNvPr>
          <p:cNvSpPr txBox="1"/>
          <p:nvPr/>
        </p:nvSpPr>
        <p:spPr>
          <a:xfrm>
            <a:off x="6605916" y="3734621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1388551"/>
                  </p:ext>
                </p:extLst>
              </p:nvPr>
            </p:nvGraphicFramePr>
            <p:xfrm>
              <a:off x="3250411" y="2197676"/>
              <a:ext cx="475127" cy="150043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75127" cy="150043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409213" ay="-1802165" az="-205546"/>
                    <am3d:postTrans dx="0" dy="0" dz="0"/>
                  </am3d:trans>
                  <am3d:attrSrcUrl r:id="rId12"/>
                  <am3d:raster rName="Office3DRenderer" rVer="16.0.8326">
                    <am3d:blip r:embed="rId15"/>
                  </am3d:raster>
                  <am3d:objViewport viewportSz="1539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0411" y="2197676"/>
                <a:ext cx="475127" cy="150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6334593"/>
                  </p:ext>
                </p:extLst>
              </p:nvPr>
            </p:nvGraphicFramePr>
            <p:xfrm>
              <a:off x="5509565" y="2146982"/>
              <a:ext cx="458125" cy="153722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8125" cy="153722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-565485" ay="3243721" az="-459251"/>
                    <am3d:postTrans dx="0" dy="0" dz="0"/>
                  </am3d:trans>
                  <am3d:attrSrcUrl r:id="rId12"/>
                  <am3d:raster rName="Office3DRenderer" rVer="16.0.8326">
                    <am3d:blip r:embed="rId17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9565" y="2146982"/>
                <a:ext cx="458125" cy="15372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7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6729" y="2797274"/>
              <a:ext cx="456122" cy="1463394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6122" cy="1463394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49" ay="1005542" az="101932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729" y="2797274"/>
                <a:ext cx="456122" cy="14633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36D79A-68F2-4336-89C8-25533FC4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681" y="2007876"/>
            <a:ext cx="321275" cy="639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2EC083-C38B-405A-A2A4-2A0CFA475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70" y="2216195"/>
            <a:ext cx="321275" cy="6391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578A17-E245-4699-93D5-DA9CCB3260BC}"/>
              </a:ext>
            </a:extLst>
          </p:cNvPr>
          <p:cNvSpPr txBox="1"/>
          <p:nvPr/>
        </p:nvSpPr>
        <p:spPr>
          <a:xfrm>
            <a:off x="6200183" y="2799392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connector edition</a:t>
            </a:r>
            <a:endParaRPr lang="nl-NL" sz="8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50411" y="2197676"/>
              <a:ext cx="475127" cy="150043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75127" cy="150043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409213" ay="-1802165" az="-205546"/>
                    <am3d:postTrans dx="0" dy="0" dz="0"/>
                  </am3d:trans>
                  <am3d:attrSrcUrl r:id="rId12"/>
                  <am3d:raster rName="Office3DRenderer" rVer="16.0.8326">
                    <am3d:blip r:embed="rId15"/>
                  </am3d:raster>
                  <am3d:objViewport viewportSz="1539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0411" y="2197676"/>
                <a:ext cx="475127" cy="150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09565" y="2146982"/>
              <a:ext cx="458125" cy="153722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8125" cy="153722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-565485" ay="3243721" az="-459251"/>
                    <am3d:postTrans dx="0" dy="0" dz="0"/>
                  </am3d:trans>
                  <am3d:attrSrcUrl r:id="rId12"/>
                  <am3d:raster rName="Office3DRenderer" rVer="16.0.8326">
                    <am3d:blip r:embed="rId17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9565" y="2146982"/>
                <a:ext cx="458125" cy="15372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9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xit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Connector Edition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Hyper-V VM’s on a dedicated physical server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AD, CMS, Mediation and Edge. Lives in DMZ.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Connect to carrier via SIP, SBC or IP PBX.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50 up to 500 concurrent calls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Group up to 4 for HA in a site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Up to 200 sites per deployment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0817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SfB</a:t>
            </a:r>
            <a:r>
              <a:rPr lang="en-GB" dirty="0"/>
              <a:t> Hybrid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 err="1"/>
              <a:t>SfB</a:t>
            </a:r>
            <a:r>
              <a:rPr lang="en-GB" sz="2400" dirty="0"/>
              <a:t> on-prem with Enterprise Voice. </a:t>
            </a:r>
            <a:r>
              <a:rPr lang="en-GB" sz="2400" dirty="0" err="1"/>
              <a:t>Globaly</a:t>
            </a:r>
            <a:r>
              <a:rPr lang="en-GB" sz="2400" dirty="0"/>
              <a:t> available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Can’t combine </a:t>
            </a:r>
            <a:r>
              <a:rPr lang="en-GB" sz="2400" dirty="0" err="1"/>
              <a:t>SfB</a:t>
            </a:r>
            <a:r>
              <a:rPr lang="en-GB" sz="2400" dirty="0"/>
              <a:t> server with Cloud Connector Edition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All 3</a:t>
            </a:r>
            <a:r>
              <a:rPr lang="en-GB" sz="2400" baseline="30000" dirty="0"/>
              <a:t>rd</a:t>
            </a:r>
            <a:r>
              <a:rPr lang="en-GB" sz="2400" dirty="0"/>
              <a:t> party integrations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Move user from on-prem to Cloud PBX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More servers / licensing costs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6529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PSTN Calling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PSTN Connectivity directly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Simple administration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Legal requirements for local market met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New numbers acquisition extremely simple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Number porting to move existing numbers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129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PSTN Calling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PSTN Connectivity directly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Simple administration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Legal requirements for local market met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strike="dblStrike" dirty="0">
                <a:solidFill>
                  <a:srgbClr val="FF0000"/>
                </a:solidFill>
              </a:rPr>
              <a:t>New numbers acquisition extremely simple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Number porting to move existing numbers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8040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A11-2910-4C7A-B014-24C3C401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your deployment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C4EE-4746-4C92-AB14-3808A82F6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have </a:t>
            </a:r>
            <a:r>
              <a:rPr lang="en-GB" dirty="0" err="1"/>
              <a:t>SfB</a:t>
            </a:r>
            <a:r>
              <a:rPr lang="en-GB" dirty="0"/>
              <a:t> Server: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800" dirty="0"/>
              <a:t>Cloud PBX Hybrid with PSTN coming from on-prem or PSTN Calling</a:t>
            </a:r>
          </a:p>
          <a:p>
            <a:r>
              <a:rPr lang="en-GB" dirty="0"/>
              <a:t>If you don’t have </a:t>
            </a:r>
            <a:r>
              <a:rPr lang="en-GB" dirty="0" err="1"/>
              <a:t>SfB</a:t>
            </a:r>
            <a:r>
              <a:rPr lang="en-GB" dirty="0"/>
              <a:t> Server: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Who can you move today?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PSTN Calling: zero infra requirement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CCE is quicker and easier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Features / integration needed? Go hybrid</a:t>
            </a:r>
          </a:p>
        </p:txBody>
      </p:sp>
    </p:spTree>
    <p:extLst>
      <p:ext uri="{BB962C8B-B14F-4D97-AF65-F5344CB8AC3E}">
        <p14:creationId xmlns:p14="http://schemas.microsoft.com/office/powerpoint/2010/main" val="22157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PSTN Calling – per user plans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Addition on top of Cloud PBX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Two options: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Domestic – €10,10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Domestic and International - €20,20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Additional: communication credits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‘pre paid’ plan</a:t>
            </a:r>
          </a:p>
        </p:txBody>
      </p:sp>
    </p:spTree>
    <p:extLst>
      <p:ext uri="{BB962C8B-B14F-4D97-AF65-F5344CB8AC3E}">
        <p14:creationId xmlns:p14="http://schemas.microsoft.com/office/powerpoint/2010/main" val="1140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D102FAE-7887-4E45-ABD6-2AF6C5D4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Ralph Eckhard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F7463B-BDDD-1940-9886-00ED0513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56" y="2211710"/>
            <a:ext cx="4279159" cy="2268637"/>
          </a:xfrm>
        </p:spPr>
        <p:txBody>
          <a:bodyPr/>
          <a:lstStyle/>
          <a:p>
            <a:r>
              <a:rPr lang="en-GB" dirty="0"/>
              <a:t>IT Architect @ PeopleWare ICT</a:t>
            </a:r>
          </a:p>
          <a:p>
            <a:r>
              <a:rPr lang="en-GB" dirty="0"/>
              <a:t>Modern Workplace / M365</a:t>
            </a:r>
          </a:p>
          <a:p>
            <a:r>
              <a:rPr lang="en-GB" dirty="0"/>
              <a:t>www.365dude.nl</a:t>
            </a:r>
          </a:p>
          <a:p>
            <a:r>
              <a:rPr lang="en-GB" dirty="0"/>
              <a:t>@</a:t>
            </a:r>
            <a:r>
              <a:rPr lang="en-GB" dirty="0" err="1"/>
              <a:t>ralpje</a:t>
            </a:r>
            <a:endParaRPr lang="nl-NL" dirty="0"/>
          </a:p>
        </p:txBody>
      </p:sp>
      <p:pic>
        <p:nvPicPr>
          <p:cNvPr id="3" name="Picture Placeholder 2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730C2D2F-2652-4ED9-AFDB-AA69562D9C0C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6658" r="6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659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br>
              <a:rPr lang="en-GB" dirty="0"/>
            </a:br>
            <a:r>
              <a:rPr lang="en-GB" dirty="0"/>
              <a:t>Cloud PBX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6F3-3511-4CD3-BB83-6D49DA6E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queues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BF61-754A-4269-B935-50336C18E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Automated call distribution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Up to 50 agents and 200 calls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Service number infrastructure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Agents are distribution groups or mail enabled security groups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Calls routed in parallel, except offline and DND users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Disconnect or redirect to user, AA or call queue</a:t>
            </a:r>
          </a:p>
        </p:txBody>
      </p:sp>
    </p:spTree>
    <p:extLst>
      <p:ext uri="{BB962C8B-B14F-4D97-AF65-F5344CB8AC3E}">
        <p14:creationId xmlns:p14="http://schemas.microsoft.com/office/powerpoint/2010/main" val="5653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the call queue</a:t>
            </a:r>
            <a:br>
              <a:rPr lang="en-GB" dirty="0"/>
            </a:br>
            <a:r>
              <a:rPr lang="en-GB" dirty="0"/>
              <a:t>+31202588793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52808-95D9-4027-A589-816DEE2A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1491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6F3-3511-4CD3-BB83-6D49DA6E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 attendant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BF61-754A-4269-B935-50336C18E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Automation for inbound calls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Voice prompt or text-to-speech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Input with DTMF or speech recognition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Associated with a service number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Multiple routing options: search against AD or menu options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676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2CE0-C942-4076-85AE-6D7390B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user features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02523-9095-41EB-B546-58537B6D2217}"/>
              </a:ext>
            </a:extLst>
          </p:cNvPr>
          <p:cNvSpPr txBox="1"/>
          <p:nvPr/>
        </p:nvSpPr>
        <p:spPr>
          <a:xfrm>
            <a:off x="395536" y="1203598"/>
            <a:ext cx="4597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answer / initiate (by user or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hold / retrieve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delegation &amp; call on behalf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waiting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nl-NL" dirty="0" err="1"/>
              <a:t>all</a:t>
            </a:r>
            <a:r>
              <a:rPr lang="nl-NL" dirty="0"/>
              <a:t> forward &amp; </a:t>
            </a:r>
            <a:r>
              <a:rPr lang="nl-NL" dirty="0" err="1"/>
              <a:t>simultaneous</a:t>
            </a:r>
            <a:r>
              <a:rPr lang="nl-NL" dirty="0"/>
              <a:t>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nl-NL" dirty="0" err="1"/>
              <a:t>lients</a:t>
            </a:r>
            <a:r>
              <a:rPr lang="nl-NL" dirty="0"/>
              <a:t> for PC, Mac &amp; mobile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B27F1-3BC2-48A5-A0BB-BE2F1AE53B5A}"/>
              </a:ext>
            </a:extLst>
          </p:cNvPr>
          <p:cNvSpPr txBox="1"/>
          <p:nvPr/>
        </p:nvSpPr>
        <p:spPr>
          <a:xfrm>
            <a:off x="5364088" y="1210563"/>
            <a:ext cx="36182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Device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Distinctive ringing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DND routing &amp; call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Enterprise calendar call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Integrated dial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Music on 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Qualified IP desk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Voice mail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7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Code available on </a:t>
            </a:r>
            <a:r>
              <a:rPr lang="en-GB" dirty="0" err="1">
                <a:solidFill>
                  <a:schemeClr val="accent1"/>
                </a:solidFill>
              </a:rPr>
              <a:t>Github</a:t>
            </a:r>
            <a:r>
              <a:rPr lang="en-GB" dirty="0">
                <a:solidFill>
                  <a:schemeClr val="accent1"/>
                </a:solidFill>
              </a:rPr>
              <a:t> this afternoon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feedback.expertslive.nl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>
          <a:xfrm>
            <a:off x="2627784" y="3003798"/>
            <a:ext cx="6048127" cy="11939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Twitter: @</a:t>
            </a:r>
            <a:r>
              <a:rPr lang="en-GB" dirty="0" err="1">
                <a:solidFill>
                  <a:schemeClr val="accent1"/>
                </a:solidFill>
              </a:rPr>
              <a:t>ralpje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www.365dude.nl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Relevant session: 14:45 – 15:45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b="1" dirty="0"/>
              <a:t>Network considerations for Office 365 based telephony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Steven van </a:t>
            </a:r>
            <a:r>
              <a:rPr lang="en-GB" dirty="0" err="1">
                <a:solidFill>
                  <a:schemeClr val="accent1"/>
                </a:solidFill>
              </a:rPr>
              <a:t>Houttum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71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Next session: 13:30 – 14:30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b="1" dirty="0"/>
              <a:t>How a Dutch telco got 10k+ users on Office 365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Marcel Alberts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123162-C754-4C1E-B717-B0DD9E67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225284" y="1125926"/>
            <a:ext cx="5214810" cy="27296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Elements of Skype for Business Online</a:t>
            </a:r>
            <a:endParaRPr lang="nl-NL" sz="32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915566"/>
            <a:ext cx="6985368" cy="3553428"/>
          </a:xfrm>
        </p:spPr>
        <p:txBody>
          <a:bodyPr/>
          <a:lstStyle/>
          <a:p>
            <a:r>
              <a:rPr lang="en-GB" sz="2000" dirty="0"/>
              <a:t>Skype for Business (E1,E3,E5)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400" dirty="0"/>
              <a:t>Instant messaging and presence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400" dirty="0"/>
              <a:t>VoIP voice and video (w/o phone numbers)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400" dirty="0"/>
              <a:t>Online Conferencing</a:t>
            </a:r>
          </a:p>
          <a:p>
            <a:r>
              <a:rPr lang="en-GB" sz="2000" dirty="0"/>
              <a:t>Cloud PBX feature (add-on,E5)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400" dirty="0"/>
              <a:t>Common calling features</a:t>
            </a:r>
          </a:p>
          <a:p>
            <a:r>
              <a:rPr lang="en-GB" sz="2000" dirty="0"/>
              <a:t>PSTN Conferencing (add-on,E5)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400" dirty="0"/>
              <a:t>Dial-in and dial-out for meetings</a:t>
            </a:r>
          </a:p>
          <a:p>
            <a:r>
              <a:rPr lang="en-GB" sz="2000" dirty="0"/>
              <a:t>PSTN Connectivity / Calling (add-on)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400" dirty="0"/>
              <a:t>Local, long distance and international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A9D35D9-75D5-467A-8B8C-6735C4F838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0508203"/>
              </p:ext>
            </p:extLst>
          </p:nvPr>
        </p:nvGraphicFramePr>
        <p:xfrm>
          <a:off x="1692275" y="580886"/>
          <a:ext cx="6950076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933">
                  <a:extLst>
                    <a:ext uri="{9D8B030D-6E8A-4147-A177-3AD203B41FA5}">
                      <a16:colId xmlns:a16="http://schemas.microsoft.com/office/drawing/2014/main" val="7582861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14179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25083776"/>
                    </a:ext>
                  </a:extLst>
                </a:gridCol>
                <a:gridCol w="757983">
                  <a:extLst>
                    <a:ext uri="{9D8B030D-6E8A-4147-A177-3AD203B41FA5}">
                      <a16:colId xmlns:a16="http://schemas.microsoft.com/office/drawing/2014/main" val="13048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Office 365 Enterprise suites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Skype for Business (IM, Meetings, etc.)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4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Office Client Apps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1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PSTN Conferencing (dial-in phone numbers)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Cloud PBX (Phone system in the cloud)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0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PSTN Calling (user phone numbers)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7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Communication credits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2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E0D5-E6CB-4380-9B50-E68C6F92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Cloud PBX – Global availability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2F57-C91E-4103-BA3B-3D5B3FBBB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9546DB-AC52-49ED-B253-04E88161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52624"/>
              </p:ext>
            </p:extLst>
          </p:nvPr>
        </p:nvGraphicFramePr>
        <p:xfrm>
          <a:off x="1707460" y="1137037"/>
          <a:ext cx="6896988" cy="293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476">
                  <a:extLst>
                    <a:ext uri="{9D8B030D-6E8A-4147-A177-3AD203B41FA5}">
                      <a16:colId xmlns:a16="http://schemas.microsoft.com/office/drawing/2014/main" val="340475289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3072810850"/>
                    </a:ext>
                  </a:extLst>
                </a:gridCol>
              </a:tblGrid>
              <a:tr h="714633">
                <a:tc>
                  <a:txBody>
                    <a:bodyPr/>
                    <a:lstStyle/>
                    <a:p>
                      <a:r>
                        <a:rPr lang="en-GB" sz="1200" dirty="0"/>
                        <a:t>Office 365</a:t>
                      </a:r>
                    </a:p>
                    <a:p>
                      <a:r>
                        <a:rPr lang="en-GB" sz="1200" dirty="0"/>
                        <a:t>Online meetings &amp; broadcast</a:t>
                      </a:r>
                    </a:p>
                    <a:p>
                      <a:r>
                        <a:rPr lang="en-GB" sz="1200" dirty="0"/>
                        <a:t>Cloud PBX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Worldwide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53797"/>
                  </a:ext>
                </a:extLst>
              </a:tr>
              <a:tr h="654983">
                <a:tc>
                  <a:txBody>
                    <a:bodyPr/>
                    <a:lstStyle/>
                    <a:p>
                      <a:r>
                        <a:rPr lang="en-GB" dirty="0"/>
                        <a:t>PSTN Conferencing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 dial-in numbers in 90+ countries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20040"/>
                  </a:ext>
                </a:extLst>
              </a:tr>
              <a:tr h="654983">
                <a:tc>
                  <a:txBody>
                    <a:bodyPr/>
                    <a:lstStyle/>
                    <a:p>
                      <a:r>
                        <a:rPr lang="en-GB" dirty="0"/>
                        <a:t>Microsoft PSTN Calling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US, UK, Puerto Rico, France, Spain, Netherlands, Ireland, Germany, Canada, Belgium. Australia in preview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59753"/>
                  </a:ext>
                </a:extLst>
              </a:tr>
              <a:tr h="654983">
                <a:tc>
                  <a:txBody>
                    <a:bodyPr/>
                    <a:lstStyle/>
                    <a:p>
                      <a:r>
                        <a:rPr lang="en-GB" dirty="0"/>
                        <a:t>Bring you own PSTN (hybrid)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Worldwide using cloud connectivity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0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6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DD95-C27E-4F2F-A3B9-01345243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PSTN Conferencing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76806-C0AF-412A-BBB8-41E8AADE7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Enable a phone to join a </a:t>
            </a:r>
            <a:r>
              <a:rPr lang="en-GB" sz="2200" dirty="0" err="1"/>
              <a:t>SfB</a:t>
            </a:r>
            <a:r>
              <a:rPr lang="en-GB" sz="2200" dirty="0"/>
              <a:t> Meeting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Phone user can dial into a meeting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Conference joiners can have client ‘</a:t>
            </a:r>
            <a:r>
              <a:rPr lang="en-GB" sz="2200" dirty="0" err="1"/>
              <a:t>dail</a:t>
            </a:r>
            <a:r>
              <a:rPr lang="en-GB" sz="2200" dirty="0"/>
              <a:t> their regular phone’ for audio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Users in the conference can dial out to phone users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You don’t need Enterprise Voice or Cloud PBX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22010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</a:t>
            </a:r>
            <a:br>
              <a:rPr lang="en-GB" dirty="0"/>
            </a:br>
            <a:r>
              <a:rPr lang="en-GB" dirty="0"/>
              <a:t>PSTN Conferencing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951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PBX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61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8BC-5691-47C6-8D12-9815AFFE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Options for connectivity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90DC-D459-495E-A62D-D9E9214CF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dirty="0" err="1"/>
              <a:t>Microsft</a:t>
            </a:r>
            <a:r>
              <a:rPr lang="en-GB" dirty="0"/>
              <a:t> PSTN Calling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MS is your carrier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dirty="0"/>
              <a:t>Bring your own carrier / on-prem PSTN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Skype for Business server (hybrid)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Cloud Connector Edition (dedicated server / appliance)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3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876</Words>
  <Application>Microsoft Office PowerPoint</Application>
  <PresentationFormat>On-screen Show (16:9)</PresentationFormat>
  <Paragraphs>220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Office Theme</vt:lpstr>
      <vt:lpstr>Cloud PBX: Real world scenarios</vt:lpstr>
      <vt:lpstr>Ralph Eckhard</vt:lpstr>
      <vt:lpstr>Elements of Skype for Business Online</vt:lpstr>
      <vt:lpstr>PowerPoint Presentation</vt:lpstr>
      <vt:lpstr>Cloud PBX – Global availability</vt:lpstr>
      <vt:lpstr>PSTN Conferencing </vt:lpstr>
      <vt:lpstr>Demo: PSTN Conferencing</vt:lpstr>
      <vt:lpstr>Cloud PBX</vt:lpstr>
      <vt:lpstr>3 Options for connectivity</vt:lpstr>
      <vt:lpstr>Deployment options</vt:lpstr>
      <vt:lpstr>Deployment options</vt:lpstr>
      <vt:lpstr>Deployment options</vt:lpstr>
      <vt:lpstr>Deployment options</vt:lpstr>
      <vt:lpstr>Cloud Connector Edition</vt:lpstr>
      <vt:lpstr>SfB Hybrid</vt:lpstr>
      <vt:lpstr>PSTN Calling</vt:lpstr>
      <vt:lpstr>PSTN Calling</vt:lpstr>
      <vt:lpstr>Choose your deployment</vt:lpstr>
      <vt:lpstr>PSTN Calling – per user plans</vt:lpstr>
      <vt:lpstr>Demo Cloud PBX features</vt:lpstr>
      <vt:lpstr>Call queues</vt:lpstr>
      <vt:lpstr>Try the call queue +31202588793</vt:lpstr>
      <vt:lpstr>Auto attendant</vt:lpstr>
      <vt:lpstr>Core user features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2018-06-19T13:52:02Z</dcterms:created>
  <dcterms:modified xsi:type="dcterms:W3CDTF">2018-06-19T13:52:15Z</dcterms:modified>
  <cp:category/>
</cp:coreProperties>
</file>