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6KwVPQ0A+y3ILJg+vK/UPZTGR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EB4102-5159-43C9-9B2B-02470DB9CE9B}">
  <a:tblStyle styleId="{B7EB4102-5159-43C9-9B2B-02470DB9C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Regan</a:t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Tomatometer Rating and Average Vader Score are positively correlated with a significant p score of less than 0.0001. The regression equation shows that for every additional rating in tomatometer, the vader score can be expected to increase by 0.004.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 square is 0.63. This means that approximately 63% of the variability of the vader score is explained by the model.</a:t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</a:t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</a:t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Regan</a:t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</a:t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Kristel</a:t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Derivative Insights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&amp; Limitation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Chloe</a:t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Chloe</a:t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Chloe</a:t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Chloe</a:t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Thiri</a:t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Thiri</a:t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Thiri</a:t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s://www.kaggle.com/stefanoleone992/rotten-tomatoes-movies-and-critic-reviews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2" l="660" r="2" t="0"/>
          <a:stretch/>
        </p:blipFill>
        <p:spPr>
          <a:xfrm>
            <a:off x="-112776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5439788" y="1660227"/>
            <a:ext cx="65874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None/>
            </a:pPr>
            <a:b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Movie Recommendation System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7434523" y="4633127"/>
            <a:ext cx="40233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FORDHAM UNIVERSITY</a:t>
            </a:r>
            <a:endParaRPr sz="2000"/>
          </a:p>
        </p:txBody>
      </p:sp>
      <p:sp>
        <p:nvSpPr>
          <p:cNvPr id="111" name="Google Shape;111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7434525" y="5628199"/>
            <a:ext cx="5142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ANALYTICS - GROUP 6</a:t>
            </a:r>
            <a:endParaRPr sz="1700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KRISTEL KALM , THERESA THIRI OO, </a:t>
            </a:r>
            <a:endParaRPr b="1" sz="1700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REGAN ALT, CHLOE PLATEK, OWAKHELA KANKHWENDE</a:t>
            </a:r>
            <a:endParaRPr sz="1700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 txBox="1"/>
          <p:nvPr>
            <p:ph type="title"/>
          </p:nvPr>
        </p:nvSpPr>
        <p:spPr>
          <a:xfrm>
            <a:off x="546351" y="603564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br>
              <a:rPr b="0"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r>
              <a:rPr b="0" lang="en-US" sz="4000">
                <a:solidFill>
                  <a:srgbClr val="FFFFFF"/>
                </a:solidFill>
              </a:rPr>
              <a:t>TOPIC MODELING: LATENT DIRICHLET ALLOCATION (LDA) MODEL</a:t>
            </a:r>
            <a:endParaRPr sz="4000">
              <a:solidFill>
                <a:srgbClr val="FFFFFF"/>
              </a:solidFill>
            </a:endParaRPr>
          </a:p>
        </p:txBody>
      </p:sp>
      <p:cxnSp>
        <p:nvCxnSpPr>
          <p:cNvPr id="277" name="Google Shape;277;p10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xt&#10;&#10;Description automatically generated" id="278" name="Google Shape;2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055" y="2426818"/>
            <a:ext cx="4634941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10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xt, letter&#10;&#10;Description automatically generated" id="280" name="Google Shape;280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493" y="2426818"/>
            <a:ext cx="4905077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line chart&#10;&#10;Description automatically generated" id="285" name="Google Shape;28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51" y="833441"/>
            <a:ext cx="10269300" cy="5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 txBox="1"/>
          <p:nvPr/>
        </p:nvSpPr>
        <p:spPr>
          <a:xfrm>
            <a:off x="838200" y="-166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Tomatometer Rating Vs. Avg. Vader Score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, calendar&#10;&#10;Description automatically generated" id="291" name="Google Shape;29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34" y="1012416"/>
            <a:ext cx="10662300" cy="5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2"/>
          <p:cNvSpPr txBox="1"/>
          <p:nvPr/>
        </p:nvSpPr>
        <p:spPr>
          <a:xfrm>
            <a:off x="580800" y="-153150"/>
            <a:ext cx="1103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Audience, Tomatometer, Vader Rating (Best Genres) 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ar&#10;&#10;Description automatically generated" id="297" name="Google Shape;29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325692"/>
            <a:ext cx="10905000" cy="48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580800" y="0"/>
            <a:ext cx="1103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Audience, Tomatometer, Vader Rating (Best </a:t>
            </a: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Movies</a:t>
            </a:r>
            <a:r>
              <a:rPr b="1"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303" name="Google Shape;30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350" y="803000"/>
            <a:ext cx="8166900" cy="56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4"/>
          <p:cNvSpPr txBox="1"/>
          <p:nvPr/>
        </p:nvSpPr>
        <p:spPr>
          <a:xfrm>
            <a:off x="0" y="-17660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Tomatometer Status Per Content Rating Vs. Tomatometer Rating</a:t>
            </a:r>
            <a:endParaRPr b="1"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SCOPE AND LIMITATIONS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838200" y="2057400"/>
            <a:ext cx="10515600" cy="38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Further research using larger dataset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 to consider number of ratings and how that affects ratings overall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Viewers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opinions of movies can change overtime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  For example, an actor’s last film success may develop an audience cult following, this could drives up interest in a particular movies.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type="title"/>
          </p:nvPr>
        </p:nvSpPr>
        <p:spPr>
          <a:xfrm>
            <a:off x="614392" y="14223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INSIGHTS AND 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8" name="Google Shape;318;p16"/>
          <p:cNvGrpSpPr/>
          <p:nvPr/>
        </p:nvGrpSpPr>
        <p:grpSpPr>
          <a:xfrm>
            <a:off x="3020082" y="1380630"/>
            <a:ext cx="5876894" cy="2943513"/>
            <a:chOff x="1702544" y="201875"/>
            <a:chExt cx="5876894" cy="2943513"/>
          </a:xfrm>
        </p:grpSpPr>
        <p:sp>
          <p:nvSpPr>
            <p:cNvPr id="319" name="Google Shape;319;p16"/>
            <p:cNvSpPr/>
            <p:nvPr/>
          </p:nvSpPr>
          <p:spPr>
            <a:xfrm>
              <a:off x="2184976" y="201875"/>
              <a:ext cx="789433" cy="78943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702544" y="1432893"/>
              <a:ext cx="1754296" cy="1712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 txBox="1"/>
            <p:nvPr/>
          </p:nvSpPr>
          <p:spPr>
            <a:xfrm>
              <a:off x="1702544" y="1432893"/>
              <a:ext cx="1754296" cy="1712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Sentiment Analysis</a:t>
              </a:r>
              <a:b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Vader is the most cost effective compared with Bing Liu</a:t>
              </a:r>
              <a:b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246275" y="201875"/>
              <a:ext cx="789433" cy="78943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763843" y="1432893"/>
              <a:ext cx="1754296" cy="1712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 txBox="1"/>
            <p:nvPr/>
          </p:nvSpPr>
          <p:spPr>
            <a:xfrm>
              <a:off x="3763843" y="1432893"/>
              <a:ext cx="1754296" cy="1712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Confusion Matrix: TFIDF with Naive Bayes models proves to be the most cost-effective recommendation system. </a:t>
              </a:r>
              <a:b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b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6307574" y="201875"/>
              <a:ext cx="789433" cy="78943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825142" y="1432893"/>
              <a:ext cx="1754296" cy="1712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5825142" y="1432893"/>
              <a:ext cx="1754296" cy="1712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Topic Modeling: Average topic coherence: -8.7887/ Coherence Score:  0.30830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8" name="Google Shape;328;p16"/>
          <p:cNvSpPr/>
          <p:nvPr/>
        </p:nvSpPr>
        <p:spPr>
          <a:xfrm>
            <a:off x="196369" y="4213532"/>
            <a:ext cx="79620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can invest on buying movies that has the most positive comments using the most cost-effective recommendation system. 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Vader for Sentiment Analysis &amp; TFIDF with Naive Bayes Classification Model. 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7"/>
          <p:cNvSpPr txBox="1"/>
          <p:nvPr>
            <p:ph type="title"/>
          </p:nvPr>
        </p:nvSpPr>
        <p:spPr>
          <a:xfrm>
            <a:off x="2878037" y="1397945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sp>
        <p:nvSpPr>
          <p:cNvPr id="336" name="Google Shape;336;p17"/>
          <p:cNvSpPr txBox="1"/>
          <p:nvPr>
            <p:ph idx="1" type="body"/>
          </p:nvPr>
        </p:nvSpPr>
        <p:spPr>
          <a:xfrm>
            <a:off x="2878037" y="3659082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https://www.kaggle.com/stefanoleone992/rotten-tomatoes-movies-and-critic-reviews-dataset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-1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202435" y="891540"/>
            <a:ext cx="10989600" cy="50712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1523984" y="1054121"/>
            <a:ext cx="9465131" cy="1184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123" name="Google Shape;123;p2"/>
          <p:cNvGrpSpPr/>
          <p:nvPr/>
        </p:nvGrpSpPr>
        <p:grpSpPr>
          <a:xfrm>
            <a:off x="1524000" y="2400759"/>
            <a:ext cx="9465564" cy="3397648"/>
            <a:chOff x="0" y="1660"/>
            <a:chExt cx="9465564" cy="3397648"/>
          </a:xfrm>
        </p:grpSpPr>
        <p:cxnSp>
          <p:nvCxnSpPr>
            <p:cNvPr id="124" name="Google Shape;124;p2"/>
            <p:cNvCxnSpPr/>
            <p:nvPr/>
          </p:nvCxnSpPr>
          <p:spPr>
            <a:xfrm>
              <a:off x="0" y="1660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5" name="Google Shape;125;p2"/>
            <p:cNvSpPr/>
            <p:nvPr/>
          </p:nvSpPr>
          <p:spPr>
            <a:xfrm>
              <a:off x="0" y="1660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0" y="1660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" name="Google Shape;127;p2"/>
            <p:cNvCxnSpPr/>
            <p:nvPr/>
          </p:nvCxnSpPr>
          <p:spPr>
            <a:xfrm>
              <a:off x="0" y="310537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8" name="Google Shape;128;p2"/>
            <p:cNvSpPr/>
            <p:nvPr/>
          </p:nvSpPr>
          <p:spPr>
            <a:xfrm>
              <a:off x="0" y="310537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0" y="310537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0" name="Google Shape;130;p2"/>
            <p:cNvCxnSpPr/>
            <p:nvPr/>
          </p:nvCxnSpPr>
          <p:spPr>
            <a:xfrm>
              <a:off x="0" y="619414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0" y="619414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0" y="619414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Description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3" name="Google Shape;133;p2"/>
            <p:cNvCxnSpPr/>
            <p:nvPr/>
          </p:nvCxnSpPr>
          <p:spPr>
            <a:xfrm>
              <a:off x="0" y="928291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4" name="Google Shape;134;p2"/>
            <p:cNvSpPr/>
            <p:nvPr/>
          </p:nvSpPr>
          <p:spPr>
            <a:xfrm>
              <a:off x="0" y="928291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0" y="928291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6" name="Google Shape;136;p2"/>
            <p:cNvCxnSpPr/>
            <p:nvPr/>
          </p:nvCxnSpPr>
          <p:spPr>
            <a:xfrm>
              <a:off x="0" y="1237168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2"/>
            <p:cNvSpPr/>
            <p:nvPr/>
          </p:nvSpPr>
          <p:spPr>
            <a:xfrm>
              <a:off x="0" y="1237168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0" y="1237168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Sentiment Analysis 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9" name="Google Shape;139;p2"/>
            <p:cNvCxnSpPr/>
            <p:nvPr/>
          </p:nvCxnSpPr>
          <p:spPr>
            <a:xfrm>
              <a:off x="0" y="1546045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0" name="Google Shape;140;p2"/>
            <p:cNvSpPr/>
            <p:nvPr/>
          </p:nvSpPr>
          <p:spPr>
            <a:xfrm>
              <a:off x="0" y="1546045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0" y="1546045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Classification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2" name="Google Shape;142;p2"/>
            <p:cNvCxnSpPr/>
            <p:nvPr/>
          </p:nvCxnSpPr>
          <p:spPr>
            <a:xfrm>
              <a:off x="0" y="1854923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0" y="1854923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0" y="1854923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Topic modeling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0" y="2163800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6" name="Google Shape;146;p2"/>
            <p:cNvSpPr/>
            <p:nvPr/>
          </p:nvSpPr>
          <p:spPr>
            <a:xfrm>
              <a:off x="0" y="2163800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0" y="2163800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i="0" lang="en-US" sz="1600" u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Derivative Insights 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" name="Google Shape;148;p2"/>
            <p:cNvCxnSpPr/>
            <p:nvPr/>
          </p:nvCxnSpPr>
          <p:spPr>
            <a:xfrm>
              <a:off x="0" y="2472677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9" name="Google Shape;149;p2"/>
            <p:cNvSpPr/>
            <p:nvPr/>
          </p:nvSpPr>
          <p:spPr>
            <a:xfrm>
              <a:off x="0" y="2472677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0" y="2472677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Scope &amp; Limitations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" name="Google Shape;151;p2"/>
            <p:cNvCxnSpPr/>
            <p:nvPr/>
          </p:nvCxnSpPr>
          <p:spPr>
            <a:xfrm>
              <a:off x="0" y="2781554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2" name="Google Shape;152;p2"/>
            <p:cNvSpPr/>
            <p:nvPr/>
          </p:nvSpPr>
          <p:spPr>
            <a:xfrm>
              <a:off x="0" y="2781554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0" y="2781554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 &amp; Recommendations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" name="Google Shape;154;p2"/>
            <p:cNvCxnSpPr/>
            <p:nvPr/>
          </p:nvCxnSpPr>
          <p:spPr>
            <a:xfrm>
              <a:off x="0" y="3090431"/>
              <a:ext cx="946556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2"/>
            <p:cNvSpPr/>
            <p:nvPr/>
          </p:nvSpPr>
          <p:spPr>
            <a:xfrm>
              <a:off x="0" y="3090431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0" y="3090431"/>
              <a:ext cx="9465564" cy="308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607675" y="1690700"/>
            <a:ext cx="11306819" cy="3734926"/>
            <a:chOff x="8092" y="-134925"/>
            <a:chExt cx="10499414" cy="3561142"/>
          </a:xfrm>
        </p:grpSpPr>
        <p:sp>
          <p:nvSpPr>
            <p:cNvPr id="163" name="Google Shape;163;p3"/>
            <p:cNvSpPr/>
            <p:nvPr/>
          </p:nvSpPr>
          <p:spPr>
            <a:xfrm>
              <a:off x="8092" y="925136"/>
              <a:ext cx="812109" cy="8121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092" y="1844791"/>
              <a:ext cx="2320312" cy="86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8092" y="1844791"/>
              <a:ext cx="2320312" cy="86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Extraction of movie sentiments from Rotten Tomatoes Data from 2019 to 2020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092" y="2764717"/>
              <a:ext cx="23202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3345941" y="-134925"/>
              <a:ext cx="36822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Which movies would be the most profitable for streaming platforms to purchase?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734460" y="925136"/>
              <a:ext cx="812109" cy="8121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734460" y="1844791"/>
              <a:ext cx="2320312" cy="86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2734460" y="1844791"/>
              <a:ext cx="2320312" cy="86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Determining the popularity of films to mitigate loss of revenue.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34460" y="2764717"/>
              <a:ext cx="2320312" cy="661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460827" y="925136"/>
              <a:ext cx="812109" cy="81210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460827" y="1844791"/>
              <a:ext cx="2320312" cy="86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5460827" y="1844791"/>
              <a:ext cx="2320312" cy="86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Utilizing audience sentiment and tomatometer rating for popularity of films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460827" y="2764717"/>
              <a:ext cx="2320312" cy="661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87194" y="925136"/>
              <a:ext cx="812109" cy="81210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187194" y="1844791"/>
              <a:ext cx="2320312" cy="86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8187194" y="1844791"/>
              <a:ext cx="2320312" cy="86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Utilizing different models to determine sentiment of reviews to find the most effective approach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87194" y="2764717"/>
              <a:ext cx="2320312" cy="661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5782962" y="1169129"/>
            <a:ext cx="6409038" cy="492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Which movie recommendation method is the most cost efficient?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b="0" lang="en-US" sz="3200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How does the Audience Rating and Tomatometer Rating</a:t>
            </a:r>
            <a:r>
              <a:rPr lang="en-US" sz="32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compare to the Sentiment Analysis score?</a:t>
            </a:r>
            <a:br>
              <a:rPr lang="en-US" sz="3200">
                <a:solidFill>
                  <a:schemeClr val="dk1"/>
                </a:solidFill>
              </a:rPr>
            </a:b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"/>
          <p:cNvSpPr txBox="1"/>
          <p:nvPr>
            <p:ph type="title"/>
          </p:nvPr>
        </p:nvSpPr>
        <p:spPr>
          <a:xfrm>
            <a:off x="838199" y="1671570"/>
            <a:ext cx="5155261" cy="407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6" name="Google Shape;196;p5"/>
          <p:cNvGrpSpPr/>
          <p:nvPr/>
        </p:nvGrpSpPr>
        <p:grpSpPr>
          <a:xfrm>
            <a:off x="6185986" y="1673335"/>
            <a:ext cx="5170872" cy="4068504"/>
            <a:chOff x="0" y="1769"/>
            <a:chExt cx="5170872" cy="4068504"/>
          </a:xfrm>
        </p:grpSpPr>
        <p:sp>
          <p:nvSpPr>
            <p:cNvPr id="197" name="Google Shape;197;p5"/>
            <p:cNvSpPr/>
            <p:nvPr/>
          </p:nvSpPr>
          <p:spPr>
            <a:xfrm>
              <a:off x="1034172" y="1769"/>
              <a:ext cx="4136688" cy="776432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9525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1034172" y="1769"/>
              <a:ext cx="4136688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7200" lIns="80250" spcFirstLastPara="1" rIns="80250" wrap="square" tIns="197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Kaggle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rottentomatoes.com (required Oct 31st, 2020)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0" y="1769"/>
              <a:ext cx="1034172" cy="776432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0" y="1769"/>
              <a:ext cx="1034172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675" lIns="54725" spcFirstLastPara="1" rIns="54725" wrap="square" tIns="7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source</a:t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034172" y="824787"/>
              <a:ext cx="4136688" cy="776432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9525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1034172" y="824787"/>
              <a:ext cx="4136688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7200" lIns="80250" spcFirstLastPara="1" rIns="80250" wrap="square" tIns="197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31.9 MB 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 Columns x 55743 rows = 55,74</a:t>
              </a:r>
              <a:b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0" y="824787"/>
              <a:ext cx="1034172" cy="776432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0" y="824787"/>
              <a:ext cx="1034172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675" lIns="54725" spcFirstLastPara="1" rIns="54725" wrap="square" tIns="7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034172" y="1647805"/>
              <a:ext cx="4136688" cy="776432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9525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1034172" y="1647805"/>
              <a:ext cx="4136688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7200" lIns="80250" spcFirstLastPara="1" rIns="80250" wrap="square" tIns="197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csv</a:t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0" y="1647805"/>
              <a:ext cx="1034172" cy="776432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0" y="1647805"/>
              <a:ext cx="1034172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675" lIns="54725" spcFirstLastPara="1" rIns="54725" wrap="square" tIns="7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</a:t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034172" y="2470823"/>
              <a:ext cx="4136688" cy="776432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9525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1034172" y="2424223"/>
              <a:ext cx="4136700" cy="7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7200" lIns="80250" spcFirstLastPara="1" rIns="80250" wrap="square" tIns="197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ython: Nltk, VaderSentiment, Sklearn, TFIDF, Lemmatizer</a:t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0" y="2470823"/>
              <a:ext cx="1034172" cy="776432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0" y="2470823"/>
              <a:ext cx="1034172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675" lIns="54725" spcFirstLastPara="1" rIns="54725" wrap="square" tIns="7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Programming Tools</a:t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34172" y="3293841"/>
              <a:ext cx="4136688" cy="776432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9525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034172" y="3293841"/>
              <a:ext cx="4136688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7200" lIns="80250" spcFirstLastPara="1" rIns="80250" wrap="square" tIns="197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Tableau &amp; Python: Treemap, Bar Chart, Scatterplot, Area Chart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0" y="3293841"/>
              <a:ext cx="1034172" cy="776432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0" y="3293841"/>
              <a:ext cx="1034172" cy="7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675" lIns="54725" spcFirstLastPara="1" rIns="54725" wrap="square" tIns="7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 Tools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6"/>
          <p:cNvCxnSpPr/>
          <p:nvPr/>
        </p:nvCxnSpPr>
        <p:spPr>
          <a:xfrm>
            <a:off x="0" y="272357"/>
            <a:ext cx="12188825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6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 txBox="1"/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VARIABLES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6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7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6"/>
          <p:cNvCxnSpPr/>
          <p:nvPr/>
        </p:nvCxnSpPr>
        <p:spPr>
          <a:xfrm>
            <a:off x="0" y="2201402"/>
            <a:ext cx="12188825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26" name="Google Shape;226;p6"/>
          <p:cNvGraphicFramePr/>
          <p:nvPr/>
        </p:nvGraphicFramePr>
        <p:xfrm>
          <a:off x="1211975" y="251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{B7EB4102-5159-43C9-9B2B-02470DB9CE9B}</a:tableStyleId>
              </a:tblPr>
              <a:tblGrid>
                <a:gridCol w="2128350"/>
                <a:gridCol w="1383200"/>
                <a:gridCol w="65729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Capital Marvel, The Lion King, Dumbo, Aladdin, Parasite 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content_rating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PG-13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tomatometer_rating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Interval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audience_rating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Interval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review_type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Fresh, Rotten 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review_content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"A bit of a misstep at a very crucial time..."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7479175" y="1725650"/>
            <a:ext cx="437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Evaluation: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Utilizing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review_type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column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Fresh as 1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Rotten as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Classification Report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Confusion Matrix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Cost Effectiveness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Topic Modeling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Document Term Matrix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Derive Insights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Tool: Tableau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Google Shape;233;p7"/>
          <p:cNvGrpSpPr/>
          <p:nvPr/>
        </p:nvGrpSpPr>
        <p:grpSpPr>
          <a:xfrm>
            <a:off x="525843" y="1547361"/>
            <a:ext cx="6440932" cy="4529489"/>
            <a:chOff x="0" y="2767"/>
            <a:chExt cx="6440932" cy="4529489"/>
          </a:xfrm>
        </p:grpSpPr>
        <p:sp>
          <p:nvSpPr>
            <p:cNvPr id="234" name="Google Shape;234;p7"/>
            <p:cNvSpPr/>
            <p:nvPr/>
          </p:nvSpPr>
          <p:spPr>
            <a:xfrm>
              <a:off x="0" y="2767"/>
              <a:ext cx="6309639" cy="1294112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91469" y="293942"/>
              <a:ext cx="711761" cy="7117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1494700" y="2767"/>
              <a:ext cx="2839337" cy="129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1339438" y="2767"/>
              <a:ext cx="2839200" cy="12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950" lIns="136950" spcFirstLastPara="1" rIns="136950" wrap="square" tIns="136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1" lang="en-US" sz="2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Collection &amp; Pre-processing</a:t>
              </a:r>
              <a:endParaRPr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334037" y="2767"/>
              <a:ext cx="1974140" cy="129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4334037" y="2767"/>
              <a:ext cx="1974140" cy="129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950" lIns="136950" spcFirstLastPara="1" rIns="136950" wrap="square" tIns="136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Tool: Python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cleaning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0" y="1620408"/>
              <a:ext cx="6309639" cy="1294112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91469" y="1911583"/>
              <a:ext cx="711761" cy="71176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1494700" y="1620408"/>
              <a:ext cx="2839337" cy="129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1339500" y="1620408"/>
              <a:ext cx="2839200" cy="12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950" lIns="136950" spcFirstLastPara="1" rIns="136950" wrap="square" tIns="136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1" lang="en-US" sz="2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Sentiment Analysis </a:t>
              </a:r>
              <a:endParaRPr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334037" y="1620408"/>
              <a:ext cx="1974140" cy="129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4334037" y="1620408"/>
              <a:ext cx="1974140" cy="129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950" lIns="136950" spcFirstLastPara="1" rIns="136950" wrap="square" tIns="136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Vader/BingLiu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0" y="3238048"/>
              <a:ext cx="6309639" cy="1294112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391469" y="3529224"/>
              <a:ext cx="711761" cy="71176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494700" y="3238048"/>
              <a:ext cx="2839337" cy="129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1223105" y="3238056"/>
              <a:ext cx="1974300" cy="12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950" lIns="136950" spcFirstLastPara="1" rIns="136950" wrap="square" tIns="136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1" lang="en-US" sz="2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 Selection &amp; Classification Modeling</a:t>
              </a:r>
              <a:endParaRPr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334037" y="3238048"/>
              <a:ext cx="1974140" cy="1294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 txBox="1"/>
            <p:nvPr/>
          </p:nvSpPr>
          <p:spPr>
            <a:xfrm>
              <a:off x="3510832" y="3238056"/>
              <a:ext cx="2930100" cy="12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950" lIns="136950" spcFirstLastPara="1" rIns="136950" wrap="square" tIns="136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 sz="16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Selected Features: </a:t>
              </a:r>
              <a:endParaRPr sz="1600" u="sng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33350" lvl="1" marL="11430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Bag of Words, TFIDF 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 sz="16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Selected Classification Models:</a:t>
              </a:r>
              <a:endParaRPr sz="1600" u="sng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33350" lvl="1" marL="11430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Naive Bayes, Decision Tree,</a:t>
              </a:r>
              <a:endParaRPr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33350" lvl="1" marL="11430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Char char="•"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Random Forest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/>
          <p:nvPr>
            <p:ph type="title"/>
          </p:nvPr>
        </p:nvSpPr>
        <p:spPr>
          <a:xfrm>
            <a:off x="1207035" y="176333"/>
            <a:ext cx="96234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4100">
                <a:latin typeface="Times New Roman"/>
                <a:ea typeface="Times New Roman"/>
                <a:cs typeface="Times New Roman"/>
                <a:sym typeface="Times New Roman"/>
              </a:rPr>
              <a:t>SENTIMENT ANALYSIS: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4100">
                <a:latin typeface="Times New Roman"/>
                <a:ea typeface="Times New Roman"/>
                <a:cs typeface="Times New Roman"/>
                <a:sym typeface="Times New Roman"/>
              </a:rPr>
              <a:t> BING LIU &amp; VADER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8"/>
          <p:cNvSpPr txBox="1"/>
          <p:nvPr>
            <p:ph idx="1" type="body"/>
          </p:nvPr>
        </p:nvSpPr>
        <p:spPr>
          <a:xfrm>
            <a:off x="1387859" y="7308885"/>
            <a:ext cx="9623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n-US" sz="1100"/>
            </a:br>
            <a:endParaRPr sz="1100"/>
          </a:p>
        </p:txBody>
      </p:sp>
      <p:sp>
        <p:nvSpPr>
          <p:cNvPr id="258" name="Google Shape;258;p8"/>
          <p:cNvSpPr/>
          <p:nvPr/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59" name="Google Shape;2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0" y="412350"/>
            <a:ext cx="3166599" cy="5757450"/>
          </a:xfrm>
          <a:prstGeom prst="rect">
            <a:avLst/>
          </a:prstGeom>
          <a:noFill/>
          <a:ln>
            <a:noFill/>
          </a:ln>
          <a:effectLst>
            <a:outerShdw blurRad="406400" sx="89000" rotWithShape="0" dir="5400000" dist="317500" sy="89000">
              <a:srgbClr val="000000">
                <a:alpha val="14901"/>
              </a:srgbClr>
            </a:outerShdw>
          </a:effectLst>
        </p:spPr>
      </p:pic>
      <p:sp>
        <p:nvSpPr>
          <p:cNvPr id="260" name="Google Shape;260;p8"/>
          <p:cNvSpPr txBox="1"/>
          <p:nvPr/>
        </p:nvSpPr>
        <p:spPr>
          <a:xfrm>
            <a:off x="2163725" y="4807513"/>
            <a:ext cx="4825500" cy="1218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826019" y="4977422"/>
            <a:ext cx="7500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that it cost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$5 for guessing a negative critique as positive.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 for guessing a positive critique as negative.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2" name="Google Shape;262;p8"/>
          <p:cNvGraphicFramePr/>
          <p:nvPr/>
        </p:nvGraphicFramePr>
        <p:xfrm>
          <a:off x="1387850" y="158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{B7EB4102-5159-43C9-9B2B-02470DB9CE9B}</a:tableStyleId>
              </a:tblPr>
              <a:tblGrid>
                <a:gridCol w="1324625"/>
                <a:gridCol w="1324625"/>
                <a:gridCol w="1324625"/>
                <a:gridCol w="1324625"/>
                <a:gridCol w="1324625"/>
              </a:tblGrid>
              <a:tr h="5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 Matrix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5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Vader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7179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9457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8199*$5) + (9457 *$1) = </a:t>
                      </a:r>
                      <a:r>
                        <a:rPr lang="en-US" sz="1800">
                          <a:highlight>
                            <a:srgbClr val="FFF2CC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$50,452</a:t>
                      </a:r>
                      <a:endParaRPr sz="1800">
                        <a:highlight>
                          <a:srgbClr val="FFF2CC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 hMerge="1"/>
              </a:tr>
              <a:tr h="5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8199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30884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2" vMerge="1"/>
                <a:tc hMerge="1" vMerge="1"/>
              </a:tr>
              <a:tr h="80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Bing Liu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10679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5957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$59,352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rowSpan="2" hMerge="1"/>
              </a:tr>
              <a:tr h="5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17041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22042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>
            <p:ph type="title"/>
          </p:nvPr>
        </p:nvSpPr>
        <p:spPr>
          <a:xfrm>
            <a:off x="607710" y="922997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3632882" y="4546353"/>
            <a:ext cx="5535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that it cost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$5 for guessing a negative critique as positive.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 for guessing a positive critique as negative.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0" name="Google Shape;270;p9"/>
          <p:cNvGraphicFramePr/>
          <p:nvPr/>
        </p:nvGraphicFramePr>
        <p:xfrm>
          <a:off x="3769125" y="627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{B7EB4102-5159-43C9-9B2B-02470DB9CE9B}</a:tableStyleId>
              </a:tblPr>
              <a:tblGrid>
                <a:gridCol w="1142800"/>
                <a:gridCol w="1142800"/>
                <a:gridCol w="1142800"/>
                <a:gridCol w="1142800"/>
                <a:gridCol w="1142800"/>
                <a:gridCol w="1142800"/>
                <a:gridCol w="1142800"/>
              </a:tblGrid>
              <a:tr h="43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Naïve Bayes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</a:tr>
              <a:tr h="6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Bag of Words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3252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2578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2284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1905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2957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1371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10483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1857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11573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(1371 x $5) +(1610 x $1) = $8,465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$11,569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$12,482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43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TFIDF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4852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1399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3463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4638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11833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3370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8484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11311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3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2CC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$4,957</a:t>
                      </a:r>
                      <a:endParaRPr sz="1800">
                        <a:highlight>
                          <a:srgbClr val="FFF2CC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$20,313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2CC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$7,353</a:t>
                      </a:r>
                      <a:endParaRPr sz="1800">
                        <a:highlight>
                          <a:srgbClr val="FFF2CC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2021-05-04T17:52:26Z</dcterms:created>
  <dc:creator>Kristel Kalm</dc:creator>
</cp:coreProperties>
</file>