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Forum" panose="020B0604020202020204" charset="0"/>
      <p:regular r:id="rId21"/>
    </p:embeddedFont>
    <p:embeddedFont>
      <p:font typeface="League Spartan" panose="020B0604020202020204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Bold" panose="000008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3595" autoAdjust="0"/>
  </p:normalViewPr>
  <p:slideViewPr>
    <p:cSldViewPr>
      <p:cViewPr varScale="1">
        <p:scale>
          <a:sx n="52" d="100"/>
          <a:sy n="52" d="100"/>
        </p:scale>
        <p:origin x="878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6F9FD-0C37-4A7A-9FAC-5CBE59296335}" type="datetimeFigureOut">
              <a:rPr lang="ro-RO" smtClean="0"/>
              <a:t>10.07.2025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6BD5D-294A-46FB-908B-CA94CFFFB20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724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500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In c</a:t>
            </a:r>
            <a:r>
              <a:rPr lang="en-US" dirty="0"/>
              <a:t>o</a:t>
            </a:r>
            <a:r>
              <a:rPr lang="ro-RO" dirty="0" err="1"/>
              <a:t>ncluzi</a:t>
            </a:r>
            <a:r>
              <a:rPr lang="en-US" dirty="0"/>
              <a:t>e</a:t>
            </a:r>
            <a:r>
              <a:rPr lang="ro-RO" dirty="0"/>
              <a:t>, </a:t>
            </a:r>
            <a:r>
              <a:rPr lang="ro-RO" dirty="0" err="1"/>
              <a:t>alicatia</a:t>
            </a:r>
            <a:r>
              <a:rPr lang="ro-RO" dirty="0"/>
              <a:t> </a:t>
            </a:r>
            <a:r>
              <a:rPr lang="ro-RO" dirty="0" err="1"/>
              <a:t>reprezinta</a:t>
            </a:r>
            <a:r>
              <a:rPr lang="ro-RO" dirty="0"/>
              <a:t> o </a:t>
            </a:r>
            <a:r>
              <a:rPr lang="ro-RO" dirty="0" err="1"/>
              <a:t>solutie</a:t>
            </a:r>
            <a:r>
              <a:rPr lang="ro-RO" dirty="0"/>
              <a:t> pentru </a:t>
            </a:r>
            <a:r>
              <a:rPr lang="ro-RO" dirty="0" err="1"/>
              <a:t>gensstionarea</a:t>
            </a:r>
            <a:r>
              <a:rPr lang="ro-RO" dirty="0"/>
              <a:t> activităților administrative din cardul cabinetelor dentare, care pune accent in </a:t>
            </a:r>
            <a:r>
              <a:rPr lang="ro-RO" dirty="0" err="1"/>
              <a:t>acceasi</a:t>
            </a:r>
            <a:r>
              <a:rPr lang="ro-RO" dirty="0"/>
              <a:t> </a:t>
            </a:r>
            <a:r>
              <a:rPr lang="ro-RO" dirty="0" err="1"/>
              <a:t>masura</a:t>
            </a:r>
            <a:r>
              <a:rPr lang="ro-RO" dirty="0"/>
              <a:t> si pe </a:t>
            </a:r>
            <a:r>
              <a:rPr lang="ro-RO" dirty="0" err="1"/>
              <a:t>experienta</a:t>
            </a:r>
            <a:r>
              <a:rPr lang="ro-RO" dirty="0"/>
              <a:t> totala a </a:t>
            </a:r>
            <a:r>
              <a:rPr lang="ro-RO" dirty="0" err="1"/>
              <a:t>pacientuiui</a:t>
            </a:r>
            <a:r>
              <a:rPr lang="ro-RO" dirty="0"/>
              <a:t>.</a:t>
            </a:r>
          </a:p>
          <a:p>
            <a:r>
              <a:rPr lang="ro-RO" dirty="0"/>
              <a:t>In ceea ce </a:t>
            </a:r>
            <a:r>
              <a:rPr lang="ro-RO" dirty="0" err="1"/>
              <a:t>priveste</a:t>
            </a:r>
            <a:r>
              <a:rPr lang="ro-RO" dirty="0"/>
              <a:t> </a:t>
            </a:r>
            <a:r>
              <a:rPr lang="ro-RO" dirty="0" err="1"/>
              <a:t>directiile</a:t>
            </a:r>
            <a:r>
              <a:rPr lang="ro-RO" dirty="0"/>
              <a:t> viitoare, </a:t>
            </a:r>
            <a:r>
              <a:rPr lang="ro-RO" dirty="0" err="1"/>
              <a:t>imi</a:t>
            </a:r>
            <a:r>
              <a:rPr lang="ro-RO" dirty="0"/>
              <a:t> doresc sa implementez o alternativa care sa se preteze pentru cabinetele care au un nr mare de </a:t>
            </a:r>
            <a:r>
              <a:rPr lang="ro-RO" dirty="0" err="1"/>
              <a:t>pacienti</a:t>
            </a:r>
            <a:r>
              <a:rPr lang="ro-RO" dirty="0"/>
              <a:t> si mai </a:t>
            </a:r>
            <a:r>
              <a:rPr lang="ro-RO" dirty="0" err="1"/>
              <a:t>multi</a:t>
            </a:r>
            <a:r>
              <a:rPr lang="ro-RO" dirty="0"/>
              <a:t> medici </a:t>
            </a:r>
            <a:r>
              <a:rPr lang="ro-RO" dirty="0" err="1"/>
              <a:t>stomagologi</a:t>
            </a:r>
            <a:r>
              <a:rPr lang="ro-RO" dirty="0"/>
              <a:t>. Si de asemenea, sa </a:t>
            </a:r>
            <a:r>
              <a:rPr lang="ro-RO" dirty="0" err="1"/>
              <a:t>iclud</a:t>
            </a:r>
            <a:r>
              <a:rPr lang="ro-RO" dirty="0"/>
              <a:t> o </a:t>
            </a:r>
            <a:r>
              <a:rPr lang="ro-RO" dirty="0" err="1"/>
              <a:t>functionalitate</a:t>
            </a:r>
            <a:r>
              <a:rPr lang="ro-RO" dirty="0"/>
              <a:t> de interpretare automata a radiografiilor dentare 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3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În prezent, majoritatea cabinetelor dentare </a:t>
            </a:r>
            <a:r>
              <a:rPr lang="ro-RO" dirty="0" err="1"/>
              <a:t>utilizeaza</a:t>
            </a:r>
            <a:r>
              <a:rPr lang="ro-RO" dirty="0"/>
              <a:t> metode </a:t>
            </a:r>
            <a:r>
              <a:rPr lang="ro-RO" dirty="0" err="1"/>
              <a:t>traditionale</a:t>
            </a:r>
            <a:r>
              <a:rPr lang="ro-RO" dirty="0"/>
              <a:t> pentru organizarea </a:t>
            </a:r>
            <a:r>
              <a:rPr lang="ro-RO" dirty="0" err="1"/>
              <a:t>activitatilor</a:t>
            </a:r>
            <a:r>
              <a:rPr lang="ro-RO" dirty="0"/>
              <a:t> zilnice</a:t>
            </a:r>
          </a:p>
          <a:p>
            <a:r>
              <a:rPr lang="ro-RO" dirty="0"/>
              <a:t> care cuprind gestionarea datelor </a:t>
            </a:r>
            <a:r>
              <a:rPr lang="ro-RO" dirty="0" err="1"/>
              <a:t>pacientilor</a:t>
            </a:r>
            <a:r>
              <a:rPr lang="ro-RO" dirty="0"/>
              <a:t> folosind documente fizice si efectuarea </a:t>
            </a:r>
            <a:r>
              <a:rPr lang="ro-RO" dirty="0" err="1"/>
              <a:t>programarilor</a:t>
            </a:r>
            <a:r>
              <a:rPr lang="ro-RO" dirty="0"/>
              <a:t> telefonic.</a:t>
            </a:r>
          </a:p>
          <a:p>
            <a:r>
              <a:rPr lang="ro-RO" dirty="0"/>
              <a:t>De as</a:t>
            </a:r>
            <a:r>
              <a:rPr lang="en-US" dirty="0"/>
              <a:t>e</a:t>
            </a:r>
            <a:r>
              <a:rPr lang="ro-RO" dirty="0"/>
              <a:t>menea, exista o lipsa a transparentei fata de pacient in ceea ce </a:t>
            </a:r>
            <a:r>
              <a:rPr lang="ro-RO" dirty="0" err="1"/>
              <a:t>priveste</a:t>
            </a:r>
            <a:r>
              <a:rPr lang="ro-RO" dirty="0"/>
              <a:t> starea sa dentar</a:t>
            </a:r>
            <a:r>
              <a:rPr lang="en-US" dirty="0"/>
              <a:t>a</a:t>
            </a:r>
            <a:r>
              <a:rPr lang="ro-RO" dirty="0"/>
              <a:t>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547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lucrari</a:t>
            </a:r>
            <a:r>
              <a:rPr lang="en-US" dirty="0"/>
              <a:t> </a:t>
            </a:r>
            <a:r>
              <a:rPr lang="ro-RO" dirty="0"/>
              <a:t>este prezentarea </a:t>
            </a:r>
            <a:r>
              <a:rPr lang="en-US" dirty="0" err="1"/>
              <a:t>unu</a:t>
            </a:r>
            <a:r>
              <a:rPr lang="ro-RO" dirty="0"/>
              <a:t>ei </a:t>
            </a:r>
            <a:r>
              <a:rPr lang="ro-RO" dirty="0" err="1"/>
              <a:t>aplicatii</a:t>
            </a:r>
            <a:r>
              <a:rPr lang="ro-RO" dirty="0"/>
              <a:t> web </a:t>
            </a:r>
            <a:r>
              <a:rPr lang="en-US" dirty="0"/>
              <a:t>care </a:t>
            </a:r>
            <a:r>
              <a:rPr lang="ro-RO" dirty="0"/>
              <a:t>are rolul de </a:t>
            </a:r>
            <a:r>
              <a:rPr lang="en-US" dirty="0"/>
              <a:t>a </a:t>
            </a:r>
            <a:r>
              <a:rPr lang="en-US" dirty="0" err="1"/>
              <a:t>eficientiz</a:t>
            </a:r>
            <a:r>
              <a:rPr lang="ro-RO" dirty="0"/>
              <a:t>a</a:t>
            </a:r>
            <a:r>
              <a:rPr lang="en-US" dirty="0"/>
              <a:t> </a:t>
            </a: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activitatilor</a:t>
            </a:r>
            <a:r>
              <a:rPr lang="ro-RO" dirty="0"/>
              <a:t> prin realizarea </a:t>
            </a:r>
            <a:r>
              <a:rPr lang="ro-RO" dirty="0" err="1"/>
              <a:t>programarilor</a:t>
            </a:r>
            <a:r>
              <a:rPr lang="ro-RO" dirty="0"/>
              <a:t> online si gestionarea vizitelor</a:t>
            </a:r>
            <a:r>
              <a:rPr lang="en-US" dirty="0"/>
              <a:t>; </a:t>
            </a:r>
          </a:p>
          <a:p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ro-RO" dirty="0" err="1"/>
              <a:t>pacientilor</a:t>
            </a:r>
            <a:r>
              <a:rPr lang="ro-RO" dirty="0"/>
              <a:t> in format electronic si </a:t>
            </a:r>
            <a:r>
              <a:rPr lang="en-US" dirty="0" err="1"/>
              <a:t>prioritizarea</a:t>
            </a:r>
            <a:r>
              <a:rPr lang="en-US" dirty="0"/>
              <a:t> </a:t>
            </a:r>
            <a:r>
              <a:rPr lang="en-US" dirty="0" err="1"/>
              <a:t>experientei</a:t>
            </a:r>
            <a:r>
              <a:rPr lang="en-US" dirty="0"/>
              <a:t> </a:t>
            </a:r>
            <a:r>
              <a:rPr lang="en-US" dirty="0" err="1"/>
              <a:t>pacientilor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permiterea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la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lor </a:t>
            </a:r>
            <a:r>
              <a:rPr lang="en-US" dirty="0" err="1"/>
              <a:t>dentar</a:t>
            </a:r>
            <a:r>
              <a:rPr lang="ro-RO" dirty="0"/>
              <a:t>ă.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667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Am realizat un tabel comparativ in care am inclus </a:t>
            </a:r>
            <a:r>
              <a:rPr lang="ro-RO" dirty="0" err="1"/>
              <a:t>cateva</a:t>
            </a:r>
            <a:r>
              <a:rPr lang="ro-RO" dirty="0"/>
              <a:t> </a:t>
            </a:r>
            <a:r>
              <a:rPr lang="ro-RO" dirty="0" err="1"/>
              <a:t>lucrari</a:t>
            </a:r>
            <a:r>
              <a:rPr lang="ro-RO" dirty="0"/>
              <a:t> in care sunt prezentate </a:t>
            </a:r>
            <a:r>
              <a:rPr lang="ro-RO" dirty="0" err="1"/>
              <a:t>aplicatii</a:t>
            </a:r>
            <a:r>
              <a:rPr lang="ro-RO" dirty="0"/>
              <a:t> care </a:t>
            </a:r>
            <a:r>
              <a:rPr lang="ro-RO" dirty="0" err="1"/>
              <a:t>abordeaza</a:t>
            </a:r>
            <a:r>
              <a:rPr lang="ro-RO" dirty="0"/>
              <a:t> </a:t>
            </a:r>
            <a:r>
              <a:rPr lang="ro-RO" dirty="0" err="1"/>
              <a:t>aceeasi</a:t>
            </a:r>
            <a:r>
              <a:rPr lang="ro-RO" dirty="0"/>
              <a:t> tematica. Putem observa ca toate </a:t>
            </a:r>
            <a:r>
              <a:rPr lang="ro-RO" dirty="0" err="1"/>
              <a:t>aplicatiile</a:t>
            </a:r>
            <a:r>
              <a:rPr lang="ro-RO" dirty="0"/>
              <a:t> prezinta </a:t>
            </a:r>
            <a:r>
              <a:rPr lang="ro-RO" dirty="0" err="1"/>
              <a:t>functionalitai</a:t>
            </a:r>
            <a:r>
              <a:rPr lang="ro-RO" dirty="0"/>
              <a:t> referitoare la stocarea </a:t>
            </a:r>
            <a:r>
              <a:rPr lang="ro-RO" dirty="0" err="1"/>
              <a:t>informatiilor</a:t>
            </a:r>
            <a:r>
              <a:rPr lang="ro-RO" dirty="0"/>
              <a:t> despre </a:t>
            </a:r>
            <a:r>
              <a:rPr lang="ro-RO" dirty="0" err="1"/>
              <a:t>pacienti</a:t>
            </a:r>
            <a:r>
              <a:rPr lang="ro-RO" dirty="0"/>
              <a:t> si un modul de programare online, </a:t>
            </a:r>
            <a:r>
              <a:rPr lang="ro-RO" dirty="0" err="1"/>
              <a:t>insa</a:t>
            </a:r>
            <a:r>
              <a:rPr lang="ro-RO" dirty="0"/>
              <a:t> pe </a:t>
            </a:r>
            <a:r>
              <a:rPr lang="ro-RO" dirty="0" err="1"/>
              <a:t>langa</a:t>
            </a:r>
            <a:r>
              <a:rPr lang="ro-RO" dirty="0"/>
              <a:t> aceste aspecte care </a:t>
            </a:r>
            <a:r>
              <a:rPr lang="ro-RO" dirty="0" err="1"/>
              <a:t>adreseaza</a:t>
            </a:r>
            <a:r>
              <a:rPr lang="ro-RO" dirty="0"/>
              <a:t> nevoile administrative , </a:t>
            </a:r>
            <a:r>
              <a:rPr lang="ro-RO" dirty="0" err="1"/>
              <a:t>aplicatia</a:t>
            </a:r>
            <a:r>
              <a:rPr lang="ro-RO" dirty="0"/>
              <a:t> </a:t>
            </a:r>
            <a:r>
              <a:rPr lang="ro-RO" dirty="0" err="1"/>
              <a:t>denthelp</a:t>
            </a:r>
            <a:r>
              <a:rPr lang="ro-RO" dirty="0"/>
              <a:t> </a:t>
            </a:r>
            <a:r>
              <a:rPr lang="ro-RO" dirty="0" err="1"/>
              <a:t>contine</a:t>
            </a:r>
            <a:r>
              <a:rPr lang="ro-RO" dirty="0"/>
              <a:t> </a:t>
            </a:r>
            <a:r>
              <a:rPr lang="ro-RO" dirty="0" err="1"/>
              <a:t>functionalitati</a:t>
            </a:r>
            <a:r>
              <a:rPr lang="ro-RO" dirty="0"/>
              <a:t> care aduc plus valoare </a:t>
            </a:r>
            <a:r>
              <a:rPr lang="ro-RO" dirty="0" err="1"/>
              <a:t>experienxei</a:t>
            </a:r>
            <a:r>
              <a:rPr lang="ro-RO" dirty="0"/>
              <a:t> utilizatorilor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</a:t>
            </a:r>
            <a:r>
              <a:rPr lang="ro-RO" dirty="0"/>
              <a:t> accesul la </a:t>
            </a:r>
            <a:r>
              <a:rPr lang="ro-RO" dirty="0" err="1"/>
              <a:t>informatiile</a:t>
            </a:r>
            <a:r>
              <a:rPr lang="ro-RO" dirty="0"/>
              <a:t> medicale printr-o reprezentare grafica a </a:t>
            </a:r>
            <a:r>
              <a:rPr lang="ro-RO" dirty="0" err="1"/>
              <a:t>starii</a:t>
            </a:r>
            <a:r>
              <a:rPr lang="ro-RO" dirty="0"/>
              <a:t> dentare, gestionarea conturilor copiilor)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639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Tehnologiile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urmaresc</a:t>
            </a:r>
            <a:r>
              <a:rPr lang="en-US" dirty="0"/>
              <a:t> </a:t>
            </a:r>
            <a:r>
              <a:rPr lang="en-US" dirty="0" err="1"/>
              <a:t>atent</a:t>
            </a:r>
            <a:r>
              <a:rPr lang="en-US" dirty="0"/>
              <a:t> </a:t>
            </a:r>
            <a:r>
              <a:rPr lang="en-US" dirty="0" err="1"/>
              <a:t>argitectur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, </a:t>
            </a:r>
            <a:r>
              <a:rPr lang="en-US" dirty="0" err="1"/>
              <a:t>intrucat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construita</a:t>
            </a:r>
            <a:r>
              <a:rPr lang="en-US" dirty="0"/>
              <a:t> cu o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. Este </a:t>
            </a:r>
            <a:r>
              <a:rPr lang="en-US" dirty="0" err="1"/>
              <a:t>vorba</a:t>
            </a:r>
            <a:r>
              <a:rPr lang="en-US" dirty="0"/>
              <a:t> de o </a:t>
            </a:r>
            <a:r>
              <a:rPr lang="en-US" dirty="0" err="1"/>
              <a:t>arhitectura</a:t>
            </a:r>
            <a:r>
              <a:rPr lang="en-US" dirty="0"/>
              <a:t> de tip 3layer, in care business logic layer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</a:t>
            </a:r>
            <a:r>
              <a:rPr lang="en-US" dirty="0"/>
              <a:t> cu </a:t>
            </a:r>
            <a:r>
              <a:rPr lang="en-US" dirty="0" err="1"/>
              <a:t>springboot</a:t>
            </a:r>
            <a:r>
              <a:rPr lang="en-US" dirty="0"/>
              <a:t>: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</a:t>
            </a:r>
            <a:r>
              <a:rPr lang="ro-RO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endpointuri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gestiona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;</a:t>
            </a:r>
            <a:r>
              <a:rPr lang="ro-RO" dirty="0"/>
              <a:t> am folosit </a:t>
            </a:r>
            <a:r>
              <a:rPr lang="ro-RO" dirty="0" err="1"/>
              <a:t>Spring</a:t>
            </a:r>
            <a:r>
              <a:rPr lang="ro-RO" dirty="0"/>
              <a:t> Data JPA și Hibernate pentru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ro-RO" dirty="0"/>
              <a:t>datelor </a:t>
            </a:r>
            <a:r>
              <a:rPr lang="en-US" dirty="0" err="1"/>
              <a:t>aplicatiei</a:t>
            </a:r>
            <a:r>
              <a:rPr lang="ro-RO" dirty="0"/>
              <a:t> și </a:t>
            </a:r>
            <a:r>
              <a:rPr lang="en-US" dirty="0" err="1"/>
              <a:t>folosind</a:t>
            </a:r>
            <a:r>
              <a:rPr lang="en-US" dirty="0"/>
              <a:t> spring scheduler </a:t>
            </a:r>
            <a:r>
              <a:rPr lang="ro-RO" dirty="0"/>
              <a:t>am automatizat </a:t>
            </a:r>
            <a:r>
              <a:rPr lang="en-US" dirty="0" err="1"/>
              <a:t>trimiterea</a:t>
            </a:r>
            <a:r>
              <a:rPr lang="en-US" dirty="0"/>
              <a:t> de </a:t>
            </a:r>
            <a:r>
              <a:rPr lang="en-US" dirty="0" err="1"/>
              <a:t>notificari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pacienti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programarile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</a:t>
            </a:r>
            <a:r>
              <a:rPr lang="ro-RO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partea</a:t>
            </a:r>
            <a:r>
              <a:rPr lang="en-US" dirty="0"/>
              <a:t> de presentation layer am </a:t>
            </a:r>
            <a:r>
              <a:rPr lang="en-US" dirty="0" err="1"/>
              <a:t>utilizat</a:t>
            </a:r>
            <a:r>
              <a:rPr lang="en-US" dirty="0"/>
              <a:t> React, f</a:t>
            </a:r>
            <a:r>
              <a:rPr lang="ro-RO" dirty="0" err="1"/>
              <a:t>iecare</a:t>
            </a:r>
            <a:r>
              <a:rPr lang="ro-RO" dirty="0"/>
              <a:t> secțiune a aplicației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ro-RO" dirty="0"/>
              <a:t>construită ca o componentă separată. De asemenea, am integrat diverse biblioteci precum </a:t>
            </a:r>
            <a:r>
              <a:rPr lang="ro-RO" dirty="0" err="1"/>
              <a:t>axios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pentru comunicarea cu </a:t>
            </a:r>
            <a:r>
              <a:rPr lang="ro-RO" dirty="0" err="1"/>
              <a:t>backend-ul</a:t>
            </a:r>
            <a:r>
              <a:rPr lang="ro-RO" dirty="0"/>
              <a:t>, 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recharts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ro-RO" dirty="0"/>
              <a:t>grafice și</a:t>
            </a:r>
            <a:r>
              <a:rPr lang="en-US" dirty="0"/>
              <a:t> r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eact</a:t>
            </a:r>
            <a:r>
              <a:rPr lang="ro-RO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-chat-</a:t>
            </a:r>
            <a:r>
              <a:rPr lang="ro-RO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widge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pentru</a:t>
            </a:r>
            <a:r>
              <a:rPr lang="ro-RO" dirty="0"/>
              <a:t> </a:t>
            </a:r>
            <a:r>
              <a:rPr lang="en-US" dirty="0" err="1"/>
              <a:t>interfata</a:t>
            </a:r>
            <a:r>
              <a:rPr lang="en-US" dirty="0"/>
              <a:t> </a:t>
            </a:r>
            <a:r>
              <a:rPr lang="ro-RO" dirty="0" err="1"/>
              <a:t>chatbot</a:t>
            </a:r>
            <a:r>
              <a:rPr lang="en-US" dirty="0" err="1"/>
              <a:t>ului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access layer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reprezentat</a:t>
            </a:r>
            <a:r>
              <a:rPr lang="en-US" dirty="0"/>
              <a:t> de azure </a:t>
            </a:r>
            <a:r>
              <a:rPr lang="en-US" dirty="0" err="1"/>
              <a:t>sql</a:t>
            </a:r>
            <a:r>
              <a:rPr lang="en-US" dirty="0"/>
              <a:t> database,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asemnea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api</a:t>
            </a:r>
            <a:r>
              <a:rPr lang="en-US" dirty="0"/>
              <a:t> de la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asistent</a:t>
            </a:r>
            <a:r>
              <a:rPr lang="en-US" dirty="0"/>
              <a:t> virtual.</a:t>
            </a:r>
            <a:endParaRPr lang="ro-RO" dirty="0"/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337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destinat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medicilor</a:t>
            </a:r>
            <a:r>
              <a:rPr lang="en-US" dirty="0"/>
              <a:t> </a:t>
            </a:r>
            <a:r>
              <a:rPr lang="en-US" dirty="0" err="1"/>
              <a:t>stomatolog</a:t>
            </a:r>
            <a:r>
              <a:rPr lang="ro-RO" dirty="0"/>
              <a:t>i</a:t>
            </a:r>
            <a:r>
              <a:rPr lang="en-US" dirty="0"/>
              <a:t>, </a:t>
            </a:r>
            <a:r>
              <a:rPr lang="en-US" dirty="0" err="1"/>
              <a:t>pacientilor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radiologilo</a:t>
            </a:r>
            <a:r>
              <a:rPr lang="ro-RO" dirty="0"/>
              <a:t>r</a:t>
            </a:r>
            <a:r>
              <a:rPr lang="en-US" dirty="0"/>
              <a:t>.</a:t>
            </a:r>
          </a:p>
          <a:p>
            <a:r>
              <a:rPr lang="en-US" dirty="0" err="1"/>
              <a:t>Medicul</a:t>
            </a:r>
            <a:r>
              <a:rPr lang="en-US" dirty="0"/>
              <a:t> are access la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 ale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pacientilor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programari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urmareasca</a:t>
            </a:r>
            <a:r>
              <a:rPr lang="en-US" dirty="0"/>
              <a:t> </a:t>
            </a:r>
            <a:r>
              <a:rPr lang="en-US" dirty="0" err="1"/>
              <a:t>graficele</a:t>
            </a:r>
            <a:r>
              <a:rPr lang="en-US" dirty="0"/>
              <a:t> </a:t>
            </a:r>
            <a:r>
              <a:rPr lang="en-US" dirty="0" err="1"/>
              <a:t>referitoare</a:t>
            </a:r>
            <a:r>
              <a:rPr lang="en-US" dirty="0"/>
              <a:t> la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cabinetului</a:t>
            </a:r>
            <a:r>
              <a:rPr lang="en-US" dirty="0"/>
              <a:t>.</a:t>
            </a:r>
          </a:p>
          <a:p>
            <a:r>
              <a:rPr lang="en-US" dirty="0" err="1"/>
              <a:t>Pacientul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completeze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acceseze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realizeze</a:t>
            </a:r>
            <a:r>
              <a:rPr lang="en-US" dirty="0"/>
              <a:t> </a:t>
            </a:r>
            <a:r>
              <a:rPr lang="en-US" dirty="0" err="1"/>
              <a:t>solicitari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programari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gestioneze</a:t>
            </a:r>
            <a:r>
              <a:rPr lang="en-US" dirty="0"/>
              <a:t> </a:t>
            </a:r>
            <a:r>
              <a:rPr lang="en-US" dirty="0" err="1"/>
              <a:t>conturile</a:t>
            </a:r>
            <a:r>
              <a:rPr lang="en-US" dirty="0"/>
              <a:t> </a:t>
            </a:r>
            <a:r>
              <a:rPr lang="en-US" dirty="0" err="1"/>
              <a:t>copiilor</a:t>
            </a:r>
            <a:r>
              <a:rPr lang="en-US" dirty="0"/>
              <a:t>.</a:t>
            </a:r>
          </a:p>
          <a:p>
            <a:r>
              <a:rPr lang="en-US" dirty="0" err="1"/>
              <a:t>Radiologul</a:t>
            </a:r>
            <a:r>
              <a:rPr lang="en-US" dirty="0"/>
              <a:t> are access la </a:t>
            </a:r>
            <a:r>
              <a:rPr lang="en-US" dirty="0" err="1"/>
              <a:t>radiografiile</a:t>
            </a:r>
            <a:r>
              <a:rPr lang="en-US" dirty="0"/>
              <a:t> </a:t>
            </a:r>
            <a:r>
              <a:rPr lang="en-US" dirty="0" err="1"/>
              <a:t>pacientilor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adauge</a:t>
            </a:r>
            <a:r>
              <a:rPr lang="en-US" dirty="0"/>
              <a:t> </a:t>
            </a:r>
            <a:r>
              <a:rPr lang="en-US" dirty="0" err="1"/>
              <a:t>radiografii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in </a:t>
            </a:r>
            <a:r>
              <a:rPr lang="en-US" dirty="0" err="1"/>
              <a:t>profilul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140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prezenta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dentrara</a:t>
            </a:r>
            <a:r>
              <a:rPr lang="en-US" dirty="0"/>
              <a:t> a </a:t>
            </a:r>
            <a:r>
              <a:rPr lang="en-US" dirty="0" err="1"/>
              <a:t>pacientului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reprezentare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care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dintii</a:t>
            </a:r>
            <a:r>
              <a:rPr lang="en-US" dirty="0"/>
              <a:t> </a:t>
            </a:r>
            <a:r>
              <a:rPr lang="en-US" dirty="0" err="1"/>
              <a:t>acestuia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338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pacient</a:t>
            </a:r>
            <a:r>
              <a:rPr lang="en-US" dirty="0"/>
              <a:t>, </a:t>
            </a:r>
            <a:r>
              <a:rPr lang="en-US" dirty="0" err="1"/>
              <a:t>chatbotul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asistent</a:t>
            </a:r>
            <a:r>
              <a:rPr lang="en-US" dirty="0"/>
              <a:t> virtual,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activitatea</a:t>
            </a:r>
            <a:r>
              <a:rPr lang="en-US" dirty="0"/>
              <a:t> </a:t>
            </a:r>
            <a:r>
              <a:rPr lang="en-US" dirty="0" err="1"/>
              <a:t>cabinetului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ro-RO" dirty="0"/>
              <a:t>s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sfaturi</a:t>
            </a:r>
            <a:r>
              <a:rPr lang="en-US" dirty="0"/>
              <a:t> </a:t>
            </a:r>
            <a:r>
              <a:rPr lang="ro-RO" dirty="0"/>
              <a:t>pe care </a:t>
            </a:r>
            <a:r>
              <a:rPr lang="ro-RO" dirty="0" err="1"/>
              <a:t>pacientii</a:t>
            </a:r>
            <a:r>
              <a:rPr lang="ro-RO" dirty="0"/>
              <a:t> le pot urma pana la </a:t>
            </a:r>
            <a:r>
              <a:rPr lang="ro-RO" dirty="0" err="1"/>
              <a:t>vitita</a:t>
            </a:r>
            <a:r>
              <a:rPr lang="ro-RO" dirty="0"/>
              <a:t> la </a:t>
            </a:r>
            <a:r>
              <a:rPr lang="en-US" dirty="0"/>
              <a:t> medic</a:t>
            </a:r>
            <a:r>
              <a:rPr lang="ro-RO" dirty="0"/>
              <a:t>u</a:t>
            </a:r>
            <a:r>
              <a:rPr lang="en-US" dirty="0"/>
              <a:t>l </a:t>
            </a:r>
            <a:r>
              <a:rPr lang="en-US" dirty="0" err="1"/>
              <a:t>stomatolog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medic, </a:t>
            </a:r>
            <a:r>
              <a:rPr lang="en-US" dirty="0" err="1"/>
              <a:t>acesta</a:t>
            </a:r>
            <a:r>
              <a:rPr lang="en-US" dirty="0"/>
              <a:t> are </a:t>
            </a: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consultant care </a:t>
            </a:r>
            <a:r>
              <a:rPr lang="ro-RO" dirty="0" err="1"/>
              <a:t>raspunde</a:t>
            </a:r>
            <a:r>
              <a:rPr lang="ro-RO" dirty="0"/>
              <a:t> la </a:t>
            </a:r>
            <a:r>
              <a:rPr lang="ro-RO" dirty="0" err="1"/>
              <a:t>intrebari</a:t>
            </a:r>
            <a:r>
              <a:rPr lang="ro-RO" dirty="0"/>
              <a:t> folosind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din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documente</a:t>
            </a:r>
            <a:r>
              <a:rPr lang="en-US" dirty="0"/>
              <a:t> pe care le-am </a:t>
            </a:r>
            <a:r>
              <a:rPr lang="en-US" dirty="0" err="1"/>
              <a:t>incarcat</a:t>
            </a:r>
            <a:r>
              <a:rPr lang="en-US" dirty="0"/>
              <a:t> in </a:t>
            </a:r>
            <a:r>
              <a:rPr lang="en-US" dirty="0" err="1"/>
              <a:t>prealabil</a:t>
            </a:r>
            <a:r>
              <a:rPr lang="en-US" dirty="0"/>
              <a:t>. 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3931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Pentru a </a:t>
            </a:r>
            <a:r>
              <a:rPr lang="en-US" dirty="0" err="1"/>
              <a:t>evalua</a:t>
            </a:r>
            <a:r>
              <a:rPr lang="ro-RO" dirty="0"/>
              <a:t> </a:t>
            </a:r>
            <a:r>
              <a:rPr lang="ro-RO" dirty="0" err="1"/>
              <a:t>aplicati</a:t>
            </a:r>
            <a:r>
              <a:rPr lang="en-US" dirty="0"/>
              <a:t>a</a:t>
            </a:r>
            <a:r>
              <a:rPr lang="ro-RO" dirty="0"/>
              <a:t>, aceasta a fost oferita spre testare medicilor stomatologi si </a:t>
            </a:r>
            <a:r>
              <a:rPr lang="ro-RO" dirty="0" err="1"/>
              <a:t>pacientilor</a:t>
            </a:r>
            <a:r>
              <a:rPr lang="ro-RO" dirty="0"/>
              <a:t>.</a:t>
            </a:r>
            <a:r>
              <a:rPr lang="en-US" dirty="0"/>
              <a:t> 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In acest tabel putem </a:t>
            </a:r>
            <a:r>
              <a:rPr lang="ro-RO" dirty="0" err="1"/>
              <a:t>oberva</a:t>
            </a:r>
            <a:r>
              <a:rPr lang="ro-RO" dirty="0"/>
              <a:t> </a:t>
            </a:r>
            <a:r>
              <a:rPr lang="ro-RO" dirty="0" err="1"/>
              <a:t>cateva</a:t>
            </a:r>
            <a:r>
              <a:rPr lang="ro-RO" dirty="0"/>
              <a:t> din </a:t>
            </a:r>
            <a:r>
              <a:rPr lang="ro-RO" dirty="0" err="1"/>
              <a:t>intrebarile</a:t>
            </a:r>
            <a:r>
              <a:rPr lang="ro-RO" dirty="0"/>
              <a:t> care au fost </a:t>
            </a:r>
            <a:r>
              <a:rPr lang="ro-RO" dirty="0" err="1"/>
              <a:t>regasite</a:t>
            </a:r>
            <a:r>
              <a:rPr lang="ro-RO" dirty="0"/>
              <a:t> in chestionar si </a:t>
            </a:r>
            <a:r>
              <a:rPr lang="ro-RO" dirty="0" err="1"/>
              <a:t>raspunsurile</a:t>
            </a:r>
            <a:r>
              <a:rPr lang="ro-RO" dirty="0"/>
              <a:t> venite din partea utilizatorilor.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Aplicatia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trimisa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30 de </a:t>
            </a:r>
            <a:r>
              <a:rPr lang="en-US" dirty="0" err="1"/>
              <a:t>medici</a:t>
            </a:r>
            <a:r>
              <a:rPr lang="en-US" dirty="0"/>
              <a:t> </a:t>
            </a:r>
            <a:r>
              <a:rPr lang="ro-RO" dirty="0"/>
              <a:t>si 50 de </a:t>
            </a:r>
            <a:r>
              <a:rPr lang="ro-RO" dirty="0" err="1"/>
              <a:t>pacienti</a:t>
            </a:r>
            <a:r>
              <a:rPr lang="ro-RO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la </a:t>
            </a:r>
            <a:r>
              <a:rPr lang="en-US" dirty="0" err="1"/>
              <a:t>medicina</a:t>
            </a:r>
            <a:r>
              <a:rPr lang="en-US" dirty="0"/>
              <a:t> </a:t>
            </a:r>
            <a:r>
              <a:rPr lang="en-US" dirty="0" err="1"/>
              <a:t>dentara</a:t>
            </a:r>
            <a:r>
              <a:rPr lang="en-US" dirty="0"/>
              <a:t>,</a:t>
            </a:r>
            <a:r>
              <a:rPr lang="ro-RO" dirty="0"/>
              <a:t> dintre care 20, respectiv 35 au oferit </a:t>
            </a:r>
            <a:r>
              <a:rPr lang="ro-RO" dirty="0" err="1"/>
              <a:t>raspuns</a:t>
            </a:r>
            <a:r>
              <a:rPr lang="ro-RO" dirty="0"/>
              <a:t> la </a:t>
            </a:r>
            <a:r>
              <a:rPr lang="ro-RO" dirty="0" err="1"/>
              <a:t>intrebarile</a:t>
            </a:r>
            <a:r>
              <a:rPr lang="ro-RO" dirty="0"/>
              <a:t> din chestionare.</a:t>
            </a:r>
            <a:r>
              <a:rPr lang="en-US" dirty="0"/>
              <a:t> </a:t>
            </a:r>
          </a:p>
          <a:p>
            <a:r>
              <a:rPr lang="en-US" dirty="0"/>
              <a:t>In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priveste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de </a:t>
            </a:r>
            <a:r>
              <a:rPr lang="en-US" dirty="0" err="1"/>
              <a:t>varsta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care au </a:t>
            </a:r>
            <a:r>
              <a:rPr lang="en-US" dirty="0" err="1"/>
              <a:t>raspuns</a:t>
            </a:r>
            <a:r>
              <a:rPr lang="en-US" dirty="0"/>
              <a:t> se </a:t>
            </a:r>
            <a:r>
              <a:rPr lang="en-US" dirty="0" err="1"/>
              <a:t>afla</a:t>
            </a:r>
            <a:r>
              <a:rPr lang="en-US" dirty="0"/>
              <a:t> in </a:t>
            </a:r>
            <a:r>
              <a:rPr lang="en-US" dirty="0" err="1"/>
              <a:t>intervalul</a:t>
            </a:r>
            <a:r>
              <a:rPr lang="en-US" dirty="0"/>
              <a:t> de 35-45 de ani.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pacienti</a:t>
            </a:r>
            <a:r>
              <a:rPr lang="en-US" dirty="0"/>
              <a:t>,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numar</a:t>
            </a:r>
            <a:r>
              <a:rPr lang="en-US" dirty="0"/>
              <a:t> de 50 de </a:t>
            </a:r>
            <a:r>
              <a:rPr lang="en-US" dirty="0" err="1"/>
              <a:t>persoane</a:t>
            </a:r>
            <a:r>
              <a:rPr lang="en-US" dirty="0"/>
              <a:t> 35 au </a:t>
            </a:r>
            <a:r>
              <a:rPr lang="en-US" dirty="0" err="1"/>
              <a:t>rapsuns</a:t>
            </a:r>
            <a:r>
              <a:rPr lang="en-US" dirty="0"/>
              <a:t> </a:t>
            </a:r>
            <a:r>
              <a:rPr lang="en-US" dirty="0" err="1"/>
              <a:t>chestionarului</a:t>
            </a:r>
            <a:r>
              <a:rPr lang="en-US" dirty="0"/>
              <a:t>.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</a:t>
            </a:r>
            <a:r>
              <a:rPr lang="en-US" dirty="0" err="1"/>
              <a:t>varsta</a:t>
            </a:r>
            <a:r>
              <a:rPr lang="en-US" dirty="0"/>
              <a:t> sub 35 de ani.</a:t>
            </a:r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Se </a:t>
            </a:r>
            <a:r>
              <a:rPr lang="ro-RO" dirty="0" err="1"/>
              <a:t>oberva</a:t>
            </a:r>
            <a:r>
              <a:rPr lang="ro-RO" dirty="0"/>
              <a:t> ca in general </a:t>
            </a:r>
            <a:r>
              <a:rPr lang="ro-RO" dirty="0" err="1"/>
              <a:t>aplicatia</a:t>
            </a:r>
            <a:r>
              <a:rPr lang="ro-RO" dirty="0"/>
              <a:t> a primit un feedback </a:t>
            </a:r>
            <a:r>
              <a:rPr lang="ro-RO" dirty="0" err="1"/>
              <a:t>poziti</a:t>
            </a:r>
            <a:r>
              <a:rPr lang="en-US" dirty="0"/>
              <a:t>v</a:t>
            </a:r>
            <a:r>
              <a:rPr lang="ro-RO" dirty="0"/>
              <a:t>, majoritatea persoane</a:t>
            </a:r>
            <a:r>
              <a:rPr lang="en-US" dirty="0"/>
              <a:t>l</a:t>
            </a:r>
            <a:r>
              <a:rPr lang="ro-RO" dirty="0"/>
              <a:t>or </a:t>
            </a:r>
            <a:r>
              <a:rPr lang="ro-RO" dirty="0" err="1"/>
              <a:t>acordand</a:t>
            </a:r>
            <a:r>
              <a:rPr lang="ro-RO" dirty="0"/>
              <a:t> pentru cele mai multe </a:t>
            </a:r>
            <a:r>
              <a:rPr lang="ro-RO" dirty="0" err="1"/>
              <a:t>functionallitati</a:t>
            </a:r>
            <a:r>
              <a:rPr lang="ro-RO" dirty="0"/>
              <a:t> nota 5 din 5. 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6BD5D-294A-46FB-908B-CA94CFFFB203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87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81357">
            <a:off x="735035" y="1136528"/>
            <a:ext cx="830240" cy="922489"/>
          </a:xfrm>
          <a:custGeom>
            <a:avLst/>
            <a:gdLst/>
            <a:ahLst/>
            <a:cxnLst/>
            <a:rect l="l" t="t" r="r" b="b"/>
            <a:pathLst>
              <a:path w="830240" h="922489">
                <a:moveTo>
                  <a:pt x="0" y="0"/>
                </a:moveTo>
                <a:lnTo>
                  <a:pt x="830241" y="0"/>
                </a:lnTo>
                <a:lnTo>
                  <a:pt x="830241" y="922489"/>
                </a:lnTo>
                <a:lnTo>
                  <a:pt x="0" y="9224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 flipH="1">
            <a:off x="14465023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 rot="2113146">
            <a:off x="504636" y="8915618"/>
            <a:ext cx="645520" cy="717244"/>
          </a:xfrm>
          <a:custGeom>
            <a:avLst/>
            <a:gdLst/>
            <a:ahLst/>
            <a:cxnLst/>
            <a:rect l="l" t="t" r="r" b="b"/>
            <a:pathLst>
              <a:path w="645520" h="717244">
                <a:moveTo>
                  <a:pt x="0" y="0"/>
                </a:moveTo>
                <a:lnTo>
                  <a:pt x="645519" y="0"/>
                </a:lnTo>
                <a:lnTo>
                  <a:pt x="645519" y="717244"/>
                </a:lnTo>
                <a:lnTo>
                  <a:pt x="0" y="717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6" name="Freeform 6"/>
          <p:cNvSpPr/>
          <p:nvPr/>
        </p:nvSpPr>
        <p:spPr>
          <a:xfrm flipV="1">
            <a:off x="-1823646" y="602736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0" y="5143500"/>
                </a:moveTo>
                <a:lnTo>
                  <a:pt x="5247620" y="5143500"/>
                </a:lnTo>
                <a:lnTo>
                  <a:pt x="524762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7" name="Freeform 7"/>
          <p:cNvSpPr/>
          <p:nvPr/>
        </p:nvSpPr>
        <p:spPr>
          <a:xfrm rot="-2435802">
            <a:off x="17180783" y="8169796"/>
            <a:ext cx="798940" cy="887712"/>
          </a:xfrm>
          <a:custGeom>
            <a:avLst/>
            <a:gdLst/>
            <a:ahLst/>
            <a:cxnLst/>
            <a:rect l="l" t="t" r="r" b="b"/>
            <a:pathLst>
              <a:path w="798940" h="887712">
                <a:moveTo>
                  <a:pt x="0" y="0"/>
                </a:moveTo>
                <a:lnTo>
                  <a:pt x="798940" y="0"/>
                </a:lnTo>
                <a:lnTo>
                  <a:pt x="798940" y="887712"/>
                </a:lnTo>
                <a:lnTo>
                  <a:pt x="0" y="887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8" name="Freeform 8"/>
          <p:cNvSpPr/>
          <p:nvPr/>
        </p:nvSpPr>
        <p:spPr>
          <a:xfrm flipH="1" flipV="1">
            <a:off x="14864026" y="602736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524762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5247620" y="0"/>
                </a:lnTo>
                <a:lnTo>
                  <a:pt x="5247620" y="514350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9" name="Freeform 9"/>
          <p:cNvSpPr/>
          <p:nvPr/>
        </p:nvSpPr>
        <p:spPr>
          <a:xfrm rot="-2700000">
            <a:off x="2548248" y="1557724"/>
            <a:ext cx="825810" cy="917566"/>
          </a:xfrm>
          <a:custGeom>
            <a:avLst/>
            <a:gdLst/>
            <a:ahLst/>
            <a:cxnLst/>
            <a:rect l="l" t="t" r="r" b="b"/>
            <a:pathLst>
              <a:path w="825810" h="917566">
                <a:moveTo>
                  <a:pt x="0" y="0"/>
                </a:moveTo>
                <a:lnTo>
                  <a:pt x="825810" y="0"/>
                </a:lnTo>
                <a:lnTo>
                  <a:pt x="825810" y="917566"/>
                </a:lnTo>
                <a:lnTo>
                  <a:pt x="0" y="9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0" name="Freeform 10"/>
          <p:cNvSpPr/>
          <p:nvPr/>
        </p:nvSpPr>
        <p:spPr>
          <a:xfrm>
            <a:off x="827395" y="3649693"/>
            <a:ext cx="645520" cy="717244"/>
          </a:xfrm>
          <a:custGeom>
            <a:avLst/>
            <a:gdLst/>
            <a:ahLst/>
            <a:cxnLst/>
            <a:rect l="l" t="t" r="r" b="b"/>
            <a:pathLst>
              <a:path w="645520" h="717244">
                <a:moveTo>
                  <a:pt x="0" y="0"/>
                </a:moveTo>
                <a:lnTo>
                  <a:pt x="645520" y="0"/>
                </a:lnTo>
                <a:lnTo>
                  <a:pt x="645520" y="717244"/>
                </a:lnTo>
                <a:lnTo>
                  <a:pt x="0" y="717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>
          <a:xfrm rot="-2636934">
            <a:off x="-293494" y="5389337"/>
            <a:ext cx="668397" cy="742663"/>
          </a:xfrm>
          <a:custGeom>
            <a:avLst/>
            <a:gdLst/>
            <a:ahLst/>
            <a:cxnLst/>
            <a:rect l="l" t="t" r="r" b="b"/>
            <a:pathLst>
              <a:path w="668397" h="742663">
                <a:moveTo>
                  <a:pt x="0" y="0"/>
                </a:moveTo>
                <a:lnTo>
                  <a:pt x="668396" y="0"/>
                </a:lnTo>
                <a:lnTo>
                  <a:pt x="668396" y="742662"/>
                </a:lnTo>
                <a:lnTo>
                  <a:pt x="0" y="742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2" name="Freeform 12"/>
          <p:cNvSpPr/>
          <p:nvPr/>
        </p:nvSpPr>
        <p:spPr>
          <a:xfrm rot="-2700000">
            <a:off x="1747609" y="4902763"/>
            <a:ext cx="645520" cy="717244"/>
          </a:xfrm>
          <a:custGeom>
            <a:avLst/>
            <a:gdLst/>
            <a:ahLst/>
            <a:cxnLst/>
            <a:rect l="l" t="t" r="r" b="b"/>
            <a:pathLst>
              <a:path w="645520" h="717244">
                <a:moveTo>
                  <a:pt x="0" y="0"/>
                </a:moveTo>
                <a:lnTo>
                  <a:pt x="645520" y="0"/>
                </a:lnTo>
                <a:lnTo>
                  <a:pt x="645520" y="717245"/>
                </a:lnTo>
                <a:lnTo>
                  <a:pt x="0" y="7172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3" name="Freeform 13"/>
          <p:cNvSpPr/>
          <p:nvPr/>
        </p:nvSpPr>
        <p:spPr>
          <a:xfrm rot="1990961">
            <a:off x="15975731" y="4955432"/>
            <a:ext cx="798940" cy="887712"/>
          </a:xfrm>
          <a:custGeom>
            <a:avLst/>
            <a:gdLst/>
            <a:ahLst/>
            <a:cxnLst/>
            <a:rect l="l" t="t" r="r" b="b"/>
            <a:pathLst>
              <a:path w="798940" h="887712">
                <a:moveTo>
                  <a:pt x="0" y="0"/>
                </a:moveTo>
                <a:lnTo>
                  <a:pt x="798941" y="0"/>
                </a:lnTo>
                <a:lnTo>
                  <a:pt x="798941" y="887712"/>
                </a:lnTo>
                <a:lnTo>
                  <a:pt x="0" y="887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4" name="Freeform 14"/>
          <p:cNvSpPr/>
          <p:nvPr/>
        </p:nvSpPr>
        <p:spPr>
          <a:xfrm rot="2619194">
            <a:off x="14658630" y="1518592"/>
            <a:ext cx="855395" cy="950439"/>
          </a:xfrm>
          <a:custGeom>
            <a:avLst/>
            <a:gdLst/>
            <a:ahLst/>
            <a:cxnLst/>
            <a:rect l="l" t="t" r="r" b="b"/>
            <a:pathLst>
              <a:path w="855395" h="950439">
                <a:moveTo>
                  <a:pt x="0" y="0"/>
                </a:moveTo>
                <a:lnTo>
                  <a:pt x="855395" y="0"/>
                </a:lnTo>
                <a:lnTo>
                  <a:pt x="855395" y="950439"/>
                </a:lnTo>
                <a:lnTo>
                  <a:pt x="0" y="950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grpSp>
        <p:nvGrpSpPr>
          <p:cNvPr id="15" name="Group 15"/>
          <p:cNvGrpSpPr/>
          <p:nvPr/>
        </p:nvGrpSpPr>
        <p:grpSpPr>
          <a:xfrm>
            <a:off x="2070369" y="2001481"/>
            <a:ext cx="14170594" cy="5089240"/>
            <a:chOff x="0" y="0"/>
            <a:chExt cx="3732173" cy="134037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732173" cy="1340376"/>
            </a:xfrm>
            <a:custGeom>
              <a:avLst/>
              <a:gdLst/>
              <a:ahLst/>
              <a:cxnLst/>
              <a:rect l="l" t="t" r="r" b="b"/>
              <a:pathLst>
                <a:path w="3732173" h="1340376">
                  <a:moveTo>
                    <a:pt x="27863" y="0"/>
                  </a:moveTo>
                  <a:lnTo>
                    <a:pt x="3704310" y="0"/>
                  </a:lnTo>
                  <a:cubicBezTo>
                    <a:pt x="3711699" y="0"/>
                    <a:pt x="3718787" y="2936"/>
                    <a:pt x="3724012" y="8161"/>
                  </a:cubicBezTo>
                  <a:cubicBezTo>
                    <a:pt x="3729237" y="13386"/>
                    <a:pt x="3732173" y="20473"/>
                    <a:pt x="3732173" y="27863"/>
                  </a:cubicBezTo>
                  <a:lnTo>
                    <a:pt x="3732173" y="1312513"/>
                  </a:lnTo>
                  <a:cubicBezTo>
                    <a:pt x="3732173" y="1327901"/>
                    <a:pt x="3719698" y="1340376"/>
                    <a:pt x="3704310" y="1340376"/>
                  </a:cubicBezTo>
                  <a:lnTo>
                    <a:pt x="27863" y="1340376"/>
                  </a:lnTo>
                  <a:cubicBezTo>
                    <a:pt x="20473" y="1340376"/>
                    <a:pt x="13386" y="1337440"/>
                    <a:pt x="8161" y="1332215"/>
                  </a:cubicBezTo>
                  <a:cubicBezTo>
                    <a:pt x="2936" y="1326990"/>
                    <a:pt x="0" y="1319903"/>
                    <a:pt x="0" y="1312513"/>
                  </a:cubicBezTo>
                  <a:lnTo>
                    <a:pt x="0" y="27863"/>
                  </a:lnTo>
                  <a:cubicBezTo>
                    <a:pt x="0" y="20473"/>
                    <a:pt x="2936" y="13386"/>
                    <a:pt x="8161" y="8161"/>
                  </a:cubicBezTo>
                  <a:cubicBezTo>
                    <a:pt x="13386" y="2936"/>
                    <a:pt x="20473" y="0"/>
                    <a:pt x="27863" y="0"/>
                  </a:cubicBezTo>
                  <a:close/>
                </a:path>
              </a:pathLst>
            </a:custGeom>
            <a:solidFill>
              <a:srgbClr val="F0FBFF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732173" cy="1378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042085" y="5455868"/>
            <a:ext cx="7821941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8"/>
              </a:lnSpc>
              <a:spcBef>
                <a:spcPct val="0"/>
              </a:spcBef>
            </a:pPr>
            <a:r>
              <a:rPr lang="en-US" sz="3507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LUCRARE DE LICENȚĂ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448835" y="5370730"/>
            <a:ext cx="1131766" cy="1313276"/>
          </a:xfrm>
          <a:custGeom>
            <a:avLst/>
            <a:gdLst/>
            <a:ahLst/>
            <a:cxnLst/>
            <a:rect l="l" t="t" r="r" b="b"/>
            <a:pathLst>
              <a:path w="1131766" h="1313276">
                <a:moveTo>
                  <a:pt x="0" y="0"/>
                </a:moveTo>
                <a:lnTo>
                  <a:pt x="1131766" y="0"/>
                </a:lnTo>
                <a:lnTo>
                  <a:pt x="1131766" y="1313276"/>
                </a:lnTo>
                <a:lnTo>
                  <a:pt x="0" y="13132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0" name="Freeform 20"/>
          <p:cNvSpPr/>
          <p:nvPr/>
        </p:nvSpPr>
        <p:spPr>
          <a:xfrm>
            <a:off x="1329039" y="7439969"/>
            <a:ext cx="519041" cy="5767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1" name="Freeform 21"/>
          <p:cNvSpPr/>
          <p:nvPr/>
        </p:nvSpPr>
        <p:spPr>
          <a:xfrm>
            <a:off x="18028480" y="4152978"/>
            <a:ext cx="519041" cy="5767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1"/>
                </a:lnTo>
                <a:lnTo>
                  <a:pt x="0" y="5767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2" name="Freeform 22"/>
          <p:cNvSpPr/>
          <p:nvPr/>
        </p:nvSpPr>
        <p:spPr>
          <a:xfrm>
            <a:off x="16692936" y="1309417"/>
            <a:ext cx="519041" cy="5767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1" y="0"/>
                </a:lnTo>
                <a:lnTo>
                  <a:pt x="519041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3" name="Freeform 23"/>
          <p:cNvSpPr/>
          <p:nvPr/>
        </p:nvSpPr>
        <p:spPr>
          <a:xfrm>
            <a:off x="15797946" y="7439969"/>
            <a:ext cx="519041" cy="5767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1" y="0"/>
                </a:lnTo>
                <a:lnTo>
                  <a:pt x="519041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4" name="Freeform 24"/>
          <p:cNvSpPr/>
          <p:nvPr/>
        </p:nvSpPr>
        <p:spPr>
          <a:xfrm>
            <a:off x="2344776" y="3008190"/>
            <a:ext cx="4339948" cy="4061236"/>
          </a:xfrm>
          <a:custGeom>
            <a:avLst/>
            <a:gdLst/>
            <a:ahLst/>
            <a:cxnLst/>
            <a:rect l="l" t="t" r="r" b="b"/>
            <a:pathLst>
              <a:path w="4339948" h="4061236">
                <a:moveTo>
                  <a:pt x="0" y="0"/>
                </a:moveTo>
                <a:lnTo>
                  <a:pt x="4339948" y="0"/>
                </a:lnTo>
                <a:lnTo>
                  <a:pt x="4339948" y="4061236"/>
                </a:lnTo>
                <a:lnTo>
                  <a:pt x="0" y="40612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5" name="TextBox 25"/>
          <p:cNvSpPr txBox="1"/>
          <p:nvPr/>
        </p:nvSpPr>
        <p:spPr>
          <a:xfrm>
            <a:off x="5781134" y="2825053"/>
            <a:ext cx="10343842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sz="4428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DENTHELP </a:t>
            </a:r>
          </a:p>
          <a:p>
            <a:pPr algn="ctr">
              <a:lnSpc>
                <a:spcPts val="5313"/>
              </a:lnSpc>
            </a:pPr>
            <a:r>
              <a:rPr lang="en-US" sz="4428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SOLUȚIE PENTRU DIGITALIZAREA CABINETELOR STOMATOLOGICE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23974" y="7718800"/>
            <a:ext cx="460902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8"/>
              </a:lnSpc>
              <a:spcBef>
                <a:spcPct val="0"/>
              </a:spcBef>
            </a:pPr>
            <a:r>
              <a:rPr lang="en-US" sz="3507">
                <a:solidFill>
                  <a:srgbClr val="1A477E"/>
                </a:solidFill>
                <a:latin typeface="Forum"/>
                <a:ea typeface="Forum"/>
                <a:cs typeface="Forum"/>
                <a:sym typeface="Forum"/>
              </a:rPr>
              <a:t>COORDONATOR:</a:t>
            </a:r>
          </a:p>
          <a:p>
            <a:pPr algn="ctr">
              <a:lnSpc>
                <a:spcPts val="4208"/>
              </a:lnSpc>
              <a:spcBef>
                <a:spcPct val="0"/>
              </a:spcBef>
            </a:pPr>
            <a:r>
              <a:rPr lang="en-US" sz="3507">
                <a:solidFill>
                  <a:srgbClr val="288EB9"/>
                </a:solidFill>
                <a:latin typeface="Forum"/>
                <a:ea typeface="Forum"/>
                <a:cs typeface="Forum"/>
                <a:sym typeface="Forum"/>
              </a:rPr>
              <a:t>LECT. DR. IVAȘCU TODOR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76134" y="7709275"/>
            <a:ext cx="408789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1A477E"/>
                </a:solidFill>
                <a:latin typeface="Forum"/>
                <a:ea typeface="Forum"/>
                <a:cs typeface="Forum"/>
                <a:sym typeface="Forum"/>
              </a:rPr>
              <a:t>ABSOLVENT: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288EB9"/>
                </a:solidFill>
                <a:latin typeface="Forum"/>
                <a:ea typeface="Forum"/>
                <a:cs typeface="Forum"/>
                <a:sym typeface="Forum"/>
              </a:rPr>
              <a:t>POP RALUCA-DANIELA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448835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9419483" y="1028700"/>
            <a:ext cx="8513361" cy="4203472"/>
          </a:xfrm>
          <a:custGeom>
            <a:avLst/>
            <a:gdLst/>
            <a:ahLst/>
            <a:cxnLst/>
            <a:rect l="l" t="t" r="r" b="b"/>
            <a:pathLst>
              <a:path w="8513361" h="4203472">
                <a:moveTo>
                  <a:pt x="0" y="0"/>
                </a:moveTo>
                <a:lnTo>
                  <a:pt x="8513361" y="0"/>
                </a:lnTo>
                <a:lnTo>
                  <a:pt x="8513361" y="4203472"/>
                </a:lnTo>
                <a:lnTo>
                  <a:pt x="0" y="4203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>
            <a:off x="1028700" y="4534706"/>
            <a:ext cx="11301259" cy="5099693"/>
          </a:xfrm>
          <a:custGeom>
            <a:avLst/>
            <a:gdLst/>
            <a:ahLst/>
            <a:cxnLst/>
            <a:rect l="l" t="t" r="r" b="b"/>
            <a:pathLst>
              <a:path w="11301259" h="5099693">
                <a:moveTo>
                  <a:pt x="0" y="0"/>
                </a:moveTo>
                <a:lnTo>
                  <a:pt x="11301259" y="0"/>
                </a:lnTo>
                <a:lnTo>
                  <a:pt x="11301259" y="5099694"/>
                </a:lnTo>
                <a:lnTo>
                  <a:pt x="0" y="5099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6" name="Freeform 6"/>
          <p:cNvSpPr/>
          <p:nvPr/>
        </p:nvSpPr>
        <p:spPr>
          <a:xfrm>
            <a:off x="13676163" y="6296871"/>
            <a:ext cx="2434446" cy="2434446"/>
          </a:xfrm>
          <a:custGeom>
            <a:avLst/>
            <a:gdLst/>
            <a:ahLst/>
            <a:cxnLst/>
            <a:rect l="l" t="t" r="r" b="b"/>
            <a:pathLst>
              <a:path w="2434446" h="2434446">
                <a:moveTo>
                  <a:pt x="0" y="0"/>
                </a:moveTo>
                <a:lnTo>
                  <a:pt x="2434446" y="0"/>
                </a:lnTo>
                <a:lnTo>
                  <a:pt x="2434446" y="2434445"/>
                </a:lnTo>
                <a:lnTo>
                  <a:pt x="0" y="24344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7" name="TextBox 7"/>
          <p:cNvSpPr txBox="1"/>
          <p:nvPr/>
        </p:nvSpPr>
        <p:spPr>
          <a:xfrm>
            <a:off x="1150155" y="2016507"/>
            <a:ext cx="7993845" cy="142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7"/>
              </a:lnSpc>
              <a:spcBef>
                <a:spcPct val="0"/>
              </a:spcBef>
            </a:pPr>
            <a:r>
              <a:rPr lang="en-US" sz="4700" b="1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ISTORICUL PROGRAMĂRILOR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448835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760878" y="3029644"/>
            <a:ext cx="12792108" cy="5852389"/>
          </a:xfrm>
          <a:custGeom>
            <a:avLst/>
            <a:gdLst/>
            <a:ahLst/>
            <a:cxnLst/>
            <a:rect l="l" t="t" r="r" b="b"/>
            <a:pathLst>
              <a:path w="12792108" h="5852389">
                <a:moveTo>
                  <a:pt x="0" y="0"/>
                </a:moveTo>
                <a:lnTo>
                  <a:pt x="12792107" y="0"/>
                </a:lnTo>
                <a:lnTo>
                  <a:pt x="12792107" y="5852390"/>
                </a:lnTo>
                <a:lnTo>
                  <a:pt x="0" y="5852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>
            <a:off x="14116266" y="2630018"/>
            <a:ext cx="3427161" cy="3325821"/>
          </a:xfrm>
          <a:custGeom>
            <a:avLst/>
            <a:gdLst/>
            <a:ahLst/>
            <a:cxnLst/>
            <a:rect l="l" t="t" r="r" b="b"/>
            <a:pathLst>
              <a:path w="3427161" h="3325821">
                <a:moveTo>
                  <a:pt x="0" y="0"/>
                </a:moveTo>
                <a:lnTo>
                  <a:pt x="3427162" y="0"/>
                </a:lnTo>
                <a:lnTo>
                  <a:pt x="3427162" y="3325821"/>
                </a:lnTo>
                <a:lnTo>
                  <a:pt x="0" y="3325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6" name="Freeform 6"/>
          <p:cNvSpPr/>
          <p:nvPr/>
        </p:nvSpPr>
        <p:spPr>
          <a:xfrm>
            <a:off x="14085667" y="6539383"/>
            <a:ext cx="3488360" cy="3037426"/>
          </a:xfrm>
          <a:custGeom>
            <a:avLst/>
            <a:gdLst/>
            <a:ahLst/>
            <a:cxnLst/>
            <a:rect l="l" t="t" r="r" b="b"/>
            <a:pathLst>
              <a:path w="3488360" h="3037426">
                <a:moveTo>
                  <a:pt x="0" y="0"/>
                </a:moveTo>
                <a:lnTo>
                  <a:pt x="3488360" y="0"/>
                </a:lnTo>
                <a:lnTo>
                  <a:pt x="3488360" y="3037426"/>
                </a:lnTo>
                <a:lnTo>
                  <a:pt x="0" y="30374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7" name="TextBox 7"/>
          <p:cNvSpPr txBox="1"/>
          <p:nvPr/>
        </p:nvSpPr>
        <p:spPr>
          <a:xfrm>
            <a:off x="2206477" y="1019175"/>
            <a:ext cx="1325910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sz="45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VIZUALIZAREA PROGRAMĂRILOR - MEDIC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87591" y="-841566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6"/>
                </a:lnTo>
                <a:lnTo>
                  <a:pt x="0" y="4736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5089778" y="-599694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2"/>
                </a:lnTo>
                <a:lnTo>
                  <a:pt x="4339044" y="4252952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294924" y="3378545"/>
            <a:ext cx="12490345" cy="5605042"/>
          </a:xfrm>
          <a:custGeom>
            <a:avLst/>
            <a:gdLst/>
            <a:ahLst/>
            <a:cxnLst/>
            <a:rect l="l" t="t" r="r" b="b"/>
            <a:pathLst>
              <a:path w="12490345" h="5605042">
                <a:moveTo>
                  <a:pt x="0" y="0"/>
                </a:moveTo>
                <a:lnTo>
                  <a:pt x="12490345" y="0"/>
                </a:lnTo>
                <a:lnTo>
                  <a:pt x="12490345" y="5605043"/>
                </a:lnTo>
                <a:lnTo>
                  <a:pt x="0" y="56050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>
            <a:off x="13003925" y="4771208"/>
            <a:ext cx="4923314" cy="2819716"/>
          </a:xfrm>
          <a:custGeom>
            <a:avLst/>
            <a:gdLst/>
            <a:ahLst/>
            <a:cxnLst/>
            <a:rect l="l" t="t" r="r" b="b"/>
            <a:pathLst>
              <a:path w="4923314" h="2819716">
                <a:moveTo>
                  <a:pt x="0" y="0"/>
                </a:moveTo>
                <a:lnTo>
                  <a:pt x="4923315" y="0"/>
                </a:lnTo>
                <a:lnTo>
                  <a:pt x="4923315" y="2819717"/>
                </a:lnTo>
                <a:lnTo>
                  <a:pt x="0" y="28197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6" name="TextBox 6"/>
          <p:cNvSpPr txBox="1"/>
          <p:nvPr/>
        </p:nvSpPr>
        <p:spPr>
          <a:xfrm>
            <a:off x="2514447" y="1019175"/>
            <a:ext cx="1325910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sz="4500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STAREA DENTARĂ A PACIENTULUI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1512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2152026" y="3295312"/>
            <a:ext cx="13983949" cy="5523660"/>
          </a:xfrm>
          <a:custGeom>
            <a:avLst/>
            <a:gdLst/>
            <a:ahLst/>
            <a:cxnLst/>
            <a:rect l="l" t="t" r="r" b="b"/>
            <a:pathLst>
              <a:path w="13983949" h="5523660">
                <a:moveTo>
                  <a:pt x="0" y="0"/>
                </a:moveTo>
                <a:lnTo>
                  <a:pt x="13983948" y="0"/>
                </a:lnTo>
                <a:lnTo>
                  <a:pt x="13983948" y="5523660"/>
                </a:lnTo>
                <a:lnTo>
                  <a:pt x="0" y="552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2514447" y="1177215"/>
            <a:ext cx="1325910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sz="45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RADIOGRAFIILE PACIENTULUI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1512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1990526" y="3090396"/>
            <a:ext cx="13783026" cy="6167904"/>
          </a:xfrm>
          <a:custGeom>
            <a:avLst/>
            <a:gdLst/>
            <a:ahLst/>
            <a:cxnLst/>
            <a:rect l="l" t="t" r="r" b="b"/>
            <a:pathLst>
              <a:path w="13783026" h="6167904">
                <a:moveTo>
                  <a:pt x="0" y="0"/>
                </a:moveTo>
                <a:lnTo>
                  <a:pt x="13783027" y="0"/>
                </a:lnTo>
                <a:lnTo>
                  <a:pt x="13783027" y="6167904"/>
                </a:lnTo>
                <a:lnTo>
                  <a:pt x="0" y="6167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2514447" y="1177215"/>
            <a:ext cx="13259106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5"/>
              </a:lnSpc>
              <a:spcBef>
                <a:spcPct val="0"/>
              </a:spcBef>
            </a:pPr>
            <a:r>
              <a:rPr lang="en-US" sz="45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GESTIONAREA CONTURILOR COPIILOR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1512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2588479" y="3473053"/>
            <a:ext cx="13111042" cy="5785247"/>
          </a:xfrm>
          <a:custGeom>
            <a:avLst/>
            <a:gdLst/>
            <a:ahLst/>
            <a:cxnLst/>
            <a:rect l="l" t="t" r="r" b="b"/>
            <a:pathLst>
              <a:path w="13111042" h="5785247">
                <a:moveTo>
                  <a:pt x="0" y="0"/>
                </a:moveTo>
                <a:lnTo>
                  <a:pt x="13111042" y="0"/>
                </a:lnTo>
                <a:lnTo>
                  <a:pt x="13111042" y="5785247"/>
                </a:lnTo>
                <a:lnTo>
                  <a:pt x="0" y="5785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2514447" y="1493508"/>
            <a:ext cx="13259106" cy="63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41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CHATBOT – ASISTENT VIRTUAL &amp; CONSULTANT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14400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TextBox 4"/>
          <p:cNvSpPr txBox="1"/>
          <p:nvPr/>
        </p:nvSpPr>
        <p:spPr>
          <a:xfrm>
            <a:off x="2514447" y="1493508"/>
            <a:ext cx="13259106" cy="63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4100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ANALIZA EXPRIENȚEI UTILIZATORILOR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0ED719E-3F69-D152-1965-ACA94738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60540"/>
              </p:ext>
            </p:extLst>
          </p:nvPr>
        </p:nvGraphicFramePr>
        <p:xfrm>
          <a:off x="2303315" y="2736165"/>
          <a:ext cx="13681369" cy="69880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7828">
                  <a:extLst>
                    <a:ext uri="{9D8B030D-6E8A-4147-A177-3AD203B41FA5}">
                      <a16:colId xmlns:a16="http://schemas.microsoft.com/office/drawing/2014/main" val="3384107116"/>
                    </a:ext>
                  </a:extLst>
                </a:gridCol>
                <a:gridCol w="466260">
                  <a:extLst>
                    <a:ext uri="{9D8B030D-6E8A-4147-A177-3AD203B41FA5}">
                      <a16:colId xmlns:a16="http://schemas.microsoft.com/office/drawing/2014/main" val="4169378295"/>
                    </a:ext>
                  </a:extLst>
                </a:gridCol>
                <a:gridCol w="448997">
                  <a:extLst>
                    <a:ext uri="{9D8B030D-6E8A-4147-A177-3AD203B41FA5}">
                      <a16:colId xmlns:a16="http://schemas.microsoft.com/office/drawing/2014/main" val="3522404808"/>
                    </a:ext>
                  </a:extLst>
                </a:gridCol>
                <a:gridCol w="392873">
                  <a:extLst>
                    <a:ext uri="{9D8B030D-6E8A-4147-A177-3AD203B41FA5}">
                      <a16:colId xmlns:a16="http://schemas.microsoft.com/office/drawing/2014/main" val="3476483487"/>
                    </a:ext>
                  </a:extLst>
                </a:gridCol>
                <a:gridCol w="411582">
                  <a:extLst>
                    <a:ext uri="{9D8B030D-6E8A-4147-A177-3AD203B41FA5}">
                      <a16:colId xmlns:a16="http://schemas.microsoft.com/office/drawing/2014/main" val="4116342151"/>
                    </a:ext>
                  </a:extLst>
                </a:gridCol>
                <a:gridCol w="523829">
                  <a:extLst>
                    <a:ext uri="{9D8B030D-6E8A-4147-A177-3AD203B41FA5}">
                      <a16:colId xmlns:a16="http://schemas.microsoft.com/office/drawing/2014/main" val="2915022659"/>
                    </a:ext>
                  </a:extLst>
                </a:gridCol>
              </a:tblGrid>
              <a:tr h="556698">
                <a:tc>
                  <a:txBody>
                    <a:bodyPr/>
                    <a:lstStyle/>
                    <a:p>
                      <a:endParaRPr lang="ro-RO" sz="2400" b="0" dirty="0"/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1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4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5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04863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ușor vi se pare procesul de completare online a datelor personale și medicale?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35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93292"/>
                  </a:ext>
                </a:extLst>
              </a:tr>
              <a:tr h="463915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clar și eficient considerați procesul de solicitare al unei programări?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33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01485"/>
                  </a:ext>
                </a:extLst>
              </a:tr>
              <a:tr h="782817">
                <a:tc>
                  <a:txBody>
                    <a:bodyPr/>
                    <a:lstStyle/>
                    <a:p>
                      <a:r>
                        <a:rPr lang="it-IT" sz="2400" b="0" dirty="0"/>
                        <a:t>C</a:t>
                      </a:r>
                      <a:r>
                        <a:rPr lang="ro-RO" sz="2400" b="0" dirty="0"/>
                        <a:t>â</a:t>
                      </a:r>
                      <a:r>
                        <a:rPr lang="it-IT" sz="2400" b="0" dirty="0"/>
                        <a:t>t de util vi se pare accesul la istoricul program</a:t>
                      </a:r>
                      <a:r>
                        <a:rPr lang="ro-RO" sz="2400" b="0" dirty="0"/>
                        <a:t>ă</a:t>
                      </a:r>
                      <a:r>
                        <a:rPr lang="it-IT" sz="2400" b="0" dirty="0"/>
                        <a:t>rilor </a:t>
                      </a:r>
                      <a:r>
                        <a:rPr lang="ro-RO" sz="2400" b="0" dirty="0"/>
                        <a:t>ș</a:t>
                      </a:r>
                      <a:r>
                        <a:rPr lang="it-IT" sz="2400" b="0" dirty="0"/>
                        <a:t>i la fi</a:t>
                      </a:r>
                      <a:r>
                        <a:rPr lang="ro-RO" sz="2400" b="0" dirty="0"/>
                        <a:t>ș</a:t>
                      </a:r>
                      <a:r>
                        <a:rPr lang="it-IT" sz="2400" b="0" dirty="0"/>
                        <a:t>ele de tratament completate de</a:t>
                      </a:r>
                      <a:r>
                        <a:rPr lang="ro-RO" sz="2400" b="0" dirty="0"/>
                        <a:t> </a:t>
                      </a:r>
                      <a:r>
                        <a:rPr lang="it-IT" sz="2400" b="0" dirty="0"/>
                        <a:t>medic?</a:t>
                      </a:r>
                      <a:endParaRPr lang="ro-RO" sz="2400" b="0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35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52284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util vi se pare să înregistrați și să gestionați conturile copiilor în aplicație?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1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31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47824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0" dirty="0"/>
                        <a:t>Cât de utilă considerați existența asistentului virtual și cât de probabil este să îl folosiți?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1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34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20669"/>
                  </a:ext>
                </a:extLst>
              </a:tr>
              <a:tr h="782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0" dirty="0"/>
                        <a:t>C</a:t>
                      </a:r>
                      <a:r>
                        <a:rPr lang="ro-RO" sz="2400" b="0" dirty="0"/>
                        <a:t>â</a:t>
                      </a:r>
                      <a:r>
                        <a:rPr lang="it-IT" sz="2400" b="0" dirty="0"/>
                        <a:t>t de complet</a:t>
                      </a:r>
                      <a:r>
                        <a:rPr lang="ro-RO" sz="2400" b="0" dirty="0"/>
                        <a:t>ă</a:t>
                      </a:r>
                      <a:r>
                        <a:rPr lang="it-IT" sz="2400" b="0" dirty="0"/>
                        <a:t> </a:t>
                      </a:r>
                      <a:r>
                        <a:rPr lang="ro-RO" sz="2400" b="0" dirty="0"/>
                        <a:t>ș</a:t>
                      </a:r>
                      <a:r>
                        <a:rPr lang="it-IT" sz="2400" b="0" dirty="0"/>
                        <a:t>i accesibil</a:t>
                      </a:r>
                      <a:r>
                        <a:rPr lang="ro-RO" sz="2400" b="0" dirty="0"/>
                        <a:t>ă</a:t>
                      </a:r>
                      <a:r>
                        <a:rPr lang="it-IT" sz="2400" b="0" dirty="0"/>
                        <a:t> vi se pare sec</a:t>
                      </a:r>
                      <a:r>
                        <a:rPr lang="ro-RO" sz="2400" b="0" dirty="0"/>
                        <a:t>ț</a:t>
                      </a:r>
                      <a:r>
                        <a:rPr lang="it-IT" sz="2400" b="0" dirty="0"/>
                        <a:t>iunea cu</a:t>
                      </a:r>
                      <a:r>
                        <a:rPr lang="ro-RO" sz="2400" b="0" dirty="0"/>
                        <a:t> </a:t>
                      </a:r>
                      <a:r>
                        <a:rPr lang="it-IT" sz="2400" b="0" dirty="0"/>
                        <a:t>date</a:t>
                      </a:r>
                      <a:r>
                        <a:rPr lang="ro-RO" sz="2400" b="0" dirty="0"/>
                        <a:t>le</a:t>
                      </a:r>
                      <a:r>
                        <a:rPr lang="it-IT" sz="2400" b="0" dirty="0"/>
                        <a:t> personale </a:t>
                      </a:r>
                      <a:r>
                        <a:rPr lang="ro-RO" sz="2400" b="0" dirty="0"/>
                        <a:t>ș</a:t>
                      </a:r>
                      <a:r>
                        <a:rPr lang="it-IT" sz="2400" b="0" dirty="0"/>
                        <a:t>i medicale ale pacien</a:t>
                      </a:r>
                      <a:r>
                        <a:rPr lang="ro-RO" sz="2400" b="0" dirty="0"/>
                        <a:t>ț</a:t>
                      </a:r>
                      <a:r>
                        <a:rPr lang="it-IT" sz="2400" b="0" dirty="0"/>
                        <a:t>ilor?</a:t>
                      </a:r>
                      <a:endParaRPr lang="ro-RO" sz="2400" b="0" dirty="0"/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3075"/>
                  </a:ext>
                </a:extLst>
              </a:tr>
              <a:tr h="492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400" b="0" dirty="0"/>
                        <a:t>Cât de clară și utilă vi se pare reprezentarea grafică a stării dentare a pacientului?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51360"/>
                  </a:ext>
                </a:extLst>
              </a:tr>
              <a:tr h="509558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ușor vi se pare procesul de adăugare a unei programări pentru pacienți?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34033"/>
                  </a:ext>
                </a:extLst>
              </a:tr>
              <a:tr h="509558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util vi se pare istoricul programărilor în planificarea tratamentului?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88629"/>
                  </a:ext>
                </a:extLst>
              </a:tr>
              <a:tr h="788655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eficientă considerați că este funcționalitatea de gestionare a solicitărilor de programări venite din partea pacienților?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3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17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43561"/>
                  </a:ext>
                </a:extLst>
              </a:tr>
              <a:tr h="509558">
                <a:tc>
                  <a:txBody>
                    <a:bodyPr/>
                    <a:lstStyle/>
                    <a:p>
                      <a:r>
                        <a:rPr lang="ro-RO" sz="2400" b="0" dirty="0"/>
                        <a:t>Cât de valoroase considerați rapoartele privind activitatea cabinetului?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400" b="0" dirty="0"/>
                        <a:t>20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2233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0">
            <a:extLst>
              <a:ext uri="{FF2B5EF4-FFF2-40B4-BE49-F238E27FC236}">
                <a16:creationId xmlns:a16="http://schemas.microsoft.com/office/drawing/2014/main" id="{08DED16D-A859-CEA5-FCD7-B1688BBCF711}"/>
              </a:ext>
            </a:extLst>
          </p:cNvPr>
          <p:cNvSpPr/>
          <p:nvPr/>
        </p:nvSpPr>
        <p:spPr>
          <a:xfrm rot="1095134">
            <a:off x="13740863" y="8514049"/>
            <a:ext cx="992136" cy="972636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" name="Freeform 2"/>
          <p:cNvSpPr/>
          <p:nvPr/>
        </p:nvSpPr>
        <p:spPr>
          <a:xfrm>
            <a:off x="-1071512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5">
              <a:alphaModFix amt="5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pSp>
        <p:nvGrpSpPr>
          <p:cNvPr id="4" name="Group 4"/>
          <p:cNvGrpSpPr/>
          <p:nvPr/>
        </p:nvGrpSpPr>
        <p:grpSpPr>
          <a:xfrm>
            <a:off x="3404039" y="3362095"/>
            <a:ext cx="4772146" cy="5660084"/>
            <a:chOff x="0" y="0"/>
            <a:chExt cx="1256862" cy="14907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56862" cy="1490722"/>
            </a:xfrm>
            <a:custGeom>
              <a:avLst/>
              <a:gdLst/>
              <a:ahLst/>
              <a:cxnLst/>
              <a:rect l="l" t="t" r="r" b="b"/>
              <a:pathLst>
                <a:path w="1256862" h="1490722">
                  <a:moveTo>
                    <a:pt x="82738" y="0"/>
                  </a:moveTo>
                  <a:lnTo>
                    <a:pt x="1174124" y="0"/>
                  </a:lnTo>
                  <a:cubicBezTo>
                    <a:pt x="1196067" y="0"/>
                    <a:pt x="1217112" y="8717"/>
                    <a:pt x="1232628" y="24233"/>
                  </a:cubicBezTo>
                  <a:cubicBezTo>
                    <a:pt x="1248145" y="39750"/>
                    <a:pt x="1256862" y="60795"/>
                    <a:pt x="1256862" y="82738"/>
                  </a:cubicBezTo>
                  <a:lnTo>
                    <a:pt x="1256862" y="1407984"/>
                  </a:lnTo>
                  <a:cubicBezTo>
                    <a:pt x="1256862" y="1429927"/>
                    <a:pt x="1248145" y="1450972"/>
                    <a:pt x="1232628" y="1466488"/>
                  </a:cubicBezTo>
                  <a:cubicBezTo>
                    <a:pt x="1217112" y="1482005"/>
                    <a:pt x="1196067" y="1490722"/>
                    <a:pt x="1174124" y="1490722"/>
                  </a:cubicBezTo>
                  <a:lnTo>
                    <a:pt x="82738" y="1490722"/>
                  </a:lnTo>
                  <a:cubicBezTo>
                    <a:pt x="60795" y="1490722"/>
                    <a:pt x="39750" y="1482005"/>
                    <a:pt x="24233" y="1466488"/>
                  </a:cubicBezTo>
                  <a:cubicBezTo>
                    <a:pt x="8717" y="1450972"/>
                    <a:pt x="0" y="1429927"/>
                    <a:pt x="0" y="1407984"/>
                  </a:cubicBezTo>
                  <a:lnTo>
                    <a:pt x="0" y="82738"/>
                  </a:lnTo>
                  <a:cubicBezTo>
                    <a:pt x="0" y="60795"/>
                    <a:pt x="8717" y="39750"/>
                    <a:pt x="24233" y="24233"/>
                  </a:cubicBezTo>
                  <a:cubicBezTo>
                    <a:pt x="39750" y="8717"/>
                    <a:pt x="60795" y="0"/>
                    <a:pt x="82738" y="0"/>
                  </a:cubicBezTo>
                  <a:close/>
                </a:path>
              </a:pathLst>
            </a:custGeom>
            <a:solidFill>
              <a:srgbClr val="F0FBFF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256862" cy="1528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14447" y="1493508"/>
            <a:ext cx="13259106" cy="632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  <a:spcBef>
                <a:spcPct val="0"/>
              </a:spcBef>
            </a:pPr>
            <a:r>
              <a:rPr lang="en-US" sz="41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CONCLUZII ȘI DIRECȚII VIITOARE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7835" y="5584281"/>
            <a:ext cx="4244554" cy="193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66" lvl="1" indent="-269883" algn="l">
              <a:lnSpc>
                <a:spcPts val="3025"/>
              </a:lnSpc>
              <a:buFont typeface="Arial"/>
              <a:buChar char="•"/>
            </a:pP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Satisface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nevoile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administrative ale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unui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cabinet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stomatologic</a:t>
            </a:r>
            <a:endParaRPr lang="en-US" sz="2500" dirty="0">
              <a:solidFill>
                <a:srgbClr val="288EB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39766" lvl="1" indent="-269883" algn="l">
              <a:lnSpc>
                <a:spcPts val="3025"/>
              </a:lnSpc>
              <a:buFont typeface="Arial"/>
              <a:buChar char="•"/>
            </a:pP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Prioritizează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experiența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pacientului</a:t>
            </a:r>
            <a:endParaRPr lang="en-US" sz="2500" dirty="0">
              <a:solidFill>
                <a:srgbClr val="288EB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04039" y="3988410"/>
            <a:ext cx="4772146" cy="51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3400" b="1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CONCLUZII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358748" y="3362095"/>
            <a:ext cx="4772146" cy="5660084"/>
            <a:chOff x="0" y="0"/>
            <a:chExt cx="1256862" cy="14907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6862" cy="1490722"/>
            </a:xfrm>
            <a:custGeom>
              <a:avLst/>
              <a:gdLst/>
              <a:ahLst/>
              <a:cxnLst/>
              <a:rect l="l" t="t" r="r" b="b"/>
              <a:pathLst>
                <a:path w="1256862" h="1490722">
                  <a:moveTo>
                    <a:pt x="82738" y="0"/>
                  </a:moveTo>
                  <a:lnTo>
                    <a:pt x="1174124" y="0"/>
                  </a:lnTo>
                  <a:cubicBezTo>
                    <a:pt x="1196067" y="0"/>
                    <a:pt x="1217112" y="8717"/>
                    <a:pt x="1232628" y="24233"/>
                  </a:cubicBezTo>
                  <a:cubicBezTo>
                    <a:pt x="1248145" y="39750"/>
                    <a:pt x="1256862" y="60795"/>
                    <a:pt x="1256862" y="82738"/>
                  </a:cubicBezTo>
                  <a:lnTo>
                    <a:pt x="1256862" y="1407984"/>
                  </a:lnTo>
                  <a:cubicBezTo>
                    <a:pt x="1256862" y="1429927"/>
                    <a:pt x="1248145" y="1450972"/>
                    <a:pt x="1232628" y="1466488"/>
                  </a:cubicBezTo>
                  <a:cubicBezTo>
                    <a:pt x="1217112" y="1482005"/>
                    <a:pt x="1196067" y="1490722"/>
                    <a:pt x="1174124" y="1490722"/>
                  </a:cubicBezTo>
                  <a:lnTo>
                    <a:pt x="82738" y="1490722"/>
                  </a:lnTo>
                  <a:cubicBezTo>
                    <a:pt x="60795" y="1490722"/>
                    <a:pt x="39750" y="1482005"/>
                    <a:pt x="24233" y="1466488"/>
                  </a:cubicBezTo>
                  <a:cubicBezTo>
                    <a:pt x="8717" y="1450972"/>
                    <a:pt x="0" y="1429927"/>
                    <a:pt x="0" y="1407984"/>
                  </a:cubicBezTo>
                  <a:lnTo>
                    <a:pt x="0" y="82738"/>
                  </a:lnTo>
                  <a:cubicBezTo>
                    <a:pt x="0" y="60795"/>
                    <a:pt x="8717" y="39750"/>
                    <a:pt x="24233" y="24233"/>
                  </a:cubicBezTo>
                  <a:cubicBezTo>
                    <a:pt x="39750" y="8717"/>
                    <a:pt x="60795" y="0"/>
                    <a:pt x="82738" y="0"/>
                  </a:cubicBezTo>
                  <a:close/>
                </a:path>
              </a:pathLst>
            </a:custGeom>
            <a:solidFill>
              <a:srgbClr val="F0FBFF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56862" cy="1528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722485" y="3988410"/>
            <a:ext cx="4044672" cy="51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3"/>
              </a:lnSpc>
              <a:spcBef>
                <a:spcPct val="0"/>
              </a:spcBef>
            </a:pPr>
            <a:r>
              <a:rPr lang="en-US" sz="3399" b="1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DIRECȚII VIITOARE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33763" y="5972400"/>
            <a:ext cx="422211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51" lvl="1" indent="-269876" algn="l">
              <a:lnSpc>
                <a:spcPts val="3025"/>
              </a:lnSpc>
              <a:buFont typeface="Arial"/>
              <a:buChar char="•"/>
            </a:pP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Scalarea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aplicației</a:t>
            </a:r>
            <a:endParaRPr lang="en-US" sz="2500" dirty="0">
              <a:solidFill>
                <a:srgbClr val="288EB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39751" lvl="1" indent="-269876" algn="l">
              <a:lnSpc>
                <a:spcPts val="3025"/>
              </a:lnSpc>
              <a:buFont typeface="Arial"/>
              <a:buChar char="•"/>
            </a:pP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Modul de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interpretare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radiografiilor</a:t>
            </a:r>
            <a:r>
              <a:rPr lang="en-US" sz="2500" dirty="0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288EB9"/>
                </a:solidFill>
                <a:latin typeface="Poppins"/>
                <a:ea typeface="Poppins"/>
                <a:cs typeface="Poppins"/>
                <a:sym typeface="Poppins"/>
              </a:rPr>
              <a:t>dentare</a:t>
            </a:r>
            <a:endParaRPr lang="en-US" sz="2500" dirty="0">
              <a:solidFill>
                <a:srgbClr val="288EB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9410D8EA-1AF0-51EC-BFB7-22E6D760B4AB}"/>
              </a:ext>
            </a:extLst>
          </p:cNvPr>
          <p:cNvSpPr/>
          <p:nvPr/>
        </p:nvSpPr>
        <p:spPr>
          <a:xfrm rot="19838331">
            <a:off x="788699" y="8006163"/>
            <a:ext cx="694099" cy="75397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A147DB3E-BB56-E195-29BA-5FB9DEC28D3E}"/>
              </a:ext>
            </a:extLst>
          </p:cNvPr>
          <p:cNvSpPr/>
          <p:nvPr/>
        </p:nvSpPr>
        <p:spPr>
          <a:xfrm rot="439483">
            <a:off x="1484568" y="6677700"/>
            <a:ext cx="660462" cy="79235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8EDDABF1-3D45-C514-09CA-3B182F52FE8D}"/>
              </a:ext>
            </a:extLst>
          </p:cNvPr>
          <p:cNvSpPr/>
          <p:nvPr/>
        </p:nvSpPr>
        <p:spPr>
          <a:xfrm rot="1741841">
            <a:off x="228600" y="7126562"/>
            <a:ext cx="519041" cy="5767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809BE265-ECAF-A065-4D6E-77002A43F438}"/>
              </a:ext>
            </a:extLst>
          </p:cNvPr>
          <p:cNvSpPr/>
          <p:nvPr/>
        </p:nvSpPr>
        <p:spPr>
          <a:xfrm rot="1062232">
            <a:off x="2477957" y="7345686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5152E575-F220-4128-78E3-476BBFB99179}"/>
              </a:ext>
            </a:extLst>
          </p:cNvPr>
          <p:cNvSpPr/>
          <p:nvPr/>
        </p:nvSpPr>
        <p:spPr>
          <a:xfrm rot="19652584">
            <a:off x="14563675" y="7479578"/>
            <a:ext cx="646280" cy="57521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7FED6D74-0F08-ABF4-5E78-DFC61C183991}"/>
              </a:ext>
            </a:extLst>
          </p:cNvPr>
          <p:cNvSpPr/>
          <p:nvPr/>
        </p:nvSpPr>
        <p:spPr>
          <a:xfrm rot="439483">
            <a:off x="-628987" y="9211838"/>
            <a:ext cx="1257972" cy="127348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29B2C5C-98DB-05C2-A227-8CB4625D2F50}"/>
              </a:ext>
            </a:extLst>
          </p:cNvPr>
          <p:cNvSpPr/>
          <p:nvPr/>
        </p:nvSpPr>
        <p:spPr>
          <a:xfrm rot="892469">
            <a:off x="16525376" y="9457102"/>
            <a:ext cx="1257972" cy="127348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854FB20F-C48F-F229-3B0C-490F4AC967F2}"/>
              </a:ext>
            </a:extLst>
          </p:cNvPr>
          <p:cNvSpPr/>
          <p:nvPr/>
        </p:nvSpPr>
        <p:spPr>
          <a:xfrm rot="892469">
            <a:off x="17853693" y="7168964"/>
            <a:ext cx="692731" cy="78573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028D71F3-DC0B-490F-4616-E8FDC69F2580}"/>
              </a:ext>
            </a:extLst>
          </p:cNvPr>
          <p:cNvSpPr/>
          <p:nvPr/>
        </p:nvSpPr>
        <p:spPr>
          <a:xfrm rot="439483">
            <a:off x="2195648" y="8235675"/>
            <a:ext cx="1257972" cy="127348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A64F4E33-0318-5BA3-A7CB-E79CFE7F9AF8}"/>
              </a:ext>
            </a:extLst>
          </p:cNvPr>
          <p:cNvSpPr/>
          <p:nvPr/>
        </p:nvSpPr>
        <p:spPr>
          <a:xfrm rot="2409603">
            <a:off x="1156607" y="9548981"/>
            <a:ext cx="883752" cy="92123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7CE91831-7E07-515E-7EC0-51E5709F3E7B}"/>
              </a:ext>
            </a:extLst>
          </p:cNvPr>
          <p:cNvSpPr/>
          <p:nvPr/>
        </p:nvSpPr>
        <p:spPr>
          <a:xfrm rot="19284026">
            <a:off x="881846" y="6384943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CACB47EC-C9F9-8230-8B2F-2A14AAA0168B}"/>
              </a:ext>
            </a:extLst>
          </p:cNvPr>
          <p:cNvSpPr/>
          <p:nvPr/>
        </p:nvSpPr>
        <p:spPr>
          <a:xfrm rot="825748">
            <a:off x="15645960" y="6558718"/>
            <a:ext cx="529992" cy="535923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926616DC-F13D-22A8-4515-8847E0D1E380}"/>
              </a:ext>
            </a:extLst>
          </p:cNvPr>
          <p:cNvSpPr/>
          <p:nvPr/>
        </p:nvSpPr>
        <p:spPr>
          <a:xfrm rot="825748">
            <a:off x="14568949" y="6623059"/>
            <a:ext cx="461598" cy="40724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A845B065-ACBB-5682-8EBA-007FC863DA81}"/>
              </a:ext>
            </a:extLst>
          </p:cNvPr>
          <p:cNvSpPr/>
          <p:nvPr/>
        </p:nvSpPr>
        <p:spPr>
          <a:xfrm rot="19825309">
            <a:off x="16769489" y="7214390"/>
            <a:ext cx="492002" cy="52370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30" name="Freeform 20">
            <a:extLst>
              <a:ext uri="{FF2B5EF4-FFF2-40B4-BE49-F238E27FC236}">
                <a16:creationId xmlns:a16="http://schemas.microsoft.com/office/drawing/2014/main" id="{293AD746-BCFF-5388-882F-10C86003A659}"/>
              </a:ext>
            </a:extLst>
          </p:cNvPr>
          <p:cNvSpPr/>
          <p:nvPr/>
        </p:nvSpPr>
        <p:spPr>
          <a:xfrm rot="451445">
            <a:off x="15406945" y="7726704"/>
            <a:ext cx="1052512" cy="1088047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59DA1644-41EA-4AF5-42D0-8222B6C761CD}"/>
              </a:ext>
            </a:extLst>
          </p:cNvPr>
          <p:cNvSpPr/>
          <p:nvPr/>
        </p:nvSpPr>
        <p:spPr>
          <a:xfrm rot="19825309">
            <a:off x="17231721" y="8398062"/>
            <a:ext cx="477492" cy="388373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71512" y="0"/>
            <a:ext cx="4832581" cy="4736697"/>
          </a:xfrm>
          <a:custGeom>
            <a:avLst/>
            <a:gdLst/>
            <a:ahLst/>
            <a:cxnLst/>
            <a:rect l="l" t="t" r="r" b="b"/>
            <a:pathLst>
              <a:path w="4832581" h="4736697">
                <a:moveTo>
                  <a:pt x="0" y="0"/>
                </a:moveTo>
                <a:lnTo>
                  <a:pt x="4832582" y="0"/>
                </a:lnTo>
                <a:lnTo>
                  <a:pt x="4832582" y="4736697"/>
                </a:lnTo>
                <a:lnTo>
                  <a:pt x="0" y="47366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502774" y="0"/>
            <a:ext cx="4339043" cy="4252951"/>
          </a:xfrm>
          <a:custGeom>
            <a:avLst/>
            <a:gdLst/>
            <a:ahLst/>
            <a:cxnLst/>
            <a:rect l="l" t="t" r="r" b="b"/>
            <a:pathLst>
              <a:path w="4339043" h="4252951">
                <a:moveTo>
                  <a:pt x="4339044" y="0"/>
                </a:moveTo>
                <a:lnTo>
                  <a:pt x="0" y="0"/>
                </a:lnTo>
                <a:lnTo>
                  <a:pt x="0" y="4252951"/>
                </a:lnTo>
                <a:lnTo>
                  <a:pt x="4339044" y="4252951"/>
                </a:lnTo>
                <a:lnTo>
                  <a:pt x="4339044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pSp>
        <p:nvGrpSpPr>
          <p:cNvPr id="4" name="Group 4"/>
          <p:cNvGrpSpPr/>
          <p:nvPr/>
        </p:nvGrpSpPr>
        <p:grpSpPr>
          <a:xfrm>
            <a:off x="2514447" y="2505363"/>
            <a:ext cx="12786116" cy="5276274"/>
            <a:chOff x="0" y="0"/>
            <a:chExt cx="3367537" cy="13896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67537" cy="1389636"/>
            </a:xfrm>
            <a:custGeom>
              <a:avLst/>
              <a:gdLst/>
              <a:ahLst/>
              <a:cxnLst/>
              <a:rect l="l" t="t" r="r" b="b"/>
              <a:pathLst>
                <a:path w="3367537" h="1389636">
                  <a:moveTo>
                    <a:pt x="30880" y="0"/>
                  </a:moveTo>
                  <a:lnTo>
                    <a:pt x="3336656" y="0"/>
                  </a:lnTo>
                  <a:cubicBezTo>
                    <a:pt x="3353711" y="0"/>
                    <a:pt x="3367537" y="13826"/>
                    <a:pt x="3367537" y="30880"/>
                  </a:cubicBezTo>
                  <a:lnTo>
                    <a:pt x="3367537" y="1358756"/>
                  </a:lnTo>
                  <a:cubicBezTo>
                    <a:pt x="3367537" y="1375810"/>
                    <a:pt x="3353711" y="1389636"/>
                    <a:pt x="3336656" y="1389636"/>
                  </a:cubicBezTo>
                  <a:lnTo>
                    <a:pt x="30880" y="1389636"/>
                  </a:lnTo>
                  <a:cubicBezTo>
                    <a:pt x="13826" y="1389636"/>
                    <a:pt x="0" y="1375810"/>
                    <a:pt x="0" y="1358756"/>
                  </a:cubicBezTo>
                  <a:lnTo>
                    <a:pt x="0" y="30880"/>
                  </a:lnTo>
                  <a:cubicBezTo>
                    <a:pt x="0" y="13826"/>
                    <a:pt x="13826" y="0"/>
                    <a:pt x="30880" y="0"/>
                  </a:cubicBezTo>
                  <a:close/>
                </a:path>
              </a:pathLst>
            </a:custGeom>
            <a:solidFill>
              <a:srgbClr val="F0FBFF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367537" cy="1427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14447" y="4842620"/>
            <a:ext cx="13259106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4"/>
              </a:lnSpc>
              <a:spcBef>
                <a:spcPct val="0"/>
              </a:spcBef>
            </a:pPr>
            <a:r>
              <a:rPr lang="en-US" sz="5499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VĂ MULȚUMESC!</a:t>
            </a:r>
          </a:p>
        </p:txBody>
      </p:sp>
      <p:sp>
        <p:nvSpPr>
          <p:cNvPr id="8" name="Freeform 8"/>
          <p:cNvSpPr/>
          <p:nvPr/>
        </p:nvSpPr>
        <p:spPr>
          <a:xfrm flipV="1">
            <a:off x="-1060413" y="577975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0" y="5143500"/>
                </a:moveTo>
                <a:lnTo>
                  <a:pt x="5247620" y="5143500"/>
                </a:lnTo>
                <a:lnTo>
                  <a:pt x="524762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9" name="Freeform 9"/>
          <p:cNvSpPr/>
          <p:nvPr/>
        </p:nvSpPr>
        <p:spPr>
          <a:xfrm flipH="1" flipV="1">
            <a:off x="13829691" y="5944674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5247619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5247619" y="0"/>
                </a:lnTo>
                <a:lnTo>
                  <a:pt x="5247619" y="514350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2768" y="-58015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TextBox 3"/>
          <p:cNvSpPr txBox="1"/>
          <p:nvPr/>
        </p:nvSpPr>
        <p:spPr>
          <a:xfrm>
            <a:off x="3527662" y="1019175"/>
            <a:ext cx="11232676" cy="81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MOTIVAȚIA ALEGERII TEMEI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3794298" y="-58015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29" y="0"/>
                </a:moveTo>
                <a:lnTo>
                  <a:pt x="0" y="0"/>
                </a:lnTo>
                <a:lnTo>
                  <a:pt x="0" y="5509403"/>
                </a:lnTo>
                <a:lnTo>
                  <a:pt x="5620929" y="5509403"/>
                </a:lnTo>
                <a:lnTo>
                  <a:pt x="5620929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pSp>
        <p:nvGrpSpPr>
          <p:cNvPr id="5" name="Group 5"/>
          <p:cNvGrpSpPr/>
          <p:nvPr/>
        </p:nvGrpSpPr>
        <p:grpSpPr>
          <a:xfrm>
            <a:off x="12322205" y="4508677"/>
            <a:ext cx="3431371" cy="4731925"/>
            <a:chOff x="0" y="0"/>
            <a:chExt cx="4575161" cy="63092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575161" cy="6309233"/>
              <a:chOff x="0" y="0"/>
              <a:chExt cx="1414996" cy="195130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14996" cy="1951305"/>
              </a:xfrm>
              <a:custGeom>
                <a:avLst/>
                <a:gdLst/>
                <a:ahLst/>
                <a:cxnLst/>
                <a:rect l="l" t="t" r="r" b="b"/>
                <a:pathLst>
                  <a:path w="1414996" h="1951305">
                    <a:moveTo>
                      <a:pt x="115067" y="0"/>
                    </a:moveTo>
                    <a:lnTo>
                      <a:pt x="1299928" y="0"/>
                    </a:lnTo>
                    <a:cubicBezTo>
                      <a:pt x="1330446" y="0"/>
                      <a:pt x="1359714" y="12123"/>
                      <a:pt x="1381293" y="33702"/>
                    </a:cubicBezTo>
                    <a:cubicBezTo>
                      <a:pt x="1402872" y="55282"/>
                      <a:pt x="1414996" y="84549"/>
                      <a:pt x="1414996" y="115067"/>
                    </a:cubicBezTo>
                    <a:lnTo>
                      <a:pt x="1414996" y="1836238"/>
                    </a:lnTo>
                    <a:cubicBezTo>
                      <a:pt x="1414996" y="1866756"/>
                      <a:pt x="1402872" y="1896023"/>
                      <a:pt x="1381293" y="1917603"/>
                    </a:cubicBezTo>
                    <a:cubicBezTo>
                      <a:pt x="1359714" y="1939182"/>
                      <a:pt x="1330446" y="1951305"/>
                      <a:pt x="1299928" y="1951305"/>
                    </a:cubicBezTo>
                    <a:lnTo>
                      <a:pt x="115067" y="1951305"/>
                    </a:lnTo>
                    <a:cubicBezTo>
                      <a:pt x="51517" y="1951305"/>
                      <a:pt x="0" y="1899788"/>
                      <a:pt x="0" y="1836238"/>
                    </a:cubicBezTo>
                    <a:lnTo>
                      <a:pt x="0" y="115067"/>
                    </a:lnTo>
                    <a:cubicBezTo>
                      <a:pt x="0" y="84549"/>
                      <a:pt x="12123" y="55282"/>
                      <a:pt x="33702" y="33702"/>
                    </a:cubicBezTo>
                    <a:cubicBezTo>
                      <a:pt x="55282" y="12123"/>
                      <a:pt x="84549" y="0"/>
                      <a:pt x="115067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414996" cy="1989405"/>
              </a:xfrm>
              <a:prstGeom prst="rect">
                <a:avLst/>
              </a:prstGeom>
            </p:spPr>
            <p:txBody>
              <a:bodyPr lIns="38660" tIns="38660" rIns="38660" bIns="3866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28220" y="472748"/>
              <a:ext cx="4446942" cy="2691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7"/>
                </a:lnSpc>
              </a:pPr>
              <a:r>
                <a:rPr lang="en-US" sz="2659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Lipsa accesului pacienților la informații despre starea dentară</a:t>
              </a:r>
            </a:p>
            <a:p>
              <a:pPr algn="ctr">
                <a:lnSpc>
                  <a:spcPts val="3217"/>
                </a:lnSpc>
                <a:spcBef>
                  <a:spcPct val="0"/>
                </a:spcBef>
              </a:pPr>
              <a:endParaRPr lang="en-US" sz="2659" b="1">
                <a:solidFill>
                  <a:srgbClr val="329199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96863" y="3353641"/>
              <a:ext cx="2309656" cy="2309656"/>
            </a:xfrm>
            <a:custGeom>
              <a:avLst/>
              <a:gdLst/>
              <a:ahLst/>
              <a:cxnLst/>
              <a:rect l="l" t="t" r="r" b="b"/>
              <a:pathLst>
                <a:path w="2309656" h="2309656">
                  <a:moveTo>
                    <a:pt x="0" y="0"/>
                  </a:moveTo>
                  <a:lnTo>
                    <a:pt x="2309655" y="0"/>
                  </a:lnTo>
                  <a:lnTo>
                    <a:pt x="2309655" y="2309656"/>
                  </a:lnTo>
                  <a:lnTo>
                    <a:pt x="0" y="2309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534424" y="4504784"/>
            <a:ext cx="3525957" cy="4739710"/>
            <a:chOff x="0" y="0"/>
            <a:chExt cx="4701276" cy="631961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4701276" cy="6319614"/>
              <a:chOff x="0" y="0"/>
              <a:chExt cx="1388120" cy="186595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88121" cy="1865958"/>
              </a:xfrm>
              <a:custGeom>
                <a:avLst/>
                <a:gdLst/>
                <a:ahLst/>
                <a:cxnLst/>
                <a:rect l="l" t="t" r="r" b="b"/>
                <a:pathLst>
                  <a:path w="1388121" h="1865958">
                    <a:moveTo>
                      <a:pt x="111980" y="0"/>
                    </a:moveTo>
                    <a:lnTo>
                      <a:pt x="1276140" y="0"/>
                    </a:lnTo>
                    <a:cubicBezTo>
                      <a:pt x="1305839" y="0"/>
                      <a:pt x="1334322" y="11798"/>
                      <a:pt x="1355322" y="32798"/>
                    </a:cubicBezTo>
                    <a:cubicBezTo>
                      <a:pt x="1376323" y="53799"/>
                      <a:pt x="1388121" y="82281"/>
                      <a:pt x="1388121" y="111980"/>
                    </a:cubicBezTo>
                    <a:lnTo>
                      <a:pt x="1388121" y="1753978"/>
                    </a:lnTo>
                    <a:cubicBezTo>
                      <a:pt x="1388121" y="1815823"/>
                      <a:pt x="1337985" y="1865958"/>
                      <a:pt x="1276140" y="1865958"/>
                    </a:cubicBezTo>
                    <a:lnTo>
                      <a:pt x="111980" y="1865958"/>
                    </a:lnTo>
                    <a:cubicBezTo>
                      <a:pt x="82281" y="1865958"/>
                      <a:pt x="53799" y="1854160"/>
                      <a:pt x="32798" y="1833160"/>
                    </a:cubicBezTo>
                    <a:cubicBezTo>
                      <a:pt x="11798" y="1812160"/>
                      <a:pt x="0" y="1783677"/>
                      <a:pt x="0" y="1753978"/>
                    </a:cubicBezTo>
                    <a:lnTo>
                      <a:pt x="0" y="111980"/>
                    </a:lnTo>
                    <a:cubicBezTo>
                      <a:pt x="0" y="50135"/>
                      <a:pt x="50135" y="0"/>
                      <a:pt x="111980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388120" cy="1904058"/>
              </a:xfrm>
              <a:prstGeom prst="rect">
                <a:avLst/>
              </a:prstGeom>
            </p:spPr>
            <p:txBody>
              <a:bodyPr lIns="40495" tIns="40495" rIns="40495" bIns="40495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114677" y="3106082"/>
              <a:ext cx="2381789" cy="2381789"/>
            </a:xfrm>
            <a:custGeom>
              <a:avLst/>
              <a:gdLst/>
              <a:ahLst/>
              <a:cxnLst/>
              <a:rect l="l" t="t" r="r" b="b"/>
              <a:pathLst>
                <a:path w="2381789" h="2381789">
                  <a:moveTo>
                    <a:pt x="0" y="0"/>
                  </a:moveTo>
                  <a:lnTo>
                    <a:pt x="2381789" y="0"/>
                  </a:lnTo>
                  <a:lnTo>
                    <a:pt x="2381789" y="2381788"/>
                  </a:lnTo>
                  <a:lnTo>
                    <a:pt x="0" y="23817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82538" y="487464"/>
              <a:ext cx="4246066" cy="1652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7"/>
                </a:lnSpc>
                <a:spcBef>
                  <a:spcPct val="0"/>
                </a:spcBef>
              </a:pPr>
              <a:r>
                <a:rPr lang="en-US" sz="2667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Realizarea programărilor telefonic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37570" y="4518590"/>
            <a:ext cx="3525957" cy="4739710"/>
            <a:chOff x="0" y="0"/>
            <a:chExt cx="4701276" cy="6319614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701276" cy="6319614"/>
              <a:chOff x="0" y="0"/>
              <a:chExt cx="1388120" cy="186595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388121" cy="1865958"/>
              </a:xfrm>
              <a:custGeom>
                <a:avLst/>
                <a:gdLst/>
                <a:ahLst/>
                <a:cxnLst/>
                <a:rect l="l" t="t" r="r" b="b"/>
                <a:pathLst>
                  <a:path w="1388121" h="1865958">
                    <a:moveTo>
                      <a:pt x="111980" y="0"/>
                    </a:moveTo>
                    <a:lnTo>
                      <a:pt x="1276140" y="0"/>
                    </a:lnTo>
                    <a:cubicBezTo>
                      <a:pt x="1305839" y="0"/>
                      <a:pt x="1334322" y="11798"/>
                      <a:pt x="1355322" y="32798"/>
                    </a:cubicBezTo>
                    <a:cubicBezTo>
                      <a:pt x="1376323" y="53799"/>
                      <a:pt x="1388121" y="82281"/>
                      <a:pt x="1388121" y="111980"/>
                    </a:cubicBezTo>
                    <a:lnTo>
                      <a:pt x="1388121" y="1753978"/>
                    </a:lnTo>
                    <a:cubicBezTo>
                      <a:pt x="1388121" y="1815823"/>
                      <a:pt x="1337985" y="1865958"/>
                      <a:pt x="1276140" y="1865958"/>
                    </a:cubicBezTo>
                    <a:lnTo>
                      <a:pt x="111980" y="1865958"/>
                    </a:lnTo>
                    <a:cubicBezTo>
                      <a:pt x="82281" y="1865958"/>
                      <a:pt x="53799" y="1854160"/>
                      <a:pt x="32798" y="1833160"/>
                    </a:cubicBezTo>
                    <a:cubicBezTo>
                      <a:pt x="11798" y="1812160"/>
                      <a:pt x="0" y="1783677"/>
                      <a:pt x="0" y="1753978"/>
                    </a:cubicBezTo>
                    <a:lnTo>
                      <a:pt x="0" y="111980"/>
                    </a:lnTo>
                    <a:cubicBezTo>
                      <a:pt x="0" y="50135"/>
                      <a:pt x="50135" y="0"/>
                      <a:pt x="111980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388120" cy="1904058"/>
              </a:xfrm>
              <a:prstGeom prst="rect">
                <a:avLst/>
              </a:prstGeom>
            </p:spPr>
            <p:txBody>
              <a:bodyPr lIns="40495" tIns="40495" rIns="40495" bIns="40495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1040254" y="3001594"/>
              <a:ext cx="2467868" cy="2467868"/>
            </a:xfrm>
            <a:custGeom>
              <a:avLst/>
              <a:gdLst/>
              <a:ahLst/>
              <a:cxnLst/>
              <a:rect l="l" t="t" r="r" b="b"/>
              <a:pathLst>
                <a:path w="2467868" h="2467868">
                  <a:moveTo>
                    <a:pt x="0" y="0"/>
                  </a:moveTo>
                  <a:lnTo>
                    <a:pt x="2467868" y="0"/>
                  </a:lnTo>
                  <a:lnTo>
                    <a:pt x="2467868" y="2467868"/>
                  </a:lnTo>
                  <a:lnTo>
                    <a:pt x="0" y="2467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51772" y="459562"/>
              <a:ext cx="4197733" cy="1662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  <a:spcBef>
                  <a:spcPct val="0"/>
                </a:spcBef>
              </a:pPr>
              <a:r>
                <a:rPr lang="en-US" sz="2685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Păstrarea datelor  pe documente fizice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062353" y="2469412"/>
            <a:ext cx="12163294" cy="960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288EB9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Probleme și aspecte care necesită îmbunătățire în gestionarea activităților dintr-un cabinet stomatologic:</a:t>
            </a:r>
          </a:p>
        </p:txBody>
      </p:sp>
      <p:sp>
        <p:nvSpPr>
          <p:cNvPr id="24" name="Freeform 24"/>
          <p:cNvSpPr/>
          <p:nvPr/>
        </p:nvSpPr>
        <p:spPr>
          <a:xfrm>
            <a:off x="8969275" y="7997877"/>
            <a:ext cx="444036" cy="506680"/>
          </a:xfrm>
          <a:custGeom>
            <a:avLst/>
            <a:gdLst/>
            <a:ahLst/>
            <a:cxnLst/>
            <a:rect l="l" t="t" r="r" b="b"/>
            <a:pathLst>
              <a:path w="444036" h="506680">
                <a:moveTo>
                  <a:pt x="0" y="0"/>
                </a:moveTo>
                <a:lnTo>
                  <a:pt x="444036" y="0"/>
                </a:lnTo>
                <a:lnTo>
                  <a:pt x="444036" y="506680"/>
                </a:lnTo>
                <a:lnTo>
                  <a:pt x="0" y="506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65100" y="-58015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3794298" y="-58015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29" y="0"/>
                </a:moveTo>
                <a:lnTo>
                  <a:pt x="0" y="0"/>
                </a:lnTo>
                <a:lnTo>
                  <a:pt x="0" y="5509403"/>
                </a:lnTo>
                <a:lnTo>
                  <a:pt x="5620929" y="5509403"/>
                </a:lnTo>
                <a:lnTo>
                  <a:pt x="5620929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pSp>
        <p:nvGrpSpPr>
          <p:cNvPr id="4" name="Group 4"/>
          <p:cNvGrpSpPr/>
          <p:nvPr/>
        </p:nvGrpSpPr>
        <p:grpSpPr>
          <a:xfrm>
            <a:off x="2020264" y="3274329"/>
            <a:ext cx="3964317" cy="5468618"/>
            <a:chOff x="0" y="0"/>
            <a:chExt cx="5285756" cy="729149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5285756" cy="7291491"/>
              <a:chOff x="0" y="0"/>
              <a:chExt cx="1560697" cy="215291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560697" cy="2152919"/>
              </a:xfrm>
              <a:custGeom>
                <a:avLst/>
                <a:gdLst/>
                <a:ahLst/>
                <a:cxnLst/>
                <a:rect l="l" t="t" r="r" b="b"/>
                <a:pathLst>
                  <a:path w="1560697" h="2152919">
                    <a:moveTo>
                      <a:pt x="99598" y="0"/>
                    </a:moveTo>
                    <a:lnTo>
                      <a:pt x="1461099" y="0"/>
                    </a:lnTo>
                    <a:cubicBezTo>
                      <a:pt x="1516105" y="0"/>
                      <a:pt x="1560697" y="44592"/>
                      <a:pt x="1560697" y="99598"/>
                    </a:cubicBezTo>
                    <a:lnTo>
                      <a:pt x="1560697" y="2053321"/>
                    </a:lnTo>
                    <a:cubicBezTo>
                      <a:pt x="1560697" y="2108328"/>
                      <a:pt x="1516105" y="2152919"/>
                      <a:pt x="1461099" y="2152919"/>
                    </a:cubicBezTo>
                    <a:lnTo>
                      <a:pt x="99598" y="2152919"/>
                    </a:lnTo>
                    <a:cubicBezTo>
                      <a:pt x="44592" y="2152919"/>
                      <a:pt x="0" y="2108328"/>
                      <a:pt x="0" y="2053321"/>
                    </a:cubicBezTo>
                    <a:lnTo>
                      <a:pt x="0" y="99598"/>
                    </a:lnTo>
                    <a:cubicBezTo>
                      <a:pt x="0" y="44592"/>
                      <a:pt x="44592" y="0"/>
                      <a:pt x="99598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560697" cy="2191019"/>
              </a:xfrm>
              <a:prstGeom prst="rect">
                <a:avLst/>
              </a:prstGeom>
            </p:spPr>
            <p:txBody>
              <a:bodyPr lIns="40495" tIns="40495" rIns="40495" bIns="40495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1419395" y="4444077"/>
              <a:ext cx="2481093" cy="2481093"/>
            </a:xfrm>
            <a:custGeom>
              <a:avLst/>
              <a:gdLst/>
              <a:ahLst/>
              <a:cxnLst/>
              <a:rect l="l" t="t" r="r" b="b"/>
              <a:pathLst>
                <a:path w="2481093" h="2481093">
                  <a:moveTo>
                    <a:pt x="0" y="0"/>
                  </a:moveTo>
                  <a:lnTo>
                    <a:pt x="2481093" y="0"/>
                  </a:lnTo>
                  <a:lnTo>
                    <a:pt x="2481093" y="2481094"/>
                  </a:lnTo>
                  <a:lnTo>
                    <a:pt x="0" y="2481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4123" y="518016"/>
              <a:ext cx="4971636" cy="14728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3"/>
                </a:lnSpc>
                <a:spcBef>
                  <a:spcPct val="0"/>
                </a:spcBef>
              </a:pPr>
              <a:r>
                <a:rPr lang="en-US" sz="2391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ORGANIZAREA EFICIENTĂ</a:t>
              </a:r>
            </a:p>
            <a:p>
              <a:pPr algn="ctr">
                <a:lnSpc>
                  <a:spcPts val="2893"/>
                </a:lnSpc>
                <a:spcBef>
                  <a:spcPct val="0"/>
                </a:spcBef>
              </a:pPr>
              <a:r>
                <a:rPr lang="en-US" sz="2391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A ACTIVITĂȚILOR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36909" y="2463653"/>
              <a:ext cx="4246066" cy="989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4"/>
                </a:lnSpc>
                <a:spcBef>
                  <a:spcPct val="0"/>
                </a:spcBef>
              </a:pPr>
              <a:r>
                <a:rPr lang="en-US" sz="2367">
                  <a:solidFill>
                    <a:srgbClr val="3D7692"/>
                  </a:solidFill>
                  <a:latin typeface="Poppins"/>
                  <a:ea typeface="Poppins"/>
                  <a:cs typeface="Poppins"/>
                  <a:sym typeface="Poppins"/>
                </a:rPr>
                <a:t>Programări online și gestionarea vizitelor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305031" y="3274329"/>
            <a:ext cx="3974405" cy="5468618"/>
            <a:chOff x="0" y="0"/>
            <a:chExt cx="5299207" cy="729149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5299207" cy="7291491"/>
              <a:chOff x="0" y="0"/>
              <a:chExt cx="1415580" cy="19477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415580" cy="1947780"/>
              </a:xfrm>
              <a:custGeom>
                <a:avLst/>
                <a:gdLst/>
                <a:ahLst/>
                <a:cxnLst/>
                <a:rect l="l" t="t" r="r" b="b"/>
                <a:pathLst>
                  <a:path w="1415580" h="1947780">
                    <a:moveTo>
                      <a:pt x="99345" y="0"/>
                    </a:moveTo>
                    <a:lnTo>
                      <a:pt x="1316235" y="0"/>
                    </a:lnTo>
                    <a:cubicBezTo>
                      <a:pt x="1342583" y="0"/>
                      <a:pt x="1367852" y="10467"/>
                      <a:pt x="1386483" y="29098"/>
                    </a:cubicBezTo>
                    <a:cubicBezTo>
                      <a:pt x="1405114" y="47728"/>
                      <a:pt x="1415580" y="72997"/>
                      <a:pt x="1415580" y="99345"/>
                    </a:cubicBezTo>
                    <a:lnTo>
                      <a:pt x="1415580" y="1848435"/>
                    </a:lnTo>
                    <a:cubicBezTo>
                      <a:pt x="1415580" y="1874783"/>
                      <a:pt x="1405114" y="1900052"/>
                      <a:pt x="1386483" y="1918683"/>
                    </a:cubicBezTo>
                    <a:cubicBezTo>
                      <a:pt x="1367852" y="1937314"/>
                      <a:pt x="1342583" y="1947780"/>
                      <a:pt x="1316235" y="1947780"/>
                    </a:cubicBezTo>
                    <a:lnTo>
                      <a:pt x="99345" y="1947780"/>
                    </a:lnTo>
                    <a:cubicBezTo>
                      <a:pt x="72997" y="1947780"/>
                      <a:pt x="47728" y="1937314"/>
                      <a:pt x="29098" y="1918683"/>
                    </a:cubicBezTo>
                    <a:cubicBezTo>
                      <a:pt x="10467" y="1900052"/>
                      <a:pt x="0" y="1874783"/>
                      <a:pt x="0" y="1848435"/>
                    </a:cubicBezTo>
                    <a:lnTo>
                      <a:pt x="0" y="99345"/>
                    </a:lnTo>
                    <a:cubicBezTo>
                      <a:pt x="0" y="72997"/>
                      <a:pt x="10467" y="47728"/>
                      <a:pt x="29098" y="29098"/>
                    </a:cubicBezTo>
                    <a:cubicBezTo>
                      <a:pt x="47728" y="10467"/>
                      <a:pt x="72997" y="0"/>
                      <a:pt x="99345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415580" cy="1985880"/>
              </a:xfrm>
              <a:prstGeom prst="rect">
                <a:avLst/>
              </a:prstGeom>
            </p:spPr>
            <p:txBody>
              <a:bodyPr lIns="44760" tIns="44760" rIns="44760" bIns="4476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444662" y="4507294"/>
              <a:ext cx="2259244" cy="2259244"/>
            </a:xfrm>
            <a:custGeom>
              <a:avLst/>
              <a:gdLst/>
              <a:ahLst/>
              <a:cxnLst/>
              <a:rect l="l" t="t" r="r" b="b"/>
              <a:pathLst>
                <a:path w="2259244" h="2259244">
                  <a:moveTo>
                    <a:pt x="0" y="0"/>
                  </a:moveTo>
                  <a:lnTo>
                    <a:pt x="2259244" y="0"/>
                  </a:lnTo>
                  <a:lnTo>
                    <a:pt x="2259244" y="2259244"/>
                  </a:lnTo>
                  <a:lnTo>
                    <a:pt x="0" y="2259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89776" y="476181"/>
              <a:ext cx="5004023" cy="16354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17"/>
                </a:lnSpc>
                <a:spcBef>
                  <a:spcPct val="0"/>
                </a:spcBef>
              </a:pPr>
              <a:r>
                <a:rPr lang="en-US" sz="2658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PRIORITIZAREA EXPERIENȚEI PACIENȚILOR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463653"/>
              <a:ext cx="5148568" cy="1548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D7692"/>
                  </a:solidFill>
                  <a:latin typeface="Poppins"/>
                  <a:ea typeface="Poppins"/>
                  <a:cs typeface="Poppins"/>
                  <a:sym typeface="Poppins"/>
                </a:rPr>
                <a:t>Acces la istoricul vizitelor și procedurilor efectuate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86819" y="7241069"/>
            <a:ext cx="217937" cy="213534"/>
            <a:chOff x="0" y="0"/>
            <a:chExt cx="251460" cy="246380"/>
          </a:xfrm>
        </p:grpSpPr>
        <p:sp>
          <p:nvSpPr>
            <p:cNvPr id="19" name="Freeform 19"/>
            <p:cNvSpPr/>
            <p:nvPr/>
          </p:nvSpPr>
          <p:spPr>
            <a:xfrm>
              <a:off x="50800" y="49530"/>
              <a:ext cx="149860" cy="151130"/>
            </a:xfrm>
            <a:custGeom>
              <a:avLst/>
              <a:gdLst/>
              <a:ahLst/>
              <a:cxnLst/>
              <a:rect l="l" t="t" r="r" b="b"/>
              <a:pathLst>
                <a:path w="149860" h="15113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E17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65143" y="3274329"/>
            <a:ext cx="3958788" cy="5468618"/>
            <a:chOff x="0" y="0"/>
            <a:chExt cx="5278384" cy="7291491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5278384" cy="7291491"/>
              <a:chOff x="0" y="0"/>
              <a:chExt cx="1469121" cy="202942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69121" cy="2029424"/>
              </a:xfrm>
              <a:custGeom>
                <a:avLst/>
                <a:gdLst/>
                <a:ahLst/>
                <a:cxnLst/>
                <a:rect l="l" t="t" r="r" b="b"/>
                <a:pathLst>
                  <a:path w="1469121" h="2029424">
                    <a:moveTo>
                      <a:pt x="99737" y="0"/>
                    </a:moveTo>
                    <a:lnTo>
                      <a:pt x="1369384" y="0"/>
                    </a:lnTo>
                    <a:cubicBezTo>
                      <a:pt x="1395836" y="0"/>
                      <a:pt x="1421204" y="10508"/>
                      <a:pt x="1439908" y="29212"/>
                    </a:cubicBezTo>
                    <a:cubicBezTo>
                      <a:pt x="1458613" y="47917"/>
                      <a:pt x="1469121" y="73285"/>
                      <a:pt x="1469121" y="99737"/>
                    </a:cubicBezTo>
                    <a:lnTo>
                      <a:pt x="1469121" y="1929687"/>
                    </a:lnTo>
                    <a:cubicBezTo>
                      <a:pt x="1469121" y="1956139"/>
                      <a:pt x="1458613" y="1981508"/>
                      <a:pt x="1439908" y="2000212"/>
                    </a:cubicBezTo>
                    <a:cubicBezTo>
                      <a:pt x="1421204" y="2018916"/>
                      <a:pt x="1395836" y="2029424"/>
                      <a:pt x="1369384" y="2029424"/>
                    </a:cubicBezTo>
                    <a:lnTo>
                      <a:pt x="99737" y="2029424"/>
                    </a:lnTo>
                    <a:cubicBezTo>
                      <a:pt x="73285" y="2029424"/>
                      <a:pt x="47917" y="2018916"/>
                      <a:pt x="29212" y="2000212"/>
                    </a:cubicBezTo>
                    <a:cubicBezTo>
                      <a:pt x="10508" y="1981508"/>
                      <a:pt x="0" y="1956139"/>
                      <a:pt x="0" y="1929687"/>
                    </a:cubicBezTo>
                    <a:lnTo>
                      <a:pt x="0" y="99737"/>
                    </a:lnTo>
                    <a:cubicBezTo>
                      <a:pt x="0" y="73285"/>
                      <a:pt x="10508" y="47917"/>
                      <a:pt x="29212" y="29212"/>
                    </a:cubicBezTo>
                    <a:cubicBezTo>
                      <a:pt x="47917" y="10508"/>
                      <a:pt x="73285" y="0"/>
                      <a:pt x="99737" y="0"/>
                    </a:cubicBezTo>
                    <a:close/>
                  </a:path>
                </a:pathLst>
              </a:custGeom>
              <a:solidFill>
                <a:srgbClr val="F0FBFF"/>
              </a:solidFill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469121" cy="2067524"/>
              </a:xfrm>
              <a:prstGeom prst="rect">
                <a:avLst/>
              </a:prstGeom>
            </p:spPr>
            <p:txBody>
              <a:bodyPr lIns="42959" tIns="42959" rIns="42959" bIns="42959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725846" y="412876"/>
              <a:ext cx="3825260" cy="1570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  <a:spcBef>
                  <a:spcPct val="0"/>
                </a:spcBef>
              </a:pPr>
              <a:r>
                <a:rPr lang="en-US" sz="2536" b="1">
                  <a:solidFill>
                    <a:srgbClr val="32919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MANIPULAREA DATELOR PACIENȚILOR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21801" y="2463653"/>
              <a:ext cx="4434782" cy="1040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D7692"/>
                  </a:solidFill>
                  <a:latin typeface="Poppins"/>
                  <a:ea typeface="Poppins"/>
                  <a:cs typeface="Poppins"/>
                  <a:sym typeface="Poppins"/>
                </a:rPr>
                <a:t>Salvarea electronică a informațiiilor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1529267" y="4444077"/>
              <a:ext cx="2259244" cy="2259244"/>
            </a:xfrm>
            <a:custGeom>
              <a:avLst/>
              <a:gdLst/>
              <a:ahLst/>
              <a:cxnLst/>
              <a:rect l="l" t="t" r="r" b="b"/>
              <a:pathLst>
                <a:path w="2259244" h="2259244">
                  <a:moveTo>
                    <a:pt x="0" y="0"/>
                  </a:moveTo>
                  <a:lnTo>
                    <a:pt x="2259244" y="0"/>
                  </a:lnTo>
                  <a:lnTo>
                    <a:pt x="2259244" y="2259244"/>
                  </a:lnTo>
                  <a:lnTo>
                    <a:pt x="0" y="2259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ro-RO"/>
            </a:p>
          </p:txBody>
        </p:sp>
        <p:grpSp>
          <p:nvGrpSpPr>
            <p:cNvPr id="27" name="Group 27"/>
            <p:cNvGrpSpPr/>
            <p:nvPr/>
          </p:nvGrpSpPr>
          <p:grpSpPr>
            <a:xfrm>
              <a:off x="2446246" y="4983523"/>
              <a:ext cx="851202" cy="796901"/>
              <a:chOff x="0" y="0"/>
              <a:chExt cx="736600" cy="68961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50800" y="40640"/>
                <a:ext cx="636270" cy="607060"/>
              </a:xfrm>
              <a:custGeom>
                <a:avLst/>
                <a:gdLst/>
                <a:ahLst/>
                <a:cxnLst/>
                <a:rect l="l" t="t" r="r" b="b"/>
                <a:pathLst>
                  <a:path w="636270" h="607060">
                    <a:moveTo>
                      <a:pt x="0" y="161290"/>
                    </a:moveTo>
                    <a:cubicBezTo>
                      <a:pt x="35560" y="48260"/>
                      <a:pt x="68580" y="21590"/>
                      <a:pt x="99060" y="11430"/>
                    </a:cubicBezTo>
                    <a:cubicBezTo>
                      <a:pt x="130810" y="0"/>
                      <a:pt x="171450" y="6350"/>
                      <a:pt x="207010" y="10160"/>
                    </a:cubicBezTo>
                    <a:cubicBezTo>
                      <a:pt x="242570" y="13970"/>
                      <a:pt x="274320" y="20320"/>
                      <a:pt x="311150" y="31750"/>
                    </a:cubicBezTo>
                    <a:cubicBezTo>
                      <a:pt x="355600" y="45720"/>
                      <a:pt x="420370" y="66040"/>
                      <a:pt x="457200" y="90170"/>
                    </a:cubicBezTo>
                    <a:cubicBezTo>
                      <a:pt x="483870" y="107950"/>
                      <a:pt x="505460" y="143510"/>
                      <a:pt x="516890" y="151130"/>
                    </a:cubicBezTo>
                    <a:cubicBezTo>
                      <a:pt x="520700" y="154940"/>
                      <a:pt x="521970" y="154940"/>
                      <a:pt x="525780" y="156210"/>
                    </a:cubicBezTo>
                    <a:cubicBezTo>
                      <a:pt x="528320" y="156210"/>
                      <a:pt x="534670" y="153670"/>
                      <a:pt x="534670" y="153670"/>
                    </a:cubicBezTo>
                    <a:cubicBezTo>
                      <a:pt x="534670" y="153670"/>
                      <a:pt x="542290" y="153670"/>
                      <a:pt x="544830" y="153670"/>
                    </a:cubicBezTo>
                    <a:cubicBezTo>
                      <a:pt x="548640" y="153670"/>
                      <a:pt x="556260" y="153670"/>
                      <a:pt x="556260" y="153670"/>
                    </a:cubicBezTo>
                    <a:cubicBezTo>
                      <a:pt x="556260" y="153670"/>
                      <a:pt x="562610" y="154940"/>
                      <a:pt x="566420" y="156210"/>
                    </a:cubicBezTo>
                    <a:cubicBezTo>
                      <a:pt x="570230" y="157480"/>
                      <a:pt x="576580" y="158750"/>
                      <a:pt x="576580" y="158750"/>
                    </a:cubicBezTo>
                    <a:cubicBezTo>
                      <a:pt x="577850" y="158750"/>
                      <a:pt x="582930" y="162560"/>
                      <a:pt x="586740" y="163830"/>
                    </a:cubicBezTo>
                    <a:cubicBezTo>
                      <a:pt x="590550" y="165100"/>
                      <a:pt x="595630" y="168910"/>
                      <a:pt x="596900" y="168910"/>
                    </a:cubicBezTo>
                    <a:cubicBezTo>
                      <a:pt x="596900" y="168910"/>
                      <a:pt x="601980" y="173990"/>
                      <a:pt x="604520" y="176530"/>
                    </a:cubicBezTo>
                    <a:cubicBezTo>
                      <a:pt x="607060" y="179070"/>
                      <a:pt x="612140" y="182880"/>
                      <a:pt x="612140" y="182880"/>
                    </a:cubicBezTo>
                    <a:cubicBezTo>
                      <a:pt x="612140" y="184150"/>
                      <a:pt x="617220" y="189230"/>
                      <a:pt x="618490" y="191770"/>
                    </a:cubicBezTo>
                    <a:cubicBezTo>
                      <a:pt x="621030" y="195580"/>
                      <a:pt x="624840" y="200660"/>
                      <a:pt x="624840" y="200660"/>
                    </a:cubicBezTo>
                    <a:cubicBezTo>
                      <a:pt x="624840" y="201930"/>
                      <a:pt x="627380" y="208280"/>
                      <a:pt x="628650" y="210820"/>
                    </a:cubicBezTo>
                    <a:cubicBezTo>
                      <a:pt x="629920" y="214630"/>
                      <a:pt x="632460" y="220980"/>
                      <a:pt x="632460" y="220980"/>
                    </a:cubicBezTo>
                    <a:cubicBezTo>
                      <a:pt x="632460" y="222250"/>
                      <a:pt x="633730" y="228600"/>
                      <a:pt x="633730" y="232410"/>
                    </a:cubicBezTo>
                    <a:cubicBezTo>
                      <a:pt x="633730" y="236220"/>
                      <a:pt x="635000" y="242570"/>
                      <a:pt x="635000" y="242570"/>
                    </a:cubicBezTo>
                    <a:cubicBezTo>
                      <a:pt x="635000" y="242570"/>
                      <a:pt x="636270" y="300990"/>
                      <a:pt x="635000" y="318770"/>
                    </a:cubicBezTo>
                    <a:cubicBezTo>
                      <a:pt x="633730" y="330200"/>
                      <a:pt x="631190" y="342900"/>
                      <a:pt x="631190" y="345440"/>
                    </a:cubicBezTo>
                    <a:cubicBezTo>
                      <a:pt x="631190" y="346710"/>
                      <a:pt x="631190" y="346710"/>
                      <a:pt x="631190" y="346710"/>
                    </a:cubicBezTo>
                    <a:cubicBezTo>
                      <a:pt x="631190" y="346710"/>
                      <a:pt x="629920" y="346710"/>
                      <a:pt x="629920" y="346710"/>
                    </a:cubicBezTo>
                    <a:cubicBezTo>
                      <a:pt x="628650" y="349250"/>
                      <a:pt x="626110" y="411480"/>
                      <a:pt x="615950" y="439420"/>
                    </a:cubicBezTo>
                    <a:cubicBezTo>
                      <a:pt x="604520" y="466090"/>
                      <a:pt x="585470" y="492760"/>
                      <a:pt x="563880" y="510540"/>
                    </a:cubicBezTo>
                    <a:cubicBezTo>
                      <a:pt x="543560" y="529590"/>
                      <a:pt x="515620" y="542290"/>
                      <a:pt x="487680" y="549910"/>
                    </a:cubicBezTo>
                    <a:cubicBezTo>
                      <a:pt x="457200" y="557530"/>
                      <a:pt x="408940" y="554990"/>
                      <a:pt x="388620" y="553720"/>
                    </a:cubicBezTo>
                    <a:cubicBezTo>
                      <a:pt x="378460" y="553720"/>
                      <a:pt x="373380" y="549910"/>
                      <a:pt x="367030" y="549910"/>
                    </a:cubicBezTo>
                    <a:cubicBezTo>
                      <a:pt x="360680" y="549910"/>
                      <a:pt x="353060" y="553720"/>
                      <a:pt x="349250" y="553720"/>
                    </a:cubicBezTo>
                    <a:cubicBezTo>
                      <a:pt x="349250" y="553720"/>
                      <a:pt x="349250" y="553720"/>
                      <a:pt x="347980" y="553720"/>
                    </a:cubicBezTo>
                    <a:cubicBezTo>
                      <a:pt x="342900" y="556260"/>
                      <a:pt x="322580" y="590550"/>
                      <a:pt x="302260" y="598170"/>
                    </a:cubicBezTo>
                    <a:cubicBezTo>
                      <a:pt x="279400" y="607060"/>
                      <a:pt x="242570" y="600710"/>
                      <a:pt x="214630" y="594360"/>
                    </a:cubicBezTo>
                    <a:cubicBezTo>
                      <a:pt x="187960" y="588010"/>
                      <a:pt x="158750" y="577850"/>
                      <a:pt x="138430" y="560070"/>
                    </a:cubicBezTo>
                    <a:cubicBezTo>
                      <a:pt x="119380" y="541020"/>
                      <a:pt x="104140" y="513080"/>
                      <a:pt x="97790" y="485140"/>
                    </a:cubicBezTo>
                    <a:cubicBezTo>
                      <a:pt x="88900" y="453390"/>
                      <a:pt x="91440" y="391160"/>
                      <a:pt x="97790" y="378460"/>
                    </a:cubicBezTo>
                    <a:cubicBezTo>
                      <a:pt x="100330" y="374650"/>
                      <a:pt x="106680" y="377190"/>
                      <a:pt x="107950" y="373380"/>
                    </a:cubicBezTo>
                    <a:cubicBezTo>
                      <a:pt x="110490" y="363220"/>
                      <a:pt x="95250" y="327660"/>
                      <a:pt x="81280" y="308610"/>
                    </a:cubicBezTo>
                    <a:cubicBezTo>
                      <a:pt x="67310" y="288290"/>
                      <a:pt x="35560" y="279400"/>
                      <a:pt x="22860" y="256540"/>
                    </a:cubicBezTo>
                    <a:cubicBezTo>
                      <a:pt x="7620" y="232410"/>
                      <a:pt x="0" y="161290"/>
                      <a:pt x="0" y="161290"/>
                    </a:cubicBezTo>
                    <a:moveTo>
                      <a:pt x="130810" y="170180"/>
                    </a:moveTo>
                    <a:cubicBezTo>
                      <a:pt x="135890" y="171450"/>
                      <a:pt x="135890" y="171450"/>
                      <a:pt x="135890" y="171450"/>
                    </a:cubicBezTo>
                    <a:cubicBezTo>
                      <a:pt x="135890" y="170180"/>
                      <a:pt x="130810" y="170180"/>
                      <a:pt x="130810" y="170180"/>
                    </a:cubicBezTo>
                  </a:path>
                </a:pathLst>
              </a:custGeom>
              <a:solidFill>
                <a:srgbClr val="FFCDB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9" name="Freeform 29"/>
          <p:cNvSpPr/>
          <p:nvPr/>
        </p:nvSpPr>
        <p:spPr>
          <a:xfrm>
            <a:off x="9254835" y="7117371"/>
            <a:ext cx="339044" cy="386876"/>
          </a:xfrm>
          <a:custGeom>
            <a:avLst/>
            <a:gdLst/>
            <a:ahLst/>
            <a:cxnLst/>
            <a:rect l="l" t="t" r="r" b="b"/>
            <a:pathLst>
              <a:path w="339044" h="386876">
                <a:moveTo>
                  <a:pt x="0" y="0"/>
                </a:moveTo>
                <a:lnTo>
                  <a:pt x="339044" y="0"/>
                </a:lnTo>
                <a:lnTo>
                  <a:pt x="339044" y="386876"/>
                </a:lnTo>
                <a:lnTo>
                  <a:pt x="0" y="3868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30" name="TextBox 30"/>
          <p:cNvSpPr txBox="1"/>
          <p:nvPr/>
        </p:nvSpPr>
        <p:spPr>
          <a:xfrm>
            <a:off x="3527662" y="1362127"/>
            <a:ext cx="11232676" cy="81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SCOP ȘI OBIECTIVE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60413" y="-823170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4"/>
                </a:lnTo>
                <a:lnTo>
                  <a:pt x="0" y="5509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TextBox 3"/>
          <p:cNvSpPr txBox="1"/>
          <p:nvPr/>
        </p:nvSpPr>
        <p:spPr>
          <a:xfrm>
            <a:off x="3527661" y="1119113"/>
            <a:ext cx="11232676" cy="81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00" dirty="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ABORDĂRI EXISTENTE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8161" y="8754174"/>
            <a:ext cx="1707245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2" lvl="1" indent="-118746" algn="l">
              <a:lnSpc>
                <a:spcPts val="1331"/>
              </a:lnSpc>
              <a:buAutoNum type="arabicPeriod"/>
            </a:pP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S.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Farlinda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F.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Erawantini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A.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Puspitasari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and S. Anwar, “Designing and manufacturing application of electronic medical record for clinic dental in health,”2020</a:t>
            </a:r>
          </a:p>
          <a:p>
            <a:pPr marL="237492" lvl="1" indent="-118746" algn="l">
              <a:lnSpc>
                <a:spcPts val="1331"/>
              </a:lnSpc>
              <a:buAutoNum type="arabicPeriod"/>
            </a:pP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D. M. Barakah, “Integrating dental working experience in development of a dental clinic database system for a general tertiary hospital,” in 2016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InternationalConference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on Computational Science and Computational Intelligence (CSCI),pp. 63–67, 2016.</a:t>
            </a:r>
          </a:p>
          <a:p>
            <a:pPr marL="237492" lvl="1" indent="-118746" algn="l">
              <a:lnSpc>
                <a:spcPts val="1331"/>
              </a:lnSpc>
              <a:buAutoNum type="arabicPeriod"/>
            </a:pP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J. M. D. Barrios, A. P.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Tapalla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M. A.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Diloy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and M. A.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Lindio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“A web-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basedenterprise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and decision support system for a dental clinic in the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philippines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,”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inTENCON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2022 - 2022 IEEE Region 10 Conference (TENCON), pp. 1–6, 2022.</a:t>
            </a:r>
          </a:p>
          <a:p>
            <a:pPr marL="237492" lvl="1" indent="-118746" algn="l">
              <a:lnSpc>
                <a:spcPts val="1331"/>
              </a:lnSpc>
              <a:buAutoNum type="arabicPeriod"/>
            </a:pP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A.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Nizia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lek, W.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Zabierowski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, and A. Napieralski, “Application of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jee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5 techno-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logies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for a system to support dental clinic management,” in 2008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InternationalConference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on ”Modern Problems of Radio Engineering, Telecommunications </a:t>
            </a:r>
            <a:r>
              <a:rPr lang="en-US" sz="1100" dirty="0" err="1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andComputer</a:t>
            </a:r>
            <a:r>
              <a:rPr lang="en-US" sz="1100" dirty="0">
                <a:solidFill>
                  <a:srgbClr val="3D7692"/>
                </a:solidFill>
                <a:latin typeface="Poppins"/>
                <a:ea typeface="Poppins"/>
                <a:cs typeface="Poppins"/>
                <a:sym typeface="Poppins"/>
              </a:rPr>
              <a:t> Science” (TCSET), pp. 565–568, 2008.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3563600" y="-923108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A9152947-666B-F568-787E-AB4C2B775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924910"/>
              </p:ext>
            </p:extLst>
          </p:nvPr>
        </p:nvGraphicFramePr>
        <p:xfrm>
          <a:off x="2611136" y="3086100"/>
          <a:ext cx="13065727" cy="4435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4710">
                  <a:extLst>
                    <a:ext uri="{9D8B030D-6E8A-4147-A177-3AD203B41FA5}">
                      <a16:colId xmlns:a16="http://schemas.microsoft.com/office/drawing/2014/main" val="380198939"/>
                    </a:ext>
                  </a:extLst>
                </a:gridCol>
                <a:gridCol w="2122756">
                  <a:extLst>
                    <a:ext uri="{9D8B030D-6E8A-4147-A177-3AD203B41FA5}">
                      <a16:colId xmlns:a16="http://schemas.microsoft.com/office/drawing/2014/main" val="993945931"/>
                    </a:ext>
                  </a:extLst>
                </a:gridCol>
                <a:gridCol w="1800683">
                  <a:extLst>
                    <a:ext uri="{9D8B030D-6E8A-4147-A177-3AD203B41FA5}">
                      <a16:colId xmlns:a16="http://schemas.microsoft.com/office/drawing/2014/main" val="26586823"/>
                    </a:ext>
                  </a:extLst>
                </a:gridCol>
                <a:gridCol w="1873881">
                  <a:extLst>
                    <a:ext uri="{9D8B030D-6E8A-4147-A177-3AD203B41FA5}">
                      <a16:colId xmlns:a16="http://schemas.microsoft.com/office/drawing/2014/main" val="919962162"/>
                    </a:ext>
                  </a:extLst>
                </a:gridCol>
                <a:gridCol w="1903160">
                  <a:extLst>
                    <a:ext uri="{9D8B030D-6E8A-4147-A177-3AD203B41FA5}">
                      <a16:colId xmlns:a16="http://schemas.microsoft.com/office/drawing/2014/main" val="2124307939"/>
                    </a:ext>
                  </a:extLst>
                </a:gridCol>
                <a:gridCol w="2020279">
                  <a:extLst>
                    <a:ext uri="{9D8B030D-6E8A-4147-A177-3AD203B41FA5}">
                      <a16:colId xmlns:a16="http://schemas.microsoft.com/office/drawing/2014/main" val="2774007762"/>
                    </a:ext>
                  </a:extLst>
                </a:gridCol>
                <a:gridCol w="1860258">
                  <a:extLst>
                    <a:ext uri="{9D8B030D-6E8A-4147-A177-3AD203B41FA5}">
                      <a16:colId xmlns:a16="http://schemas.microsoft.com/office/drawing/2014/main" val="1521985301"/>
                    </a:ext>
                  </a:extLst>
                </a:gridCol>
              </a:tblGrid>
              <a:tr h="1294875">
                <a:tc>
                  <a:txBody>
                    <a:bodyPr/>
                    <a:lstStyle/>
                    <a:p>
                      <a:pPr algn="ctr"/>
                      <a:endParaRPr lang="ro-RO" sz="1500" dirty="0"/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Salvarea on-line a fișelor medicale și a datelor pacienților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Programarea on-line a pacienților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Vizualizarea istoricului și al vizitelor medicale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Solicitarea programărilor de către pacient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Reprezentare</a:t>
                      </a:r>
                      <a:r>
                        <a:rPr lang="ro-RO" sz="2000" dirty="0"/>
                        <a:t>a </a:t>
                      </a:r>
                      <a:r>
                        <a:rPr lang="it-IT" sz="2000" dirty="0"/>
                        <a:t>vizual</a:t>
                      </a:r>
                      <a:r>
                        <a:rPr lang="ro-RO" sz="2000" dirty="0"/>
                        <a:t>ă</a:t>
                      </a:r>
                      <a:r>
                        <a:rPr lang="it-IT" sz="2000" dirty="0"/>
                        <a:t> a st</a:t>
                      </a:r>
                      <a:r>
                        <a:rPr lang="ro-RO" sz="2000" dirty="0"/>
                        <a:t>ă</a:t>
                      </a:r>
                      <a:r>
                        <a:rPr lang="it-IT" sz="2000" dirty="0"/>
                        <a:t>rii</a:t>
                      </a:r>
                      <a:r>
                        <a:rPr lang="ro-RO" sz="2000" dirty="0"/>
                        <a:t> </a:t>
                      </a:r>
                      <a:r>
                        <a:rPr lang="it-IT" sz="2000" dirty="0"/>
                        <a:t>dentare</a:t>
                      </a:r>
                      <a:r>
                        <a:rPr lang="ro-RO" sz="2000" dirty="0"/>
                        <a:t> a</a:t>
                      </a:r>
                      <a:r>
                        <a:rPr lang="it-IT" sz="2000" dirty="0"/>
                        <a:t> pacientulu</a:t>
                      </a:r>
                      <a:r>
                        <a:rPr lang="ro-RO" sz="2000" dirty="0"/>
                        <a:t>i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Gestionarea conturilor copiilor</a:t>
                      </a:r>
                    </a:p>
                  </a:txBody>
                  <a:tcPr>
                    <a:solidFill>
                      <a:srgbClr val="000A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317963"/>
                  </a:ext>
                </a:extLst>
              </a:tr>
              <a:tr h="624945"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1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70176"/>
                  </a:ext>
                </a:extLst>
              </a:tr>
              <a:tr h="624945"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2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      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94256"/>
                  </a:ext>
                </a:extLst>
              </a:tr>
              <a:tr h="624945"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3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o-RO" sz="1600" b="1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07572"/>
                  </a:ext>
                </a:extLst>
              </a:tr>
              <a:tr h="624945">
                <a:tc>
                  <a:txBody>
                    <a:bodyPr/>
                    <a:lstStyle/>
                    <a:p>
                      <a:pPr algn="ctr"/>
                      <a:r>
                        <a:rPr lang="ro-RO" b="1" dirty="0"/>
                        <a:t>4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o-RO" sz="1600" b="1" dirty="0"/>
                    </a:p>
                  </a:txBody>
                  <a:tcPr>
                    <a:solidFill>
                      <a:srgbClr val="48B5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×</a:t>
                      </a:r>
                    </a:p>
                  </a:txBody>
                  <a:tcPr>
                    <a:solidFill>
                      <a:srgbClr val="48B5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26724"/>
                  </a:ext>
                </a:extLst>
              </a:tr>
              <a:tr h="624945">
                <a:tc>
                  <a:txBody>
                    <a:bodyPr/>
                    <a:lstStyle/>
                    <a:p>
                      <a:pPr algn="ctr"/>
                      <a:r>
                        <a:rPr lang="ro-RO" b="1" dirty="0" err="1"/>
                        <a:t>DentHelp</a:t>
                      </a:r>
                      <a:endParaRPr lang="ro-RO" b="1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dirty="0"/>
                        <a:t>✓</a:t>
                      </a:r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o-RO" sz="1600" b="1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o-RO" sz="1600" b="1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o-RO" sz="1600" b="1" dirty="0"/>
                    </a:p>
                  </a:txBody>
                  <a:tcPr>
                    <a:solidFill>
                      <a:srgbClr val="A2E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9695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60413" y="-823170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4"/>
                </a:lnTo>
                <a:lnTo>
                  <a:pt x="0" y="5509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TextBox 3"/>
          <p:cNvSpPr txBox="1"/>
          <p:nvPr/>
        </p:nvSpPr>
        <p:spPr>
          <a:xfrm>
            <a:off x="3527662" y="1785615"/>
            <a:ext cx="11232676" cy="81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TEHNOLOGII UTILIZATE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3829691" y="-55811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4"/>
                </a:lnTo>
                <a:lnTo>
                  <a:pt x="5620930" y="5509404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 flipH="1" flipV="1">
            <a:off x="13829691" y="5944674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5247619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5247619" y="0"/>
                </a:lnTo>
                <a:lnTo>
                  <a:pt x="5247619" y="514350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6" name="Freeform 6"/>
          <p:cNvSpPr/>
          <p:nvPr/>
        </p:nvSpPr>
        <p:spPr>
          <a:xfrm flipV="1">
            <a:off x="-1060413" y="577975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0" y="5143500"/>
                </a:moveTo>
                <a:lnTo>
                  <a:pt x="5247620" y="5143500"/>
                </a:lnTo>
                <a:lnTo>
                  <a:pt x="524762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7" name="Freeform 7"/>
          <p:cNvSpPr/>
          <p:nvPr/>
        </p:nvSpPr>
        <p:spPr>
          <a:xfrm>
            <a:off x="3459079" y="3794974"/>
            <a:ext cx="11301259" cy="3969567"/>
          </a:xfrm>
          <a:custGeom>
            <a:avLst/>
            <a:gdLst/>
            <a:ahLst/>
            <a:cxnLst/>
            <a:rect l="l" t="t" r="r" b="b"/>
            <a:pathLst>
              <a:path w="11301259" h="3969567">
                <a:moveTo>
                  <a:pt x="0" y="0"/>
                </a:moveTo>
                <a:lnTo>
                  <a:pt x="11301259" y="0"/>
                </a:lnTo>
                <a:lnTo>
                  <a:pt x="11301259" y="3969567"/>
                </a:lnTo>
                <a:lnTo>
                  <a:pt x="0" y="39695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V="1">
            <a:off x="-873757" y="602736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0" y="5143500"/>
                </a:moveTo>
                <a:lnTo>
                  <a:pt x="5247619" y="5143500"/>
                </a:lnTo>
                <a:lnTo>
                  <a:pt x="5247619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3657600" y="-266943"/>
            <a:ext cx="14848556" cy="10820885"/>
          </a:xfrm>
          <a:custGeom>
            <a:avLst/>
            <a:gdLst/>
            <a:ahLst/>
            <a:cxnLst/>
            <a:rect l="l" t="t" r="r" b="b"/>
            <a:pathLst>
              <a:path w="14848556" h="10820885">
                <a:moveTo>
                  <a:pt x="0" y="0"/>
                </a:moveTo>
                <a:lnTo>
                  <a:pt x="14848556" y="0"/>
                </a:lnTo>
                <a:lnTo>
                  <a:pt x="14848556" y="10820886"/>
                </a:lnTo>
                <a:lnTo>
                  <a:pt x="0" y="10820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-859902" y="4405324"/>
            <a:ext cx="6265718" cy="162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3"/>
              </a:lnSpc>
            </a:pPr>
            <a:r>
              <a:rPr lang="en-US" sz="5300" dirty="0">
                <a:solidFill>
                  <a:srgbClr val="3291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CAZURI DE UTILIZARE</a:t>
            </a:r>
          </a:p>
        </p:txBody>
      </p:sp>
      <p:sp>
        <p:nvSpPr>
          <p:cNvPr id="2" name="Freeform 2"/>
          <p:cNvSpPr/>
          <p:nvPr/>
        </p:nvSpPr>
        <p:spPr>
          <a:xfrm>
            <a:off x="-1060413" y="-823170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4"/>
                </a:lnTo>
                <a:lnTo>
                  <a:pt x="0" y="55094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448835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 flipV="1">
            <a:off x="-1823646" y="602736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0" y="5143500"/>
                </a:moveTo>
                <a:lnTo>
                  <a:pt x="5247620" y="5143500"/>
                </a:lnTo>
                <a:lnTo>
                  <a:pt x="524762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5" name="Freeform 5"/>
          <p:cNvSpPr/>
          <p:nvPr/>
        </p:nvSpPr>
        <p:spPr>
          <a:xfrm flipH="1" flipV="1">
            <a:off x="14864026" y="6027368"/>
            <a:ext cx="5247619" cy="5143500"/>
          </a:xfrm>
          <a:custGeom>
            <a:avLst/>
            <a:gdLst/>
            <a:ahLst/>
            <a:cxnLst/>
            <a:rect l="l" t="t" r="r" b="b"/>
            <a:pathLst>
              <a:path w="5247619" h="5143500">
                <a:moveTo>
                  <a:pt x="524762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5247620" y="0"/>
                </a:lnTo>
                <a:lnTo>
                  <a:pt x="5247620" y="514350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grpSp>
        <p:nvGrpSpPr>
          <p:cNvPr id="6" name="Group 6"/>
          <p:cNvGrpSpPr/>
          <p:nvPr/>
        </p:nvGrpSpPr>
        <p:grpSpPr>
          <a:xfrm>
            <a:off x="2194174" y="2433251"/>
            <a:ext cx="13899652" cy="5420498"/>
            <a:chOff x="0" y="0"/>
            <a:chExt cx="3660814" cy="14276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60814" cy="1427621"/>
            </a:xfrm>
            <a:custGeom>
              <a:avLst/>
              <a:gdLst/>
              <a:ahLst/>
              <a:cxnLst/>
              <a:rect l="l" t="t" r="r" b="b"/>
              <a:pathLst>
                <a:path w="3660814" h="1427621">
                  <a:moveTo>
                    <a:pt x="28406" y="0"/>
                  </a:moveTo>
                  <a:lnTo>
                    <a:pt x="3632407" y="0"/>
                  </a:lnTo>
                  <a:cubicBezTo>
                    <a:pt x="3639941" y="0"/>
                    <a:pt x="3647167" y="2993"/>
                    <a:pt x="3652494" y="8320"/>
                  </a:cubicBezTo>
                  <a:cubicBezTo>
                    <a:pt x="3657821" y="13647"/>
                    <a:pt x="3660814" y="20872"/>
                    <a:pt x="3660814" y="28406"/>
                  </a:cubicBezTo>
                  <a:lnTo>
                    <a:pt x="3660814" y="1399215"/>
                  </a:lnTo>
                  <a:cubicBezTo>
                    <a:pt x="3660814" y="1406748"/>
                    <a:pt x="3657821" y="1413974"/>
                    <a:pt x="3652494" y="1419301"/>
                  </a:cubicBezTo>
                  <a:cubicBezTo>
                    <a:pt x="3647167" y="1424628"/>
                    <a:pt x="3639941" y="1427621"/>
                    <a:pt x="3632407" y="1427621"/>
                  </a:cubicBezTo>
                  <a:lnTo>
                    <a:pt x="28406" y="1427621"/>
                  </a:lnTo>
                  <a:cubicBezTo>
                    <a:pt x="12718" y="1427621"/>
                    <a:pt x="0" y="1414903"/>
                    <a:pt x="0" y="1399215"/>
                  </a:cubicBezTo>
                  <a:lnTo>
                    <a:pt x="0" y="28406"/>
                  </a:lnTo>
                  <a:cubicBezTo>
                    <a:pt x="0" y="12718"/>
                    <a:pt x="12718" y="0"/>
                    <a:pt x="28406" y="0"/>
                  </a:cubicBezTo>
                  <a:close/>
                </a:path>
              </a:pathLst>
            </a:custGeom>
            <a:solidFill>
              <a:srgbClr val="F0FBFF"/>
            </a:solidFill>
          </p:spPr>
          <p:txBody>
            <a:bodyPr/>
            <a:lstStyle/>
            <a:p>
              <a:endParaRPr lang="ro-RO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660814" cy="1465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049192" y="4095750"/>
            <a:ext cx="10311071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3"/>
              </a:lnSpc>
            </a:pPr>
            <a:r>
              <a:rPr lang="en-US" sz="6928" dirty="0">
                <a:solidFill>
                  <a:srgbClr val="32919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PREZENTAREA FUNCȚIONALITĂȚILOR</a:t>
            </a:r>
          </a:p>
        </p:txBody>
      </p:sp>
      <p:sp>
        <p:nvSpPr>
          <p:cNvPr id="10" name="Freeform 20">
            <a:extLst>
              <a:ext uri="{FF2B5EF4-FFF2-40B4-BE49-F238E27FC236}">
                <a16:creationId xmlns:a16="http://schemas.microsoft.com/office/drawing/2014/main" id="{94B1E81D-A4C6-F5DC-E4A6-B3392F8C967C}"/>
              </a:ext>
            </a:extLst>
          </p:cNvPr>
          <p:cNvSpPr/>
          <p:nvPr/>
        </p:nvSpPr>
        <p:spPr>
          <a:xfrm rot="749330">
            <a:off x="2063040" y="9021229"/>
            <a:ext cx="1321717" cy="156042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11" name="Freeform 20">
            <a:extLst>
              <a:ext uri="{FF2B5EF4-FFF2-40B4-BE49-F238E27FC236}">
                <a16:creationId xmlns:a16="http://schemas.microsoft.com/office/drawing/2014/main" id="{87E8AE15-4D49-2496-F654-43B0A5807360}"/>
              </a:ext>
            </a:extLst>
          </p:cNvPr>
          <p:cNvSpPr/>
          <p:nvPr/>
        </p:nvSpPr>
        <p:spPr>
          <a:xfrm rot="439483">
            <a:off x="1484568" y="6677700"/>
            <a:ext cx="660462" cy="792354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13" name="Freeform 20">
            <a:extLst>
              <a:ext uri="{FF2B5EF4-FFF2-40B4-BE49-F238E27FC236}">
                <a16:creationId xmlns:a16="http://schemas.microsoft.com/office/drawing/2014/main" id="{9AE16BE5-43EC-5718-3410-7546DF7F747D}"/>
              </a:ext>
            </a:extLst>
          </p:cNvPr>
          <p:cNvSpPr/>
          <p:nvPr/>
        </p:nvSpPr>
        <p:spPr>
          <a:xfrm rot="19284026">
            <a:off x="712249" y="6618182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A5D8A398-C72B-9CA1-6516-BA4500087310}"/>
              </a:ext>
            </a:extLst>
          </p:cNvPr>
          <p:cNvSpPr/>
          <p:nvPr/>
        </p:nvSpPr>
        <p:spPr>
          <a:xfrm rot="19838331">
            <a:off x="941099" y="8158563"/>
            <a:ext cx="694099" cy="75397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D2947B2-28B6-4BE9-AF01-6440CDC39553}"/>
              </a:ext>
            </a:extLst>
          </p:cNvPr>
          <p:cNvSpPr/>
          <p:nvPr/>
        </p:nvSpPr>
        <p:spPr>
          <a:xfrm rot="20763884">
            <a:off x="2089625" y="8020939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E4127DDA-14A3-5668-BE3A-660638FDFBC9}"/>
              </a:ext>
            </a:extLst>
          </p:cNvPr>
          <p:cNvSpPr/>
          <p:nvPr/>
        </p:nvSpPr>
        <p:spPr>
          <a:xfrm rot="20352797">
            <a:off x="16272804" y="6846280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41306DC-BD9B-14EB-1AFB-630868D2831A}"/>
              </a:ext>
            </a:extLst>
          </p:cNvPr>
          <p:cNvSpPr/>
          <p:nvPr/>
        </p:nvSpPr>
        <p:spPr>
          <a:xfrm rot="19838331">
            <a:off x="15387345" y="7621423"/>
            <a:ext cx="694099" cy="753972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74987D9C-0D53-E977-6D5C-C94C4464F1E5}"/>
              </a:ext>
            </a:extLst>
          </p:cNvPr>
          <p:cNvSpPr/>
          <p:nvPr/>
        </p:nvSpPr>
        <p:spPr>
          <a:xfrm rot="685466">
            <a:off x="16450809" y="8474214"/>
            <a:ext cx="1090796" cy="1120119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 dirty="0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DDA72EA8-A6D8-5B5B-30D8-1F51CF83CB7A}"/>
              </a:ext>
            </a:extLst>
          </p:cNvPr>
          <p:cNvSpPr/>
          <p:nvPr/>
        </p:nvSpPr>
        <p:spPr>
          <a:xfrm>
            <a:off x="15311830" y="9163410"/>
            <a:ext cx="781995" cy="806040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61B880FD-D336-8ADB-7FC4-1541705AFB1C}"/>
              </a:ext>
            </a:extLst>
          </p:cNvPr>
          <p:cNvSpPr/>
          <p:nvPr/>
        </p:nvSpPr>
        <p:spPr>
          <a:xfrm rot="1214043">
            <a:off x="16999605" y="7348253"/>
            <a:ext cx="596982" cy="734840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522BC774-C56E-2DBC-4C24-4F3C2672F9D2}"/>
              </a:ext>
            </a:extLst>
          </p:cNvPr>
          <p:cNvSpPr/>
          <p:nvPr/>
        </p:nvSpPr>
        <p:spPr>
          <a:xfrm rot="1122443">
            <a:off x="14952188" y="8546030"/>
            <a:ext cx="379196" cy="432291"/>
          </a:xfrm>
          <a:custGeom>
            <a:avLst/>
            <a:gdLst/>
            <a:ahLst/>
            <a:cxnLst/>
            <a:rect l="l" t="t" r="r" b="b"/>
            <a:pathLst>
              <a:path w="519041" h="576712">
                <a:moveTo>
                  <a:pt x="0" y="0"/>
                </a:moveTo>
                <a:lnTo>
                  <a:pt x="519040" y="0"/>
                </a:lnTo>
                <a:lnTo>
                  <a:pt x="519040" y="576712"/>
                </a:lnTo>
                <a:lnTo>
                  <a:pt x="0" y="576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448835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2020669" y="2829494"/>
            <a:ext cx="14246661" cy="6428806"/>
          </a:xfrm>
          <a:custGeom>
            <a:avLst/>
            <a:gdLst/>
            <a:ahLst/>
            <a:cxnLst/>
            <a:rect l="l" t="t" r="r" b="b"/>
            <a:pathLst>
              <a:path w="14246661" h="6428806">
                <a:moveTo>
                  <a:pt x="0" y="0"/>
                </a:moveTo>
                <a:lnTo>
                  <a:pt x="14246662" y="0"/>
                </a:lnTo>
                <a:lnTo>
                  <a:pt x="14246662" y="6428806"/>
                </a:lnTo>
                <a:lnTo>
                  <a:pt x="0" y="6428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3114584" y="1213613"/>
            <a:ext cx="12058831" cy="708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7"/>
              </a:lnSpc>
            </a:pPr>
            <a:r>
              <a:rPr lang="en-US" sz="47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SOLICITAREA UNEI PROGRAMĂRI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60310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0" y="0"/>
                </a:moveTo>
                <a:lnTo>
                  <a:pt x="5620930" y="0"/>
                </a:lnTo>
                <a:lnTo>
                  <a:pt x="5620930" y="5509403"/>
                </a:lnTo>
                <a:lnTo>
                  <a:pt x="0" y="5509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3" name="Freeform 3"/>
          <p:cNvSpPr/>
          <p:nvPr/>
        </p:nvSpPr>
        <p:spPr>
          <a:xfrm flipH="1">
            <a:off x="14448835" y="-738195"/>
            <a:ext cx="5620930" cy="5509404"/>
          </a:xfrm>
          <a:custGeom>
            <a:avLst/>
            <a:gdLst/>
            <a:ahLst/>
            <a:cxnLst/>
            <a:rect l="l" t="t" r="r" b="b"/>
            <a:pathLst>
              <a:path w="5620930" h="5509404">
                <a:moveTo>
                  <a:pt x="5620930" y="0"/>
                </a:moveTo>
                <a:lnTo>
                  <a:pt x="0" y="0"/>
                </a:lnTo>
                <a:lnTo>
                  <a:pt x="0" y="5509403"/>
                </a:lnTo>
                <a:lnTo>
                  <a:pt x="5620930" y="5509403"/>
                </a:lnTo>
                <a:lnTo>
                  <a:pt x="562093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ro-RO"/>
          </a:p>
        </p:txBody>
      </p:sp>
      <p:sp>
        <p:nvSpPr>
          <p:cNvPr id="4" name="Freeform 4"/>
          <p:cNvSpPr/>
          <p:nvPr/>
        </p:nvSpPr>
        <p:spPr>
          <a:xfrm>
            <a:off x="2432765" y="3362661"/>
            <a:ext cx="13422469" cy="6107223"/>
          </a:xfrm>
          <a:custGeom>
            <a:avLst/>
            <a:gdLst/>
            <a:ahLst/>
            <a:cxnLst/>
            <a:rect l="l" t="t" r="r" b="b"/>
            <a:pathLst>
              <a:path w="13422469" h="6107223">
                <a:moveTo>
                  <a:pt x="0" y="0"/>
                </a:moveTo>
                <a:lnTo>
                  <a:pt x="13422470" y="0"/>
                </a:lnTo>
                <a:lnTo>
                  <a:pt x="13422470" y="6107224"/>
                </a:lnTo>
                <a:lnTo>
                  <a:pt x="0" y="6107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o-RO"/>
          </a:p>
        </p:txBody>
      </p:sp>
      <p:sp>
        <p:nvSpPr>
          <p:cNvPr id="5" name="TextBox 5"/>
          <p:cNvSpPr txBox="1"/>
          <p:nvPr/>
        </p:nvSpPr>
        <p:spPr>
          <a:xfrm>
            <a:off x="3114584" y="1213613"/>
            <a:ext cx="12058831" cy="142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7"/>
              </a:lnSpc>
            </a:pPr>
            <a:r>
              <a:rPr lang="en-US" sz="4700">
                <a:solidFill>
                  <a:srgbClr val="3D769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CONFIRMAREA/RESPINGEREA UNEI SOLICITĂRI PENTRU PROGRAMARE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</TotalTime>
  <Words>1384</Words>
  <Application>Microsoft Office PowerPoint</Application>
  <PresentationFormat>Particularizare</PresentationFormat>
  <Paragraphs>197</Paragraphs>
  <Slides>18</Slides>
  <Notes>10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6" baseType="lpstr">
      <vt:lpstr>Aptos</vt:lpstr>
      <vt:lpstr>Forum</vt:lpstr>
      <vt:lpstr>Arial</vt:lpstr>
      <vt:lpstr>Calibri</vt:lpstr>
      <vt:lpstr>League Spartan</vt:lpstr>
      <vt:lpstr>Poppins Bold</vt:lpstr>
      <vt:lpstr>Poppins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During A Crisis</dc:title>
  <cp:lastModifiedBy>Raluca Pop</cp:lastModifiedBy>
  <cp:revision>13</cp:revision>
  <dcterms:created xsi:type="dcterms:W3CDTF">2006-08-16T00:00:00Z</dcterms:created>
  <dcterms:modified xsi:type="dcterms:W3CDTF">2025-07-10T04:45:39Z</dcterms:modified>
  <dc:identifier>DAGr2bcQyE4</dc:identifier>
</cp:coreProperties>
</file>