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17" r:id="rId5"/>
    <p:sldId id="309" r:id="rId6"/>
    <p:sldId id="318" r:id="rId7"/>
    <p:sldId id="263" r:id="rId8"/>
    <p:sldId id="310" r:id="rId9"/>
    <p:sldId id="311" r:id="rId10"/>
    <p:sldId id="312" r:id="rId11"/>
    <p:sldId id="316" r:id="rId12"/>
    <p:sldId id="314" r:id="rId13"/>
    <p:sldId id="315" r:id="rId14"/>
    <p:sldId id="319" r:id="rId15"/>
    <p:sldId id="320" r:id="rId16"/>
    <p:sldId id="32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405" autoAdjust="0"/>
  </p:normalViewPr>
  <p:slideViewPr>
    <p:cSldViewPr snapToGrid="0">
      <p:cViewPr varScale="1">
        <p:scale>
          <a:sx n="60" d="100"/>
          <a:sy n="60" d="100"/>
        </p:scale>
        <p:origin x="96" y="114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4/16/2024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748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1760621"/>
            <a:ext cx="10360152" cy="3336758"/>
          </a:xfrm>
        </p:spPr>
        <p:txBody>
          <a:bodyPr anchor="ctr"/>
          <a:lstStyle/>
          <a:p>
            <a:r>
              <a:rPr lang="en-US" dirty="0" err="1"/>
              <a:t>Aplica</a:t>
            </a:r>
            <a:r>
              <a:rPr lang="ro-RO" dirty="0"/>
              <a:t>ție Android pentru identificarea obiectelor în timp real utilizând machine learning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C4E60D-CE7D-4746-D8E9-F590FE0F5CB3}"/>
              </a:ext>
            </a:extLst>
          </p:cNvPr>
          <p:cNvSpPr txBox="1"/>
          <p:nvPr/>
        </p:nvSpPr>
        <p:spPr>
          <a:xfrm>
            <a:off x="8101265" y="5662863"/>
            <a:ext cx="3785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>
                <a:solidFill>
                  <a:schemeClr val="bg1"/>
                </a:solidFill>
              </a:rPr>
              <a:t>Student: </a:t>
            </a:r>
          </a:p>
          <a:p>
            <a:r>
              <a:rPr lang="ro-RO" sz="3200" dirty="0">
                <a:solidFill>
                  <a:schemeClr val="bg1"/>
                </a:solidFill>
              </a:rPr>
              <a:t>BRATU Raluca-Ioana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EF57-284D-1F8C-523B-48C47B55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produs</a:t>
            </a:r>
            <a:r>
              <a:rPr lang="en-US" dirty="0"/>
              <a:t>. </a:t>
            </a:r>
            <a:r>
              <a:rPr lang="en-US" dirty="0" err="1"/>
              <a:t>Concepte</a:t>
            </a:r>
            <a:endParaRPr lang="en-US" dirty="0"/>
          </a:p>
        </p:txBody>
      </p:sp>
      <p:pic>
        <p:nvPicPr>
          <p:cNvPr id="8" name="Content Placeholder 7" descr="A banana and an apple on a table&#10;&#10;Description automatically generated">
            <a:extLst>
              <a:ext uri="{FF2B5EF4-FFF2-40B4-BE49-F238E27FC236}">
                <a16:creationId xmlns:a16="http://schemas.microsoft.com/office/drawing/2014/main" id="{7706C80B-615B-0863-9B99-D3357CD8A76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 rotWithShape="1">
          <a:blip r:embed="rId3"/>
          <a:srcRect t="11207" b="22114"/>
          <a:stretch/>
        </p:blipFill>
        <p:spPr>
          <a:xfrm>
            <a:off x="7700212" y="2039111"/>
            <a:ext cx="3240027" cy="38406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69ED-926E-7CEE-5AF2-BF9AC726D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4E5A35-37B5-38A4-9259-8A71558FA2A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39111"/>
            <a:ext cx="5759516" cy="3840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4996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8B85EA-23DE-D52E-880D-1EB36665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5F81C-8A98-88AF-7117-61123C0266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30013" y="5880100"/>
            <a:ext cx="661987" cy="895350"/>
          </a:xfrm>
        </p:spPr>
        <p:txBody>
          <a:bodyPr/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AA6D6-97E9-6A01-D591-FE4E5A5C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6058" y="1154697"/>
            <a:ext cx="4963955" cy="48006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800" cap="none" dirty="0" err="1"/>
              <a:t>Proiectul</a:t>
            </a:r>
            <a:r>
              <a:rPr lang="en-US" sz="2800" cap="none" dirty="0"/>
              <a:t> </a:t>
            </a:r>
            <a:r>
              <a:rPr lang="en-US" sz="2800" cap="none" dirty="0" err="1"/>
              <a:t>reprezint</a:t>
            </a:r>
            <a:r>
              <a:rPr lang="ro-RO" sz="2800" cap="none" dirty="0"/>
              <a:t>ă implementarea unei soluții accesibile pentru identificarea obiectelor. Prin intermediul său s-au dezvolatat cunoștințe despre programarea aplicațiilor Android și modul de functionare a acestora.</a:t>
            </a:r>
          </a:p>
          <a:p>
            <a:pPr algn="ctr"/>
            <a:r>
              <a:rPr lang="ro-RO" sz="2800" cap="none" dirty="0"/>
              <a:t>Dezvoltările ulterioare pot consta în adăugarea Text-to-Speech pentru utilizatorii cu deficiențe de auz sau a mai multor informații despre obiectele identificate.</a:t>
            </a:r>
            <a:endParaRPr 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3536660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52B935-3FF4-E7BB-E659-FFC1D6B9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2466474"/>
            <a:ext cx="10360152" cy="914400"/>
          </a:xfrm>
        </p:spPr>
        <p:txBody>
          <a:bodyPr/>
          <a:lstStyle/>
          <a:p>
            <a:pPr algn="ctr"/>
            <a:r>
              <a:rPr lang="ro-RO" dirty="0"/>
              <a:t>Mulțumesc pentru atenție!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80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9F1CAD-F2B0-D8EB-1D66-5DB242F9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Bibliografie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DBC91-8655-C14A-3645-623A92D095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39112"/>
            <a:ext cx="10331117" cy="3356576"/>
          </a:xfrm>
        </p:spPr>
        <p:txBody>
          <a:bodyPr>
            <a:normAutofit/>
          </a:bodyPr>
          <a:lstStyle/>
          <a:p>
            <a:r>
              <a:rPr lang="en-US" dirty="0"/>
              <a:t>[1] "viso.ai - Image Classification." Viso.ai. https://viso.ai/computer-vision/image-classification/. </a:t>
            </a:r>
            <a:r>
              <a:rPr lang="en-US" dirty="0" err="1"/>
              <a:t>Accesat</a:t>
            </a:r>
            <a:r>
              <a:rPr lang="en-US" dirty="0"/>
              <a:t> pe 11 </a:t>
            </a:r>
            <a:r>
              <a:rPr lang="en-US" dirty="0" err="1"/>
              <a:t>aprilie</a:t>
            </a:r>
            <a:r>
              <a:rPr lang="en-US" dirty="0"/>
              <a:t> 2024.</a:t>
            </a:r>
          </a:p>
          <a:p>
            <a:r>
              <a:rPr lang="en-US" dirty="0"/>
              <a:t>[2] "Object Detection." Papers With Code. https://paperswithcode.com/task/object-detection. </a:t>
            </a:r>
            <a:r>
              <a:rPr lang="en-US" dirty="0" err="1"/>
              <a:t>Accesat</a:t>
            </a:r>
            <a:r>
              <a:rPr lang="en-US" dirty="0"/>
              <a:t> pe 11 </a:t>
            </a:r>
            <a:r>
              <a:rPr lang="en-US" dirty="0" err="1"/>
              <a:t>aprilie</a:t>
            </a:r>
            <a:r>
              <a:rPr lang="en-US" dirty="0"/>
              <a:t> 2024.</a:t>
            </a:r>
          </a:p>
          <a:p>
            <a:r>
              <a:rPr lang="en-US" dirty="0"/>
              <a:t>[3] "Google starts a push for cross-platform app development with Flutter SDK." Ars </a:t>
            </a:r>
            <a:r>
              <a:rPr lang="en-US" dirty="0" err="1"/>
              <a:t>Technica</a:t>
            </a:r>
            <a:r>
              <a:rPr lang="en-US" dirty="0"/>
              <a:t>, 2018. https://arstechnica.com/gadgets/2018/02/google-starts-a-push-for-cross-platform-app-development-with-flutter-sdk/. </a:t>
            </a:r>
            <a:r>
              <a:rPr lang="en-US" dirty="0" err="1"/>
              <a:t>Accesat</a:t>
            </a:r>
            <a:r>
              <a:rPr lang="en-US" dirty="0"/>
              <a:t> pe 11 </a:t>
            </a:r>
            <a:r>
              <a:rPr lang="en-US" dirty="0" err="1"/>
              <a:t>aprilie</a:t>
            </a:r>
            <a:r>
              <a:rPr lang="en-US" dirty="0"/>
              <a:t> 2024.</a:t>
            </a:r>
          </a:p>
          <a:p>
            <a:r>
              <a:rPr lang="en-US" dirty="0"/>
              <a:t>[4] "TensorFlow: Open source machine learning" YouTube. https://www.youtube.com/watch?v=oZikw5k_2FM.  </a:t>
            </a:r>
            <a:r>
              <a:rPr lang="en-US" dirty="0" err="1"/>
              <a:t>Accesat</a:t>
            </a:r>
            <a:r>
              <a:rPr lang="en-US" dirty="0"/>
              <a:t> pe 11 </a:t>
            </a:r>
            <a:r>
              <a:rPr lang="en-US" dirty="0" err="1"/>
              <a:t>aprilie</a:t>
            </a:r>
            <a:r>
              <a:rPr lang="en-US" dirty="0"/>
              <a:t> 2024.</a:t>
            </a:r>
          </a:p>
        </p:txBody>
      </p:sp>
    </p:spTree>
    <p:extLst>
      <p:ext uri="{BB962C8B-B14F-4D97-AF65-F5344CB8AC3E}">
        <p14:creationId xmlns:p14="http://schemas.microsoft.com/office/powerpoint/2010/main" val="43505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dirty="0"/>
              <a:t>Motivarea alegerii temei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892716" cy="3356576"/>
          </a:xfrm>
        </p:spPr>
        <p:txBody>
          <a:bodyPr>
            <a:normAutofit lnSpcReduction="10000"/>
          </a:bodyPr>
          <a:lstStyle/>
          <a:p>
            <a:pPr algn="just"/>
            <a:r>
              <a:rPr lang="ro-RO" sz="3200" dirty="0"/>
              <a:t>Studierea unei tehnologii noi – machine learning</a:t>
            </a:r>
          </a:p>
          <a:p>
            <a:pPr algn="just"/>
            <a:r>
              <a:rPr lang="ro-RO" sz="3200" dirty="0"/>
              <a:t>Creșterea cunoștințelor în domeniul dezvoltării aplicațiilor Android</a:t>
            </a:r>
          </a:p>
          <a:p>
            <a:pPr algn="just"/>
            <a:r>
              <a:rPr lang="ro-RO" sz="3200" dirty="0"/>
              <a:t>Oferirea unei soluții în cazul accesibilității aplicabilă în mai multe situații și destinată mai multor tipuri de utilizatori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r>
              <a:rPr lang="ro-RO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36F9F-6DF1-8029-F9F7-7EAA429069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39112"/>
            <a:ext cx="9272337" cy="3356576"/>
          </a:xfrm>
        </p:spPr>
        <p:txBody>
          <a:bodyPr>
            <a:normAutofit lnSpcReduction="10000"/>
          </a:bodyPr>
          <a:lstStyle/>
          <a:p>
            <a:pPr algn="just"/>
            <a:r>
              <a:rPr lang="ro-RO" sz="2800" dirty="0"/>
              <a:t>Utilizarea rețelelor neuronale convoluționale (CNN) reprezintă state-of-the-art în cazul metodelor de clasificare a obiectelor din imagini</a:t>
            </a:r>
            <a:r>
              <a:rPr lang="en-US" sz="2800" baseline="30000" dirty="0"/>
              <a:t>[1]</a:t>
            </a:r>
          </a:p>
          <a:p>
            <a:pPr algn="just"/>
            <a:r>
              <a:rPr lang="ro-RO" sz="2800" dirty="0"/>
              <a:t>În cazul detectării obiectelor respective, metodele cele mai noi si folosite se pot clasifica în două categorii</a:t>
            </a:r>
            <a:r>
              <a:rPr lang="en-US" sz="2800" baseline="30000" dirty="0"/>
              <a:t>[2]</a:t>
            </a:r>
            <a:r>
              <a:rPr lang="en-US" sz="2800" dirty="0"/>
              <a:t>:</a:t>
            </a:r>
          </a:p>
          <a:p>
            <a:pPr lvl="1" algn="just"/>
            <a:r>
              <a:rPr lang="en-US" sz="2400" dirty="0" err="1"/>
              <a:t>Metodele</a:t>
            </a:r>
            <a:r>
              <a:rPr lang="en-US" sz="2400" dirty="0"/>
              <a:t> “one-stage” care </a:t>
            </a:r>
            <a:r>
              <a:rPr lang="en-US" sz="2400" dirty="0" err="1"/>
              <a:t>prioritizeaz</a:t>
            </a:r>
            <a:r>
              <a:rPr lang="ro-RO" sz="2400" dirty="0"/>
              <a:t>ă viteza de detecție, cum sunt modelele YOLO, SSD etc.</a:t>
            </a:r>
          </a:p>
          <a:p>
            <a:pPr lvl="1" algn="just"/>
            <a:r>
              <a:rPr lang="ro-RO" sz="2400" dirty="0"/>
              <a:t>Modelele </a:t>
            </a:r>
            <a:r>
              <a:rPr lang="en-US" sz="2400" dirty="0"/>
              <a:t>“two-stage” care pun accentual pe ac</a:t>
            </a:r>
            <a:r>
              <a:rPr lang="ro-RO" sz="2400" dirty="0"/>
              <a:t>uratețea detecției, de exemplu </a:t>
            </a:r>
            <a:r>
              <a:rPr lang="pt-BR" sz="2400" dirty="0"/>
              <a:t>Faster R-CNN, Mask R-CNN and Cascade R-CNN</a:t>
            </a:r>
            <a:r>
              <a:rPr lang="ro-RO" sz="2400" dirty="0"/>
              <a:t>.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D8CE9-8096-4F52-C0E8-EFFA1D7D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State-of-the-art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1B80F-9BDB-0101-2B5B-92F6B6BC9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685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2843784"/>
          </a:xfrm>
        </p:spPr>
        <p:txBody>
          <a:bodyPr anchor="b"/>
          <a:lstStyle/>
          <a:p>
            <a:r>
              <a:rPr lang="ro-RO" dirty="0"/>
              <a:t>Structura proiectului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dirty="0"/>
              <a:t>Tehnologii utilizate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Flutter </a:t>
            </a:r>
            <a:r>
              <a:rPr lang="en-US" sz="2400" dirty="0" err="1"/>
              <a:t>este</a:t>
            </a:r>
            <a:r>
              <a:rPr lang="en-US" sz="2400" dirty="0"/>
              <a:t> un kit de </a:t>
            </a:r>
            <a:r>
              <a:rPr lang="en-US" sz="2400" dirty="0" err="1"/>
              <a:t>dezvoltare</a:t>
            </a:r>
            <a:r>
              <a:rPr lang="en-US" sz="2400" dirty="0"/>
              <a:t> software </a:t>
            </a:r>
            <a:r>
              <a:rPr lang="en-US" sz="2400" dirty="0" err="1"/>
              <a:t>pentru</a:t>
            </a:r>
            <a:r>
              <a:rPr lang="en-US" sz="2400" dirty="0"/>
              <a:t> UI (</a:t>
            </a:r>
            <a:r>
              <a:rPr lang="en-US" sz="2400" dirty="0" err="1"/>
              <a:t>interfață</a:t>
            </a:r>
            <a:r>
              <a:rPr lang="en-US" sz="2400" dirty="0"/>
              <a:t> </a:t>
            </a:r>
            <a:r>
              <a:rPr lang="en-US" sz="2400" dirty="0" err="1"/>
              <a:t>utilizator</a:t>
            </a:r>
            <a:r>
              <a:rPr lang="en-US" sz="2400" dirty="0"/>
              <a:t>) open-source </a:t>
            </a:r>
            <a:r>
              <a:rPr lang="en-US" sz="2400" dirty="0" err="1"/>
              <a:t>creat</a:t>
            </a:r>
            <a:r>
              <a:rPr lang="en-US" sz="2400" dirty="0"/>
              <a:t> de Google. Este </a:t>
            </a:r>
            <a:r>
              <a:rPr lang="en-US" sz="2400" dirty="0" err="1"/>
              <a:t>folosit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dezvolta</a:t>
            </a:r>
            <a:r>
              <a:rPr lang="en-US" sz="2400" dirty="0"/>
              <a:t> </a:t>
            </a:r>
            <a:r>
              <a:rPr lang="en-US" sz="2400" dirty="0" err="1"/>
              <a:t>aplicații</a:t>
            </a:r>
            <a:r>
              <a:rPr lang="en-US" sz="2400" dirty="0"/>
              <a:t> </a:t>
            </a:r>
            <a:r>
              <a:rPr lang="en-US" sz="2400" dirty="0" err="1"/>
              <a:t>multiplatformă</a:t>
            </a:r>
            <a:r>
              <a:rPr lang="en-US" sz="2400" dirty="0"/>
              <a:t> </a:t>
            </a:r>
            <a:r>
              <a:rPr lang="en-US" sz="2400" dirty="0" err="1"/>
              <a:t>dintr</a:t>
            </a:r>
            <a:r>
              <a:rPr lang="en-US" sz="2400" dirty="0"/>
              <a:t>-un </a:t>
            </a:r>
            <a:r>
              <a:rPr lang="en-US" sz="2400" dirty="0" err="1"/>
              <a:t>singur</a:t>
            </a:r>
            <a:r>
              <a:rPr lang="en-US" sz="2400" dirty="0"/>
              <a:t> cod </a:t>
            </a:r>
            <a:r>
              <a:rPr lang="en-US" sz="2400" dirty="0" err="1"/>
              <a:t>sursă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orice</a:t>
            </a:r>
            <a:r>
              <a:rPr lang="en-US" sz="2400" dirty="0"/>
              <a:t> browser web</a:t>
            </a:r>
            <a:r>
              <a:rPr lang="en-US" sz="2400" baseline="30000" dirty="0"/>
              <a:t>[3]</a:t>
            </a:r>
            <a:r>
              <a:rPr lang="en-US" sz="2400" dirty="0"/>
              <a:t>.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F3CEF66-C6D7-C765-24E7-1DCFB38FE5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TensorFlow </a:t>
            </a:r>
            <a:r>
              <a:rPr lang="en-US" sz="2400" dirty="0" err="1"/>
              <a:t>este</a:t>
            </a:r>
            <a:r>
              <a:rPr lang="en-US" sz="2400" dirty="0"/>
              <a:t> o </a:t>
            </a:r>
            <a:r>
              <a:rPr lang="en-US" sz="2400" dirty="0" err="1"/>
              <a:t>bibliotecă</a:t>
            </a:r>
            <a:r>
              <a:rPr lang="en-US" sz="2400" dirty="0"/>
              <a:t> de software </a:t>
            </a:r>
            <a:r>
              <a:rPr lang="en-US" sz="2400" dirty="0" err="1"/>
              <a:t>gratuită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open-source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învățarea</a:t>
            </a:r>
            <a:r>
              <a:rPr lang="en-US" sz="2400" dirty="0"/>
              <a:t> </a:t>
            </a:r>
            <a:r>
              <a:rPr lang="en-US" sz="2400" dirty="0" err="1"/>
              <a:t>automată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inteligența</a:t>
            </a:r>
            <a:r>
              <a:rPr lang="en-US" sz="2400" dirty="0"/>
              <a:t> </a:t>
            </a:r>
            <a:r>
              <a:rPr lang="en-US" sz="2400" dirty="0" err="1"/>
              <a:t>artificială</a:t>
            </a:r>
            <a:r>
              <a:rPr lang="en-US" sz="2400" dirty="0"/>
              <a:t>. </a:t>
            </a:r>
            <a:r>
              <a:rPr lang="en-US" sz="2400" dirty="0" err="1"/>
              <a:t>Poate</a:t>
            </a:r>
            <a:r>
              <a:rPr lang="en-US" sz="2400" dirty="0"/>
              <a:t> fi </a:t>
            </a:r>
            <a:r>
              <a:rPr lang="en-US" sz="2400" dirty="0" err="1"/>
              <a:t>utilizat</a:t>
            </a:r>
            <a:r>
              <a:rPr lang="en-US" sz="2400" dirty="0"/>
              <a:t> </a:t>
            </a:r>
            <a:r>
              <a:rPr lang="en-US" sz="2400" dirty="0" err="1"/>
              <a:t>într</a:t>
            </a:r>
            <a:r>
              <a:rPr lang="en-US" sz="2400" dirty="0"/>
              <a:t>-o </a:t>
            </a:r>
            <a:r>
              <a:rPr lang="en-US" sz="2400" dirty="0" err="1"/>
              <a:t>gamă</a:t>
            </a:r>
            <a:r>
              <a:rPr lang="en-US" sz="2400" dirty="0"/>
              <a:t> </a:t>
            </a:r>
            <a:r>
              <a:rPr lang="en-US" sz="2400" dirty="0" err="1"/>
              <a:t>largă</a:t>
            </a:r>
            <a:r>
              <a:rPr lang="en-US" sz="2400" dirty="0"/>
              <a:t> de </a:t>
            </a:r>
            <a:r>
              <a:rPr lang="en-US" sz="2400" dirty="0" err="1"/>
              <a:t>sarcini</a:t>
            </a:r>
            <a:r>
              <a:rPr lang="en-US" sz="2400" dirty="0"/>
              <a:t>, </a:t>
            </a:r>
            <a:r>
              <a:rPr lang="en-US" sz="2400" dirty="0" err="1"/>
              <a:t>dar</a:t>
            </a:r>
            <a:r>
              <a:rPr lang="en-US" sz="2400" dirty="0"/>
              <a:t> se </a:t>
            </a:r>
            <a:r>
              <a:rPr lang="en-US" sz="2400" dirty="0" err="1"/>
              <a:t>concentrează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special pe </a:t>
            </a:r>
            <a:r>
              <a:rPr lang="en-US" sz="2400" dirty="0" err="1"/>
              <a:t>antrenament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deducere</a:t>
            </a:r>
            <a:r>
              <a:rPr lang="en-US" sz="2400" dirty="0"/>
              <a:t> a </a:t>
            </a:r>
            <a:r>
              <a:rPr lang="en-US" sz="2400" dirty="0" err="1"/>
              <a:t>rețelelor</a:t>
            </a:r>
            <a:r>
              <a:rPr lang="en-US" sz="2400" dirty="0"/>
              <a:t> </a:t>
            </a:r>
            <a:r>
              <a:rPr lang="en-US" sz="2400" dirty="0" err="1"/>
              <a:t>neuronale</a:t>
            </a:r>
            <a:r>
              <a:rPr lang="en-US" sz="2400" dirty="0"/>
              <a:t> </a:t>
            </a:r>
            <a:r>
              <a:rPr lang="en-US" sz="2400" dirty="0" err="1"/>
              <a:t>profunde</a:t>
            </a:r>
            <a:r>
              <a:rPr lang="en-US" sz="2400" dirty="0"/>
              <a:t>.</a:t>
            </a:r>
            <a:r>
              <a:rPr lang="en-US" sz="2400" baseline="30000" dirty="0"/>
              <a:t>[4]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r>
              <a:rPr lang="ro-RO" dirty="0"/>
              <a:t>3</a:t>
            </a:r>
            <a:endParaRPr lang="en-US" dirty="0"/>
          </a:p>
        </p:txBody>
      </p:sp>
      <p:pic>
        <p:nvPicPr>
          <p:cNvPr id="4" name="Picture 3" descr="A logo with a triangle and a letter&#10;&#10;Description automatically generated with medium confidence">
            <a:extLst>
              <a:ext uri="{FF2B5EF4-FFF2-40B4-BE49-F238E27FC236}">
                <a16:creationId xmlns:a16="http://schemas.microsoft.com/office/drawing/2014/main" id="{539916CB-9AD0-B650-1F48-DAE265A1C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609" y="4835717"/>
            <a:ext cx="1585306" cy="15853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A logo with blue and white stripes&#10;&#10;Description automatically generated">
            <a:extLst>
              <a:ext uri="{FF2B5EF4-FFF2-40B4-BE49-F238E27FC236}">
                <a16:creationId xmlns:a16="http://schemas.microsoft.com/office/drawing/2014/main" id="{C19760F8-11ED-51C0-026A-FC10C8D27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085" y="4835717"/>
            <a:ext cx="1585306" cy="15853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Func</a:t>
            </a:r>
            <a:r>
              <a:rPr lang="ro-RO" dirty="0"/>
              <a:t>ționalitățile </a:t>
            </a:r>
            <a:r>
              <a:rPr lang="en-US" dirty="0" err="1"/>
              <a:t>proiectate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10186738" cy="3904488"/>
          </a:xfrm>
        </p:spPr>
        <p:txBody>
          <a:bodyPr/>
          <a:lstStyle/>
          <a:p>
            <a:pPr algn="just"/>
            <a:r>
              <a:rPr lang="en-US" dirty="0"/>
              <a:t> </a:t>
            </a:r>
            <a:r>
              <a:rPr lang="en-US" dirty="0" err="1"/>
              <a:t>Detectarea</a:t>
            </a:r>
            <a:r>
              <a:rPr lang="en-US" dirty="0"/>
              <a:t> </a:t>
            </a:r>
            <a:r>
              <a:rPr lang="ro-RO" dirty="0"/>
              <a:t>și identificarea obiectelor în timp real</a:t>
            </a:r>
          </a:p>
          <a:p>
            <a:pPr lvl="4" algn="just"/>
            <a:r>
              <a:rPr lang="ro-RO" dirty="0"/>
              <a:t>Utilizatorul va îndrepta telefonul spre obiectele dorite, iar fluxul camerei dispozitivului va fi prelucrat de către aplicație</a:t>
            </a:r>
          </a:p>
          <a:p>
            <a:pPr algn="just"/>
            <a:r>
              <a:rPr lang="ro-RO" dirty="0"/>
              <a:t> Detectarea și identificarea obiectelor din fotografii</a:t>
            </a:r>
          </a:p>
          <a:p>
            <a:pPr lvl="4" algn="just"/>
            <a:r>
              <a:rPr lang="ro-RO" dirty="0"/>
              <a:t>Utilizatorul va putea încărca poze, acestea urmând să fie prelucrate de aplicație pentru a afișa rezultatul algoritmului de identificare</a:t>
            </a:r>
          </a:p>
          <a:p>
            <a:pPr algn="just"/>
            <a:r>
              <a:rPr lang="ro-RO" dirty="0"/>
              <a:t>Identificarea culorilor</a:t>
            </a:r>
          </a:p>
          <a:p>
            <a:pPr lvl="4" algn="just"/>
            <a:r>
              <a:rPr lang="ro-RO" dirty="0"/>
              <a:t>Utilizatorul scanează o culoare, iar aplicația îi va oferi detalii despre culoarea respectivă (denumirea uzuala, cod RGB/HEX etc.)</a:t>
            </a:r>
          </a:p>
          <a:p>
            <a:pPr marL="0" indent="0" algn="just">
              <a:buNone/>
            </a:pPr>
            <a:r>
              <a:rPr lang="ro-RO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7968" y="5943600"/>
            <a:ext cx="661416" cy="895899"/>
          </a:xfrm>
        </p:spPr>
        <p:txBody>
          <a:bodyPr/>
          <a:lstStyle/>
          <a:p>
            <a:r>
              <a:rPr lang="ro-RO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43C44AF-51E4-1C05-64CA-5844AEECAA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dirty="0"/>
              <a:t>Arhitectura sistemului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/>
          <a:lstStyle/>
          <a:p>
            <a:pPr marL="457200" indent="-457200" algn="just">
              <a:buAutoNum type="arabicPeriod"/>
            </a:pPr>
            <a:r>
              <a:rPr lang="ro-RO" dirty="0"/>
              <a:t>Hardware</a:t>
            </a:r>
          </a:p>
          <a:p>
            <a:pPr marL="685800" lvl="1" indent="-457200" algn="just"/>
            <a:r>
              <a:rPr lang="ro-RO" dirty="0"/>
              <a:t>Arhitectura hardware a sistemului se rezumă la dispozitivul Android pe care aplicația va rula.</a:t>
            </a:r>
          </a:p>
          <a:p>
            <a:pPr marL="457200" indent="-457200" algn="just">
              <a:buAutoNum type="arabicPeriod"/>
            </a:pPr>
            <a:r>
              <a:rPr lang="ro-RO" dirty="0"/>
              <a:t>Software</a:t>
            </a:r>
          </a:p>
          <a:p>
            <a:pPr marL="685800" lvl="1" indent="-457200" algn="just"/>
            <a:r>
              <a:rPr lang="en-US" dirty="0"/>
              <a:t>Flutter</a:t>
            </a:r>
          </a:p>
          <a:p>
            <a:pPr marL="685800" lvl="1" indent="-457200" algn="just"/>
            <a:r>
              <a:rPr lang="en-US" dirty="0"/>
              <a:t>TensorFlow Lite</a:t>
            </a:r>
          </a:p>
          <a:p>
            <a:pPr marL="685800" lvl="1" indent="-457200" algn="just"/>
            <a:r>
              <a:rPr lang="en-US" dirty="0"/>
              <a:t>Dart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8E0D807-0F11-156E-E90D-85C73D8F2684}"/>
              </a:ext>
            </a:extLst>
          </p:cNvPr>
          <p:cNvSpPr txBox="1">
            <a:spLocks/>
          </p:cNvSpPr>
          <p:nvPr/>
        </p:nvSpPr>
        <p:spPr>
          <a:xfrm>
            <a:off x="11369592" y="6086594"/>
            <a:ext cx="661987" cy="895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b="0" i="0" kern="1200">
                <a:solidFill>
                  <a:schemeClr val="tx1"/>
                </a:solidFill>
                <a:latin typeface="Sagona Book" panose="0202050305050502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88757"/>
            <a:ext cx="10360152" cy="914400"/>
          </a:xfrm>
        </p:spPr>
        <p:txBody>
          <a:bodyPr/>
          <a:lstStyle/>
          <a:p>
            <a:r>
              <a:rPr lang="ro-RO" sz="3200" dirty="0"/>
              <a:t>Scenarii de utilizare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DB94-FC21-07C5-1FC9-E729C5DEDFC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1203156"/>
            <a:ext cx="9625264" cy="5133475"/>
          </a:xfrm>
        </p:spPr>
        <p:txBody>
          <a:bodyPr>
            <a:normAutofit fontScale="85000" lnSpcReduction="10000"/>
          </a:bodyPr>
          <a:lstStyle/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4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Recunoașterea</a:t>
            </a:r>
            <a:r>
              <a:rPr lang="en-US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obiectelor</a:t>
            </a:r>
            <a:r>
              <a:rPr lang="en-US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24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fluxul</a:t>
            </a:r>
            <a:r>
              <a:rPr lang="en-US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video:</a:t>
            </a:r>
            <a:endParaRPr lang="en-US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685800" algn="l"/>
              </a:tabLst>
            </a:pP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Utilizatorul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deschide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aplicația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selectează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opțiunea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recunoaștere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obiectelor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685800" algn="l"/>
              </a:tabLst>
            </a:pP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Utilizatorul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apasă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captură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foto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încărca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o imagine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folosește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camera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dispozitivului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captura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timp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real.</a:t>
            </a: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685800" algn="l"/>
              </a:tabLst>
            </a:pP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Aplicația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procesează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imaginea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identifică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obiectele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prezente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aceasta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24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Identificarea</a:t>
            </a:r>
            <a:r>
              <a:rPr lang="en-US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culorilor</a:t>
            </a:r>
            <a:r>
              <a:rPr lang="en-US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24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imagini</a:t>
            </a:r>
            <a:r>
              <a:rPr lang="en-US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685800" algn="l"/>
              </a:tabLst>
            </a:pP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Utilizatorul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selectează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opțiunea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identificare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culorilor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meniul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principal al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aplicației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685800" algn="l"/>
              </a:tabLst>
            </a:pP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Utilizatorul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selecta o imagine din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galeria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dispozitivului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utiliza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camera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fotografia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scenă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685800" algn="l"/>
              </a:tabLst>
            </a:pP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După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selectarea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capturarea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imaginii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utilizatorul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selecta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culoarea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droita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afla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detaliile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dorite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49465"/>
            <a:ext cx="10360152" cy="914400"/>
          </a:xfrm>
        </p:spPr>
        <p:txBody>
          <a:bodyPr/>
          <a:lstStyle/>
          <a:p>
            <a:r>
              <a:rPr lang="ro-RO" dirty="0"/>
              <a:t>Implementarea proiectului prin metode Agile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901F16-CCF4-315D-313E-D1F83A0BAF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1317732"/>
            <a:ext cx="4481680" cy="3840480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/>
              <a:t>Proiectul</a:t>
            </a:r>
            <a:r>
              <a:rPr lang="en-US" sz="2400" dirty="0"/>
              <a:t> a </a:t>
            </a:r>
            <a:r>
              <a:rPr lang="en-US" sz="2400" dirty="0" err="1"/>
              <a:t>fost</a:t>
            </a:r>
            <a:r>
              <a:rPr lang="en-US" sz="2400" dirty="0"/>
              <a:t> </a:t>
            </a:r>
            <a:r>
              <a:rPr lang="en-US" sz="2400" dirty="0" err="1"/>
              <a:t>implementat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Agile, </a:t>
            </a:r>
            <a:r>
              <a:rPr lang="en-US" sz="2400" dirty="0" err="1"/>
              <a:t>taskurile</a:t>
            </a:r>
            <a:r>
              <a:rPr lang="en-US" sz="2400" dirty="0"/>
              <a:t> </a:t>
            </a:r>
            <a:r>
              <a:rPr lang="en-US" sz="2400" dirty="0" err="1"/>
              <a:t>prezente</a:t>
            </a:r>
            <a:r>
              <a:rPr lang="en-US" sz="2400" dirty="0"/>
              <a:t> in </a:t>
            </a:r>
            <a:r>
              <a:rPr lang="en-US" sz="2400" dirty="0" err="1"/>
              <a:t>sprintul</a:t>
            </a:r>
            <a:r>
              <a:rPr lang="en-US" sz="2400" dirty="0"/>
              <a:t> </a:t>
            </a:r>
            <a:r>
              <a:rPr lang="en-US" sz="2400" dirty="0" err="1"/>
              <a:t>curent</a:t>
            </a:r>
            <a:r>
              <a:rPr lang="en-US" sz="2400" dirty="0"/>
              <a:t> </a:t>
            </a:r>
            <a:r>
              <a:rPr lang="en-US" sz="2400" dirty="0" err="1"/>
              <a:t>fiind</a:t>
            </a:r>
            <a:r>
              <a:rPr lang="en-US" sz="2400" dirty="0"/>
              <a:t> </a:t>
            </a:r>
            <a:r>
              <a:rPr lang="en-US" sz="2400" dirty="0" err="1"/>
              <a:t>divizate</a:t>
            </a:r>
            <a:r>
              <a:rPr lang="en-US" sz="2400" dirty="0"/>
              <a:t> in </a:t>
            </a:r>
            <a:r>
              <a:rPr lang="en-US" sz="2400" dirty="0" err="1"/>
              <a:t>epice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taskuri</a:t>
            </a:r>
            <a:r>
              <a:rPr lang="en-US" sz="2400" dirty="0"/>
              <a:t> simple</a:t>
            </a:r>
          </a:p>
          <a:p>
            <a:pPr algn="just"/>
            <a:r>
              <a:rPr lang="en-US" sz="2400" dirty="0" err="1"/>
              <a:t>Taskurile</a:t>
            </a:r>
            <a:r>
              <a:rPr lang="en-US" sz="2400" dirty="0"/>
              <a:t> </a:t>
            </a:r>
            <a:r>
              <a:rPr lang="en-US" sz="2400" dirty="0" err="1"/>
              <a:t>epice</a:t>
            </a:r>
            <a:r>
              <a:rPr lang="en-US" sz="2400" dirty="0"/>
              <a:t> </a:t>
            </a:r>
            <a:r>
              <a:rPr lang="en-US" sz="2400" dirty="0" err="1"/>
              <a:t>reprezinta</a:t>
            </a:r>
            <a:r>
              <a:rPr lang="en-US" sz="2400" dirty="0"/>
              <a:t> </a:t>
            </a:r>
            <a:r>
              <a:rPr lang="en-US" sz="2400" dirty="0" err="1"/>
              <a:t>functionalitatile</a:t>
            </a:r>
            <a:r>
              <a:rPr lang="en-US" sz="2400" dirty="0"/>
              <a:t> </a:t>
            </a:r>
            <a:r>
              <a:rPr lang="en-US" sz="2400" dirty="0" err="1"/>
              <a:t>cele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importante</a:t>
            </a:r>
            <a:r>
              <a:rPr lang="en-US" sz="2400" dirty="0"/>
              <a:t> ale </a:t>
            </a:r>
            <a:r>
              <a:rPr lang="en-US" sz="2400" dirty="0" err="1"/>
              <a:t>proiectului</a:t>
            </a:r>
            <a:r>
              <a:rPr lang="en-US" sz="2400" dirty="0"/>
              <a:t>, </a:t>
            </a:r>
            <a:r>
              <a:rPr lang="en-US" sz="2400" dirty="0" err="1"/>
              <a:t>iar</a:t>
            </a:r>
            <a:r>
              <a:rPr lang="en-US" sz="2400" dirty="0"/>
              <a:t> </a:t>
            </a:r>
            <a:r>
              <a:rPr lang="en-US" sz="2400" dirty="0" err="1"/>
              <a:t>restul</a:t>
            </a:r>
            <a:r>
              <a:rPr lang="en-US" sz="2400" dirty="0"/>
              <a:t> sunt </a:t>
            </a:r>
            <a:r>
              <a:rPr lang="en-US" sz="2400" dirty="0" err="1"/>
              <a:t>imbunatatiri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vor</a:t>
            </a:r>
            <a:r>
              <a:rPr lang="en-US" sz="2400" dirty="0"/>
              <a:t> fi </a:t>
            </a:r>
            <a:r>
              <a:rPr lang="en-US" sz="2400" dirty="0" err="1"/>
              <a:t>adaugate</a:t>
            </a:r>
            <a:r>
              <a:rPr lang="en-US" sz="2400" dirty="0"/>
              <a:t> pe </a:t>
            </a:r>
            <a:r>
              <a:rPr lang="en-US" sz="2400" dirty="0" err="1"/>
              <a:t>viitor</a:t>
            </a:r>
            <a:r>
              <a:rPr lang="en-US" sz="2400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4659A3-0EF3-C2CB-5BF0-B29B2F42D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120" y="1317732"/>
            <a:ext cx="4481680" cy="42225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A5526E-F96A-FF95-8C41-33B6DE6B2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15" y="4425686"/>
            <a:ext cx="617306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{F7DC4D5E-7DC0-4820-B20B-0BABCF67D771}tf11964407_win32</Template>
  <TotalTime>111</TotalTime>
  <Words>683</Words>
  <Application>Microsoft Office PowerPoint</Application>
  <PresentationFormat>Widescreen</PresentationFormat>
  <Paragraphs>70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Gill Sans Nova Light</vt:lpstr>
      <vt:lpstr>Sagona Book</vt:lpstr>
      <vt:lpstr>Times New Roman</vt:lpstr>
      <vt:lpstr>Custom</vt:lpstr>
      <vt:lpstr>Aplicație Android pentru identificarea obiectelor în timp real utilizând machine learning</vt:lpstr>
      <vt:lpstr>Motivarea alegerii temei</vt:lpstr>
      <vt:lpstr>State-of-the-art</vt:lpstr>
      <vt:lpstr>Structura proiectului</vt:lpstr>
      <vt:lpstr>Tehnologii utilizate</vt:lpstr>
      <vt:lpstr>Funcționalitățile proiectate</vt:lpstr>
      <vt:lpstr>Arhitectura sistemului</vt:lpstr>
      <vt:lpstr>Scenarii de utilizare</vt:lpstr>
      <vt:lpstr>Implementarea proiectului prin metode Agile</vt:lpstr>
      <vt:lpstr>Demo produs. Concepte</vt:lpstr>
      <vt:lpstr>Concluzii</vt:lpstr>
      <vt:lpstr>Mulțumesc pentru atenție!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Aplicație Android pentru identificarea obiectelor în timp real utilizând machine learning</dc:title>
  <dc:creator>Raluca Ioana</dc:creator>
  <cp:lastModifiedBy>Raluca Ioana</cp:lastModifiedBy>
  <cp:revision>10</cp:revision>
  <dcterms:created xsi:type="dcterms:W3CDTF">2024-04-14T12:31:53Z</dcterms:created>
  <dcterms:modified xsi:type="dcterms:W3CDTF">2024-04-16T08:53:41Z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