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492" r:id="rId2"/>
  </p:sldIdLst>
  <p:sldSz cx="12192000" cy="6858000"/>
  <p:notesSz cx="6797675" cy="9926638"/>
  <p:custDataLst>
    <p:tags r:id="rId5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buFont typeface="Arial" charset="0"/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buFont typeface="Arial" charset="0"/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buFont typeface="Arial" charset="0"/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buFont typeface="Arial" charset="0"/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buFont typeface="Arial" charset="0"/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793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3795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pos="211" userDrawn="1">
          <p15:clr>
            <a:srgbClr val="A4A3A4"/>
          </p15:clr>
        </p15:guide>
        <p15:guide id="6" pos="3885" userDrawn="1">
          <p15:clr>
            <a:srgbClr val="A4A3A4"/>
          </p15:clr>
        </p15:guide>
        <p15:guide id="7" pos="5632" userDrawn="1">
          <p15:clr>
            <a:srgbClr val="A4A3A4"/>
          </p15:clr>
        </p15:guide>
        <p15:guide id="8" pos="6902" userDrawn="1">
          <p15:clr>
            <a:srgbClr val="A4A3A4"/>
          </p15:clr>
        </p15:guide>
        <p15:guide id="9" pos="2162" userDrawn="1">
          <p15:clr>
            <a:srgbClr val="A4A3A4"/>
          </p15:clr>
        </p15:guide>
        <p15:guide id="10" pos="19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B3"/>
    <a:srgbClr val="FFFFFF"/>
    <a:srgbClr val="FDFFFF"/>
    <a:srgbClr val="FEFEFE"/>
    <a:srgbClr val="FFFFFE"/>
    <a:srgbClr val="FFFEFE"/>
    <a:srgbClr val="FFFEFF"/>
    <a:srgbClr val="FEFEFF"/>
    <a:srgbClr val="FEFFFF"/>
    <a:srgbClr val="FD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5" autoAdjust="0"/>
    <p:restoredTop sz="94743" autoAdjust="0"/>
  </p:normalViewPr>
  <p:slideViewPr>
    <p:cSldViewPr>
      <p:cViewPr varScale="1">
        <p:scale>
          <a:sx n="128" d="100"/>
          <a:sy n="128" d="100"/>
        </p:scale>
        <p:origin x="210" y="144"/>
      </p:cViewPr>
      <p:guideLst>
        <p:guide orient="horz" pos="3793"/>
        <p:guide orient="horz" pos="2160"/>
        <p:guide pos="3795"/>
        <p:guide pos="7469"/>
        <p:guide pos="211"/>
        <p:guide pos="3885"/>
        <p:guide pos="5632"/>
        <p:guide pos="6902"/>
        <p:guide pos="2162"/>
        <p:guide pos="19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3624" y="7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56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56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FE831-BE47-4B4C-84E8-C6AA6721FCAD}" type="datetimeFigureOut">
              <a:rPr lang="de-DE" smtClean="0"/>
              <a:t>19.02.2019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7828"/>
            <a:ext cx="2946400" cy="4972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7828"/>
            <a:ext cx="2946400" cy="4972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6FD87-9F71-4EDA-8E59-68A5108F9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9547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4" y="1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933450"/>
            <a:ext cx="5943600" cy="3344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446509" y="4715153"/>
            <a:ext cx="5904658" cy="446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4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/>
            </a:lvl1pPr>
          </a:lstStyle>
          <a:p>
            <a:fld id="{E27E67B1-BA9C-451B-95D3-E21BE585E57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1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65113" indent="-265113" algn="l" rtl="0" fontAlgn="base">
      <a:spcBef>
        <a:spcPct val="0"/>
      </a:spcBef>
      <a:spcAft>
        <a:spcPct val="30000"/>
      </a:spcAft>
      <a:buFont typeface="Arial" pitchFamily="34" charset="0"/>
      <a:buChar char="–"/>
      <a:tabLst>
        <a:tab pos="266700" algn="l"/>
        <a:tab pos="542925" algn="l"/>
        <a:tab pos="809625" algn="l"/>
        <a:tab pos="1076325" algn="l"/>
      </a:tabLs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541338" indent="-276225" algn="l" rtl="0" fontAlgn="base">
      <a:spcBef>
        <a:spcPct val="0"/>
      </a:spcBef>
      <a:spcAft>
        <a:spcPct val="30000"/>
      </a:spcAft>
      <a:buFont typeface="Arial" pitchFamily="34" charset="0"/>
      <a:buChar char="–"/>
      <a:tabLst>
        <a:tab pos="542925" algn="l"/>
      </a:tabLs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806450" indent="-265113" algn="l" rtl="0" fontAlgn="base">
      <a:spcBef>
        <a:spcPct val="0"/>
      </a:spcBef>
      <a:spcAft>
        <a:spcPct val="30000"/>
      </a:spcAft>
      <a:buFont typeface="Arial" charset="0"/>
      <a:buChar char="–"/>
      <a:tabLst>
        <a:tab pos="806450" algn="l"/>
      </a:tabLs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071563" indent="-265113" algn="l" rtl="0" fontAlgn="base">
      <a:spcBef>
        <a:spcPct val="0"/>
      </a:spcBef>
      <a:spcAft>
        <a:spcPct val="30000"/>
      </a:spcAft>
      <a:buFont typeface="Arial" charset="0"/>
      <a:buChar char="–"/>
      <a:tabLst>
        <a:tab pos="1071563" algn="l"/>
      </a:tabLs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347788" indent="-276225" algn="l" rtl="0" fontAlgn="base">
      <a:spcBef>
        <a:spcPct val="0"/>
      </a:spcBef>
      <a:spcAft>
        <a:spcPct val="30000"/>
      </a:spcAft>
      <a:buFont typeface="Arial" charset="0"/>
      <a:buChar char="–"/>
      <a:tabLst>
        <a:tab pos="1347788" algn="l"/>
      </a:tabLs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3" y="1268760"/>
            <a:ext cx="7330901" cy="432048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71863" y="1268760"/>
            <a:ext cx="7320137" cy="3564396"/>
          </a:xfrm>
          <a:noFill/>
          <a:ln>
            <a:noFill/>
          </a:ln>
        </p:spPr>
        <p:txBody>
          <a:bodyPr lIns="288000" tIns="244800" rIns="288000" bIns="936000" anchor="t" anchorCtr="0"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5159896" y="3825044"/>
            <a:ext cx="6697142" cy="720080"/>
          </a:xfrm>
        </p:spPr>
        <p:txBody>
          <a:bodyPr anchor="b"/>
          <a:lstStyle>
            <a:lvl1pPr marL="0" indent="0">
              <a:spcAft>
                <a:spcPct val="0"/>
              </a:spcAft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gray">
          <a:xfrm>
            <a:off x="334963" y="1314000"/>
            <a:ext cx="5689600" cy="47073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gray">
          <a:xfrm>
            <a:off x="6167438" y="1314000"/>
            <a:ext cx="5689599" cy="47073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Projekt HRMNY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r>
              <a:rPr lang="de-DE" smtClean="0"/>
              <a:t>25.01.2019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373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Projekt HRMNY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r>
              <a:rPr lang="de-DE" smtClean="0"/>
              <a:t>25.01.2019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014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Projekt HRMNY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r>
              <a:rPr lang="de-DE" smtClean="0"/>
              <a:t>25.01.2019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48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Projekt HRMNY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r>
              <a:rPr lang="de-DE" smtClean="0"/>
              <a:t>25.01.2019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904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/>
        <p:txBody>
          <a:bodyPr/>
          <a:lstStyle>
            <a:lvl1pPr marL="266700" indent="-266700">
              <a:buFont typeface="+mj-lt"/>
              <a:buAutoNum type="arabicPeriod"/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smtClean="0"/>
              <a:t>Projekt HRMNY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r>
              <a:rPr lang="de-DE" smtClean="0"/>
              <a:t>25.01.2019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694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de-D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3" y="1268760"/>
            <a:ext cx="7330901" cy="432048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65948" y="1268760"/>
            <a:ext cx="7326052" cy="3564396"/>
          </a:xfrm>
          <a:noFill/>
          <a:ln>
            <a:noFill/>
          </a:ln>
        </p:spPr>
        <p:txBody>
          <a:bodyPr lIns="288000" tIns="244800" rIns="288000" bIns="936000" anchor="t" anchorCtr="0"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Name des Kapitels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5171786" y="2132856"/>
            <a:ext cx="6685252" cy="576064"/>
          </a:xfrm>
        </p:spPr>
        <p:txBody>
          <a:bodyPr anchor="t"/>
          <a:lstStyle>
            <a:lvl1pPr marL="0" indent="0">
              <a:spcAft>
                <a:spcPct val="0"/>
              </a:spcAft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7145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terkap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de-DE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63" y="1268760"/>
            <a:ext cx="7330901" cy="432048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67200" y="1268760"/>
            <a:ext cx="7324800" cy="3564396"/>
          </a:xfrm>
          <a:noFill/>
          <a:ln>
            <a:noFill/>
          </a:ln>
        </p:spPr>
        <p:txBody>
          <a:bodyPr lIns="288000" tIns="244800" rIns="288000" bIns="936000" anchor="t" anchorCtr="0"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Name des Kapitels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5173200" y="2132856"/>
            <a:ext cx="6683838" cy="576064"/>
          </a:xfrm>
        </p:spPr>
        <p:txBody>
          <a:bodyPr anchor="t"/>
          <a:lstStyle>
            <a:lvl1pPr marL="0" indent="0">
              <a:spcAft>
                <a:spcPct val="0"/>
              </a:spcAft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7362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se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334963" y="1376363"/>
            <a:ext cx="11522075" cy="4645026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Projekt HRMNY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r>
              <a:rPr lang="de-DE" smtClean="0"/>
              <a:t>25.01.2019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794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seite mit Margina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334963" y="1376363"/>
            <a:ext cx="8605837" cy="4645026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 bwMode="gray">
          <a:xfrm>
            <a:off x="9083674" y="1360808"/>
            <a:ext cx="2773363" cy="4660580"/>
          </a:xfrm>
        </p:spPr>
        <p:txBody>
          <a:bodyPr/>
          <a:lstStyle>
            <a:lvl1pPr marL="0" indent="0">
              <a:buNone/>
              <a:defRPr sz="1000"/>
            </a:lvl1pPr>
            <a:lvl2pPr marL="176213" indent="-176213">
              <a:tabLst>
                <a:tab pos="176213" algn="l"/>
              </a:tabLst>
              <a:defRPr sz="1000"/>
            </a:lvl2pPr>
            <a:lvl3pPr marL="360363" indent="-184150">
              <a:tabLst>
                <a:tab pos="360363" algn="l"/>
              </a:tabLst>
              <a:defRPr sz="1000"/>
            </a:lvl3pPr>
            <a:lvl4pPr marL="536575" indent="-176213">
              <a:tabLst>
                <a:tab pos="536575" algn="l"/>
              </a:tabLst>
              <a:defRPr sz="1000"/>
            </a:lvl4pPr>
            <a:lvl5pPr marL="720725" indent="-196850">
              <a:tabLst>
                <a:tab pos="720725" algn="l"/>
              </a:tabLst>
              <a:defRPr sz="10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Projekt HRMNY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r>
              <a:rPr lang="de-DE" smtClean="0"/>
              <a:t>25.01.2019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845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seite mit Text rech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334963" y="1376363"/>
            <a:ext cx="5689600" cy="4645026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gray">
          <a:xfrm>
            <a:off x="6167438" y="1314000"/>
            <a:ext cx="5689599" cy="47073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Projekt HRMNY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r>
              <a:rPr lang="de-DE" smtClean="0"/>
              <a:t>25.01.2019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25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seite mit Text lin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6167438" y="1376363"/>
            <a:ext cx="5689600" cy="4645025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gray">
          <a:xfrm>
            <a:off x="334964" y="1314000"/>
            <a:ext cx="5689600" cy="47073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Projekt HRMNY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l"/>
            <a:r>
              <a:rPr lang="de-DE" smtClean="0"/>
              <a:t>25.01.2019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358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323850" y="6402516"/>
            <a:ext cx="504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700" kern="120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de-DE"/>
              <a:t>Seite </a:t>
            </a:r>
            <a:fld id="{6F1BA828-8884-4DE0-86D6-A69D5A920C2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34963" y="368660"/>
            <a:ext cx="11522075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34963" y="1314000"/>
            <a:ext cx="11522075" cy="470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gray">
          <a:xfrm>
            <a:off x="1523492" y="6403044"/>
            <a:ext cx="4500000" cy="14347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smtClean="0"/>
              <a:t>Projekt HRMNY</a:t>
            </a:r>
            <a:endParaRPr lang="de-DE" dirty="0"/>
          </a:p>
        </p:txBody>
      </p:sp>
      <p:cxnSp>
        <p:nvCxnSpPr>
          <p:cNvPr id="7" name="Gerade Verbindung 6"/>
          <p:cNvCxnSpPr/>
          <p:nvPr/>
        </p:nvCxnSpPr>
        <p:spPr bwMode="auto">
          <a:xfrm>
            <a:off x="334963" y="6093296"/>
            <a:ext cx="11522075" cy="0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Bild 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906" y="6093296"/>
            <a:ext cx="2340571" cy="7497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>
          <a:xfrm>
            <a:off x="864000" y="6402517"/>
            <a:ext cx="551480" cy="14399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7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l"/>
            <a:r>
              <a:rPr lang="de-DE" smtClean="0"/>
              <a:t>25.01.2019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8623A89-FAAD-1C47-B268-A70B56CF28DE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190" y="261546"/>
            <a:ext cx="1776512" cy="53708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6165304"/>
            <a:ext cx="1011590" cy="535941"/>
          </a:xfrm>
          <a:prstGeom prst="rect">
            <a:avLst/>
          </a:prstGeom>
        </p:spPr>
      </p:pic>
      <p:pic>
        <p:nvPicPr>
          <p:cNvPr id="12" name="Picture 75">
            <a:extLst>
              <a:ext uri="{FF2B5EF4-FFF2-40B4-BE49-F238E27FC236}">
                <a16:creationId xmlns:a16="http://schemas.microsoft.com/office/drawing/2014/main" id="{9F811FE5-3135-48FF-9121-91ECEE380E2D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6878101" y="6226685"/>
            <a:ext cx="1926834" cy="4109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1" r:id="rId3"/>
    <p:sldLayoutId id="2147483679" r:id="rId4"/>
    <p:sldLayoutId id="2147483680" r:id="rId5"/>
    <p:sldLayoutId id="2147483675" r:id="rId6"/>
    <p:sldLayoutId id="2147483676" r:id="rId7"/>
    <p:sldLayoutId id="2147483677" r:id="rId8"/>
    <p:sldLayoutId id="2147483678" r:id="rId9"/>
    <p:sldLayoutId id="2147483664" r:id="rId10"/>
    <p:sldLayoutId id="2147483666" r:id="rId11"/>
    <p:sldLayoutId id="2147483667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68288" indent="-268288" algn="l" rtl="0" eaLnBrk="1" fontAlgn="base" hangingPunct="1">
        <a:spcBef>
          <a:spcPct val="0"/>
        </a:spcBef>
        <a:spcAft>
          <a:spcPct val="30000"/>
        </a:spcAft>
        <a:buFont typeface="Arial" pitchFamily="34" charset="0"/>
        <a:buChar char="–"/>
        <a:tabLst>
          <a:tab pos="266700" algn="l"/>
        </a:tabLs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8288" algn="l" rtl="0" eaLnBrk="1" fontAlgn="base" hangingPunct="1">
        <a:spcBef>
          <a:spcPct val="0"/>
        </a:spcBef>
        <a:spcAft>
          <a:spcPct val="30000"/>
        </a:spcAft>
        <a:buFont typeface="Arial" charset="0"/>
        <a:buChar char="–"/>
        <a:tabLst>
          <a:tab pos="536575" algn="l"/>
        </a:tabLst>
        <a:defRPr sz="2000">
          <a:solidFill>
            <a:schemeClr val="tx1"/>
          </a:solidFill>
          <a:latin typeface="+mn-lt"/>
          <a:cs typeface="+mn-cs"/>
        </a:defRPr>
      </a:lvl2pPr>
      <a:lvl3pPr marL="804863" indent="-268288" algn="l" rtl="0" eaLnBrk="1" fontAlgn="base" hangingPunct="1">
        <a:spcBef>
          <a:spcPct val="0"/>
        </a:spcBef>
        <a:spcAft>
          <a:spcPct val="30000"/>
        </a:spcAft>
        <a:buFont typeface="Arial" charset="0"/>
        <a:buChar char="–"/>
        <a:tabLst>
          <a:tab pos="804863" algn="l"/>
        </a:tabLst>
        <a:defRPr sz="2000">
          <a:solidFill>
            <a:schemeClr val="tx1"/>
          </a:solidFill>
          <a:latin typeface="+mn-lt"/>
          <a:cs typeface="+mn-cs"/>
        </a:defRPr>
      </a:lvl3pPr>
      <a:lvl4pPr marL="1073150" indent="-268288" algn="l" rtl="0" eaLnBrk="1" fontAlgn="base" hangingPunct="1">
        <a:spcBef>
          <a:spcPct val="0"/>
        </a:spcBef>
        <a:spcAft>
          <a:spcPct val="30000"/>
        </a:spcAft>
        <a:buFont typeface="Arial" charset="0"/>
        <a:buChar char="–"/>
        <a:tabLst>
          <a:tab pos="1073150" algn="l"/>
        </a:tabLst>
        <a:defRPr sz="2000">
          <a:solidFill>
            <a:schemeClr val="tx1"/>
          </a:solidFill>
          <a:latin typeface="+mn-lt"/>
          <a:cs typeface="+mn-cs"/>
        </a:defRPr>
      </a:lvl4pPr>
      <a:lvl5pPr marL="1343025" indent="-269875" algn="l" rtl="0" eaLnBrk="1" fontAlgn="base" hangingPunct="1">
        <a:spcBef>
          <a:spcPct val="0"/>
        </a:spcBef>
        <a:spcAft>
          <a:spcPct val="30000"/>
        </a:spcAft>
        <a:buFont typeface="Arial" charset="0"/>
        <a:buChar char="–"/>
        <a:tabLst>
          <a:tab pos="1343025" algn="l"/>
        </a:tabLst>
        <a:defRPr sz="2000">
          <a:solidFill>
            <a:schemeClr val="tx1"/>
          </a:solidFill>
          <a:latin typeface="+mn-lt"/>
          <a:cs typeface="+mn-cs"/>
        </a:defRPr>
      </a:lvl5pPr>
      <a:lvl6pPr marL="1530350" indent="-265113" algn="l" rtl="0" eaLnBrk="1" fontAlgn="base" hangingPunct="1">
        <a:spcBef>
          <a:spcPct val="0"/>
        </a:spcBef>
        <a:spcAft>
          <a:spcPct val="30000"/>
        </a:spcAft>
        <a:buFont typeface="Arial" charset="0"/>
        <a:buChar char="–"/>
        <a:tabLst>
          <a:tab pos="266700" algn="l"/>
          <a:tab pos="542925" algn="l"/>
          <a:tab pos="809625" algn="l"/>
          <a:tab pos="1076325" algn="l"/>
        </a:tabLst>
        <a:defRPr sz="2000">
          <a:solidFill>
            <a:schemeClr val="tx1"/>
          </a:solidFill>
          <a:latin typeface="+mn-lt"/>
          <a:cs typeface="+mn-cs"/>
        </a:defRPr>
      </a:lvl6pPr>
      <a:lvl7pPr marL="1987550" indent="-265113" algn="l" rtl="0" eaLnBrk="1" fontAlgn="base" hangingPunct="1">
        <a:spcBef>
          <a:spcPct val="0"/>
        </a:spcBef>
        <a:spcAft>
          <a:spcPct val="30000"/>
        </a:spcAft>
        <a:buFont typeface="Arial" charset="0"/>
        <a:buChar char="–"/>
        <a:tabLst>
          <a:tab pos="266700" algn="l"/>
          <a:tab pos="542925" algn="l"/>
          <a:tab pos="809625" algn="l"/>
          <a:tab pos="1076325" algn="l"/>
        </a:tabLst>
        <a:defRPr sz="2000">
          <a:solidFill>
            <a:schemeClr val="tx1"/>
          </a:solidFill>
          <a:latin typeface="+mn-lt"/>
          <a:cs typeface="+mn-cs"/>
        </a:defRPr>
      </a:lvl7pPr>
      <a:lvl8pPr marL="2444750" indent="-265113" algn="l" rtl="0" eaLnBrk="1" fontAlgn="base" hangingPunct="1">
        <a:spcBef>
          <a:spcPct val="0"/>
        </a:spcBef>
        <a:spcAft>
          <a:spcPct val="30000"/>
        </a:spcAft>
        <a:buFont typeface="Arial" charset="0"/>
        <a:buChar char="–"/>
        <a:tabLst>
          <a:tab pos="266700" algn="l"/>
          <a:tab pos="542925" algn="l"/>
          <a:tab pos="809625" algn="l"/>
          <a:tab pos="1076325" algn="l"/>
        </a:tabLst>
        <a:defRPr sz="2000">
          <a:solidFill>
            <a:schemeClr val="tx1"/>
          </a:solidFill>
          <a:latin typeface="+mn-lt"/>
          <a:cs typeface="+mn-cs"/>
        </a:defRPr>
      </a:lvl8pPr>
      <a:lvl9pPr marL="2901950" indent="-265113" algn="l" rtl="0" eaLnBrk="1" fontAlgn="base" hangingPunct="1">
        <a:spcBef>
          <a:spcPct val="0"/>
        </a:spcBef>
        <a:spcAft>
          <a:spcPct val="30000"/>
        </a:spcAft>
        <a:buFont typeface="Arial" charset="0"/>
        <a:buChar char="–"/>
        <a:tabLst>
          <a:tab pos="266700" algn="l"/>
          <a:tab pos="542925" algn="l"/>
          <a:tab pos="809625" algn="l"/>
          <a:tab pos="1076325" algn="l"/>
        </a:tabLst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67">
          <p15:clr>
            <a:srgbClr val="F26B43"/>
          </p15:clr>
        </p15:guide>
        <p15:guide id="2" pos="3795">
          <p15:clr>
            <a:srgbClr val="F26B43"/>
          </p15:clr>
        </p15:guide>
        <p15:guide id="3" pos="3885">
          <p15:clr>
            <a:srgbClr val="F26B43"/>
          </p15:clr>
        </p15:guide>
        <p15:guide id="4" pos="5632">
          <p15:clr>
            <a:srgbClr val="F26B43"/>
          </p15:clr>
        </p15:guide>
        <p15:guide id="5" pos="5722">
          <p15:clr>
            <a:srgbClr val="F26B43"/>
          </p15:clr>
        </p15:guide>
        <p15:guide id="6" pos="7469">
          <p15:clr>
            <a:srgbClr val="F26B43"/>
          </p15:clr>
        </p15:guide>
        <p15:guide id="7" pos="2048">
          <p15:clr>
            <a:srgbClr val="F26B43"/>
          </p15:clr>
        </p15:guide>
        <p15:guide id="8" pos="1958">
          <p15:clr>
            <a:srgbClr val="F26B43"/>
          </p15:clr>
        </p15:guide>
        <p15:guide id="9" pos="211">
          <p15:clr>
            <a:srgbClr val="F26B43"/>
          </p15:clr>
        </p15:guide>
        <p15:guide id="10" orient="horz" pos="379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think-cell Folie" r:id="rId5" imgW="270" imgH="270" progId="TCLayout.ActiveDocument.1">
                  <p:embed/>
                </p:oleObj>
              </mc:Choice>
              <mc:Fallback>
                <p:oleObj name="think-cell Folie" r:id="rId5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endParaRPr kumimoji="0" lang="de-DE" sz="2500" b="1" u="none" strike="noStrike" cap="none" normalizeH="0" dirty="0" err="1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Status </a:t>
            </a:r>
            <a:r>
              <a:rPr lang="de-DE" dirty="0" err="1" smtClean="0"/>
              <a:t>Workstream</a:t>
            </a:r>
            <a:r>
              <a:rPr lang="de-DE" dirty="0" smtClean="0"/>
              <a:t>: &lt;</a:t>
            </a:r>
            <a:r>
              <a:rPr lang="de-DE" smtClean="0"/>
              <a:t>WS&gt;</a:t>
            </a:r>
            <a:br>
              <a:rPr lang="de-DE" smtClean="0"/>
            </a:br>
            <a:r>
              <a:rPr lang="de-DE" smtClean="0"/>
              <a:t>&lt;</a:t>
            </a:r>
            <a:r>
              <a:rPr lang="de-DE" smtClean="0"/>
              <a:t>02</a:t>
            </a:r>
            <a:r>
              <a:rPr lang="de-DE" smtClean="0"/>
              <a:t>/2019&gt;</a:t>
            </a:r>
            <a:endParaRPr lang="de-DE" sz="14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l"/>
            <a:fld id="{9C404E54-5B31-4047-8E8B-1DB674303504}" type="datetime1">
              <a:rPr lang="de-DE" smtClean="0"/>
              <a:t>19.02.2019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6F1BA828-8884-4DE0-86D6-A69D5A920C2F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3CD7F1A-8E34-47A1-9782-BBD8194231D3}"/>
              </a:ext>
            </a:extLst>
          </p:cNvPr>
          <p:cNvSpPr/>
          <p:nvPr/>
        </p:nvSpPr>
        <p:spPr bwMode="gray">
          <a:xfrm>
            <a:off x="334393" y="1124479"/>
            <a:ext cx="5690170" cy="1591466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accent2"/>
            </a:solidFill>
            <a:miter lim="800000"/>
            <a:headEnd/>
            <a:tailEnd/>
          </a:ln>
          <a:effectLst/>
          <a:extLst/>
        </p:spPr>
        <p:txBody>
          <a:bodyPr wrap="none" lIns="36000" tIns="46800" rIns="36000" bIns="4680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de-DE" sz="10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-694224" y="1913558"/>
            <a:ext cx="298707" cy="723354"/>
            <a:chOff x="478409" y="1913558"/>
            <a:chExt cx="298707" cy="723354"/>
          </a:xfrm>
        </p:grpSpPr>
        <p:sp>
          <p:nvSpPr>
            <p:cNvPr id="63" name="Rechteck 12">
              <a:extLst>
                <a:ext uri="{FF2B5EF4-FFF2-40B4-BE49-F238E27FC236}">
                  <a16:creationId xmlns:a16="http://schemas.microsoft.com/office/drawing/2014/main" id="{47050F6C-387C-43C9-9761-17CC0F109526}"/>
                </a:ext>
              </a:extLst>
            </p:cNvPr>
            <p:cNvSpPr/>
            <p:nvPr/>
          </p:nvSpPr>
          <p:spPr bwMode="gray">
            <a:xfrm>
              <a:off x="478409" y="1913558"/>
              <a:ext cx="298707" cy="723354"/>
            </a:xfrm>
            <a:prstGeom prst="rect">
              <a:avLst/>
            </a:prstGeom>
            <a:solidFill>
              <a:schemeClr val="bg2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64" name="Oval 12">
              <a:extLst>
                <a:ext uri="{FF2B5EF4-FFF2-40B4-BE49-F238E27FC236}">
                  <a16:creationId xmlns:a16="http://schemas.microsoft.com/office/drawing/2014/main" id="{5C7A8AA7-CA4F-4289-A199-8BBCE6F588D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2901" y="1926247"/>
              <a:ext cx="229723" cy="22918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buFont typeface="Arial" pitchFamily="34" charset="0"/>
                <a:buNone/>
              </a:pPr>
              <a:r>
                <a:rPr lang="de-DE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</a:t>
              </a:r>
            </a:p>
          </p:txBody>
        </p:sp>
        <p:sp>
          <p:nvSpPr>
            <p:cNvPr id="65" name="Oval 12">
              <a:extLst>
                <a:ext uri="{FF2B5EF4-FFF2-40B4-BE49-F238E27FC236}">
                  <a16:creationId xmlns:a16="http://schemas.microsoft.com/office/drawing/2014/main" id="{80A9670E-6912-48C4-B078-388AC4EE2EAE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511455" y="2158006"/>
              <a:ext cx="232615" cy="227223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buFont typeface="Arial" pitchFamily="34" charset="0"/>
                <a:buNone/>
              </a:pPr>
              <a:r>
                <a:rPr lang="de-DE" sz="900" b="1" dirty="0"/>
                <a:t>Y</a:t>
              </a:r>
            </a:p>
          </p:txBody>
        </p:sp>
        <p:sp>
          <p:nvSpPr>
            <p:cNvPr id="66" name="Oval 12">
              <a:extLst>
                <a:ext uri="{FF2B5EF4-FFF2-40B4-BE49-F238E27FC236}">
                  <a16:creationId xmlns:a16="http://schemas.microsoft.com/office/drawing/2014/main" id="{5032E78A-3650-43E5-90A7-21192FBD606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1455" y="2387808"/>
              <a:ext cx="232615" cy="243075"/>
            </a:xfrm>
            <a:prstGeom prst="ellips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de-DE" sz="900" dirty="0">
                  <a:solidFill>
                    <a:schemeClr val="accent6">
                      <a:lumMod val="50000"/>
                    </a:schemeClr>
                  </a:solidFill>
                </a:rPr>
                <a:t>G</a:t>
              </a:r>
            </a:p>
          </p:txBody>
        </p:sp>
      </p:grpSp>
      <p:sp>
        <p:nvSpPr>
          <p:cNvPr id="67" name="Rechteck 26">
            <a:extLst>
              <a:ext uri="{FF2B5EF4-FFF2-40B4-BE49-F238E27FC236}">
                <a16:creationId xmlns:a16="http://schemas.microsoft.com/office/drawing/2014/main" id="{A79AE25A-4F29-458C-A2C6-E488744A8E4B}"/>
              </a:ext>
            </a:extLst>
          </p:cNvPr>
          <p:cNvSpPr/>
          <p:nvPr/>
        </p:nvSpPr>
        <p:spPr bwMode="gray">
          <a:xfrm>
            <a:off x="952148" y="1916831"/>
            <a:ext cx="356237" cy="720059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vert270" wrap="none" lIns="90000" tIns="46800" rIns="90000" bIns="468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de-DE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Trend</a:t>
            </a:r>
          </a:p>
        </p:txBody>
      </p:sp>
      <p:sp>
        <p:nvSpPr>
          <p:cNvPr id="68" name="Rechteck 27">
            <a:extLst>
              <a:ext uri="{FF2B5EF4-FFF2-40B4-BE49-F238E27FC236}">
                <a16:creationId xmlns:a16="http://schemas.microsoft.com/office/drawing/2014/main" id="{3B357E7D-CBA8-43AF-B3D3-414E54AF8F48}"/>
              </a:ext>
            </a:extLst>
          </p:cNvPr>
          <p:cNvSpPr/>
          <p:nvPr/>
        </p:nvSpPr>
        <p:spPr bwMode="gray">
          <a:xfrm>
            <a:off x="1024568" y="1920212"/>
            <a:ext cx="45719" cy="71667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9" name="Richtungspfeil 34">
            <a:extLst>
              <a:ext uri="{FF2B5EF4-FFF2-40B4-BE49-F238E27FC236}">
                <a16:creationId xmlns:a16="http://schemas.microsoft.com/office/drawing/2014/main" id="{1C951522-00D7-4B49-927C-B7D88C46336C}"/>
              </a:ext>
            </a:extLst>
          </p:cNvPr>
          <p:cNvSpPr/>
          <p:nvPr/>
        </p:nvSpPr>
        <p:spPr bwMode="gray">
          <a:xfrm flipH="1">
            <a:off x="957044" y="2229085"/>
            <a:ext cx="147165" cy="91534"/>
          </a:xfrm>
          <a:prstGeom prst="homePlate">
            <a:avLst/>
          </a:prstGeom>
          <a:solidFill>
            <a:schemeClr val="bg1">
              <a:lumMod val="6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de-DE" sz="1600" dirty="0">
              <a:latin typeface="Arial" charset="0"/>
              <a:cs typeface="Arial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FE021327-4F26-45E0-AB87-3C21D34949A0}"/>
              </a:ext>
            </a:extLst>
          </p:cNvPr>
          <p:cNvSpPr/>
          <p:nvPr/>
        </p:nvSpPr>
        <p:spPr bwMode="auto">
          <a:xfrm>
            <a:off x="334963" y="2924944"/>
            <a:ext cx="5689599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171450" lvl="0" indent="-171450" algn="l">
              <a:buFont typeface="Wingdings" panose="05000000000000000000" pitchFamily="2" charset="2"/>
              <a:buChar char="§"/>
            </a:pPr>
            <a:r>
              <a:rPr lang="de-DE" sz="1000" dirty="0" smtClean="0"/>
              <a:t>5 </a:t>
            </a:r>
            <a:r>
              <a:rPr lang="de-DE" sz="1000" dirty="0" err="1" smtClean="0"/>
              <a:t>Workshopdays</a:t>
            </a:r>
            <a:r>
              <a:rPr lang="de-DE" sz="1000" dirty="0" smtClean="0"/>
              <a:t> mit SAP  </a:t>
            </a:r>
            <a:endParaRPr lang="de-DE" sz="1000" dirty="0"/>
          </a:p>
          <a:p>
            <a:pPr marL="171450" lvl="0" indent="-171450" algn="l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de-DE" sz="1000" dirty="0" smtClean="0"/>
              <a:t>Struktur und Aufbau der Model Company</a:t>
            </a:r>
          </a:p>
          <a:p>
            <a:pPr marL="171450" lvl="0" indent="-171450" algn="l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de-DE" sz="1000" dirty="0" smtClean="0"/>
              <a:t>Abgleich der SAP-Infotypen</a:t>
            </a:r>
          </a:p>
          <a:p>
            <a:pPr marL="171450" lvl="0" indent="-171450" algn="l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de-DE" sz="1000" dirty="0" smtClean="0"/>
              <a:t>Aufbau Org.-Management</a:t>
            </a:r>
          </a:p>
          <a:p>
            <a:pPr marL="171450" lvl="0" indent="-171450" algn="l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de-DE" sz="1000" dirty="0" smtClean="0"/>
              <a:t>Vorstellung Unternehmenshierarchie (Gruppe bereits integriert + Code festgelegt)</a:t>
            </a:r>
          </a:p>
          <a:p>
            <a:pPr marL="171450" lvl="0" indent="-171450" algn="l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de-DE" sz="1000" dirty="0" smtClean="0"/>
              <a:t>HR Transactions – Ereignisse, (Auswahl u. Ableitung der Ereignisgründe)</a:t>
            </a:r>
          </a:p>
          <a:p>
            <a:pPr marL="171450" lvl="0" indent="-171450" algn="l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de-DE" sz="1000" dirty="0" smtClean="0"/>
              <a:t>Alert vs. </a:t>
            </a:r>
            <a:r>
              <a:rPr lang="de-DE" sz="1000" dirty="0" err="1" smtClean="0"/>
              <a:t>Notifications</a:t>
            </a:r>
            <a:r>
              <a:rPr lang="de-DE" sz="1000" dirty="0" smtClean="0"/>
              <a:t> – Terminerinnerungen</a:t>
            </a:r>
          </a:p>
          <a:p>
            <a:pPr marL="171450" lvl="0" indent="-171450" algn="l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de-DE" sz="1000" dirty="0" smtClean="0"/>
              <a:t>Einführung in die Workflows (Aufbau u. Logik)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F5445EF-225D-4757-967E-61E8E792A97D}"/>
              </a:ext>
            </a:extLst>
          </p:cNvPr>
          <p:cNvSpPr/>
          <p:nvPr/>
        </p:nvSpPr>
        <p:spPr bwMode="auto">
          <a:xfrm>
            <a:off x="334963" y="2780928"/>
            <a:ext cx="5689599" cy="144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de-DE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Erreichte 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Ergebnisse</a:t>
            </a:r>
            <a:endParaRPr kumimoji="0" lang="de-DE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DEEDE705-73D4-4DDC-B700-CC724B24D258}"/>
              </a:ext>
            </a:extLst>
          </p:cNvPr>
          <p:cNvSpPr/>
          <p:nvPr/>
        </p:nvSpPr>
        <p:spPr bwMode="auto">
          <a:xfrm>
            <a:off x="334392" y="4581128"/>
            <a:ext cx="5689599" cy="1440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171450" lvl="0" indent="-171450" algn="l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de-DE" sz="1000" dirty="0" smtClean="0"/>
              <a:t>zwei weitere Workshops zu den Prozessen in der Model Company</a:t>
            </a:r>
          </a:p>
          <a:p>
            <a:pPr marL="171450" lvl="0" indent="-171450" algn="l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de-DE" sz="1000" dirty="0" smtClean="0"/>
              <a:t>Abbildung in der Model Company</a:t>
            </a:r>
          </a:p>
          <a:p>
            <a:pPr lvl="0"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000" dirty="0" smtClean="0"/>
          </a:p>
          <a:p>
            <a:pPr lvl="0"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/>
              <a:t/>
            </a:r>
            <a:br>
              <a:rPr lang="de-DE" sz="1000" dirty="0"/>
            </a:br>
            <a:endParaRPr lang="de-DE" sz="1000" dirty="0" smtClean="0"/>
          </a:p>
          <a:p>
            <a:pPr marL="171450" lvl="0" indent="-171450" algn="l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de-DE" sz="1000" dirty="0" smtClean="0"/>
          </a:p>
          <a:p>
            <a:pPr marL="171450" lvl="0" indent="-171450" algn="l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de-DE" sz="1000" dirty="0" smtClean="0"/>
          </a:p>
          <a:p>
            <a:pPr marL="171450" lvl="0" indent="-171450" algn="l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de-DE" sz="1000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C306AF46-F517-4BF1-99DF-99004C43CCA8}"/>
              </a:ext>
            </a:extLst>
          </p:cNvPr>
          <p:cNvSpPr/>
          <p:nvPr/>
        </p:nvSpPr>
        <p:spPr bwMode="auto">
          <a:xfrm>
            <a:off x="334392" y="4437112"/>
            <a:ext cx="5689599" cy="144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Nächste</a:t>
            </a:r>
            <a:r>
              <a:rPr kumimoji="0" lang="de-DE" sz="1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Schritte un</a:t>
            </a:r>
            <a:r>
              <a:rPr lang="de-DE" sz="1000" dirty="0" smtClean="0">
                <a:solidFill>
                  <a:schemeClr val="bg1"/>
                </a:solidFill>
              </a:rPr>
              <a:t>d nächste 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Ziele</a:t>
            </a:r>
            <a:endParaRPr kumimoji="0" lang="de-DE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CA7377C7-6109-4DA9-B86B-64EE086846EC}"/>
              </a:ext>
            </a:extLst>
          </p:cNvPr>
          <p:cNvSpPr/>
          <p:nvPr/>
        </p:nvSpPr>
        <p:spPr bwMode="auto">
          <a:xfrm>
            <a:off x="6164032" y="2924944"/>
            <a:ext cx="56896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lvl="0" indent="0" algn="l">
              <a:spcBef>
                <a:spcPts val="0"/>
              </a:spcBef>
              <a:spcAft>
                <a:spcPts val="300"/>
              </a:spcAft>
              <a:buClrTx/>
              <a:buFont typeface="Wingdings" panose="05000000000000000000" pitchFamily="2" charset="2"/>
              <a:buNone/>
            </a:pPr>
            <a:r>
              <a:rPr lang="de-DE" sz="1000" dirty="0"/>
              <a:t>Risiko: </a:t>
            </a:r>
            <a:r>
              <a:rPr lang="de-DE" sz="1000" dirty="0" smtClean="0"/>
              <a:t>Ereignisgrund </a:t>
            </a:r>
            <a:r>
              <a:rPr lang="de-DE" sz="1000" dirty="0"/>
              <a:t>muss sich aus dem Antrag ableiten </a:t>
            </a:r>
            <a:r>
              <a:rPr lang="de-DE" sz="1000" dirty="0" smtClean="0"/>
              <a:t>lassen</a:t>
            </a:r>
          </a:p>
          <a:p>
            <a:pPr marL="0" lvl="0" indent="0" algn="l">
              <a:spcBef>
                <a:spcPts val="0"/>
              </a:spcBef>
              <a:spcAft>
                <a:spcPts val="300"/>
              </a:spcAft>
              <a:buClrTx/>
              <a:buFont typeface="Wingdings" panose="05000000000000000000" pitchFamily="2" charset="2"/>
              <a:buNone/>
            </a:pPr>
            <a:r>
              <a:rPr lang="de-DE" sz="1000" dirty="0"/>
              <a:t>Maßnahme: SAP prüft ob </a:t>
            </a:r>
            <a:r>
              <a:rPr lang="de-DE" sz="1000" dirty="0" smtClean="0"/>
              <a:t>möglich</a:t>
            </a:r>
          </a:p>
          <a:p>
            <a:pPr marL="171450" lvl="0" indent="-171450" algn="l">
              <a:spcBef>
                <a:spcPts val="0"/>
              </a:spcBef>
              <a:spcAft>
                <a:spcPts val="300"/>
              </a:spcAft>
              <a:buClrTx/>
              <a:buFontTx/>
              <a:buChar char="-"/>
            </a:pPr>
            <a:r>
              <a:rPr lang="de-DE" sz="1000" dirty="0" smtClean="0"/>
              <a:t>Unternehmenshierarchie: (direkte Zuordnung von Abteilungen zum Dezernat)</a:t>
            </a:r>
          </a:p>
          <a:p>
            <a:pPr marL="171450" lvl="0" indent="-171450" algn="l">
              <a:spcBef>
                <a:spcPts val="0"/>
              </a:spcBef>
              <a:spcAft>
                <a:spcPts val="300"/>
              </a:spcAft>
              <a:buClrTx/>
              <a:buFontTx/>
              <a:buChar char="-"/>
            </a:pPr>
            <a:r>
              <a:rPr lang="de-DE" sz="1000" dirty="0" smtClean="0"/>
              <a:t>Unternehmensinformationen: Referent mit abbilden?</a:t>
            </a:r>
            <a:endParaRPr lang="de-DE" sz="1000" dirty="0"/>
          </a:p>
          <a:p>
            <a:pPr marL="171450" lvl="0" indent="-171450" algn="l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de-DE" sz="1000" dirty="0"/>
              <a:t>Besprechung Prozess ATZ/Vorruhestand (mit Baumbach/Heise)</a:t>
            </a:r>
          </a:p>
          <a:p>
            <a:pPr marL="171450" lvl="0" indent="-171450" algn="l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de-DE" sz="1000" u="sng" dirty="0"/>
              <a:t>Ereignis:</a:t>
            </a:r>
            <a:r>
              <a:rPr lang="de-DE" sz="1000" dirty="0"/>
              <a:t> Berufsänderung nochmal </a:t>
            </a:r>
            <a:r>
              <a:rPr lang="de-DE" sz="1000" dirty="0" smtClean="0"/>
              <a:t>anschauen</a:t>
            </a:r>
          </a:p>
          <a:p>
            <a:pPr marL="171450" lvl="0" indent="-171450" algn="l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de-DE" sz="1000" dirty="0"/>
          </a:p>
          <a:p>
            <a:pPr marL="171450" lvl="0" indent="-171450" algn="l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de-DE" sz="1000" dirty="0"/>
          </a:p>
          <a:p>
            <a:pPr marL="171450" lvl="0" indent="-171450" algn="l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de-DE" sz="1000" dirty="0"/>
          </a:p>
          <a:p>
            <a:pPr marL="0" lvl="0" indent="0" algn="l">
              <a:spcBef>
                <a:spcPts val="0"/>
              </a:spcBef>
              <a:spcAft>
                <a:spcPts val="300"/>
              </a:spcAft>
              <a:buClrTx/>
              <a:buFont typeface="Wingdings" panose="05000000000000000000" pitchFamily="2" charset="2"/>
              <a:buNone/>
            </a:pPr>
            <a:endParaRPr lang="de-DE" sz="1000" dirty="0" smtClean="0"/>
          </a:p>
          <a:p>
            <a:pPr marL="0" lvl="0" indent="0" algn="l">
              <a:spcBef>
                <a:spcPts val="0"/>
              </a:spcBef>
              <a:spcAft>
                <a:spcPts val="300"/>
              </a:spcAft>
              <a:buClrTx/>
              <a:buFont typeface="Wingdings" panose="05000000000000000000" pitchFamily="2" charset="2"/>
              <a:buNone/>
            </a:pPr>
            <a:endParaRPr lang="de-DE" sz="1000" dirty="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81D41DBF-329D-4EF9-B7CA-02F975EAC13E}"/>
              </a:ext>
            </a:extLst>
          </p:cNvPr>
          <p:cNvSpPr/>
          <p:nvPr/>
        </p:nvSpPr>
        <p:spPr bwMode="auto">
          <a:xfrm>
            <a:off x="6167438" y="2780928"/>
            <a:ext cx="5689600" cy="144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de-DE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Kritische </a:t>
            </a: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Risiken und Gegenmaßnahmen</a:t>
            </a:r>
            <a:endParaRPr kumimoji="0" lang="de-DE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94134D47-9BBB-4CC8-97FA-E521467EB24B}"/>
              </a:ext>
            </a:extLst>
          </p:cNvPr>
          <p:cNvSpPr/>
          <p:nvPr/>
        </p:nvSpPr>
        <p:spPr bwMode="auto">
          <a:xfrm>
            <a:off x="6166867" y="4581128"/>
            <a:ext cx="56896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171450" lvl="0" indent="-171450" algn="l">
              <a:buFont typeface="Wingdings" panose="05000000000000000000" pitchFamily="2" charset="2"/>
              <a:buChar char="§"/>
            </a:pPr>
            <a:r>
              <a:rPr lang="de-DE" sz="1000" dirty="0" smtClean="0"/>
              <a:t>Entscheidung zum neuen Schriftverkehrsmanagement steht aus </a:t>
            </a:r>
          </a:p>
          <a:p>
            <a:pPr marL="171450" lvl="0" indent="-171450" algn="l">
              <a:buFont typeface="Wingdings" panose="05000000000000000000" pitchFamily="2" charset="2"/>
              <a:buChar char="§"/>
            </a:pPr>
            <a:r>
              <a:rPr lang="de-DE" sz="1000" dirty="0" smtClean="0"/>
              <a:t>Schnittstelle zum Recruiting</a:t>
            </a:r>
          </a:p>
          <a:p>
            <a:pPr marL="171450" lvl="0" indent="-171450" algn="l">
              <a:buFont typeface="Wingdings" panose="05000000000000000000" pitchFamily="2" charset="2"/>
              <a:buChar char="§"/>
            </a:pPr>
            <a:r>
              <a:rPr lang="de-DE" sz="1000" dirty="0" smtClean="0"/>
              <a:t>Abhängigkeit zum Ticketsystem (evtl. neu)</a:t>
            </a:r>
          </a:p>
          <a:p>
            <a:pPr marL="171450" lvl="0" indent="-171450" algn="l">
              <a:buFont typeface="Wingdings" panose="05000000000000000000" pitchFamily="2" charset="2"/>
              <a:buChar char="§"/>
            </a:pPr>
            <a:endParaRPr lang="de-DE" sz="1000" dirty="0"/>
          </a:p>
          <a:p>
            <a:pPr marL="171450" lvl="0" indent="-171450" algn="l">
              <a:buFont typeface="Wingdings" panose="05000000000000000000" pitchFamily="2" charset="2"/>
              <a:buChar char="§"/>
            </a:pPr>
            <a:endParaRPr lang="de-DE" sz="1000" dirty="0" smtClean="0"/>
          </a:p>
          <a:p>
            <a:pPr marL="171450" lvl="0" indent="-171450" algn="l">
              <a:buFont typeface="Wingdings" panose="05000000000000000000" pitchFamily="2" charset="2"/>
              <a:buChar char="§"/>
            </a:pPr>
            <a:endParaRPr lang="de-DE" sz="1000" dirty="0"/>
          </a:p>
          <a:p>
            <a:pPr marL="171450" lvl="0" indent="-171450" algn="l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de-DE" sz="1000" dirty="0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1EC8A4DA-4CCC-4A68-8231-3F1FEFA8DA86}"/>
              </a:ext>
            </a:extLst>
          </p:cNvPr>
          <p:cNvSpPr/>
          <p:nvPr/>
        </p:nvSpPr>
        <p:spPr bwMode="auto">
          <a:xfrm>
            <a:off x="6166867" y="4437128"/>
            <a:ext cx="5689600" cy="144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de-DE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Entscheidungsbedarf und</a:t>
            </a:r>
            <a:r>
              <a:rPr kumimoji="0" lang="de-DE" sz="1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Abhängigkeiten zu anderen </a:t>
            </a:r>
            <a:r>
              <a:rPr kumimoji="0" lang="de-DE" sz="1000" b="0" i="0" u="none" strike="noStrike" cap="none" normalizeH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Workstreams</a:t>
            </a:r>
            <a:endParaRPr kumimoji="0" lang="de-DE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AF51A9D3-30F8-4FEC-B389-D4A88D021EC2}"/>
              </a:ext>
            </a:extLst>
          </p:cNvPr>
          <p:cNvSpPr/>
          <p:nvPr/>
        </p:nvSpPr>
        <p:spPr bwMode="auto">
          <a:xfrm>
            <a:off x="6167438" y="1281766"/>
            <a:ext cx="56896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171450" lvl="0" indent="-171450" algn="l">
              <a:spcBef>
                <a:spcPts val="0"/>
              </a:spcBef>
              <a:spcAft>
                <a:spcPts val="0"/>
              </a:spcAft>
              <a:buClrTx/>
              <a:buFontTx/>
              <a:buChar char="-"/>
            </a:pPr>
            <a:r>
              <a:rPr lang="de-DE" sz="1000" dirty="0" smtClean="0"/>
              <a:t>erste Workshops der Iteration 1 durchgeführt</a:t>
            </a:r>
          </a:p>
          <a:p>
            <a:pPr marL="171450" lvl="0" indent="-171450" algn="l">
              <a:spcBef>
                <a:spcPts val="0"/>
              </a:spcBef>
              <a:spcAft>
                <a:spcPts val="0"/>
              </a:spcAft>
              <a:buClrTx/>
              <a:buFontTx/>
              <a:buChar char="-"/>
            </a:pPr>
            <a:r>
              <a:rPr lang="de-DE" sz="1000" dirty="0" smtClean="0"/>
              <a:t>zwei weitere Workshops (Februar und März )</a:t>
            </a:r>
          </a:p>
          <a:p>
            <a:pPr marL="171450" lvl="0" indent="-171450" algn="l">
              <a:spcBef>
                <a:spcPts val="0"/>
              </a:spcBef>
              <a:spcAft>
                <a:spcPts val="0"/>
              </a:spcAft>
              <a:buClrTx/>
              <a:buFontTx/>
              <a:buChar char="-"/>
            </a:pPr>
            <a:r>
              <a:rPr lang="de-DE" sz="1000" dirty="0" smtClean="0"/>
              <a:t>offene Punkte Liste und Workbook stehen noch aus</a:t>
            </a:r>
          </a:p>
          <a:p>
            <a:pPr marL="171450" lvl="0" indent="-171450" algn="l">
              <a:spcBef>
                <a:spcPts val="0"/>
              </a:spcBef>
              <a:spcAft>
                <a:spcPts val="0"/>
              </a:spcAft>
              <a:buClrTx/>
              <a:buFontTx/>
              <a:buChar char="-"/>
            </a:pPr>
            <a:endParaRPr lang="de-DE" sz="1000" dirty="0" smtClean="0"/>
          </a:p>
          <a:p>
            <a:pPr marL="171450" lvl="0" indent="-171450" algn="l">
              <a:spcBef>
                <a:spcPts val="0"/>
              </a:spcBef>
              <a:spcAft>
                <a:spcPts val="0"/>
              </a:spcAft>
              <a:buClrTx/>
              <a:buFontTx/>
              <a:buChar char="-"/>
            </a:pPr>
            <a:endParaRPr lang="de-DE" sz="1000" dirty="0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8686B3A-8A74-4B42-B146-DD1B74A179F3}"/>
              </a:ext>
            </a:extLst>
          </p:cNvPr>
          <p:cNvSpPr/>
          <p:nvPr/>
        </p:nvSpPr>
        <p:spPr bwMode="auto">
          <a:xfrm>
            <a:off x="6167438" y="1137767"/>
            <a:ext cx="5689600" cy="144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de-DE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Erläuterung des Status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3164B171-F9B1-452D-B9BF-4522AE6BCB32}"/>
              </a:ext>
            </a:extLst>
          </p:cNvPr>
          <p:cNvSpPr/>
          <p:nvPr/>
        </p:nvSpPr>
        <p:spPr bwMode="auto">
          <a:xfrm>
            <a:off x="406400" y="1196791"/>
            <a:ext cx="5486043" cy="503421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lang="de-DE" sz="1000" dirty="0" smtClean="0">
                <a:solidFill>
                  <a:schemeClr val="bg1"/>
                </a:solidFill>
              </a:rPr>
              <a:t>Die Ziele </a:t>
            </a:r>
            <a:r>
              <a:rPr lang="de-DE" sz="1000" dirty="0">
                <a:solidFill>
                  <a:schemeClr val="bg1"/>
                </a:solidFill>
              </a:rPr>
              <a:t>des </a:t>
            </a:r>
            <a:r>
              <a:rPr lang="de-DE" sz="1000" dirty="0" err="1" smtClean="0">
                <a:solidFill>
                  <a:schemeClr val="bg1"/>
                </a:solidFill>
              </a:rPr>
              <a:t>Workstreams</a:t>
            </a:r>
            <a:r>
              <a:rPr lang="de-DE" sz="1000" dirty="0" smtClean="0">
                <a:solidFill>
                  <a:schemeClr val="bg1"/>
                </a:solidFill>
              </a:rPr>
              <a:t> </a:t>
            </a:r>
            <a:r>
              <a:rPr lang="de-DE" sz="1000" dirty="0">
                <a:solidFill>
                  <a:schemeClr val="bg1"/>
                </a:solidFill>
              </a:rPr>
              <a:t>in zwei Sätzen erklärt (z.B. Vollständiger Wechsel des </a:t>
            </a:r>
            <a:r>
              <a:rPr lang="de-DE" sz="1000" dirty="0" err="1">
                <a:solidFill>
                  <a:schemeClr val="bg1"/>
                </a:solidFill>
              </a:rPr>
              <a:t>Kernbankensytems</a:t>
            </a:r>
            <a:r>
              <a:rPr lang="de-DE" sz="1000" dirty="0">
                <a:solidFill>
                  <a:schemeClr val="bg1"/>
                </a:solidFill>
              </a:rPr>
              <a:t>  bis 2022)</a:t>
            </a:r>
            <a:endParaRPr kumimoji="0" lang="de-DE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6CB5E8B5-F2DE-4764-8FB9-A55555F13E99}"/>
              </a:ext>
            </a:extLst>
          </p:cNvPr>
          <p:cNvSpPr/>
          <p:nvPr/>
        </p:nvSpPr>
        <p:spPr bwMode="auto">
          <a:xfrm>
            <a:off x="406400" y="1724075"/>
            <a:ext cx="936000" cy="16234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de-DE" sz="1000" b="1" i="0" u="none" strike="noStrike" cap="none" normalizeH="0" baseline="0" dirty="0">
                <a:ln>
                  <a:noFill/>
                </a:ln>
                <a:effectLst/>
                <a:latin typeface="Arial" charset="0"/>
                <a:cs typeface="Arial" charset="0"/>
              </a:rPr>
              <a:t>Status</a:t>
            </a:r>
          </a:p>
        </p:txBody>
      </p:sp>
      <p:grpSp>
        <p:nvGrpSpPr>
          <p:cNvPr id="82" name="Gruppieren 81"/>
          <p:cNvGrpSpPr/>
          <p:nvPr/>
        </p:nvGrpSpPr>
        <p:grpSpPr>
          <a:xfrm>
            <a:off x="-323509" y="1913558"/>
            <a:ext cx="298707" cy="723354"/>
            <a:chOff x="478409" y="1913558"/>
            <a:chExt cx="298707" cy="723354"/>
          </a:xfrm>
        </p:grpSpPr>
        <p:sp>
          <p:nvSpPr>
            <p:cNvPr id="83" name="Rechteck 12">
              <a:extLst>
                <a:ext uri="{FF2B5EF4-FFF2-40B4-BE49-F238E27FC236}">
                  <a16:creationId xmlns:a16="http://schemas.microsoft.com/office/drawing/2014/main" id="{47050F6C-387C-43C9-9761-17CC0F109526}"/>
                </a:ext>
              </a:extLst>
            </p:cNvPr>
            <p:cNvSpPr/>
            <p:nvPr/>
          </p:nvSpPr>
          <p:spPr bwMode="gray">
            <a:xfrm>
              <a:off x="478409" y="1913558"/>
              <a:ext cx="298707" cy="723354"/>
            </a:xfrm>
            <a:prstGeom prst="rect">
              <a:avLst/>
            </a:prstGeom>
            <a:solidFill>
              <a:schemeClr val="bg2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84" name="Oval 12">
              <a:extLst>
                <a:ext uri="{FF2B5EF4-FFF2-40B4-BE49-F238E27FC236}">
                  <a16:creationId xmlns:a16="http://schemas.microsoft.com/office/drawing/2014/main" id="{5C7A8AA7-CA4F-4289-A199-8BBCE6F588D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2901" y="1926247"/>
              <a:ext cx="229723" cy="229181"/>
            </a:xfrm>
            <a:prstGeom prst="ellipse">
              <a:avLst/>
            </a:prstGeom>
            <a:solidFill>
              <a:schemeClr val="accent3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buFont typeface="Arial" pitchFamily="34" charset="0"/>
                <a:buNone/>
              </a:pPr>
              <a:r>
                <a:rPr lang="de-DE" sz="900" b="1" dirty="0"/>
                <a:t>R</a:t>
              </a:r>
            </a:p>
          </p:txBody>
        </p:sp>
        <p:sp>
          <p:nvSpPr>
            <p:cNvPr id="85" name="Oval 12">
              <a:extLst>
                <a:ext uri="{FF2B5EF4-FFF2-40B4-BE49-F238E27FC236}">
                  <a16:creationId xmlns:a16="http://schemas.microsoft.com/office/drawing/2014/main" id="{80A9670E-6912-48C4-B078-388AC4EE2EAE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511455" y="2158006"/>
              <a:ext cx="232615" cy="227223"/>
            </a:xfrm>
            <a:prstGeom prst="ellips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buFont typeface="Arial" pitchFamily="34" charset="0"/>
                <a:buNone/>
              </a:pPr>
              <a:r>
                <a:rPr lang="de-DE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</a:t>
              </a:r>
            </a:p>
          </p:txBody>
        </p:sp>
        <p:sp>
          <p:nvSpPr>
            <p:cNvPr id="86" name="Oval 12">
              <a:extLst>
                <a:ext uri="{FF2B5EF4-FFF2-40B4-BE49-F238E27FC236}">
                  <a16:creationId xmlns:a16="http://schemas.microsoft.com/office/drawing/2014/main" id="{5032E78A-3650-43E5-90A7-21192FBD606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1455" y="2387808"/>
              <a:ext cx="232615" cy="243075"/>
            </a:xfrm>
            <a:prstGeom prst="ellips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de-DE" sz="900" dirty="0">
                  <a:solidFill>
                    <a:schemeClr val="accent6">
                      <a:lumMod val="50000"/>
                    </a:schemeClr>
                  </a:solidFill>
                </a:rPr>
                <a:t>G</a:t>
              </a:r>
            </a:p>
          </p:txBody>
        </p:sp>
      </p:grpSp>
      <p:grpSp>
        <p:nvGrpSpPr>
          <p:cNvPr id="107" name="Gruppieren 106"/>
          <p:cNvGrpSpPr/>
          <p:nvPr/>
        </p:nvGrpSpPr>
        <p:grpSpPr>
          <a:xfrm>
            <a:off x="546704" y="1913558"/>
            <a:ext cx="298707" cy="723354"/>
            <a:chOff x="478409" y="1913558"/>
            <a:chExt cx="298707" cy="723354"/>
          </a:xfrm>
        </p:grpSpPr>
        <p:sp>
          <p:nvSpPr>
            <p:cNvPr id="108" name="Rechteck 12">
              <a:extLst>
                <a:ext uri="{FF2B5EF4-FFF2-40B4-BE49-F238E27FC236}">
                  <a16:creationId xmlns:a16="http://schemas.microsoft.com/office/drawing/2014/main" id="{47050F6C-387C-43C9-9761-17CC0F109526}"/>
                </a:ext>
              </a:extLst>
            </p:cNvPr>
            <p:cNvSpPr/>
            <p:nvPr/>
          </p:nvSpPr>
          <p:spPr bwMode="gray">
            <a:xfrm>
              <a:off x="478409" y="1913558"/>
              <a:ext cx="298707" cy="723354"/>
            </a:xfrm>
            <a:prstGeom prst="rect">
              <a:avLst/>
            </a:prstGeom>
            <a:solidFill>
              <a:schemeClr val="bg2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09" name="Oval 12">
              <a:extLst>
                <a:ext uri="{FF2B5EF4-FFF2-40B4-BE49-F238E27FC236}">
                  <a16:creationId xmlns:a16="http://schemas.microsoft.com/office/drawing/2014/main" id="{5C7A8AA7-CA4F-4289-A199-8BBCE6F588D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2901" y="1926247"/>
              <a:ext cx="229723" cy="22918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buFont typeface="Arial" pitchFamily="34" charset="0"/>
                <a:buNone/>
              </a:pPr>
              <a:r>
                <a:rPr lang="de-DE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</a:t>
              </a:r>
            </a:p>
          </p:txBody>
        </p:sp>
        <p:sp>
          <p:nvSpPr>
            <p:cNvPr id="110" name="Oval 12">
              <a:extLst>
                <a:ext uri="{FF2B5EF4-FFF2-40B4-BE49-F238E27FC236}">
                  <a16:creationId xmlns:a16="http://schemas.microsoft.com/office/drawing/2014/main" id="{80A9670E-6912-48C4-B078-388AC4EE2EAE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511455" y="2158006"/>
              <a:ext cx="232615" cy="227223"/>
            </a:xfrm>
            <a:prstGeom prst="ellips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buFont typeface="Arial" pitchFamily="34" charset="0"/>
                <a:buNone/>
              </a:pPr>
              <a:r>
                <a:rPr lang="de-DE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</a:t>
              </a:r>
            </a:p>
          </p:txBody>
        </p:sp>
        <p:sp>
          <p:nvSpPr>
            <p:cNvPr id="111" name="Oval 12">
              <a:extLst>
                <a:ext uri="{FF2B5EF4-FFF2-40B4-BE49-F238E27FC236}">
                  <a16:creationId xmlns:a16="http://schemas.microsoft.com/office/drawing/2014/main" id="{5032E78A-3650-43E5-90A7-21192FBD606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1455" y="2387808"/>
              <a:ext cx="232615" cy="243075"/>
            </a:xfrm>
            <a:prstGeom prst="ellipse">
              <a:avLst/>
            </a:prstGeom>
            <a:solidFill>
              <a:srgbClr val="00B050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de-DE" sz="900" b="1" dirty="0"/>
                <a:t>G</a:t>
              </a:r>
            </a:p>
          </p:txBody>
        </p:sp>
      </p:grpSp>
      <p:sp>
        <p:nvSpPr>
          <p:cNvPr id="112" name="Rechteck 111">
            <a:extLst>
              <a:ext uri="{FF2B5EF4-FFF2-40B4-BE49-F238E27FC236}">
                <a16:creationId xmlns:a16="http://schemas.microsoft.com/office/drawing/2014/main" id="{6CB5E8B5-F2DE-4764-8FB9-A55555F13E99}"/>
              </a:ext>
            </a:extLst>
          </p:cNvPr>
          <p:cNvSpPr/>
          <p:nvPr/>
        </p:nvSpPr>
        <p:spPr bwMode="auto">
          <a:xfrm>
            <a:off x="1923081" y="1715222"/>
            <a:ext cx="936000" cy="16234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de-DE" sz="10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</a:rPr>
              <a:t>Termin</a:t>
            </a:r>
            <a:endParaRPr kumimoji="0" lang="de-DE" sz="1000" b="1" i="0" u="none" strike="noStrike" cap="none" normalizeH="0" baseline="0" dirty="0">
              <a:ln>
                <a:noFill/>
              </a:ln>
              <a:effectLst/>
              <a:latin typeface="Arial" charset="0"/>
              <a:cs typeface="Arial" charset="0"/>
            </a:endParaRPr>
          </a:p>
        </p:txBody>
      </p:sp>
      <p:grpSp>
        <p:nvGrpSpPr>
          <p:cNvPr id="113" name="Gruppieren 112"/>
          <p:cNvGrpSpPr/>
          <p:nvPr/>
        </p:nvGrpSpPr>
        <p:grpSpPr>
          <a:xfrm>
            <a:off x="2242480" y="1913558"/>
            <a:ext cx="298707" cy="723354"/>
            <a:chOff x="478409" y="1913558"/>
            <a:chExt cx="298707" cy="723354"/>
          </a:xfrm>
        </p:grpSpPr>
        <p:sp>
          <p:nvSpPr>
            <p:cNvPr id="114" name="Rechteck 12">
              <a:extLst>
                <a:ext uri="{FF2B5EF4-FFF2-40B4-BE49-F238E27FC236}">
                  <a16:creationId xmlns:a16="http://schemas.microsoft.com/office/drawing/2014/main" id="{47050F6C-387C-43C9-9761-17CC0F109526}"/>
                </a:ext>
              </a:extLst>
            </p:cNvPr>
            <p:cNvSpPr/>
            <p:nvPr/>
          </p:nvSpPr>
          <p:spPr bwMode="gray">
            <a:xfrm>
              <a:off x="478409" y="1913558"/>
              <a:ext cx="298707" cy="723354"/>
            </a:xfrm>
            <a:prstGeom prst="rect">
              <a:avLst/>
            </a:prstGeom>
            <a:solidFill>
              <a:schemeClr val="bg2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15" name="Oval 12">
              <a:extLst>
                <a:ext uri="{FF2B5EF4-FFF2-40B4-BE49-F238E27FC236}">
                  <a16:creationId xmlns:a16="http://schemas.microsoft.com/office/drawing/2014/main" id="{5C7A8AA7-CA4F-4289-A199-8BBCE6F588D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2901" y="1926247"/>
              <a:ext cx="229723" cy="22918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buFont typeface="Arial" pitchFamily="34" charset="0"/>
                <a:buNone/>
              </a:pPr>
              <a:r>
                <a:rPr lang="de-DE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</a:t>
              </a:r>
            </a:p>
          </p:txBody>
        </p:sp>
        <p:sp>
          <p:nvSpPr>
            <p:cNvPr id="116" name="Oval 12">
              <a:extLst>
                <a:ext uri="{FF2B5EF4-FFF2-40B4-BE49-F238E27FC236}">
                  <a16:creationId xmlns:a16="http://schemas.microsoft.com/office/drawing/2014/main" id="{80A9670E-6912-48C4-B078-388AC4EE2EAE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511455" y="2158006"/>
              <a:ext cx="232615" cy="227223"/>
            </a:xfrm>
            <a:prstGeom prst="ellips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buFont typeface="Arial" pitchFamily="34" charset="0"/>
                <a:buNone/>
              </a:pPr>
              <a:r>
                <a:rPr lang="de-DE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</a:t>
              </a:r>
            </a:p>
          </p:txBody>
        </p:sp>
        <p:sp>
          <p:nvSpPr>
            <p:cNvPr id="117" name="Oval 12">
              <a:extLst>
                <a:ext uri="{FF2B5EF4-FFF2-40B4-BE49-F238E27FC236}">
                  <a16:creationId xmlns:a16="http://schemas.microsoft.com/office/drawing/2014/main" id="{5032E78A-3650-43E5-90A7-21192FBD606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1455" y="2387808"/>
              <a:ext cx="232615" cy="243075"/>
            </a:xfrm>
            <a:prstGeom prst="ellipse">
              <a:avLst/>
            </a:prstGeom>
            <a:solidFill>
              <a:srgbClr val="00B050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de-DE" sz="900" b="1" dirty="0"/>
                <a:t>G</a:t>
              </a:r>
            </a:p>
          </p:txBody>
        </p:sp>
      </p:grpSp>
      <p:sp>
        <p:nvSpPr>
          <p:cNvPr id="118" name="Rechteck 117">
            <a:extLst>
              <a:ext uri="{FF2B5EF4-FFF2-40B4-BE49-F238E27FC236}">
                <a16:creationId xmlns:a16="http://schemas.microsoft.com/office/drawing/2014/main" id="{6CB5E8B5-F2DE-4764-8FB9-A55555F13E99}"/>
              </a:ext>
            </a:extLst>
          </p:cNvPr>
          <p:cNvSpPr/>
          <p:nvPr/>
        </p:nvSpPr>
        <p:spPr bwMode="auto">
          <a:xfrm>
            <a:off x="3439762" y="1724075"/>
            <a:ext cx="936000" cy="16234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de-DE" sz="10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</a:rPr>
              <a:t>Ressourcen</a:t>
            </a:r>
            <a:endParaRPr kumimoji="0" lang="de-DE" sz="1000" b="1" i="0" u="none" strike="noStrike" cap="none" normalizeH="0" baseline="0" dirty="0">
              <a:ln>
                <a:noFill/>
              </a:ln>
              <a:effectLst/>
              <a:latin typeface="Arial" charset="0"/>
              <a:cs typeface="Arial" charset="0"/>
            </a:endParaRPr>
          </a:p>
        </p:txBody>
      </p:sp>
      <p:grpSp>
        <p:nvGrpSpPr>
          <p:cNvPr id="119" name="Gruppieren 118"/>
          <p:cNvGrpSpPr/>
          <p:nvPr/>
        </p:nvGrpSpPr>
        <p:grpSpPr>
          <a:xfrm>
            <a:off x="3755618" y="1913558"/>
            <a:ext cx="298707" cy="723354"/>
            <a:chOff x="478409" y="1913558"/>
            <a:chExt cx="298707" cy="723354"/>
          </a:xfrm>
        </p:grpSpPr>
        <p:sp>
          <p:nvSpPr>
            <p:cNvPr id="120" name="Rechteck 12">
              <a:extLst>
                <a:ext uri="{FF2B5EF4-FFF2-40B4-BE49-F238E27FC236}">
                  <a16:creationId xmlns:a16="http://schemas.microsoft.com/office/drawing/2014/main" id="{47050F6C-387C-43C9-9761-17CC0F109526}"/>
                </a:ext>
              </a:extLst>
            </p:cNvPr>
            <p:cNvSpPr/>
            <p:nvPr/>
          </p:nvSpPr>
          <p:spPr bwMode="gray">
            <a:xfrm>
              <a:off x="478409" y="1913558"/>
              <a:ext cx="298707" cy="723354"/>
            </a:xfrm>
            <a:prstGeom prst="rect">
              <a:avLst/>
            </a:prstGeom>
            <a:solidFill>
              <a:schemeClr val="bg2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21" name="Oval 12">
              <a:extLst>
                <a:ext uri="{FF2B5EF4-FFF2-40B4-BE49-F238E27FC236}">
                  <a16:creationId xmlns:a16="http://schemas.microsoft.com/office/drawing/2014/main" id="{5C7A8AA7-CA4F-4289-A199-8BBCE6F588D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2901" y="1926247"/>
              <a:ext cx="229723" cy="22918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buFont typeface="Arial" pitchFamily="34" charset="0"/>
                <a:buNone/>
              </a:pPr>
              <a:r>
                <a:rPr lang="de-DE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</a:t>
              </a:r>
            </a:p>
          </p:txBody>
        </p:sp>
        <p:sp>
          <p:nvSpPr>
            <p:cNvPr id="122" name="Oval 12">
              <a:extLst>
                <a:ext uri="{FF2B5EF4-FFF2-40B4-BE49-F238E27FC236}">
                  <a16:creationId xmlns:a16="http://schemas.microsoft.com/office/drawing/2014/main" id="{80A9670E-6912-48C4-B078-388AC4EE2EAE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511455" y="2158006"/>
              <a:ext cx="232615" cy="227223"/>
            </a:xfrm>
            <a:prstGeom prst="ellips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buFont typeface="Arial" pitchFamily="34" charset="0"/>
                <a:buNone/>
              </a:pPr>
              <a:r>
                <a:rPr lang="de-DE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</a:t>
              </a:r>
            </a:p>
          </p:txBody>
        </p:sp>
        <p:sp>
          <p:nvSpPr>
            <p:cNvPr id="123" name="Oval 12">
              <a:extLst>
                <a:ext uri="{FF2B5EF4-FFF2-40B4-BE49-F238E27FC236}">
                  <a16:creationId xmlns:a16="http://schemas.microsoft.com/office/drawing/2014/main" id="{5032E78A-3650-43E5-90A7-21192FBD606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1455" y="2387808"/>
              <a:ext cx="232615" cy="243075"/>
            </a:xfrm>
            <a:prstGeom prst="ellipse">
              <a:avLst/>
            </a:prstGeom>
            <a:solidFill>
              <a:srgbClr val="00B050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de-DE" sz="900" b="1" dirty="0"/>
                <a:t>G</a:t>
              </a:r>
            </a:p>
          </p:txBody>
        </p:sp>
      </p:grpSp>
      <p:sp>
        <p:nvSpPr>
          <p:cNvPr id="124" name="Rechteck 123">
            <a:extLst>
              <a:ext uri="{FF2B5EF4-FFF2-40B4-BE49-F238E27FC236}">
                <a16:creationId xmlns:a16="http://schemas.microsoft.com/office/drawing/2014/main" id="{6CB5E8B5-F2DE-4764-8FB9-A55555F13E99}"/>
              </a:ext>
            </a:extLst>
          </p:cNvPr>
          <p:cNvSpPr/>
          <p:nvPr/>
        </p:nvSpPr>
        <p:spPr bwMode="auto">
          <a:xfrm>
            <a:off x="4956443" y="1724075"/>
            <a:ext cx="936000" cy="16234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r>
              <a:rPr kumimoji="0" lang="de-DE" sz="1000" b="1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cs typeface="Arial" charset="0"/>
              </a:rPr>
              <a:t>Budget</a:t>
            </a:r>
            <a:endParaRPr kumimoji="0" lang="de-DE" sz="1000" b="1" i="0" u="none" strike="noStrike" cap="none" normalizeH="0" baseline="0" dirty="0">
              <a:ln>
                <a:noFill/>
              </a:ln>
              <a:effectLst/>
              <a:latin typeface="Arial" charset="0"/>
              <a:cs typeface="Arial" charset="0"/>
            </a:endParaRPr>
          </a:p>
        </p:txBody>
      </p:sp>
      <p:grpSp>
        <p:nvGrpSpPr>
          <p:cNvPr id="125" name="Gruppieren 124"/>
          <p:cNvGrpSpPr/>
          <p:nvPr/>
        </p:nvGrpSpPr>
        <p:grpSpPr>
          <a:xfrm>
            <a:off x="5268756" y="1913558"/>
            <a:ext cx="298707" cy="723354"/>
            <a:chOff x="478409" y="1913558"/>
            <a:chExt cx="298707" cy="723354"/>
          </a:xfrm>
        </p:grpSpPr>
        <p:sp>
          <p:nvSpPr>
            <p:cNvPr id="126" name="Rechteck 12">
              <a:extLst>
                <a:ext uri="{FF2B5EF4-FFF2-40B4-BE49-F238E27FC236}">
                  <a16:creationId xmlns:a16="http://schemas.microsoft.com/office/drawing/2014/main" id="{47050F6C-387C-43C9-9761-17CC0F109526}"/>
                </a:ext>
              </a:extLst>
            </p:cNvPr>
            <p:cNvSpPr/>
            <p:nvPr/>
          </p:nvSpPr>
          <p:spPr bwMode="gray">
            <a:xfrm>
              <a:off x="478409" y="1913558"/>
              <a:ext cx="298707" cy="723354"/>
            </a:xfrm>
            <a:prstGeom prst="rect">
              <a:avLst/>
            </a:prstGeom>
            <a:solidFill>
              <a:schemeClr val="bg2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27" name="Oval 12">
              <a:extLst>
                <a:ext uri="{FF2B5EF4-FFF2-40B4-BE49-F238E27FC236}">
                  <a16:creationId xmlns:a16="http://schemas.microsoft.com/office/drawing/2014/main" id="{5C7A8AA7-CA4F-4289-A199-8BBCE6F588D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2901" y="1926247"/>
              <a:ext cx="229723" cy="22918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buFont typeface="Arial" pitchFamily="34" charset="0"/>
                <a:buNone/>
              </a:pPr>
              <a:r>
                <a:rPr lang="de-DE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</a:t>
              </a:r>
            </a:p>
          </p:txBody>
        </p:sp>
        <p:sp>
          <p:nvSpPr>
            <p:cNvPr id="128" name="Oval 12">
              <a:extLst>
                <a:ext uri="{FF2B5EF4-FFF2-40B4-BE49-F238E27FC236}">
                  <a16:creationId xmlns:a16="http://schemas.microsoft.com/office/drawing/2014/main" id="{80A9670E-6912-48C4-B078-388AC4EE2EAE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511455" y="2158006"/>
              <a:ext cx="232615" cy="227223"/>
            </a:xfrm>
            <a:prstGeom prst="ellipse">
              <a:avLst/>
            </a:prstGeom>
            <a:noFill/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buFont typeface="Arial" pitchFamily="34" charset="0"/>
                <a:buNone/>
              </a:pPr>
              <a:r>
                <a:rPr lang="de-DE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Y</a:t>
              </a:r>
            </a:p>
          </p:txBody>
        </p:sp>
        <p:sp>
          <p:nvSpPr>
            <p:cNvPr id="129" name="Oval 12">
              <a:extLst>
                <a:ext uri="{FF2B5EF4-FFF2-40B4-BE49-F238E27FC236}">
                  <a16:creationId xmlns:a16="http://schemas.microsoft.com/office/drawing/2014/main" id="{5032E78A-3650-43E5-90A7-21192FBD606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1455" y="2387808"/>
              <a:ext cx="232615" cy="243075"/>
            </a:xfrm>
            <a:prstGeom prst="ellipse">
              <a:avLst/>
            </a:prstGeom>
            <a:solidFill>
              <a:srgbClr val="00B050"/>
            </a:solidFill>
            <a:ln w="9525" algn="ctr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de-DE" sz="900" b="1" dirty="0"/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122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djeUhDwQa633Ey.psM8mg"/>
</p:tagLst>
</file>

<file path=ppt/theme/theme1.xml><?xml version="1.0" encoding="utf-8"?>
<a:theme xmlns:a="http://schemas.openxmlformats.org/drawingml/2006/main" name="DZ BANK">
  <a:themeElements>
    <a:clrScheme name="DZ BANK 2016-07-07">
      <a:dk1>
        <a:srgbClr val="000000"/>
      </a:dk1>
      <a:lt1>
        <a:srgbClr val="FFFFFF"/>
      </a:lt1>
      <a:dk2>
        <a:srgbClr val="707172"/>
      </a:dk2>
      <a:lt2>
        <a:srgbClr val="DFDEDD"/>
      </a:lt2>
      <a:accent1>
        <a:srgbClr val="F08200"/>
      </a:accent1>
      <a:accent2>
        <a:srgbClr val="0E3C8A"/>
      </a:accent2>
      <a:accent3>
        <a:srgbClr val="E6460F"/>
      </a:accent3>
      <a:accent4>
        <a:srgbClr val="86A8D0"/>
      </a:accent4>
      <a:accent5>
        <a:srgbClr val="707172"/>
      </a:accent5>
      <a:accent6>
        <a:srgbClr val="DFDEDD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solidFill>
          <a:schemeClr val="bg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/>
  <a:custClrLst>
    <a:custClr name="1 100%">
      <a:srgbClr val="F08200"/>
    </a:custClr>
    <a:custClr name="2 100%">
      <a:srgbClr val="E6460F"/>
    </a:custClr>
    <a:custClr name="3 100%">
      <a:srgbClr val="0E3C8A"/>
    </a:custClr>
    <a:custClr name="4 100%">
      <a:srgbClr val="192D46"/>
    </a:custClr>
    <a:custClr name="5 100%">
      <a:srgbClr val="707172"/>
    </a:custClr>
    <a:custClr name="6 100%">
      <a:srgbClr val="ABABAB"/>
    </a:custClr>
    <a:custClr name="7 100%">
      <a:srgbClr val="FAB400"/>
    </a:custClr>
    <a:custClr name="8 100%">
      <a:srgbClr val="EC6400"/>
    </a:custClr>
    <a:custClr name="9 100%">
      <a:srgbClr val="B8D4E6"/>
    </a:custClr>
    <a:custClr name="10 100%">
      <a:srgbClr val="86A8D0"/>
    </a:custClr>
    <a:custClr name="1 75%">
      <a:srgbClr val="F4A140"/>
    </a:custClr>
    <a:custClr name="2 75%">
      <a:srgbClr val="EC744B"/>
    </a:custClr>
    <a:custClr name="3 75%">
      <a:srgbClr val="4A6DA7"/>
    </a:custClr>
    <a:custClr name="4 75%">
      <a:srgbClr val="536274"/>
    </a:custClr>
    <a:custClr name="5 75%">
      <a:srgbClr val="949595"/>
    </a:custClr>
    <a:custClr name="6 75%">
      <a:srgbClr val="C0C0C0"/>
    </a:custClr>
    <a:custClr name="7 50%">
      <a:srgbClr val="FCD97F"/>
    </a:custClr>
    <a:custClr name="8 50%">
      <a:srgbClr val="F5B17F"/>
    </a:custClr>
    <a:custClr name="9 50%">
      <a:srgbClr val="DBE9F2"/>
    </a:custClr>
    <a:custClr name="10 50%">
      <a:srgbClr val="C2D3E7"/>
    </a:custClr>
    <a:custClr name="1 50%">
      <a:srgbClr val="F7C07F"/>
    </a:custClr>
    <a:custClr name="2 50%">
      <a:srgbClr val="F2A287"/>
    </a:custClr>
    <a:custClr name="3 50%">
      <a:srgbClr val="869DC4"/>
    </a:custClr>
    <a:custClr name="4 50%">
      <a:srgbClr val="8C96A2"/>
    </a:custClr>
    <a:custClr name="5 50%">
      <a:srgbClr val="B7B8B8"/>
    </a:custClr>
    <a:custClr name="6 50%">
      <a:srgbClr val="D5D5D5"/>
    </a:custClr>
    <a:custClr name="11 100%">
      <a:srgbClr val="5578B2"/>
    </a:custClr>
    <a:custClr name="12 100%">
      <a:srgbClr val="DFDEDD"/>
    </a:custClr>
    <a:custClr name="13 100%">
      <a:srgbClr val="404040"/>
    </a:custClr>
    <a:custClr name="14 100%">
      <a:srgbClr val="000000"/>
    </a:custClr>
    <a:custClr name="1 30%">
      <a:srgbClr val="FAD9B2"/>
    </a:custClr>
    <a:custClr name="2 30%">
      <a:srgbClr val="F7C7B7"/>
    </a:custClr>
    <a:custClr name="3 30%">
      <a:srgbClr val="B6C4DC"/>
    </a:custClr>
    <a:custClr name="4 30%">
      <a:srgbClr val="BAC0C7"/>
    </a:custClr>
    <a:custClr name="5 30%">
      <a:srgbClr val="D4D4D4"/>
    </a:custClr>
    <a:custClr name="6 30%">
      <a:srgbClr val="E6E6E6"/>
    </a:custClr>
    <a:custClr name="11 50%">
      <a:srgbClr val="AABBD8"/>
    </a:custClr>
    <a:custClr name="12 40%">
      <a:srgbClr val="F2F2F1"/>
    </a:custClr>
    <a:custClr name="13 65%">
      <a:srgbClr val="838383"/>
    </a:custClr>
    <a:custClr name="14 65%">
      <a:srgbClr val="595959"/>
    </a:custClr>
  </a:custClrLst>
  <a:extLst>
    <a:ext uri="{05A4C25C-085E-4340-85A3-A5531E510DB2}">
      <thm15:themeFamily xmlns:thm15="http://schemas.microsoft.com/office/thememl/2012/main" name="DZBANK_PowerPoint_16x9_de.potx" id="{59EE6E8B-7C99-4C7C-AC0E-EC477E68C163}" vid="{F8DDE849-8C01-4AE4-A9B2-8EADF4749B5D}"/>
    </a:ext>
  </a:extLst>
</a:theme>
</file>

<file path=ppt/theme/theme2.xml><?xml version="1.0" encoding="utf-8"?>
<a:theme xmlns:a="http://schemas.openxmlformats.org/drawingml/2006/main" name="Larissa">
  <a:themeElements>
    <a:clrScheme name="DZ Bank">
      <a:dk1>
        <a:srgbClr val="000000"/>
      </a:dk1>
      <a:lt1>
        <a:srgbClr val="FFFFFF"/>
      </a:lt1>
      <a:dk2>
        <a:srgbClr val="707172"/>
      </a:dk2>
      <a:lt2>
        <a:srgbClr val="DFDEDD"/>
      </a:lt2>
      <a:accent1>
        <a:srgbClr val="F08200"/>
      </a:accent1>
      <a:accent2>
        <a:srgbClr val="0E3C8A"/>
      </a:accent2>
      <a:accent3>
        <a:srgbClr val="E6460F"/>
      </a:accent3>
      <a:accent4>
        <a:srgbClr val="707172"/>
      </a:accent4>
      <a:accent5>
        <a:srgbClr val="ABABAB"/>
      </a:accent5>
      <a:accent6>
        <a:srgbClr val="DFDEDD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DZ Bank">
      <a:dk1>
        <a:srgbClr val="000000"/>
      </a:dk1>
      <a:lt1>
        <a:srgbClr val="FFFFFF"/>
      </a:lt1>
      <a:dk2>
        <a:srgbClr val="707172"/>
      </a:dk2>
      <a:lt2>
        <a:srgbClr val="DFDEDD"/>
      </a:lt2>
      <a:accent1>
        <a:srgbClr val="F08200"/>
      </a:accent1>
      <a:accent2>
        <a:srgbClr val="0E3C8A"/>
      </a:accent2>
      <a:accent3>
        <a:srgbClr val="E6460F"/>
      </a:accent3>
      <a:accent4>
        <a:srgbClr val="707172"/>
      </a:accent4>
      <a:accent5>
        <a:srgbClr val="ABABAB"/>
      </a:accent5>
      <a:accent6>
        <a:srgbClr val="DFDEDD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224</Words>
  <Application>Microsoft Office PowerPoint</Application>
  <PresentationFormat>Breitbild</PresentationFormat>
  <Paragraphs>62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Wingdings</vt:lpstr>
      <vt:lpstr>DZ BANK</vt:lpstr>
      <vt:lpstr>think-cell Folie</vt:lpstr>
      <vt:lpstr>Status Workstream: &lt;WS&gt; &lt;02/2019&gt;</vt:lpstr>
    </vt:vector>
  </TitlesOfParts>
  <Company>DZ BANK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Untertitel der Präsentation</dc:title>
  <dc:creator>Heise, Rainer</dc:creator>
  <cp:lastModifiedBy>Claar, Tabea</cp:lastModifiedBy>
  <cp:revision>321</cp:revision>
  <cp:lastPrinted>2019-02-15T13:15:34Z</cp:lastPrinted>
  <dcterms:created xsi:type="dcterms:W3CDTF">2018-10-02T12:48:05Z</dcterms:created>
  <dcterms:modified xsi:type="dcterms:W3CDTF">2019-02-19T07:46:48Z</dcterms:modified>
</cp:coreProperties>
</file>