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1" r:id="rId2"/>
    <p:sldId id="296" r:id="rId3"/>
    <p:sldId id="415" r:id="rId4"/>
    <p:sldId id="495" r:id="rId5"/>
    <p:sldId id="299" r:id="rId6"/>
    <p:sldId id="494" r:id="rId7"/>
    <p:sldId id="496" r:id="rId8"/>
    <p:sldId id="489" r:id="rId9"/>
    <p:sldId id="491" r:id="rId10"/>
    <p:sldId id="492" r:id="rId11"/>
  </p:sldIdLst>
  <p:sldSz cx="12192000" cy="6858000"/>
  <p:notesSz cx="6797675" cy="9856788"/>
  <p:custDataLst>
    <p:tags r:id="rId14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795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3885" userDrawn="1">
          <p15:clr>
            <a:srgbClr val="A4A3A4"/>
          </p15:clr>
        </p15:guide>
        <p15:guide id="7" pos="5632" userDrawn="1">
          <p15:clr>
            <a:srgbClr val="A4A3A4"/>
          </p15:clr>
        </p15:guide>
        <p15:guide id="8" pos="6902" userDrawn="1">
          <p15:clr>
            <a:srgbClr val="A4A3A4"/>
          </p15:clr>
        </p15:guide>
        <p15:guide id="9" pos="2162" userDrawn="1">
          <p15:clr>
            <a:srgbClr val="A4A3A4"/>
          </p15:clr>
        </p15:guide>
        <p15:guide id="10" pos="1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edrich, Jens" initials="FJ" lastIdx="17" clrIdx="0">
    <p:extLst>
      <p:ext uri="{19B8F6BF-5375-455C-9EA6-DF929625EA0E}">
        <p15:presenceInfo xmlns:p15="http://schemas.microsoft.com/office/powerpoint/2012/main" userId="Friedrich, Jens" providerId="None"/>
      </p:ext>
    </p:extLst>
  </p:cmAuthor>
  <p:cmAuthor id="2" name="Rainer Heise" initials="RH" lastIdx="9" clrIdx="1">
    <p:extLst>
      <p:ext uri="{19B8F6BF-5375-455C-9EA6-DF929625EA0E}">
        <p15:presenceInfo xmlns:p15="http://schemas.microsoft.com/office/powerpoint/2012/main" userId="a3fffae6b4ea72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  <a:srgbClr val="FFFFFF"/>
    <a:srgbClr val="FDFFFF"/>
    <a:srgbClr val="FEFEFE"/>
    <a:srgbClr val="FFFFFE"/>
    <a:srgbClr val="FFFEFE"/>
    <a:srgbClr val="FFFEFF"/>
    <a:srgbClr val="FEFEFF"/>
    <a:srgbClr val="FEFFFF"/>
    <a:srgbClr val="FD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3" autoAdjust="0"/>
    <p:restoredTop sz="94743" autoAdjust="0"/>
  </p:normalViewPr>
  <p:slideViewPr>
    <p:cSldViewPr>
      <p:cViewPr varScale="1">
        <p:scale>
          <a:sx n="101" d="100"/>
          <a:sy n="101" d="100"/>
        </p:scale>
        <p:origin x="138" y="246"/>
      </p:cViewPr>
      <p:guideLst>
        <p:guide orient="horz" pos="3793"/>
        <p:guide orient="horz" pos="2160"/>
        <p:guide pos="3795"/>
        <p:guide pos="7469"/>
        <p:guide pos="211"/>
        <p:guide pos="3885"/>
        <p:guide pos="5632"/>
        <p:guide pos="6902"/>
        <p:guide pos="2162"/>
        <p:guide pos="19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3624" y="72"/>
      </p:cViewPr>
      <p:guideLst>
        <p:guide orient="horz" pos="310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0F8082-35CB-B24F-9291-F6989D13E69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99625388-01A6-F240-B17F-D0C51E2F8A68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Recruiting</a:t>
          </a:r>
        </a:p>
      </dgm:t>
    </dgm:pt>
    <dgm:pt modelId="{4CAFE4CE-552A-0C4F-ACFB-FDCAE587D527}" type="parTrans" cxnId="{7052EF97-074C-8D4C-B1C8-26C4227974C9}">
      <dgm:prSet/>
      <dgm:spPr/>
      <dgm:t>
        <a:bodyPr/>
        <a:lstStyle/>
        <a:p>
          <a:endParaRPr lang="de-DE"/>
        </a:p>
      </dgm:t>
    </dgm:pt>
    <dgm:pt modelId="{8C255410-13DD-CF48-B159-94794BEAA811}" type="sibTrans" cxnId="{7052EF97-074C-8D4C-B1C8-26C4227974C9}">
      <dgm:prSet/>
      <dgm:spPr/>
      <dgm:t>
        <a:bodyPr/>
        <a:lstStyle/>
        <a:p>
          <a:endParaRPr lang="de-DE"/>
        </a:p>
      </dgm:t>
    </dgm:pt>
    <dgm:pt modelId="{F5417098-4C79-3547-99D4-D97284CA6C6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Onboarding</a:t>
          </a:r>
        </a:p>
      </dgm:t>
    </dgm:pt>
    <dgm:pt modelId="{4405CFD5-BAF2-004F-A520-7BF68882EAFC}" type="parTrans" cxnId="{24C1A2FD-3EBA-274D-B819-68D2F84C2781}">
      <dgm:prSet/>
      <dgm:spPr/>
      <dgm:t>
        <a:bodyPr/>
        <a:lstStyle/>
        <a:p>
          <a:endParaRPr lang="de-DE"/>
        </a:p>
      </dgm:t>
    </dgm:pt>
    <dgm:pt modelId="{C36AD906-A255-C540-A552-9640C60B7CC0}" type="sibTrans" cxnId="{24C1A2FD-3EBA-274D-B819-68D2F84C2781}">
      <dgm:prSet/>
      <dgm:spPr/>
      <dgm:t>
        <a:bodyPr/>
        <a:lstStyle/>
        <a:p>
          <a:endParaRPr lang="de-DE"/>
        </a:p>
      </dgm:t>
    </dgm:pt>
    <dgm:pt modelId="{918EE0BE-DC5F-8643-8C1C-4EEE9AA37BF4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err="1"/>
            <a:t>Employee</a:t>
          </a:r>
          <a:r>
            <a:rPr lang="de-DE" dirty="0"/>
            <a:t> Central</a:t>
          </a:r>
        </a:p>
      </dgm:t>
    </dgm:pt>
    <dgm:pt modelId="{7AD06C83-53A7-5849-90A2-D10A921E05E2}" type="parTrans" cxnId="{73343E39-10D5-A144-9BB3-2AF6178FAFFA}">
      <dgm:prSet/>
      <dgm:spPr/>
      <dgm:t>
        <a:bodyPr/>
        <a:lstStyle/>
        <a:p>
          <a:endParaRPr lang="de-DE"/>
        </a:p>
      </dgm:t>
    </dgm:pt>
    <dgm:pt modelId="{A8F91384-9A0F-614B-937D-138EAE1EEDD2}" type="sibTrans" cxnId="{73343E39-10D5-A144-9BB3-2AF6178FAFFA}">
      <dgm:prSet/>
      <dgm:spPr/>
      <dgm:t>
        <a:bodyPr/>
        <a:lstStyle/>
        <a:p>
          <a:endParaRPr lang="de-DE"/>
        </a:p>
      </dgm:t>
    </dgm:pt>
    <dgm:pt modelId="{FAF898DE-5633-A143-ADC6-4ABEA309AE7F}" type="pres">
      <dgm:prSet presAssocID="{450F8082-35CB-B24F-9291-F6989D13E699}" presName="Name0" presStyleCnt="0">
        <dgm:presLayoutVars>
          <dgm:dir/>
          <dgm:animLvl val="lvl"/>
          <dgm:resizeHandles val="exact"/>
        </dgm:presLayoutVars>
      </dgm:prSet>
      <dgm:spPr/>
    </dgm:pt>
    <dgm:pt modelId="{A2FF6551-78AE-5142-A200-C1F44BAD2F50}" type="pres">
      <dgm:prSet presAssocID="{99625388-01A6-F240-B17F-D0C51E2F8A6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CB6A0A-BFDA-C946-AC52-30B5A9AF9568}" type="pres">
      <dgm:prSet presAssocID="{8C255410-13DD-CF48-B159-94794BEAA811}" presName="parTxOnlySpace" presStyleCnt="0"/>
      <dgm:spPr/>
    </dgm:pt>
    <dgm:pt modelId="{F37C34E2-688F-2043-84ED-9134F137D84D}" type="pres">
      <dgm:prSet presAssocID="{F5417098-4C79-3547-99D4-D97284CA6C6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390242-0268-5B40-947B-B26651317052}" type="pres">
      <dgm:prSet presAssocID="{C36AD906-A255-C540-A552-9640C60B7CC0}" presName="parTxOnlySpace" presStyleCnt="0"/>
      <dgm:spPr/>
    </dgm:pt>
    <dgm:pt modelId="{C392EC95-A49E-8A46-9674-9EBA980D809F}" type="pres">
      <dgm:prSet presAssocID="{918EE0BE-DC5F-8643-8C1C-4EEE9AA37BF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66D86AB-9866-8E40-A40C-A2903E87C5A9}" type="presOf" srcId="{F5417098-4C79-3547-99D4-D97284CA6C63}" destId="{F37C34E2-688F-2043-84ED-9134F137D84D}" srcOrd="0" destOrd="0" presId="urn:microsoft.com/office/officeart/2005/8/layout/chevron1"/>
    <dgm:cxn modelId="{24C1A2FD-3EBA-274D-B819-68D2F84C2781}" srcId="{450F8082-35CB-B24F-9291-F6989D13E699}" destId="{F5417098-4C79-3547-99D4-D97284CA6C63}" srcOrd="1" destOrd="0" parTransId="{4405CFD5-BAF2-004F-A520-7BF68882EAFC}" sibTransId="{C36AD906-A255-C540-A552-9640C60B7CC0}"/>
    <dgm:cxn modelId="{155B8586-7299-1648-8C78-B2299FC8836E}" type="presOf" srcId="{918EE0BE-DC5F-8643-8C1C-4EEE9AA37BF4}" destId="{C392EC95-A49E-8A46-9674-9EBA980D809F}" srcOrd="0" destOrd="0" presId="urn:microsoft.com/office/officeart/2005/8/layout/chevron1"/>
    <dgm:cxn modelId="{0ADC204C-22FA-D547-97FF-1B25F5B0925F}" type="presOf" srcId="{99625388-01A6-F240-B17F-D0C51E2F8A68}" destId="{A2FF6551-78AE-5142-A200-C1F44BAD2F50}" srcOrd="0" destOrd="0" presId="urn:microsoft.com/office/officeart/2005/8/layout/chevron1"/>
    <dgm:cxn modelId="{7052EF97-074C-8D4C-B1C8-26C4227974C9}" srcId="{450F8082-35CB-B24F-9291-F6989D13E699}" destId="{99625388-01A6-F240-B17F-D0C51E2F8A68}" srcOrd="0" destOrd="0" parTransId="{4CAFE4CE-552A-0C4F-ACFB-FDCAE587D527}" sibTransId="{8C255410-13DD-CF48-B159-94794BEAA811}"/>
    <dgm:cxn modelId="{1BF69F05-4E94-EE4B-8C9D-0098D80141B0}" type="presOf" srcId="{450F8082-35CB-B24F-9291-F6989D13E699}" destId="{FAF898DE-5633-A143-ADC6-4ABEA309AE7F}" srcOrd="0" destOrd="0" presId="urn:microsoft.com/office/officeart/2005/8/layout/chevron1"/>
    <dgm:cxn modelId="{73343E39-10D5-A144-9BB3-2AF6178FAFFA}" srcId="{450F8082-35CB-B24F-9291-F6989D13E699}" destId="{918EE0BE-DC5F-8643-8C1C-4EEE9AA37BF4}" srcOrd="2" destOrd="0" parTransId="{7AD06C83-53A7-5849-90A2-D10A921E05E2}" sibTransId="{A8F91384-9A0F-614B-937D-138EAE1EEDD2}"/>
    <dgm:cxn modelId="{17DA07B3-9145-954E-B147-B3EDA04E310E}" type="presParOf" srcId="{FAF898DE-5633-A143-ADC6-4ABEA309AE7F}" destId="{A2FF6551-78AE-5142-A200-C1F44BAD2F50}" srcOrd="0" destOrd="0" presId="urn:microsoft.com/office/officeart/2005/8/layout/chevron1"/>
    <dgm:cxn modelId="{B69AEE46-56CF-6A4A-B549-832154D90FE1}" type="presParOf" srcId="{FAF898DE-5633-A143-ADC6-4ABEA309AE7F}" destId="{57CB6A0A-BFDA-C946-AC52-30B5A9AF9568}" srcOrd="1" destOrd="0" presId="urn:microsoft.com/office/officeart/2005/8/layout/chevron1"/>
    <dgm:cxn modelId="{36B9D8CD-AE2F-384A-B6DE-FF7EF96CE5B9}" type="presParOf" srcId="{FAF898DE-5633-A143-ADC6-4ABEA309AE7F}" destId="{F37C34E2-688F-2043-84ED-9134F137D84D}" srcOrd="2" destOrd="0" presId="urn:microsoft.com/office/officeart/2005/8/layout/chevron1"/>
    <dgm:cxn modelId="{08EA9828-35E8-6D47-9DBC-43ABEFA7E315}" type="presParOf" srcId="{FAF898DE-5633-A143-ADC6-4ABEA309AE7F}" destId="{FC390242-0268-5B40-947B-B26651317052}" srcOrd="3" destOrd="0" presId="urn:microsoft.com/office/officeart/2005/8/layout/chevron1"/>
    <dgm:cxn modelId="{68C32CDC-286A-6F47-996D-6795886F3509}" type="presParOf" srcId="{FAF898DE-5633-A143-ADC6-4ABEA309AE7F}" destId="{C392EC95-A49E-8A46-9674-9EBA980D809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F6551-78AE-5142-A200-C1F44BAD2F50}">
      <dsp:nvSpPr>
        <dsp:cNvPr id="0" name=""/>
        <dsp:cNvSpPr/>
      </dsp:nvSpPr>
      <dsp:spPr>
        <a:xfrm>
          <a:off x="2995" y="2064887"/>
          <a:ext cx="3649694" cy="145987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/>
            <a:t>Recruiting</a:t>
          </a:r>
        </a:p>
      </dsp:txBody>
      <dsp:txXfrm>
        <a:off x="732934" y="2064887"/>
        <a:ext cx="2189817" cy="1459877"/>
      </dsp:txXfrm>
    </dsp:sp>
    <dsp:sp modelId="{F37C34E2-688F-2043-84ED-9134F137D84D}">
      <dsp:nvSpPr>
        <dsp:cNvPr id="0" name=""/>
        <dsp:cNvSpPr/>
      </dsp:nvSpPr>
      <dsp:spPr>
        <a:xfrm>
          <a:off x="3287720" y="2064887"/>
          <a:ext cx="3649694" cy="145987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/>
            <a:t>Onboarding</a:t>
          </a:r>
        </a:p>
      </dsp:txBody>
      <dsp:txXfrm>
        <a:off x="4017659" y="2064887"/>
        <a:ext cx="2189817" cy="1459877"/>
      </dsp:txXfrm>
    </dsp:sp>
    <dsp:sp modelId="{C392EC95-A49E-8A46-9674-9EBA980D809F}">
      <dsp:nvSpPr>
        <dsp:cNvPr id="0" name=""/>
        <dsp:cNvSpPr/>
      </dsp:nvSpPr>
      <dsp:spPr>
        <a:xfrm>
          <a:off x="6572445" y="2064887"/>
          <a:ext cx="3649694" cy="145987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err="1"/>
            <a:t>Employee</a:t>
          </a:r>
          <a:r>
            <a:rPr lang="de-DE" sz="3000" kern="1200" dirty="0"/>
            <a:t> Central</a:t>
          </a:r>
        </a:p>
      </dsp:txBody>
      <dsp:txXfrm>
        <a:off x="7302384" y="2064887"/>
        <a:ext cx="2189817" cy="145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FE831-BE47-4B4C-84E8-C6AA6721FCAD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6FD87-9F71-4EDA-8E59-68A5108F9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5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6509" y="926673"/>
            <a:ext cx="5904656" cy="33219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446509" y="4681974"/>
            <a:ext cx="5904658" cy="44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238"/>
            <a:ext cx="2945659" cy="49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62238"/>
            <a:ext cx="2945659" cy="49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fld id="{E27E67B1-BA9C-451B-95D3-E21BE585E57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65113" indent="-265113" algn="l" rtl="0" fontAlgn="base">
      <a:spcBef>
        <a:spcPct val="0"/>
      </a:spcBef>
      <a:spcAft>
        <a:spcPct val="30000"/>
      </a:spcAft>
      <a:buFont typeface="Arial" pitchFamily="34" charset="0"/>
      <a:buChar char="–"/>
      <a:tabLst>
        <a:tab pos="266700" algn="l"/>
        <a:tab pos="542925" algn="l"/>
        <a:tab pos="809625" algn="l"/>
        <a:tab pos="1076325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41338" indent="-276225" algn="l" rtl="0" fontAlgn="base">
      <a:spcBef>
        <a:spcPct val="0"/>
      </a:spcBef>
      <a:spcAft>
        <a:spcPct val="30000"/>
      </a:spcAft>
      <a:buFont typeface="Arial" pitchFamily="34" charset="0"/>
      <a:buChar char="–"/>
      <a:tabLst>
        <a:tab pos="542925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806450" indent="-265113" algn="l" rtl="0" fontAlgn="base">
      <a:spcBef>
        <a:spcPct val="0"/>
      </a:spcBef>
      <a:spcAft>
        <a:spcPct val="30000"/>
      </a:spcAft>
      <a:buFont typeface="Arial" charset="0"/>
      <a:buChar char="–"/>
      <a:tabLst>
        <a:tab pos="806450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71563" indent="-265113" algn="l" rtl="0" fontAlgn="base">
      <a:spcBef>
        <a:spcPct val="0"/>
      </a:spcBef>
      <a:spcAft>
        <a:spcPct val="30000"/>
      </a:spcAft>
      <a:buFont typeface="Arial" charset="0"/>
      <a:buChar char="–"/>
      <a:tabLst>
        <a:tab pos="1071563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47788" indent="-276225" algn="l" rtl="0" fontAlgn="base">
      <a:spcBef>
        <a:spcPct val="0"/>
      </a:spcBef>
      <a:spcAft>
        <a:spcPct val="30000"/>
      </a:spcAft>
      <a:buFont typeface="Arial" charset="0"/>
      <a:buChar char="–"/>
      <a:tabLst>
        <a:tab pos="1347788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39775"/>
            <a:ext cx="6569075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E67B1-BA9C-451B-95D3-E21BE585E57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83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3" y="1268760"/>
            <a:ext cx="7330901" cy="4320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1863" y="1268760"/>
            <a:ext cx="7320137" cy="3564396"/>
          </a:xfrm>
          <a:noFill/>
          <a:ln>
            <a:noFill/>
          </a:ln>
        </p:spPr>
        <p:txBody>
          <a:bodyPr lIns="288000" tIns="244800" rIns="288000" bIns="936000"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159896" y="3825044"/>
            <a:ext cx="6697142" cy="720080"/>
          </a:xfrm>
        </p:spPr>
        <p:txBody>
          <a:bodyPr anchor="b"/>
          <a:lstStyle>
            <a:lvl1pPr marL="0" indent="0">
              <a:spcAft>
                <a:spcPct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334963" y="1314000"/>
            <a:ext cx="5689600" cy="47073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6167438" y="1314000"/>
            <a:ext cx="5689599" cy="47073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DBDE72A3-743C-4847-ADA9-A842B1E74822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373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82BE029B-6438-4E8D-8116-25208FAE7377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1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F8C0E03D-D648-41D6-B262-9CA0DA3170AD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48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9C404E54-5B31-4047-8E8B-1DB674303504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04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 marL="266700" indent="-266700">
              <a:buFont typeface="+mj-lt"/>
              <a:buAutoNum type="arabicPeriod"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6631950D-307C-4F7E-907E-28F59DE88C6C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94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3" y="1268760"/>
            <a:ext cx="7330901" cy="4320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5948" y="1268760"/>
            <a:ext cx="7326052" cy="3564396"/>
          </a:xfrm>
          <a:noFill/>
          <a:ln>
            <a:noFill/>
          </a:ln>
        </p:spPr>
        <p:txBody>
          <a:bodyPr lIns="288000" tIns="244800" rIns="288000" bIns="936000"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Kapitels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171786" y="2132856"/>
            <a:ext cx="6685252" cy="576064"/>
          </a:xfrm>
        </p:spPr>
        <p:txBody>
          <a:bodyPr anchor="t"/>
          <a:lstStyle>
            <a:lvl1pPr marL="0" indent="0">
              <a:spcAft>
                <a:spcPct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45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terkap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3" y="1268760"/>
            <a:ext cx="7330901" cy="4320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7200" y="1268760"/>
            <a:ext cx="7324800" cy="3564396"/>
          </a:xfrm>
          <a:noFill/>
          <a:ln>
            <a:noFill/>
          </a:ln>
        </p:spPr>
        <p:txBody>
          <a:bodyPr lIns="288000" tIns="244800" rIns="288000" bIns="936000"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Kapitels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173200" y="2132856"/>
            <a:ext cx="6683838" cy="576064"/>
          </a:xfrm>
        </p:spPr>
        <p:txBody>
          <a:bodyPr anchor="t"/>
          <a:lstStyle>
            <a:lvl1pPr marL="0" indent="0">
              <a:spcAft>
                <a:spcPct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736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334963" y="1376363"/>
            <a:ext cx="11522075" cy="4645026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CA2538C7-2659-4F80-9A2A-A5135D7C2D53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9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Margina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334963" y="1376363"/>
            <a:ext cx="8605837" cy="4645026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 bwMode="gray">
          <a:xfrm>
            <a:off x="9083674" y="1360808"/>
            <a:ext cx="2773363" cy="4660580"/>
          </a:xfrm>
        </p:spPr>
        <p:txBody>
          <a:bodyPr/>
          <a:lstStyle>
            <a:lvl1pPr marL="0" indent="0">
              <a:buNone/>
              <a:defRPr sz="1000"/>
            </a:lvl1pPr>
            <a:lvl2pPr marL="176213" indent="-176213">
              <a:tabLst>
                <a:tab pos="176213" algn="l"/>
              </a:tabLst>
              <a:defRPr sz="1000"/>
            </a:lvl2pPr>
            <a:lvl3pPr marL="360363" indent="-184150">
              <a:tabLst>
                <a:tab pos="360363" algn="l"/>
              </a:tabLst>
              <a:defRPr sz="1000"/>
            </a:lvl3pPr>
            <a:lvl4pPr marL="536575" indent="-176213">
              <a:tabLst>
                <a:tab pos="536575" algn="l"/>
              </a:tabLst>
              <a:defRPr sz="1000"/>
            </a:lvl4pPr>
            <a:lvl5pPr marL="720725" indent="-196850">
              <a:tabLst>
                <a:tab pos="720725" algn="l"/>
              </a:tabLst>
              <a:defRPr sz="1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fld id="{9058B226-C602-4776-B7D1-230164480C99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45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Text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334963" y="1376363"/>
            <a:ext cx="5689600" cy="4645026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6167438" y="1314000"/>
            <a:ext cx="5689599" cy="47073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fld id="{66DDC4B2-A9EF-46BD-BBE6-CF28DDF98B69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Text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6167438" y="1376363"/>
            <a:ext cx="5689600" cy="4645025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334964" y="1314000"/>
            <a:ext cx="5689600" cy="47073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fld id="{4272FB57-9FA4-49AD-B88B-CD0BDB77E4BD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5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23850" y="6402516"/>
            <a:ext cx="50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700" kern="120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34963" y="368660"/>
            <a:ext cx="1152207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4963" y="1314000"/>
            <a:ext cx="11522075" cy="470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gray">
          <a:xfrm>
            <a:off x="1523492" y="6403044"/>
            <a:ext cx="4500000" cy="1434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 der Präsentation (Eingabe über "Einfügen &gt; Kopf- und Fußzeile")</a:t>
            </a:r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334963" y="6093296"/>
            <a:ext cx="11522075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Bild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906" y="6093296"/>
            <a:ext cx="2340571" cy="7497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864000" y="6402517"/>
            <a:ext cx="551480" cy="1439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fld id="{5F8A69EE-9EBE-45B4-84DA-65CEBF0A418C}" type="datetime1">
              <a:rPr lang="de-DE" smtClean="0"/>
              <a:t>06.05.2019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8623A89-FAAD-1C47-B268-A70B56CF28D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90" y="261546"/>
            <a:ext cx="1776512" cy="5370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1" r:id="rId3"/>
    <p:sldLayoutId id="2147483679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64" r:id="rId10"/>
    <p:sldLayoutId id="2147483666" r:id="rId11"/>
    <p:sldLayoutId id="2147483667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68288" indent="-268288" algn="l" rtl="0" eaLnBrk="1" fontAlgn="base" hangingPunct="1">
        <a:spcBef>
          <a:spcPct val="0"/>
        </a:spcBef>
        <a:spcAft>
          <a:spcPct val="30000"/>
        </a:spcAft>
        <a:buFont typeface="Arial" pitchFamily="34" charset="0"/>
        <a:buChar char="–"/>
        <a:tabLst>
          <a:tab pos="2667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8288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536575" algn="l"/>
        </a:tabLst>
        <a:defRPr sz="2000">
          <a:solidFill>
            <a:schemeClr val="tx1"/>
          </a:solidFill>
          <a:latin typeface="+mn-lt"/>
          <a:cs typeface="+mn-cs"/>
        </a:defRPr>
      </a:lvl2pPr>
      <a:lvl3pPr marL="804863" indent="-268288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804863" algn="l"/>
        </a:tabLst>
        <a:defRPr sz="2000">
          <a:solidFill>
            <a:schemeClr val="tx1"/>
          </a:solidFill>
          <a:latin typeface="+mn-lt"/>
          <a:cs typeface="+mn-cs"/>
        </a:defRPr>
      </a:lvl3pPr>
      <a:lvl4pPr marL="1073150" indent="-268288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107315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1343025" indent="-269875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1343025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15303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19875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24447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29019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67">
          <p15:clr>
            <a:srgbClr val="F26B43"/>
          </p15:clr>
        </p15:guide>
        <p15:guide id="2" pos="3795">
          <p15:clr>
            <a:srgbClr val="F26B43"/>
          </p15:clr>
        </p15:guide>
        <p15:guide id="3" pos="3885">
          <p15:clr>
            <a:srgbClr val="F26B43"/>
          </p15:clr>
        </p15:guide>
        <p15:guide id="4" pos="5632">
          <p15:clr>
            <a:srgbClr val="F26B43"/>
          </p15:clr>
        </p15:guide>
        <p15:guide id="5" pos="5722">
          <p15:clr>
            <a:srgbClr val="F26B43"/>
          </p15:clr>
        </p15:guide>
        <p15:guide id="6" pos="7469">
          <p15:clr>
            <a:srgbClr val="F26B43"/>
          </p15:clr>
        </p15:guide>
        <p15:guide id="7" pos="2048">
          <p15:clr>
            <a:srgbClr val="F26B43"/>
          </p15:clr>
        </p15:guide>
        <p15:guide id="8" pos="1958">
          <p15:clr>
            <a:srgbClr val="F26B43"/>
          </p15:clr>
        </p15:guide>
        <p15:guide id="9" pos="211">
          <p15:clr>
            <a:srgbClr val="F26B43"/>
          </p15:clr>
        </p15:guide>
        <p15:guide id="10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cm12preview.sapsf.eu/sf/start/?_s.crb=EQBu703XeU2TSEhOnuqFoeVskDo%3d#/login" TargetMode="External"/><Relationship Id="rId3" Type="http://schemas.openxmlformats.org/officeDocument/2006/relationships/tags" Target="../tags/tag14.xml"/><Relationship Id="rId7" Type="http://schemas.openxmlformats.org/officeDocument/2006/relationships/hyperlink" Target="https://help.sap.com/viewer/p/SAP_SUCCESSFACTORS_EMPLOYEE_CENTRAL" TargetMode="Externa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hyperlink" Target="https://community.successfactors.com/t5/Training/ct-p/Trai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jpg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8.xml"/><Relationship Id="rId7" Type="http://schemas.openxmlformats.org/officeDocument/2006/relationships/diagramData" Target="../diagrams/data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11" Type="http://schemas.microsoft.com/office/2007/relationships/diagramDrawing" Target="../diagrams/drawing1.xml"/><Relationship Id="rId5" Type="http://schemas.openxmlformats.org/officeDocument/2006/relationships/oleObject" Target="../embeddings/oleObject4.bin"/><Relationship Id="rId10" Type="http://schemas.openxmlformats.org/officeDocument/2006/relationships/diagramColors" Target="../diagrams/colors1.xml"/><Relationship Id="rId4" Type="http://schemas.openxmlformats.org/officeDocument/2006/relationships/slideLayout" Target="../slideLayouts/slideLayout2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8.pn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50561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0" lang="de-DE" sz="3000" u="none" strike="noStrike" cap="none" normalizeH="0" dirty="0" err="1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HRMNY (P1147)</a:t>
            </a:r>
            <a:br>
              <a:rPr lang="de-DE" dirty="0"/>
            </a:br>
            <a:r>
              <a:rPr lang="de-DE" b="0" dirty="0"/>
              <a:t/>
            </a:r>
            <a:br>
              <a:rPr lang="de-DE" b="0" dirty="0"/>
            </a:br>
            <a:r>
              <a:rPr lang="de-DE" b="0" dirty="0"/>
              <a:t>Projektvorstellung HRMNY für </a:t>
            </a:r>
            <a:r>
              <a:rPr lang="de-DE" b="0" dirty="0" smtClean="0"/>
              <a:t>PSAB</a:t>
            </a:r>
            <a:endParaRPr lang="de-DE" b="0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Frankfurt, </a:t>
            </a:r>
            <a:r>
              <a:rPr lang="de-DE" dirty="0"/>
              <a:t>7</a:t>
            </a:r>
            <a:r>
              <a:rPr lang="de-DE" dirty="0" smtClean="0"/>
              <a:t>. Mai </a:t>
            </a:r>
            <a:r>
              <a:rPr lang="de-DE" dirty="0"/>
              <a:t>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7963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0" lang="de-DE" sz="2500" b="1" u="none" strike="noStrike" cap="none" normalizeH="0" dirty="0" err="1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7968208" y="1304764"/>
            <a:ext cx="3888830" cy="234026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335360" y="1304764"/>
            <a:ext cx="7488832" cy="234026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>
          <a:xfrm>
            <a:off x="1523492" y="6403044"/>
            <a:ext cx="4500000" cy="143472"/>
          </a:xfrm>
        </p:spPr>
        <p:txBody>
          <a:bodyPr/>
          <a:lstStyle/>
          <a:p>
            <a:r>
              <a:rPr lang="de-DE" dirty="0"/>
              <a:t>Projekt HRMNY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 und System-Zugang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>
          <a:xfrm>
            <a:off x="864000" y="6402517"/>
            <a:ext cx="551480" cy="143999"/>
          </a:xfrm>
        </p:spPr>
        <p:txBody>
          <a:bodyPr/>
          <a:lstStyle/>
          <a:p>
            <a:pPr algn="l"/>
            <a:fld id="{4272FB57-9FA4-49AD-B88B-CD0BDB77E4BD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>
          <a:xfrm>
            <a:off x="323850" y="6402516"/>
            <a:ext cx="504000" cy="144000"/>
          </a:xfrm>
        </p:spPr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4223792" y="1758058"/>
            <a:ext cx="3312368" cy="187220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endParaRPr lang="de-D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  <a:hlinkClick r:id="rId7" tooltip="SAP Help Portal Employee Central"/>
              </a:rPr>
              <a:t>SAP Help Portal </a:t>
            </a:r>
            <a:r>
              <a:rPr lang="de-DE" b="1" dirty="0" err="1">
                <a:solidFill>
                  <a:schemeClr val="bg1"/>
                </a:solidFill>
                <a:hlinkClick r:id="rId7" tooltip="SAP Help Portal Employee Central"/>
              </a:rPr>
              <a:t>Employee</a:t>
            </a:r>
            <a:r>
              <a:rPr lang="de-DE" b="1" dirty="0">
                <a:solidFill>
                  <a:schemeClr val="bg1"/>
                </a:solidFill>
                <a:hlinkClick r:id="rId7" tooltip="SAP Help Portal Employee Central"/>
              </a:rPr>
              <a:t> Central</a:t>
            </a:r>
            <a:endParaRPr lang="de-D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S-User</a:t>
            </a:r>
          </a:p>
          <a:p>
            <a:pPr marL="0" indent="0">
              <a:buNone/>
            </a:pP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8256439" y="1700808"/>
            <a:ext cx="3312368" cy="1872208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de-D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hlinkClick r:id="rId8"/>
              </a:rPr>
              <a:t>DZBTest und SAP JAM</a:t>
            </a:r>
            <a:endParaRPr lang="de-D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XN0…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623392" y="1758058"/>
            <a:ext cx="3312368" cy="187220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de-D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  <a:hlinkClick r:id="rId9"/>
              </a:rPr>
              <a:t>SAP Learning Hub</a:t>
            </a:r>
            <a:endParaRPr lang="de-D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S-User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96200" y="1257265"/>
            <a:ext cx="3381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1" dirty="0" err="1"/>
              <a:t>SuccessFactors</a:t>
            </a:r>
            <a:r>
              <a:rPr lang="de-DE" b="1" dirty="0"/>
              <a:t> DZ BANK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7EB2C9B-E995-FE4A-932E-C7B76B106E31}"/>
              </a:ext>
            </a:extLst>
          </p:cNvPr>
          <p:cNvSpPr txBox="1"/>
          <p:nvPr/>
        </p:nvSpPr>
        <p:spPr>
          <a:xfrm>
            <a:off x="407368" y="1268760"/>
            <a:ext cx="6979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1" dirty="0"/>
              <a:t>SAP SuccessFactors: Schulungs-Unterlagen/Doku/Hilfe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D9D9D47-A029-A047-B6E1-8E3243B38B21}"/>
              </a:ext>
            </a:extLst>
          </p:cNvPr>
          <p:cNvSpPr txBox="1"/>
          <p:nvPr/>
        </p:nvSpPr>
        <p:spPr>
          <a:xfrm>
            <a:off x="623392" y="4581128"/>
            <a:ext cx="5966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/>
              <a:t>Zugang bitte über Matthias </a:t>
            </a:r>
            <a:r>
              <a:rPr lang="de-DE" smtClean="0"/>
              <a:t>Baumbach beantragen.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5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Projekt-Umfang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Projekt HRMNY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9C404E54-5B31-4047-8E8B-1DB674303504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2" name="AutoShape 2" descr="Bildergebnis für dz privatbank"/>
          <p:cNvSpPr>
            <a:spLocks noChangeAspect="1" noChangeArrowheads="1"/>
          </p:cNvSpPr>
          <p:nvPr/>
        </p:nvSpPr>
        <p:spPr bwMode="auto">
          <a:xfrm>
            <a:off x="155575" y="-365125"/>
            <a:ext cx="14382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413629" y="1304764"/>
            <a:ext cx="95708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/>
              <a:t>SuccessFactors</a:t>
            </a:r>
            <a:r>
              <a:rPr lang="de-DE" sz="1400" dirty="0"/>
              <a:t> ist die </a:t>
            </a:r>
            <a:r>
              <a:rPr lang="de-DE" sz="1400" dirty="0" err="1"/>
              <a:t>cloud</a:t>
            </a:r>
            <a:r>
              <a:rPr lang="de-DE" sz="1400" dirty="0"/>
              <a:t>-basierte HCM-Suite von SAP.</a:t>
            </a:r>
          </a:p>
          <a:p>
            <a:pPr algn="l"/>
            <a:endParaRPr lang="de-DE" sz="1400" dirty="0"/>
          </a:p>
          <a:p>
            <a:pPr algn="l"/>
            <a:r>
              <a:rPr lang="de-DE" sz="1400" b="1" dirty="0"/>
              <a:t>Recruiting</a:t>
            </a:r>
            <a:r>
              <a:rPr lang="de-DE" sz="1400" dirty="0"/>
              <a:t> und </a:t>
            </a:r>
            <a:r>
              <a:rPr lang="de-DE" sz="1400" b="1" dirty="0"/>
              <a:t>Performance Management </a:t>
            </a:r>
            <a:r>
              <a:rPr lang="de-DE" sz="1400" dirty="0"/>
              <a:t>(ZV und ZE)</a:t>
            </a:r>
            <a:r>
              <a:rPr lang="de-DE" sz="1400" b="1" dirty="0"/>
              <a:t> </a:t>
            </a:r>
            <a:r>
              <a:rPr lang="de-DE" sz="1400" dirty="0"/>
              <a:t>von SuccessFactors</a:t>
            </a:r>
            <a:r>
              <a:rPr lang="de-DE" sz="1400" b="1" dirty="0"/>
              <a:t> </a:t>
            </a:r>
            <a:r>
              <a:rPr lang="de-DE" sz="1400" dirty="0"/>
              <a:t>sind bei DZ BANK bereits im Einsatz. </a:t>
            </a:r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Zusätzlich eingeführt werden:</a:t>
            </a:r>
          </a:p>
          <a:p>
            <a:pPr algn="l"/>
            <a:endParaRPr lang="de-DE" sz="1400" b="1" dirty="0"/>
          </a:p>
          <a:p>
            <a:pPr algn="l"/>
            <a:r>
              <a:rPr lang="de-DE" sz="1400" dirty="0"/>
              <a:t>In 2020: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1" dirty="0" err="1"/>
              <a:t>Onboarding</a:t>
            </a:r>
            <a:endParaRPr lang="de-DE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1" dirty="0" err="1"/>
              <a:t>Employee</a:t>
            </a:r>
            <a:r>
              <a:rPr lang="de-DE" sz="1400" b="1" dirty="0"/>
              <a:t> Central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1" dirty="0" err="1"/>
              <a:t>Employee</a:t>
            </a:r>
            <a:r>
              <a:rPr lang="de-DE" sz="1400" b="1" dirty="0"/>
              <a:t> Central Service Center /</a:t>
            </a:r>
            <a:br>
              <a:rPr lang="de-DE" sz="1400" b="1" dirty="0"/>
            </a:br>
            <a:r>
              <a:rPr lang="de-DE" sz="1400" b="1" dirty="0"/>
              <a:t>Case Management PeopleDoc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1" dirty="0"/>
              <a:t>Recruiting (für </a:t>
            </a:r>
            <a:r>
              <a:rPr lang="de-DE" sz="1400" b="1" dirty="0" err="1"/>
              <a:t>Teambank</a:t>
            </a:r>
            <a:r>
              <a:rPr lang="de-DE" sz="1400" b="1" dirty="0"/>
              <a:t>, DZ BANK</a:t>
            </a:r>
            <a:br>
              <a:rPr lang="de-DE" sz="1400" b="1" dirty="0"/>
            </a:br>
            <a:r>
              <a:rPr lang="de-DE" sz="1400" b="1" dirty="0"/>
              <a:t>und DZ Privatbank)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 algn="l"/>
            <a:r>
              <a:rPr lang="de-DE" sz="1400" dirty="0"/>
              <a:t>Geplant für Einführung in 2021: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1" dirty="0"/>
              <a:t>Compensation (Vergütung)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1" dirty="0"/>
              <a:t>Learning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 algn="l"/>
            <a:endParaRPr lang="de-DE" sz="1400" b="1" dirty="0"/>
          </a:p>
          <a:p>
            <a:pPr algn="l"/>
            <a:endParaRPr lang="de-DE" sz="1400" b="1" dirty="0"/>
          </a:p>
          <a:p>
            <a:pPr algn="l"/>
            <a:endParaRPr lang="de-DE" sz="1400" b="1" dirty="0"/>
          </a:p>
          <a:p>
            <a:pPr algn="l"/>
            <a:r>
              <a:rPr lang="de-DE" sz="1400" b="1" dirty="0" err="1"/>
              <a:t>SuccessFactors</a:t>
            </a:r>
            <a:r>
              <a:rPr lang="de-DE" sz="1400" b="1" dirty="0"/>
              <a:t> wird SAP HCM ablösen (bis auf Zeitwirtschaft und Entgeltabrechnung).</a:t>
            </a:r>
          </a:p>
          <a:p>
            <a:pPr algn="l"/>
            <a:endParaRPr lang="de-DE" sz="1400" b="1" dirty="0"/>
          </a:p>
          <a:p>
            <a:pPr algn="l"/>
            <a:endParaRPr lang="de-DE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6869CE3-0A67-3A46-8B27-BF30E10BE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204864"/>
            <a:ext cx="8015536" cy="35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5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82FBBC7-3C56-694C-8052-A3A49537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Zuerst Migration von Talent Hybrid nach Core Hybrid</a:t>
            </a:r>
            <a:br>
              <a:rPr lang="de-DE" dirty="0"/>
            </a:br>
            <a:r>
              <a:rPr lang="de-DE" b="0" dirty="0">
                <a:solidFill>
                  <a:schemeClr val="tx2"/>
                </a:solidFill>
              </a:rPr>
              <a:t>Verbleib von Zeitwirtschaft und Gehaltsabrechnung auf SAP HCM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92AAE2-9678-D649-95E0-A8DC04BDC9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82DF610-26E9-F344-9AD0-4143ABC0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556792"/>
            <a:ext cx="9602902" cy="4337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A642C225-58CC-6441-833E-061B10B4A4BC}"/>
              </a:ext>
            </a:extLst>
          </p:cNvPr>
          <p:cNvSpPr/>
          <p:nvPr/>
        </p:nvSpPr>
        <p:spPr bwMode="auto">
          <a:xfrm>
            <a:off x="6573871" y="1628800"/>
            <a:ext cx="1898393" cy="4176464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601A5AC0-959A-6E44-9FDE-0AF65C7452E5}"/>
              </a:ext>
            </a:extLst>
          </p:cNvPr>
          <p:cNvSpPr/>
          <p:nvPr/>
        </p:nvSpPr>
        <p:spPr bwMode="auto">
          <a:xfrm>
            <a:off x="2135560" y="1628800"/>
            <a:ext cx="1898393" cy="4176464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Nach unten gekrümmter Pfeil 2">
            <a:extLst>
              <a:ext uri="{FF2B5EF4-FFF2-40B4-BE49-F238E27FC236}">
                <a16:creationId xmlns:a16="http://schemas.microsoft.com/office/drawing/2014/main" id="{4E20DCA4-7E43-1046-B546-06C6D2B3C67F}"/>
              </a:ext>
            </a:extLst>
          </p:cNvPr>
          <p:cNvSpPr/>
          <p:nvPr/>
        </p:nvSpPr>
        <p:spPr bwMode="auto">
          <a:xfrm>
            <a:off x="3863752" y="1196752"/>
            <a:ext cx="2880320" cy="576064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Fußzeilenplatzhalter 1">
            <a:extLst>
              <a:ext uri="{FF2B5EF4-FFF2-40B4-BE49-F238E27FC236}">
                <a16:creationId xmlns:a16="http://schemas.microsoft.com/office/drawing/2014/main" id="{414A3DBF-A1B7-774E-B359-BD7082554703}"/>
              </a:ext>
            </a:extLst>
          </p:cNvPr>
          <p:cNvSpPr txBox="1">
            <a:spLocks/>
          </p:cNvSpPr>
          <p:nvPr/>
        </p:nvSpPr>
        <p:spPr bwMode="gray">
          <a:xfrm>
            <a:off x="1523492" y="6403044"/>
            <a:ext cx="7405888" cy="1434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70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Projekt HRMNY</a:t>
            </a:r>
          </a:p>
        </p:txBody>
      </p:sp>
      <p:sp>
        <p:nvSpPr>
          <p:cNvPr id="11" name="Datumsplatzhalter 2">
            <a:extLst>
              <a:ext uri="{FF2B5EF4-FFF2-40B4-BE49-F238E27FC236}">
                <a16:creationId xmlns:a16="http://schemas.microsoft.com/office/drawing/2014/main" id="{4CF4F3EA-BA11-D842-8BA8-7AE6869F50D4}"/>
              </a:ext>
            </a:extLst>
          </p:cNvPr>
          <p:cNvSpPr txBox="1">
            <a:spLocks/>
          </p:cNvSpPr>
          <p:nvPr/>
        </p:nvSpPr>
        <p:spPr bwMode="gray">
          <a:xfrm>
            <a:off x="864000" y="6402517"/>
            <a:ext cx="551480" cy="14399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lang="de-DE" sz="700" kern="120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fld id="{5F8A69EE-9EBE-45B4-84DA-65CEBF0A418C}" type="datetime1">
              <a:rPr lang="de-DE" smtClean="0"/>
              <a:pPr algn="l"/>
              <a:t>06.05.2019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64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0" lang="de-DE" sz="2500" b="1" u="none" strike="noStrike" cap="none" normalizeH="0" dirty="0" err="1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 Hybrid-Modell als Erfolgsgarant</a:t>
            </a:r>
            <a:endParaRPr lang="de-DE" sz="1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9C404E54-5B31-4047-8E8B-1DB674303504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2" name="Text Placeholder 5"/>
          <p:cNvSpPr txBox="1">
            <a:spLocks/>
          </p:cNvSpPr>
          <p:nvPr/>
        </p:nvSpPr>
        <p:spPr bwMode="gray">
          <a:xfrm>
            <a:off x="325337" y="1268760"/>
            <a:ext cx="6543721" cy="43910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88776" rtl="0" eaLnBrk="1" latinLnBrk="0" hangingPunct="1">
              <a:spcBef>
                <a:spcPts val="2400"/>
              </a:spcBef>
              <a:buClr>
                <a:schemeClr val="accent1"/>
              </a:buClr>
              <a:buSzPct val="80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088776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088776" rtl="0" eaLnBrk="1" latinLnBrk="0" hangingPunct="1"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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088776" rtl="0" eaLnBrk="1" latinLnBrk="0" hangingPunct="1">
              <a:spcBef>
                <a:spcPts val="400"/>
              </a:spcBef>
              <a:buClr>
                <a:schemeClr val="accent2"/>
              </a:buClr>
              <a:buSzPct val="10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88776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4134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8522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910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7298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1088776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 Core Hybrid-Modell - bestehend aus SAP SuccessFactors und SAP HCM - ist die technologische Erfolgsbasis für die zukünftige Ausrichtung der HR-Prozesse in der DZ BANK und weiteren Gruppen-Unternehmen.</a:t>
            </a:r>
          </a:p>
          <a:p>
            <a:pPr marL="342831" marR="0" lvl="2" indent="-342831" algn="l" defTabSz="108877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831" marR="0" lvl="2" indent="-342831" algn="l" defTabSz="108877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Optimierte HR-Kern- und Talent-Prozesse in SuccessFactors. </a:t>
            </a:r>
          </a:p>
          <a:p>
            <a:pPr marL="342831" marR="0" lvl="2" indent="-342831" algn="l" defTabSz="108877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de-DE" sz="1600" dirty="0">
                <a:solidFill>
                  <a:srgbClr val="000000"/>
                </a:solidFill>
                <a:latin typeface="Arial"/>
              </a:rPr>
              <a:t>Zeitwirtschaft und Gehaltsabrechnung unverändert und stabil in  SAP HCM.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831" marR="0" lvl="2" indent="-342831" algn="l" defTabSz="108877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Synchronisierung der Daten zwischen beiden Welten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zur Sicherstellung der Abrechnung.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3" name="Group 17"/>
          <p:cNvGrpSpPr/>
          <p:nvPr/>
        </p:nvGrpSpPr>
        <p:grpSpPr>
          <a:xfrm>
            <a:off x="8986319" y="4415434"/>
            <a:ext cx="1934966" cy="1565800"/>
            <a:chOff x="6547084" y="4543519"/>
            <a:chExt cx="1935414" cy="1566162"/>
          </a:xfrm>
        </p:grpSpPr>
        <p:sp>
          <p:nvSpPr>
            <p:cNvPr id="44" name="Rectangle 19"/>
            <p:cNvSpPr/>
            <p:nvPr/>
          </p:nvSpPr>
          <p:spPr bwMode="gray">
            <a:xfrm>
              <a:off x="6547084" y="4543519"/>
              <a:ext cx="1935414" cy="365760"/>
            </a:xfrm>
            <a:prstGeom prst="rect">
              <a:avLst/>
            </a:prstGeom>
            <a:solidFill>
              <a:srgbClr val="00195A"/>
            </a:solidFill>
          </p:spPr>
          <p:txBody>
            <a:bodyPr wrap="square" rtlCol="0" anchor="ctr" anchorCtr="0">
              <a:noAutofit/>
            </a:bodyPr>
            <a:lstStyle/>
            <a:p>
              <a:pPr marL="0" marR="0" lvl="0" indent="0" defTabSz="10887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Time &amp; Attendance</a:t>
              </a:r>
            </a:p>
          </p:txBody>
        </p:sp>
        <p:sp>
          <p:nvSpPr>
            <p:cNvPr id="45" name="Rectangle 20"/>
            <p:cNvSpPr/>
            <p:nvPr/>
          </p:nvSpPr>
          <p:spPr bwMode="gray">
            <a:xfrm>
              <a:off x="6547084" y="4943653"/>
              <a:ext cx="1935414" cy="365760"/>
            </a:xfrm>
            <a:prstGeom prst="rect">
              <a:avLst/>
            </a:prstGeom>
            <a:solidFill>
              <a:srgbClr val="003283"/>
            </a:solidFill>
          </p:spPr>
          <p:txBody>
            <a:bodyPr wrap="square" rtlCol="0" anchor="ctr" anchorCtr="0">
              <a:noAutofit/>
            </a:bodyPr>
            <a:lstStyle/>
            <a:p>
              <a:pPr marL="0" marR="0" lvl="0" indent="0" defTabSz="10887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Payroll</a:t>
              </a:r>
            </a:p>
          </p:txBody>
        </p:sp>
        <p:sp>
          <p:nvSpPr>
            <p:cNvPr id="46" name="Rectangle 21"/>
            <p:cNvSpPr/>
            <p:nvPr/>
          </p:nvSpPr>
          <p:spPr bwMode="gray">
            <a:xfrm>
              <a:off x="6547084" y="5743921"/>
              <a:ext cx="1935414" cy="365760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 anchor="ctr" anchorCtr="0">
              <a:noAutofit/>
            </a:bodyPr>
            <a:lstStyle/>
            <a:p>
              <a:pPr marL="0" marR="0" lvl="0" indent="0" defTabSz="10887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ERP</a:t>
              </a:r>
            </a:p>
          </p:txBody>
        </p:sp>
      </p:grpSp>
      <p:sp>
        <p:nvSpPr>
          <p:cNvPr id="47" name="TextBox 26"/>
          <p:cNvSpPr txBox="1"/>
          <p:nvPr/>
        </p:nvSpPr>
        <p:spPr>
          <a:xfrm>
            <a:off x="7700150" y="4773120"/>
            <a:ext cx="1038458" cy="5208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defTabSz="1205236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  <a:buFontTx/>
              <a:buNone/>
            </a:pPr>
            <a:r>
              <a:rPr lang="en-US" sz="1900" kern="0" dirty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 On-Premise</a:t>
            </a:r>
          </a:p>
        </p:txBody>
      </p:sp>
      <p:sp>
        <p:nvSpPr>
          <p:cNvPr id="48" name="Rectangle 15"/>
          <p:cNvSpPr/>
          <p:nvPr/>
        </p:nvSpPr>
        <p:spPr>
          <a:xfrm>
            <a:off x="349766" y="4725144"/>
            <a:ext cx="6482379" cy="1296144"/>
          </a:xfrm>
          <a:prstGeom prst="rect">
            <a:avLst/>
          </a:prstGeom>
          <a:solidFill>
            <a:srgbClr val="008FD3"/>
          </a:solidFill>
        </p:spPr>
        <p:txBody>
          <a:bodyPr wrap="square">
            <a:noAutofit/>
          </a:bodyPr>
          <a:lstStyle/>
          <a:p>
            <a:pPr marL="0" marR="0" lvl="1" indent="0" defTabSz="10887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B913"/>
              </a:buClr>
              <a:buSzPct val="100000"/>
              <a:buFont typeface="wingdings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Implementierung von SAP SuccessFactors Recruiting, Onboarding </a:t>
            </a:r>
            <a:r>
              <a:rPr lang="de-DE" sz="1800" kern="0" dirty="0" err="1">
                <a:solidFill>
                  <a:srgbClr val="FFFFFF"/>
                </a:solidFill>
                <a:latin typeface="Arial"/>
                <a:cs typeface="+mn-cs"/>
                <a:sym typeface="Wingdings" panose="05000000000000000000" pitchFamily="2" charset="2"/>
              </a:rPr>
              <a:t>u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nd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Employee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 Central sowie Anbindung an das bestehende SAP ERP HCM Zeitwirtschaft und Entgeltabrechnung.</a:t>
            </a:r>
          </a:p>
        </p:txBody>
      </p:sp>
      <p:cxnSp>
        <p:nvCxnSpPr>
          <p:cNvPr id="49" name="Straight Arrow Connector 18"/>
          <p:cNvCxnSpPr/>
          <p:nvPr/>
        </p:nvCxnSpPr>
        <p:spPr>
          <a:xfrm>
            <a:off x="10135352" y="3040962"/>
            <a:ext cx="1195" cy="1262751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headEnd type="arrow" w="lg" len="med"/>
            <a:tailEnd type="arrow" w="lg" len="med"/>
          </a:ln>
          <a:effectLst/>
        </p:spPr>
      </p:cxnSp>
      <p:sp>
        <p:nvSpPr>
          <p:cNvPr id="50" name="TextBox 23"/>
          <p:cNvSpPr txBox="1"/>
          <p:nvPr/>
        </p:nvSpPr>
        <p:spPr>
          <a:xfrm>
            <a:off x="7700150" y="1615290"/>
            <a:ext cx="1249989" cy="5208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defTabSz="1205236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  <a:buFontTx/>
              <a:buNone/>
            </a:pPr>
            <a:r>
              <a:rPr lang="en-US" sz="1900" kern="0" dirty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 Cloud</a:t>
            </a:r>
          </a:p>
        </p:txBody>
      </p:sp>
      <p:sp>
        <p:nvSpPr>
          <p:cNvPr id="51" name="TextBox 27"/>
          <p:cNvSpPr txBox="1"/>
          <p:nvPr/>
        </p:nvSpPr>
        <p:spPr>
          <a:xfrm>
            <a:off x="8713728" y="2042302"/>
            <a:ext cx="2845637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1205316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  <a:buFontTx/>
              <a:buNone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Recruiting &amp; Onboarding</a:t>
            </a:r>
          </a:p>
          <a:p>
            <a:pPr defTabSz="1205316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  <a:buFontTx/>
              <a:buNone/>
            </a:pPr>
            <a:r>
              <a:rPr lang="en-US" sz="1200" kern="0" dirty="0" err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Personalstamm</a:t>
            </a:r>
            <a:r>
              <a:rPr lang="en-US" sz="1200" kern="0" dirty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 und</a:t>
            </a:r>
            <a:br>
              <a:rPr lang="en-US" sz="1200" kern="0" dirty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1200" kern="0" dirty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Position-Management</a:t>
            </a:r>
          </a:p>
          <a:p>
            <a:pPr defTabSz="1205316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  <a:buFontTx/>
              <a:buNone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Performance Management</a:t>
            </a:r>
            <a:endParaRPr lang="en-US" sz="1400" kern="0" dirty="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8412978" y="1268760"/>
            <a:ext cx="3168156" cy="1726740"/>
          </a:xfrm>
          <a:custGeom>
            <a:avLst/>
            <a:gdLst>
              <a:gd name="T0" fmla="*/ 323 w 361"/>
              <a:gd name="T1" fmla="*/ 117 h 197"/>
              <a:gd name="T2" fmla="*/ 323 w 361"/>
              <a:gd name="T3" fmla="*/ 117 h 197"/>
              <a:gd name="T4" fmla="*/ 274 w 361"/>
              <a:gd name="T5" fmla="*/ 68 h 197"/>
              <a:gd name="T6" fmla="*/ 271 w 361"/>
              <a:gd name="T7" fmla="*/ 68 h 197"/>
              <a:gd name="T8" fmla="*/ 195 w 361"/>
              <a:gd name="T9" fmla="*/ 0 h 197"/>
              <a:gd name="T10" fmla="*/ 118 w 361"/>
              <a:gd name="T11" fmla="*/ 69 h 197"/>
              <a:gd name="T12" fmla="*/ 96 w 361"/>
              <a:gd name="T13" fmla="*/ 64 h 197"/>
              <a:gd name="T14" fmla="*/ 37 w 361"/>
              <a:gd name="T15" fmla="*/ 117 h 197"/>
              <a:gd name="T16" fmla="*/ 0 w 361"/>
              <a:gd name="T17" fmla="*/ 157 h 197"/>
              <a:gd name="T18" fmla="*/ 40 w 361"/>
              <a:gd name="T19" fmla="*/ 197 h 197"/>
              <a:gd name="T20" fmla="*/ 320 w 361"/>
              <a:gd name="T21" fmla="*/ 197 h 197"/>
              <a:gd name="T22" fmla="*/ 320 w 361"/>
              <a:gd name="T23" fmla="*/ 197 h 197"/>
              <a:gd name="T24" fmla="*/ 321 w 361"/>
              <a:gd name="T25" fmla="*/ 197 h 197"/>
              <a:gd name="T26" fmla="*/ 361 w 361"/>
              <a:gd name="T27" fmla="*/ 157 h 197"/>
              <a:gd name="T28" fmla="*/ 323 w 361"/>
              <a:gd name="T29" fmla="*/ 11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1" h="197">
                <a:moveTo>
                  <a:pt x="323" y="117"/>
                </a:moveTo>
                <a:cubicBezTo>
                  <a:pt x="323" y="117"/>
                  <a:pt x="323" y="117"/>
                  <a:pt x="323" y="117"/>
                </a:cubicBezTo>
                <a:cubicBezTo>
                  <a:pt x="323" y="90"/>
                  <a:pt x="301" y="68"/>
                  <a:pt x="274" y="68"/>
                </a:cubicBezTo>
                <a:cubicBezTo>
                  <a:pt x="273" y="68"/>
                  <a:pt x="272" y="68"/>
                  <a:pt x="271" y="68"/>
                </a:cubicBezTo>
                <a:cubicBezTo>
                  <a:pt x="266" y="30"/>
                  <a:pt x="234" y="0"/>
                  <a:pt x="195" y="0"/>
                </a:cubicBezTo>
                <a:cubicBezTo>
                  <a:pt x="155" y="0"/>
                  <a:pt x="123" y="30"/>
                  <a:pt x="118" y="69"/>
                </a:cubicBezTo>
                <a:cubicBezTo>
                  <a:pt x="112" y="66"/>
                  <a:pt x="104" y="64"/>
                  <a:pt x="96" y="64"/>
                </a:cubicBezTo>
                <a:cubicBezTo>
                  <a:pt x="66" y="64"/>
                  <a:pt x="41" y="87"/>
                  <a:pt x="37" y="117"/>
                </a:cubicBezTo>
                <a:cubicBezTo>
                  <a:pt x="16" y="118"/>
                  <a:pt x="0" y="136"/>
                  <a:pt x="0" y="157"/>
                </a:cubicBezTo>
                <a:cubicBezTo>
                  <a:pt x="0" y="179"/>
                  <a:pt x="18" y="197"/>
                  <a:pt x="40" y="197"/>
                </a:cubicBezTo>
                <a:cubicBezTo>
                  <a:pt x="320" y="197"/>
                  <a:pt x="320" y="197"/>
                  <a:pt x="320" y="197"/>
                </a:cubicBezTo>
                <a:cubicBezTo>
                  <a:pt x="320" y="197"/>
                  <a:pt x="320" y="197"/>
                  <a:pt x="320" y="197"/>
                </a:cubicBezTo>
                <a:cubicBezTo>
                  <a:pt x="320" y="197"/>
                  <a:pt x="320" y="197"/>
                  <a:pt x="321" y="197"/>
                </a:cubicBezTo>
                <a:cubicBezTo>
                  <a:pt x="343" y="197"/>
                  <a:pt x="361" y="179"/>
                  <a:pt x="361" y="157"/>
                </a:cubicBezTo>
                <a:cubicBezTo>
                  <a:pt x="361" y="135"/>
                  <a:pt x="344" y="118"/>
                  <a:pt x="323" y="117"/>
                </a:cubicBezTo>
                <a:close/>
              </a:path>
            </a:pathLst>
          </a:custGeom>
          <a:noFill/>
          <a:ln w="19050">
            <a:solidFill>
              <a:srgbClr val="CCCCCC"/>
            </a:solidFill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887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53" name="Picture 35" descr="SAP_SuccessF_horz_R_pos_blugld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7076" y="1752704"/>
            <a:ext cx="1236551" cy="1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HR-Systeme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AutoShape 2" descr="Bildergebnis für cognig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Datumsplatzhalter 2">
            <a:extLst>
              <a:ext uri="{FF2B5EF4-FFF2-40B4-BE49-F238E27FC236}">
                <a16:creationId xmlns:a16="http://schemas.microsoft.com/office/drawing/2014/main" id="{DBEFFCF7-30B1-8E47-B8BF-1E05AC507EFC}"/>
              </a:ext>
            </a:extLst>
          </p:cNvPr>
          <p:cNvSpPr txBox="1">
            <a:spLocks/>
          </p:cNvSpPr>
          <p:nvPr/>
        </p:nvSpPr>
        <p:spPr bwMode="gray">
          <a:xfrm>
            <a:off x="864000" y="6402517"/>
            <a:ext cx="551480" cy="14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268288" indent="-268288" algn="l" rtl="0" eaLnBrk="1" fontAlgn="base" hangingPunct="1">
              <a:spcBef>
                <a:spcPct val="0"/>
              </a:spcBef>
              <a:spcAft>
                <a:spcPct val="30000"/>
              </a:spcAft>
              <a:buFont typeface="Arial" pitchFamily="34" charset="0"/>
              <a:buChar char="–"/>
              <a:tabLst>
                <a:tab pos="266700" algn="l"/>
              </a:tabLst>
              <a:defRPr lang="de-DE" sz="7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68288" algn="l" rtl="0" eaLnBrk="1" fontAlgn="base" hangingPunct="1">
              <a:spcBef>
                <a:spcPct val="0"/>
              </a:spcBef>
              <a:spcAft>
                <a:spcPct val="30000"/>
              </a:spcAft>
              <a:buFont typeface="Arial" charset="0"/>
              <a:buChar char="–"/>
              <a:tabLst>
                <a:tab pos="536575" algn="l"/>
              </a:tabLst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804863" indent="-268288" algn="l" rtl="0" eaLnBrk="1" fontAlgn="base" hangingPunct="1">
              <a:spcBef>
                <a:spcPct val="0"/>
              </a:spcBef>
              <a:spcAft>
                <a:spcPct val="30000"/>
              </a:spcAft>
              <a:buFont typeface="Arial" charset="0"/>
              <a:buChar char="–"/>
              <a:tabLst>
                <a:tab pos="804863" algn="l"/>
              </a:tabLst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073150" indent="-268288" algn="l" rtl="0" eaLnBrk="1" fontAlgn="base" hangingPunct="1">
              <a:spcBef>
                <a:spcPct val="0"/>
              </a:spcBef>
              <a:spcAft>
                <a:spcPct val="30000"/>
              </a:spcAft>
              <a:buFont typeface="Arial" charset="0"/>
              <a:buChar char="–"/>
              <a:tabLst>
                <a:tab pos="1073150" algn="l"/>
              </a:tabLst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343025" indent="-269875" algn="l" rtl="0" eaLnBrk="1" fontAlgn="base" hangingPunct="1">
              <a:spcBef>
                <a:spcPct val="0"/>
              </a:spcBef>
              <a:spcAft>
                <a:spcPct val="30000"/>
              </a:spcAft>
              <a:buFont typeface="Arial" charset="0"/>
              <a:buChar char="–"/>
              <a:tabLst>
                <a:tab pos="1343025" algn="l"/>
              </a:tabLst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1530350" indent="-265113" algn="l" rtl="0" eaLnBrk="1" fontAlgn="base" hangingPunct="1">
              <a:spcBef>
                <a:spcPct val="0"/>
              </a:spcBef>
              <a:spcAft>
                <a:spcPct val="30000"/>
              </a:spcAft>
              <a:buFont typeface="Arial" charset="0"/>
              <a:buChar char="–"/>
              <a:tabLst>
                <a:tab pos="266700" algn="l"/>
                <a:tab pos="542925" algn="l"/>
                <a:tab pos="809625" algn="l"/>
                <a:tab pos="1076325" algn="l"/>
              </a:tabLst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987550" indent="-265113" algn="l" rtl="0" eaLnBrk="1" fontAlgn="base" hangingPunct="1">
              <a:spcBef>
                <a:spcPct val="0"/>
              </a:spcBef>
              <a:spcAft>
                <a:spcPct val="30000"/>
              </a:spcAft>
              <a:buFont typeface="Arial" charset="0"/>
              <a:buChar char="–"/>
              <a:tabLst>
                <a:tab pos="266700" algn="l"/>
                <a:tab pos="542925" algn="l"/>
                <a:tab pos="809625" algn="l"/>
                <a:tab pos="1076325" algn="l"/>
              </a:tabLst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444750" indent="-265113" algn="l" rtl="0" eaLnBrk="1" fontAlgn="base" hangingPunct="1">
              <a:spcBef>
                <a:spcPct val="0"/>
              </a:spcBef>
              <a:spcAft>
                <a:spcPct val="30000"/>
              </a:spcAft>
              <a:buFont typeface="Arial" charset="0"/>
              <a:buChar char="–"/>
              <a:tabLst>
                <a:tab pos="266700" algn="l"/>
                <a:tab pos="542925" algn="l"/>
                <a:tab pos="809625" algn="l"/>
                <a:tab pos="1076325" algn="l"/>
              </a:tabLst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2901950" indent="-265113" algn="l" rtl="0" eaLnBrk="1" fontAlgn="base" hangingPunct="1">
              <a:spcBef>
                <a:spcPct val="0"/>
              </a:spcBef>
              <a:spcAft>
                <a:spcPct val="30000"/>
              </a:spcAft>
              <a:buFont typeface="Arial" charset="0"/>
              <a:buChar char="–"/>
              <a:tabLst>
                <a:tab pos="266700" algn="l"/>
                <a:tab pos="542925" algn="l"/>
                <a:tab pos="809625" algn="l"/>
                <a:tab pos="1076325" algn="l"/>
              </a:tabLst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fld id="{5F8A69EE-9EBE-45B4-84DA-65CEBF0A418C}" type="datetime1">
              <a:rPr lang="de-DE" kern="0" smtClean="0"/>
              <a:pPr marL="0" indent="0">
                <a:buNone/>
              </a:pPr>
              <a:t>06.05.2019</a:t>
            </a:fld>
            <a:endParaRPr lang="de-DE" kern="0" dirty="0"/>
          </a:p>
        </p:txBody>
      </p:sp>
      <p:sp>
        <p:nvSpPr>
          <p:cNvPr id="25" name="Fußzeilenplatzhalter 1">
            <a:extLst>
              <a:ext uri="{FF2B5EF4-FFF2-40B4-BE49-F238E27FC236}">
                <a16:creationId xmlns:a16="http://schemas.microsoft.com/office/drawing/2014/main" id="{F6FAA874-29FD-0742-9DF4-D047053F8326}"/>
              </a:ext>
            </a:extLst>
          </p:cNvPr>
          <p:cNvSpPr txBox="1">
            <a:spLocks/>
          </p:cNvSpPr>
          <p:nvPr/>
        </p:nvSpPr>
        <p:spPr bwMode="gray">
          <a:xfrm>
            <a:off x="1523492" y="6403044"/>
            <a:ext cx="7405888" cy="1434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70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Projekt HRMNY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031901-4F40-394F-A4B4-6A55E67290D8}"/>
              </a:ext>
            </a:extLst>
          </p:cNvPr>
          <p:cNvSpPr txBox="1"/>
          <p:nvPr/>
        </p:nvSpPr>
        <p:spPr>
          <a:xfrm>
            <a:off x="5253212" y="237036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chemeClr val="bg1"/>
                </a:solidFill>
              </a:rPr>
              <a:t>HR-Systeme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B7B27F6-A05C-A849-9233-0C360F1CBDB0}"/>
              </a:ext>
            </a:extLst>
          </p:cNvPr>
          <p:cNvSpPr txBox="1"/>
          <p:nvPr/>
        </p:nvSpPr>
        <p:spPr>
          <a:xfrm>
            <a:off x="5253212" y="1362254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chemeClr val="bg1"/>
                </a:solidFill>
              </a:rPr>
              <a:t>HR-Services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0BB90EC-D978-0547-A14D-3E75A304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0" y="1391819"/>
            <a:ext cx="10441557" cy="1788704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14E5BD9A-79DB-544B-AF5E-C3AC0CA321BF}"/>
              </a:ext>
            </a:extLst>
          </p:cNvPr>
          <p:cNvSpPr/>
          <p:nvPr/>
        </p:nvSpPr>
        <p:spPr bwMode="auto">
          <a:xfrm>
            <a:off x="334963" y="4793528"/>
            <a:ext cx="11522075" cy="814310"/>
          </a:xfrm>
          <a:prstGeom prst="rect">
            <a:avLst/>
          </a:prstGeom>
          <a:solidFill>
            <a:srgbClr val="0E3C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11640D1-7477-BF49-8958-F8FB06CC3D9B}"/>
              </a:ext>
            </a:extLst>
          </p:cNvPr>
          <p:cNvSpPr txBox="1"/>
          <p:nvPr/>
        </p:nvSpPr>
        <p:spPr>
          <a:xfrm>
            <a:off x="565200" y="3896839"/>
            <a:ext cx="2100255" cy="75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dirty="0" err="1"/>
              <a:t>Pre</a:t>
            </a:r>
            <a:r>
              <a:rPr lang="de-DE" sz="1000" dirty="0"/>
              <a:t>-Screening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Automatisierte Vertragserstellung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Elektronische Vertragsunterschrift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D72C510-C17C-DE44-9722-33121762313B}"/>
              </a:ext>
            </a:extLst>
          </p:cNvPr>
          <p:cNvSpPr txBox="1"/>
          <p:nvPr/>
        </p:nvSpPr>
        <p:spPr>
          <a:xfrm>
            <a:off x="2795655" y="3896839"/>
            <a:ext cx="2076209" cy="756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dirty="0"/>
              <a:t>Identity und Access-Management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Zugang </a:t>
            </a:r>
            <a:r>
              <a:rPr lang="de-DE" sz="1000" dirty="0" err="1"/>
              <a:t>MyHR</a:t>
            </a:r>
            <a:endParaRPr lang="de-DE" sz="1000" dirty="0"/>
          </a:p>
          <a:p>
            <a:pPr>
              <a:lnSpc>
                <a:spcPct val="150000"/>
              </a:lnSpc>
            </a:pPr>
            <a:r>
              <a:rPr lang="de-DE" sz="1000" dirty="0"/>
              <a:t>Trainings vor Arbeitsbeginn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5FC32DC-9C12-B447-806B-661EEC76B2CF}"/>
              </a:ext>
            </a:extLst>
          </p:cNvPr>
          <p:cNvSpPr txBox="1"/>
          <p:nvPr/>
        </p:nvSpPr>
        <p:spPr>
          <a:xfrm>
            <a:off x="5313618" y="3896839"/>
            <a:ext cx="153920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dirty="0"/>
              <a:t>Stammdatenverwaltung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Position-Management</a:t>
            </a:r>
          </a:p>
          <a:p>
            <a:pPr>
              <a:lnSpc>
                <a:spcPct val="150000"/>
              </a:lnSpc>
            </a:pPr>
            <a:r>
              <a:rPr lang="de-DE" sz="1000" dirty="0" err="1"/>
              <a:t>Shared</a:t>
            </a:r>
            <a:r>
              <a:rPr lang="de-DE" sz="1000" dirty="0"/>
              <a:t> Services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7D78440-9BA7-F449-9753-D9A1D4DF8C8A}"/>
              </a:ext>
            </a:extLst>
          </p:cNvPr>
          <p:cNvSpPr txBox="1"/>
          <p:nvPr/>
        </p:nvSpPr>
        <p:spPr>
          <a:xfrm>
            <a:off x="7505703" y="3896839"/>
            <a:ext cx="16946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dirty="0"/>
              <a:t>Performance Management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Bonus- und Gehaltsrunde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Entgeltabrechnung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5A40A30-1E8D-7E4B-A475-CB495111D314}"/>
              </a:ext>
            </a:extLst>
          </p:cNvPr>
          <p:cNvSpPr txBox="1"/>
          <p:nvPr/>
        </p:nvSpPr>
        <p:spPr>
          <a:xfrm>
            <a:off x="10114747" y="3896839"/>
            <a:ext cx="8659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dirty="0"/>
              <a:t>Learning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Nachfolge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Entwicklung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1D8125C-C7C3-B149-BF34-8C1D9849B7E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562" y="5084848"/>
            <a:ext cx="1454998" cy="29900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3C243A4-1A93-D84E-84CF-01C5F9EE21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8284" y="5013176"/>
            <a:ext cx="1559604" cy="439096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F9819BA-DD12-AC4A-9100-2EE6BC29E29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0256" y="5067446"/>
            <a:ext cx="2376264" cy="279013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323" y="4869160"/>
            <a:ext cx="934789" cy="623193"/>
          </a:xfrm>
          <a:prstGeom prst="rect">
            <a:avLst/>
          </a:prstGeom>
        </p:spPr>
      </p:pic>
      <p:sp>
        <p:nvSpPr>
          <p:cNvPr id="39" name="Rechteck 38"/>
          <p:cNvSpPr/>
          <p:nvPr/>
        </p:nvSpPr>
        <p:spPr>
          <a:xfrm>
            <a:off x="839416" y="3111351"/>
            <a:ext cx="155363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>
                  <a:solidFill>
                    <a:srgbClr val="FCD97F"/>
                  </a:solidFill>
                </a:ln>
                <a:solidFill>
                  <a:srgbClr val="FAB4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RECRUIT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77888" y="3111351"/>
            <a:ext cx="1741182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ONBOARD</a:t>
            </a:r>
          </a:p>
        </p:txBody>
      </p:sp>
      <p:sp>
        <p:nvSpPr>
          <p:cNvPr id="41" name="Rechteck 40"/>
          <p:cNvSpPr/>
          <p:nvPr/>
        </p:nvSpPr>
        <p:spPr>
          <a:xfrm>
            <a:off x="5150791" y="3108753"/>
            <a:ext cx="1877437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>
                  <a:solidFill>
                    <a:srgbClr val="E6460F"/>
                  </a:solidFill>
                </a:ln>
                <a:solidFill>
                  <a:srgbClr val="E6460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EMPLOYEE</a:t>
            </a:r>
            <a:br>
              <a:rPr lang="de-DE" sz="2400" b="0" cap="none" spc="0" dirty="0">
                <a:ln w="0">
                  <a:solidFill>
                    <a:srgbClr val="E6460F"/>
                  </a:solidFill>
                </a:ln>
                <a:solidFill>
                  <a:srgbClr val="E6460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2400" b="0" cap="none" spc="0" dirty="0">
                <a:ln w="0">
                  <a:solidFill>
                    <a:srgbClr val="E6460F"/>
                  </a:solidFill>
                </a:ln>
                <a:solidFill>
                  <a:srgbClr val="E6460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CENTRAL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38410" y="3111351"/>
            <a:ext cx="211070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>
                  <a:solidFill>
                    <a:schemeClr val="tx2"/>
                  </a:solidFill>
                </a:ln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 &amp; BEN</a:t>
            </a:r>
          </a:p>
        </p:txBody>
      </p:sp>
      <p:sp>
        <p:nvSpPr>
          <p:cNvPr id="43" name="Rechteck 42"/>
          <p:cNvSpPr/>
          <p:nvPr/>
        </p:nvSpPr>
        <p:spPr>
          <a:xfrm>
            <a:off x="9955186" y="3111351"/>
            <a:ext cx="134164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TALENT</a:t>
            </a:r>
          </a:p>
        </p:txBody>
      </p:sp>
    </p:spTree>
    <p:extLst>
      <p:ext uri="{BB962C8B-B14F-4D97-AF65-F5344CB8AC3E}">
        <p14:creationId xmlns:p14="http://schemas.microsoft.com/office/powerpoint/2010/main" val="330241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hteck 33">
            <a:extLst>
              <a:ext uri="{FF2B5EF4-FFF2-40B4-BE49-F238E27FC236}">
                <a16:creationId xmlns:a16="http://schemas.microsoft.com/office/drawing/2014/main" id="{AD045B96-9D77-F340-BC4E-AF95E8DCC591}"/>
              </a:ext>
            </a:extLst>
          </p:cNvPr>
          <p:cNvSpPr/>
          <p:nvPr/>
        </p:nvSpPr>
        <p:spPr bwMode="auto">
          <a:xfrm>
            <a:off x="479376" y="1052737"/>
            <a:ext cx="11305654" cy="30675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400" dirty="0" err="1">
                <a:solidFill>
                  <a:schemeClr val="bg1"/>
                </a:solidFill>
              </a:rPr>
              <a:t>Workstreams</a:t>
            </a:r>
            <a:endParaRPr lang="de-DE" sz="1400" dirty="0">
              <a:solidFill>
                <a:schemeClr val="bg1"/>
              </a:solidFill>
            </a:endParaRPr>
          </a:p>
          <a:p>
            <a:endParaRPr lang="de-DE" sz="1400" dirty="0">
              <a:solidFill>
                <a:schemeClr val="bg1"/>
              </a:solidFill>
            </a:endParaRPr>
          </a:p>
          <a:p>
            <a:endParaRPr lang="de-DE" sz="1400" dirty="0">
              <a:solidFill>
                <a:schemeClr val="bg1"/>
              </a:solidFill>
            </a:endParaRPr>
          </a:p>
          <a:p>
            <a:endParaRPr lang="de-DE" sz="1400" dirty="0">
              <a:solidFill>
                <a:schemeClr val="bg1"/>
              </a:solidFill>
            </a:endParaRPr>
          </a:p>
          <a:p>
            <a:endParaRPr lang="de-DE" sz="1400" dirty="0">
              <a:solidFill>
                <a:schemeClr val="bg1"/>
              </a:solidFill>
            </a:endParaRPr>
          </a:p>
          <a:p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Projekt-Organisation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523492" y="6403044"/>
            <a:ext cx="4500000" cy="143472"/>
          </a:xfrm>
        </p:spPr>
        <p:txBody>
          <a:bodyPr/>
          <a:lstStyle/>
          <a:p>
            <a:r>
              <a:rPr lang="de-DE" dirty="0"/>
              <a:t>Projekt HRMNY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9C404E54-5B31-4047-8E8B-1DB674303504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6" name="Rechteck 15"/>
          <p:cNvSpPr/>
          <p:nvPr/>
        </p:nvSpPr>
        <p:spPr bwMode="auto">
          <a:xfrm>
            <a:off x="479376" y="5163590"/>
            <a:ext cx="11305654" cy="22402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Projekt-Management: M. Baumbach, J. Friedrich </a:t>
            </a:r>
            <a:r>
              <a:rPr kumimoji="0" lang="de-DE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/ Projekt-Management SAP: 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M. Boujataoui</a:t>
            </a:r>
          </a:p>
        </p:txBody>
      </p:sp>
      <p:sp>
        <p:nvSpPr>
          <p:cNvPr id="17" name="Rechteck 16"/>
          <p:cNvSpPr/>
          <p:nvPr/>
        </p:nvSpPr>
        <p:spPr bwMode="auto">
          <a:xfrm>
            <a:off x="479376" y="4846755"/>
            <a:ext cx="11305654" cy="22402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Change-Management: B. Metz, R. Heise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479376" y="4529920"/>
            <a:ext cx="11305654" cy="22402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Qualitätssicherung: J. </a:t>
            </a:r>
            <a:r>
              <a:rPr lang="de-DE" sz="1200" dirty="0" err="1">
                <a:solidFill>
                  <a:schemeClr val="bg1"/>
                </a:solidFill>
              </a:rPr>
              <a:t>Bleser</a:t>
            </a:r>
            <a:r>
              <a:rPr lang="de-DE" sz="1200" dirty="0">
                <a:solidFill>
                  <a:schemeClr val="bg1"/>
                </a:solidFill>
              </a:rPr>
              <a:t>, A. </a:t>
            </a:r>
            <a:r>
              <a:rPr lang="de-DE" sz="1200" dirty="0" err="1">
                <a:solidFill>
                  <a:schemeClr val="bg1"/>
                </a:solidFill>
              </a:rPr>
              <a:t>Firley</a:t>
            </a:r>
            <a:r>
              <a:rPr lang="de-DE" sz="1200" dirty="0">
                <a:solidFill>
                  <a:schemeClr val="bg1"/>
                </a:solidFill>
              </a:rPr>
              <a:t>, D. Kaiser</a:t>
            </a:r>
          </a:p>
        </p:txBody>
      </p:sp>
      <p:sp>
        <p:nvSpPr>
          <p:cNvPr id="23" name="Rechteck 22"/>
          <p:cNvSpPr/>
          <p:nvPr/>
        </p:nvSpPr>
        <p:spPr bwMode="auto">
          <a:xfrm>
            <a:off x="479376" y="4213085"/>
            <a:ext cx="11305654" cy="22402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Prozess-Management: R. Heise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622921" y="2855511"/>
            <a:ext cx="2088000" cy="1116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6800" tIns="46800" rIns="468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1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Y. </a:t>
            </a:r>
            <a:r>
              <a:rPr kumimoji="0" lang="de-DE" sz="1100" b="0" i="0" u="sng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Gillot</a:t>
            </a: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, A. </a:t>
            </a:r>
            <a:r>
              <a:rPr kumimoji="0" lang="de-DE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Roßkopp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lang="de-DE" sz="11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de-DE" sz="1100" dirty="0" err="1">
                <a:solidFill>
                  <a:schemeClr val="bg1"/>
                </a:solidFill>
                <a:latin typeface="Arial" charset="0"/>
                <a:cs typeface="Arial" charset="0"/>
              </a:rPr>
              <a:t>OpenText</a:t>
            </a: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 oder </a:t>
            </a:r>
            <a:r>
              <a:rPr lang="de-DE" sz="1100" dirty="0" err="1">
                <a:solidFill>
                  <a:schemeClr val="bg1"/>
                </a:solidFill>
                <a:latin typeface="Arial" charset="0"/>
                <a:cs typeface="Arial" charset="0"/>
              </a:rPr>
              <a:t>DocuSign</a:t>
            </a: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C7FC5D2-3696-5641-BB98-5A3EC09EDE2E}"/>
              </a:ext>
            </a:extLst>
          </p:cNvPr>
          <p:cNvSpPr/>
          <p:nvPr/>
        </p:nvSpPr>
        <p:spPr bwMode="auto">
          <a:xfrm>
            <a:off x="5087887" y="2636912"/>
            <a:ext cx="2088000" cy="16942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de-DE" sz="1000" dirty="0" err="1">
                <a:solidFill>
                  <a:schemeClr val="bg1"/>
                </a:solidFill>
                <a:latin typeface="Arial" charset="0"/>
                <a:cs typeface="Arial" charset="0"/>
              </a:rPr>
              <a:t>MyHR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B8E515D-0217-054F-819B-B7F8C8F2801A}"/>
              </a:ext>
            </a:extLst>
          </p:cNvPr>
          <p:cNvSpPr/>
          <p:nvPr/>
        </p:nvSpPr>
        <p:spPr bwMode="auto">
          <a:xfrm>
            <a:off x="622921" y="2636912"/>
            <a:ext cx="2088000" cy="16942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000" dirty="0">
                <a:solidFill>
                  <a:schemeClr val="bg1"/>
                </a:solidFill>
                <a:latin typeface="Arial" charset="0"/>
                <a:cs typeface="Arial" charset="0"/>
              </a:rPr>
              <a:t>Dokumenten-Management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55A075-D242-8140-AA88-219B1982A72F}"/>
              </a:ext>
            </a:extLst>
          </p:cNvPr>
          <p:cNvSpPr/>
          <p:nvPr/>
        </p:nvSpPr>
        <p:spPr bwMode="auto">
          <a:xfrm>
            <a:off x="7320135" y="2636912"/>
            <a:ext cx="2088000" cy="16942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SAP </a:t>
            </a:r>
            <a:r>
              <a:rPr kumimoji="0" lang="de-DE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CoPilot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0F6B7E-8258-E847-B4FD-B6CDB308DAB0}"/>
              </a:ext>
            </a:extLst>
          </p:cNvPr>
          <p:cNvSpPr/>
          <p:nvPr/>
        </p:nvSpPr>
        <p:spPr bwMode="auto">
          <a:xfrm>
            <a:off x="9552384" y="2636912"/>
            <a:ext cx="2088000" cy="16942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Mitbestimmung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6F8A300-126D-A542-B182-940A5DA29827}"/>
              </a:ext>
            </a:extLst>
          </p:cNvPr>
          <p:cNvSpPr/>
          <p:nvPr/>
        </p:nvSpPr>
        <p:spPr bwMode="auto">
          <a:xfrm>
            <a:off x="2855639" y="2636912"/>
            <a:ext cx="2088000" cy="16942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000" dirty="0">
                <a:solidFill>
                  <a:schemeClr val="bg1"/>
                </a:solidFill>
                <a:latin typeface="Arial" charset="0"/>
                <a:cs typeface="Arial" charset="0"/>
              </a:rPr>
              <a:t>Berechtigungen / Schnittstellen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D1A8FB8-DB43-AB48-9927-FB594D47F86E}"/>
              </a:ext>
            </a:extLst>
          </p:cNvPr>
          <p:cNvSpPr/>
          <p:nvPr/>
        </p:nvSpPr>
        <p:spPr bwMode="auto">
          <a:xfrm>
            <a:off x="2855639" y="2855511"/>
            <a:ext cx="2088000" cy="1116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6800" tIns="46800" rIns="468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A. </a:t>
            </a:r>
            <a:r>
              <a:rPr lang="de-DE" sz="1100" dirty="0" err="1">
                <a:solidFill>
                  <a:schemeClr val="bg1"/>
                </a:solidFill>
                <a:latin typeface="Arial" charset="0"/>
                <a:cs typeface="Arial" charset="0"/>
              </a:rPr>
              <a:t>Roßkopp</a:t>
            </a: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, A. Preuß,</a:t>
            </a:r>
            <a:b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T. Kaiser, </a:t>
            </a:r>
            <a:r>
              <a:rPr lang="de-DE" sz="1100" u="sng" dirty="0">
                <a:solidFill>
                  <a:schemeClr val="bg1"/>
                </a:solidFill>
                <a:latin typeface="Arial" charset="0"/>
                <a:cs typeface="Arial" charset="0"/>
              </a:rPr>
              <a:t>M. </a:t>
            </a:r>
            <a:r>
              <a:rPr lang="de-DE" sz="1100" u="sng" dirty="0" err="1">
                <a:solidFill>
                  <a:schemeClr val="bg1"/>
                </a:solidFill>
                <a:latin typeface="Arial" charset="0"/>
                <a:cs typeface="Arial" charset="0"/>
              </a:rPr>
              <a:t>Remmet</a:t>
            </a: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,</a:t>
            </a:r>
            <a:b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J. Dyck</a:t>
            </a:r>
          </a:p>
          <a:p>
            <a:endParaRPr lang="de-DE" sz="11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Peter </a:t>
            </a:r>
            <a:r>
              <a:rPr lang="de-DE" sz="1100" dirty="0" err="1">
                <a:solidFill>
                  <a:schemeClr val="bg1"/>
                </a:solidFill>
                <a:latin typeface="Arial" charset="0"/>
                <a:cs typeface="Arial" charset="0"/>
              </a:rPr>
              <a:t>Wisliceny</a:t>
            </a: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, Markus Platte (SAP)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46C7795-A680-BA47-BA9D-A13465862641}"/>
              </a:ext>
            </a:extLst>
          </p:cNvPr>
          <p:cNvSpPr/>
          <p:nvPr/>
        </p:nvSpPr>
        <p:spPr bwMode="auto">
          <a:xfrm>
            <a:off x="5087887" y="2855511"/>
            <a:ext cx="2088000" cy="1116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6800" tIns="46800" rIns="468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 K. Knoblauch, R. </a:t>
            </a:r>
            <a:r>
              <a:rPr lang="de-DE" sz="1100" dirty="0" err="1">
                <a:solidFill>
                  <a:schemeClr val="bg1"/>
                </a:solidFill>
              </a:rPr>
              <a:t>Moraru</a:t>
            </a:r>
            <a:r>
              <a:rPr lang="de-DE" sz="1100" dirty="0">
                <a:solidFill>
                  <a:schemeClr val="bg1"/>
                </a:solidFill>
              </a:rPr>
              <a:t>, </a:t>
            </a:r>
            <a:br>
              <a:rPr lang="de-DE" sz="1100" dirty="0">
                <a:solidFill>
                  <a:schemeClr val="bg1"/>
                </a:solidFill>
              </a:rPr>
            </a:br>
            <a:r>
              <a:rPr lang="de-DE" sz="1100" u="sng" dirty="0">
                <a:solidFill>
                  <a:schemeClr val="bg1"/>
                </a:solidFill>
              </a:rPr>
              <a:t>M. Baumbach</a:t>
            </a:r>
            <a:endParaRPr lang="de-DE" sz="1100" u="sng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</a:p>
          <a:p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D. Manns, M. </a:t>
            </a:r>
            <a:r>
              <a:rPr lang="de-DE" sz="1100" dirty="0" err="1">
                <a:solidFill>
                  <a:schemeClr val="bg1"/>
                </a:solidFill>
                <a:latin typeface="Arial" charset="0"/>
                <a:cs typeface="Arial" charset="0"/>
              </a:rPr>
              <a:t>Lusky</a:t>
            </a: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 (BLUPRNT)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8D55D4D-8383-2245-8EAA-98B57A54D963}"/>
              </a:ext>
            </a:extLst>
          </p:cNvPr>
          <p:cNvSpPr/>
          <p:nvPr/>
        </p:nvSpPr>
        <p:spPr bwMode="auto">
          <a:xfrm>
            <a:off x="7320135" y="2855511"/>
            <a:ext cx="2088000" cy="1116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6800" tIns="46800" rIns="468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100" u="sng" dirty="0">
                <a:solidFill>
                  <a:schemeClr val="bg1"/>
                </a:solidFill>
                <a:latin typeface="Arial" charset="0"/>
                <a:cs typeface="Arial" charset="0"/>
              </a:rPr>
              <a:t>R. Heise</a:t>
            </a: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, S. Farshid, </a:t>
            </a:r>
            <a:b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S. Schönherr</a:t>
            </a:r>
          </a:p>
          <a:p>
            <a:endParaRPr lang="de-DE" sz="11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A. </a:t>
            </a:r>
            <a:r>
              <a:rPr lang="de-DE" sz="1100" dirty="0" err="1">
                <a:solidFill>
                  <a:schemeClr val="bg1"/>
                </a:solidFill>
                <a:latin typeface="Arial" charset="0"/>
                <a:cs typeface="Arial" charset="0"/>
              </a:rPr>
              <a:t>Kerger</a:t>
            </a: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 (SAP)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135B919-62D2-B14D-988B-0B54EF671BA7}"/>
              </a:ext>
            </a:extLst>
          </p:cNvPr>
          <p:cNvSpPr/>
          <p:nvPr/>
        </p:nvSpPr>
        <p:spPr bwMode="auto">
          <a:xfrm>
            <a:off x="9552384" y="2855511"/>
            <a:ext cx="2088000" cy="1116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6800" tIns="46800" rIns="468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100" u="sng" dirty="0" err="1">
                <a:solidFill>
                  <a:schemeClr val="bg1"/>
                </a:solidFill>
                <a:latin typeface="Arial" charset="0"/>
                <a:cs typeface="Arial" charset="0"/>
              </a:rPr>
              <a:t>Th</a:t>
            </a:r>
            <a:r>
              <a:rPr lang="de-DE" sz="1100" u="sng" dirty="0">
                <a:solidFill>
                  <a:schemeClr val="bg1"/>
                </a:solidFill>
                <a:latin typeface="Arial" charset="0"/>
                <a:cs typeface="Arial" charset="0"/>
              </a:rPr>
              <a:t>. Weicherding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AA900A7-F319-9946-9FDD-773F10114A26}"/>
              </a:ext>
            </a:extLst>
          </p:cNvPr>
          <p:cNvSpPr/>
          <p:nvPr/>
        </p:nvSpPr>
        <p:spPr bwMode="auto">
          <a:xfrm>
            <a:off x="622921" y="1376896"/>
            <a:ext cx="2088000" cy="1116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6800" tIns="46800" rIns="468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100" u="sng" dirty="0">
                <a:solidFill>
                  <a:schemeClr val="bg1"/>
                </a:solidFill>
              </a:rPr>
              <a:t>D. Bracht</a:t>
            </a:r>
            <a:r>
              <a:rPr lang="de-DE" sz="1100" dirty="0">
                <a:solidFill>
                  <a:schemeClr val="bg1"/>
                </a:solidFill>
              </a:rPr>
              <a:t>, K. </a:t>
            </a:r>
            <a:r>
              <a:rPr lang="de-DE" sz="1100" dirty="0" err="1">
                <a:solidFill>
                  <a:schemeClr val="bg1"/>
                </a:solidFill>
              </a:rPr>
              <a:t>Schlickum</a:t>
            </a:r>
            <a:r>
              <a:rPr lang="de-DE" sz="1100" dirty="0">
                <a:solidFill>
                  <a:schemeClr val="bg1"/>
                </a:solidFill>
              </a:rPr>
              <a:t>, </a:t>
            </a:r>
            <a:br>
              <a:rPr lang="de-DE" sz="1100" dirty="0">
                <a:solidFill>
                  <a:schemeClr val="bg1"/>
                </a:solidFill>
              </a:rPr>
            </a:br>
            <a:r>
              <a:rPr lang="de-DE" sz="1100" dirty="0">
                <a:solidFill>
                  <a:schemeClr val="bg1"/>
                </a:solidFill>
              </a:rPr>
              <a:t>B. Zewe, F. Pfeiffer, </a:t>
            </a:r>
          </a:p>
          <a:p>
            <a:r>
              <a:rPr lang="de-DE" sz="1100" dirty="0">
                <a:solidFill>
                  <a:schemeClr val="bg1"/>
                </a:solidFill>
              </a:rPr>
              <a:t>J. Boos, K. Knoblauch,</a:t>
            </a:r>
            <a:br>
              <a:rPr lang="de-DE" sz="1100" dirty="0">
                <a:solidFill>
                  <a:schemeClr val="bg1"/>
                </a:solidFill>
              </a:rPr>
            </a:br>
            <a:r>
              <a:rPr lang="de-DE" sz="1100" dirty="0">
                <a:solidFill>
                  <a:schemeClr val="bg1"/>
                </a:solidFill>
              </a:rPr>
              <a:t>M. Lübeck, </a:t>
            </a: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M. </a:t>
            </a:r>
            <a:r>
              <a:rPr lang="de-DE" sz="1100" dirty="0" err="1">
                <a:solidFill>
                  <a:schemeClr val="bg1"/>
                </a:solidFill>
                <a:latin typeface="Arial" charset="0"/>
                <a:cs typeface="Arial" charset="0"/>
              </a:rPr>
              <a:t>Rauh</a:t>
            </a: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, C. Hellwig, </a:t>
            </a:r>
          </a:p>
          <a:p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T. </a:t>
            </a:r>
            <a:r>
              <a:rPr lang="de-DE" sz="1100" dirty="0" err="1">
                <a:solidFill>
                  <a:schemeClr val="bg1"/>
                </a:solidFill>
                <a:latin typeface="Arial" charset="0"/>
                <a:cs typeface="Arial" charset="0"/>
              </a:rPr>
              <a:t>Konski</a:t>
            </a:r>
            <a:endParaRPr lang="de-DE" sz="11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Andrea Wiesenberger (SAP)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1A40BFA-872A-4242-8D29-1D88D601E5A4}"/>
              </a:ext>
            </a:extLst>
          </p:cNvPr>
          <p:cNvSpPr/>
          <p:nvPr/>
        </p:nvSpPr>
        <p:spPr bwMode="auto">
          <a:xfrm>
            <a:off x="5087887" y="1160872"/>
            <a:ext cx="2088000" cy="16942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de-DE" sz="1000">
                <a:solidFill>
                  <a:schemeClr val="bg1"/>
                </a:solidFill>
                <a:latin typeface="Arial" charset="0"/>
                <a:cs typeface="Arial" charset="0"/>
              </a:rPr>
              <a:t>Case Management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4EB57E6-0780-5E4A-B2FD-91989A8BCBA0}"/>
              </a:ext>
            </a:extLst>
          </p:cNvPr>
          <p:cNvSpPr/>
          <p:nvPr/>
        </p:nvSpPr>
        <p:spPr bwMode="auto">
          <a:xfrm>
            <a:off x="622921" y="1160872"/>
            <a:ext cx="2088000" cy="16942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Arial" charset="0"/>
              </a:rPr>
              <a:t>Recruiting / Onboarding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7D882D2-9FF3-1E49-A930-884B250373A9}"/>
              </a:ext>
            </a:extLst>
          </p:cNvPr>
          <p:cNvSpPr/>
          <p:nvPr/>
        </p:nvSpPr>
        <p:spPr bwMode="auto">
          <a:xfrm>
            <a:off x="7320135" y="1160872"/>
            <a:ext cx="2088000" cy="16942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de-DE" sz="1000" dirty="0">
                <a:solidFill>
                  <a:schemeClr val="bg1"/>
                </a:solidFill>
                <a:latin typeface="Arial" charset="0"/>
                <a:cs typeface="Arial" charset="0"/>
              </a:rPr>
              <a:t>Learning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D24030C-C010-FC49-BB76-698754287181}"/>
              </a:ext>
            </a:extLst>
          </p:cNvPr>
          <p:cNvSpPr/>
          <p:nvPr/>
        </p:nvSpPr>
        <p:spPr bwMode="auto">
          <a:xfrm>
            <a:off x="9552384" y="1160872"/>
            <a:ext cx="2088000" cy="16942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Reise-Management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C8C0A44-7F50-FD4B-823F-8FD5A68BDB88}"/>
              </a:ext>
            </a:extLst>
          </p:cNvPr>
          <p:cNvSpPr/>
          <p:nvPr/>
        </p:nvSpPr>
        <p:spPr bwMode="auto">
          <a:xfrm>
            <a:off x="2855639" y="1160872"/>
            <a:ext cx="2088000" cy="16942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000" dirty="0" err="1">
                <a:solidFill>
                  <a:schemeClr val="bg1"/>
                </a:solidFill>
                <a:latin typeface="Arial" charset="0"/>
                <a:cs typeface="Arial" charset="0"/>
              </a:rPr>
              <a:t>Employee</a:t>
            </a:r>
            <a:r>
              <a:rPr lang="de-DE" sz="1000" dirty="0">
                <a:solidFill>
                  <a:schemeClr val="bg1"/>
                </a:solidFill>
                <a:latin typeface="Arial" charset="0"/>
                <a:cs typeface="Arial" charset="0"/>
              </a:rPr>
              <a:t> Central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36F8C19-F3E0-7845-B31A-436AF1B5C7BB}"/>
              </a:ext>
            </a:extLst>
          </p:cNvPr>
          <p:cNvSpPr/>
          <p:nvPr/>
        </p:nvSpPr>
        <p:spPr bwMode="auto">
          <a:xfrm>
            <a:off x="2855639" y="1376896"/>
            <a:ext cx="2088000" cy="1116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6800" tIns="46800" rIns="468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100" u="sng" dirty="0">
                <a:solidFill>
                  <a:schemeClr val="bg1"/>
                </a:solidFill>
              </a:rPr>
              <a:t>S. </a:t>
            </a:r>
            <a:r>
              <a:rPr lang="de-DE" sz="1100" u="sng" dirty="0" err="1">
                <a:solidFill>
                  <a:schemeClr val="bg1"/>
                </a:solidFill>
              </a:rPr>
              <a:t>Ricklefsen</a:t>
            </a:r>
            <a:r>
              <a:rPr lang="de-DE" sz="1100" dirty="0">
                <a:solidFill>
                  <a:schemeClr val="bg1"/>
                </a:solidFill>
              </a:rPr>
              <a:t>, M. Löw, T. </a:t>
            </a:r>
            <a:r>
              <a:rPr lang="de-DE" sz="1100" dirty="0" err="1">
                <a:solidFill>
                  <a:schemeClr val="bg1"/>
                </a:solidFill>
              </a:rPr>
              <a:t>Claar</a:t>
            </a:r>
            <a:r>
              <a:rPr lang="de-DE" sz="1100" dirty="0">
                <a:solidFill>
                  <a:schemeClr val="bg1"/>
                </a:solidFill>
              </a:rPr>
              <a:t>,</a:t>
            </a:r>
            <a:br>
              <a:rPr lang="de-DE" sz="1100" dirty="0">
                <a:solidFill>
                  <a:schemeClr val="bg1"/>
                </a:solidFill>
              </a:rPr>
            </a:br>
            <a:r>
              <a:rPr lang="de-DE" sz="1100" dirty="0">
                <a:solidFill>
                  <a:schemeClr val="bg1"/>
                </a:solidFill>
              </a:rPr>
              <a:t>N. </a:t>
            </a:r>
            <a:r>
              <a:rPr lang="de-DE" sz="1100" dirty="0" err="1">
                <a:solidFill>
                  <a:schemeClr val="bg1"/>
                </a:solidFill>
              </a:rPr>
              <a:t>Pirk</a:t>
            </a:r>
            <a:r>
              <a:rPr lang="de-DE" sz="1100" dirty="0">
                <a:solidFill>
                  <a:schemeClr val="bg1"/>
                </a:solidFill>
              </a:rPr>
              <a:t>, S. </a:t>
            </a:r>
            <a:r>
              <a:rPr lang="de-DE" sz="1100" dirty="0" err="1">
                <a:solidFill>
                  <a:schemeClr val="bg1"/>
                </a:solidFill>
              </a:rPr>
              <a:t>Rothweil</a:t>
            </a:r>
            <a:r>
              <a:rPr lang="de-DE" sz="1100" dirty="0">
                <a:solidFill>
                  <a:schemeClr val="bg1"/>
                </a:solidFill>
              </a:rPr>
              <a:t>, </a:t>
            </a:r>
            <a:br>
              <a:rPr lang="de-DE" sz="1100" dirty="0">
                <a:solidFill>
                  <a:schemeClr val="bg1"/>
                </a:solidFill>
              </a:rPr>
            </a:br>
            <a:r>
              <a:rPr lang="de-DE" sz="1100" dirty="0">
                <a:solidFill>
                  <a:schemeClr val="bg1"/>
                </a:solidFill>
              </a:rPr>
              <a:t>R. Kötter, A. Roßkopp, </a:t>
            </a:r>
            <a:br>
              <a:rPr lang="de-DE" sz="1100" dirty="0">
                <a:solidFill>
                  <a:schemeClr val="bg1"/>
                </a:solidFill>
              </a:rPr>
            </a:br>
            <a:r>
              <a:rPr lang="de-DE" sz="1100" dirty="0">
                <a:solidFill>
                  <a:schemeClr val="bg1"/>
                </a:solidFill>
              </a:rPr>
              <a:t>A. Steinbeck, D. Bracht</a:t>
            </a:r>
          </a:p>
          <a:p>
            <a:endParaRPr lang="de-DE" sz="11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Wulf Schönwald (SAP)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95F199E-6F27-024A-A205-33EC3FE6E7B0}"/>
              </a:ext>
            </a:extLst>
          </p:cNvPr>
          <p:cNvSpPr/>
          <p:nvPr/>
        </p:nvSpPr>
        <p:spPr bwMode="auto">
          <a:xfrm>
            <a:off x="5087887" y="1376896"/>
            <a:ext cx="2088000" cy="1116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6800" tIns="46800" rIns="468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100" u="sng" dirty="0">
                <a:solidFill>
                  <a:schemeClr val="bg1"/>
                </a:solidFill>
              </a:rPr>
              <a:t>Y. </a:t>
            </a:r>
            <a:r>
              <a:rPr lang="de-DE" sz="1100" u="sng" dirty="0" err="1">
                <a:solidFill>
                  <a:schemeClr val="bg1"/>
                </a:solidFill>
              </a:rPr>
              <a:t>Gillot</a:t>
            </a:r>
            <a:r>
              <a:rPr lang="de-DE" sz="1100" u="sng" dirty="0">
                <a:solidFill>
                  <a:schemeClr val="bg1"/>
                </a:solidFill>
              </a:rPr>
              <a:t>,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smtClean="0">
                <a:solidFill>
                  <a:schemeClr val="bg1"/>
                </a:solidFill>
              </a:rPr>
              <a:t>K. </a:t>
            </a:r>
            <a:r>
              <a:rPr lang="de-DE" sz="1100" dirty="0" err="1">
                <a:solidFill>
                  <a:schemeClr val="bg1"/>
                </a:solidFill>
              </a:rPr>
              <a:t>P</a:t>
            </a:r>
            <a:r>
              <a:rPr lang="de-DE" sz="1100" dirty="0" err="1" smtClean="0">
                <a:solidFill>
                  <a:schemeClr val="bg1"/>
                </a:solidFill>
              </a:rPr>
              <a:t>ausch</a:t>
            </a:r>
            <a:r>
              <a:rPr lang="de-DE" sz="1100" dirty="0" smtClean="0">
                <a:solidFill>
                  <a:schemeClr val="bg1"/>
                </a:solidFill>
              </a:rPr>
              <a:t>,</a:t>
            </a:r>
            <a:r>
              <a:rPr lang="de-DE" sz="1100" dirty="0">
                <a:solidFill>
                  <a:schemeClr val="bg1"/>
                </a:solidFill>
              </a:rPr>
              <a:t/>
            </a:r>
            <a:br>
              <a:rPr lang="de-DE" sz="1100" dirty="0">
                <a:solidFill>
                  <a:schemeClr val="bg1"/>
                </a:solidFill>
              </a:rPr>
            </a:br>
            <a:r>
              <a:rPr lang="de-DE" sz="1100" dirty="0">
                <a:solidFill>
                  <a:schemeClr val="bg1"/>
                </a:solidFill>
              </a:rPr>
              <a:t>S. </a:t>
            </a:r>
            <a:r>
              <a:rPr lang="de-DE" sz="1100" dirty="0" smtClean="0">
                <a:solidFill>
                  <a:schemeClr val="bg1"/>
                </a:solidFill>
              </a:rPr>
              <a:t>Lippke, D. </a:t>
            </a:r>
            <a:r>
              <a:rPr lang="de-DE" sz="1100" dirty="0" err="1" smtClean="0">
                <a:solidFill>
                  <a:schemeClr val="bg1"/>
                </a:solidFill>
              </a:rPr>
              <a:t>Arapovic</a:t>
            </a:r>
            <a:endParaRPr lang="de-DE" sz="1100" dirty="0">
              <a:solidFill>
                <a:schemeClr val="bg1"/>
              </a:solidFill>
            </a:endParaRPr>
          </a:p>
          <a:p>
            <a:endParaRPr lang="de-DE" sz="11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endParaRPr lang="de-DE" sz="11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Burkhardt (SAP)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DC19C77-A045-C248-8A91-CCE38ED45907}"/>
              </a:ext>
            </a:extLst>
          </p:cNvPr>
          <p:cNvSpPr/>
          <p:nvPr/>
        </p:nvSpPr>
        <p:spPr bwMode="auto">
          <a:xfrm>
            <a:off x="7320135" y="1376896"/>
            <a:ext cx="2088000" cy="1116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6800" tIns="46800" rIns="468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100" u="sng" dirty="0">
                <a:solidFill>
                  <a:schemeClr val="bg1"/>
                </a:solidFill>
              </a:rPr>
              <a:t>M. Lübeck</a:t>
            </a:r>
            <a:r>
              <a:rPr lang="de-DE" sz="1100" dirty="0">
                <a:solidFill>
                  <a:schemeClr val="bg1"/>
                </a:solidFill>
              </a:rPr>
              <a:t>, F. Hess</a:t>
            </a:r>
          </a:p>
          <a:p>
            <a:endParaRPr lang="de-DE" sz="11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endParaRPr lang="de-DE" sz="11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J. </a:t>
            </a:r>
            <a:r>
              <a:rPr lang="de-DE" sz="1100" dirty="0" err="1">
                <a:solidFill>
                  <a:schemeClr val="bg1"/>
                </a:solidFill>
                <a:latin typeface="Arial" charset="0"/>
                <a:cs typeface="Arial" charset="0"/>
              </a:rPr>
              <a:t>Vaeth</a:t>
            </a:r>
            <a:r>
              <a:rPr lang="de-DE" sz="1100" dirty="0">
                <a:solidFill>
                  <a:schemeClr val="bg1"/>
                </a:solidFill>
                <a:latin typeface="Arial" charset="0"/>
                <a:cs typeface="Arial" charset="0"/>
              </a:rPr>
              <a:t> (SAP)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269F24A-51D2-A441-8F0B-FC5F8A47186C}"/>
              </a:ext>
            </a:extLst>
          </p:cNvPr>
          <p:cNvSpPr/>
          <p:nvPr/>
        </p:nvSpPr>
        <p:spPr bwMode="auto">
          <a:xfrm>
            <a:off x="9552384" y="1376896"/>
            <a:ext cx="2088000" cy="1116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6800" tIns="46800" rIns="468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S. </a:t>
            </a:r>
            <a:r>
              <a:rPr lang="de-DE" sz="1100" dirty="0" err="1">
                <a:solidFill>
                  <a:schemeClr val="bg1"/>
                </a:solidFill>
              </a:rPr>
              <a:t>Henneberger</a:t>
            </a:r>
            <a:r>
              <a:rPr lang="de-DE" sz="1100" dirty="0">
                <a:solidFill>
                  <a:schemeClr val="bg1"/>
                </a:solidFill>
              </a:rPr>
              <a:t>, A. Hornung</a:t>
            </a:r>
          </a:p>
          <a:p>
            <a:endParaRPr lang="de-DE" sz="1100" dirty="0">
              <a:solidFill>
                <a:schemeClr val="bg1"/>
              </a:solidFill>
            </a:endParaRPr>
          </a:p>
          <a:p>
            <a:r>
              <a:rPr lang="de-DE" sz="1100" dirty="0">
                <a:solidFill>
                  <a:schemeClr val="bg1"/>
                </a:solidFill>
              </a:rPr>
              <a:t>SAP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9333E1-8FCF-1546-A75F-8513A9C0ADCC}"/>
              </a:ext>
            </a:extLst>
          </p:cNvPr>
          <p:cNvSpPr/>
          <p:nvPr/>
        </p:nvSpPr>
        <p:spPr bwMode="auto">
          <a:xfrm>
            <a:off x="479375" y="5797260"/>
            <a:ext cx="11305654" cy="22402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de-DE" sz="1200" dirty="0">
                <a:solidFill>
                  <a:schemeClr val="bg1"/>
                </a:solidFill>
              </a:rPr>
              <a:t>Steuerungskreis / Auftraggeber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O. Best, D. Kaiser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919" y="2331191"/>
            <a:ext cx="161705" cy="161705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38" y="2331191"/>
            <a:ext cx="161705" cy="161705"/>
          </a:xfrm>
          <a:prstGeom prst="rect">
            <a:avLst/>
          </a:prstGeom>
        </p:spPr>
      </p:pic>
      <p:pic>
        <p:nvPicPr>
          <p:cNvPr id="55" name="Grafik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86" y="2331191"/>
            <a:ext cx="161705" cy="161705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134" y="2331191"/>
            <a:ext cx="161705" cy="16170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634" y="2325914"/>
            <a:ext cx="166982" cy="166982"/>
          </a:xfrm>
          <a:prstGeom prst="rect">
            <a:avLst/>
          </a:prstGeom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425CD561-4690-AD43-9A49-62F490D9BAF6}"/>
              </a:ext>
            </a:extLst>
          </p:cNvPr>
          <p:cNvSpPr/>
          <p:nvPr/>
        </p:nvSpPr>
        <p:spPr bwMode="auto">
          <a:xfrm>
            <a:off x="479376" y="5480425"/>
            <a:ext cx="11305654" cy="22402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Teilportfolio-Koordinator: </a:t>
            </a: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Th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. Weicherding</a:t>
            </a:r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134" y="3809806"/>
            <a:ext cx="161705" cy="161705"/>
          </a:xfrm>
          <a:prstGeom prst="rect">
            <a:avLst/>
          </a:prstGeom>
        </p:spPr>
      </p:pic>
      <p:sp>
        <p:nvSpPr>
          <p:cNvPr id="59" name="Fußzeilenplatzhalter 3"/>
          <p:cNvSpPr txBox="1">
            <a:spLocks/>
          </p:cNvSpPr>
          <p:nvPr/>
        </p:nvSpPr>
        <p:spPr bwMode="gray">
          <a:xfrm>
            <a:off x="2477731" y="6403044"/>
            <a:ext cx="4500000" cy="1434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70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900" dirty="0">
                <a:solidFill>
                  <a:schemeClr val="tx1"/>
                </a:solidFill>
              </a:rPr>
              <a:t>Unterstrichene Namen kennzeichnen den </a:t>
            </a:r>
            <a:r>
              <a:rPr lang="de-DE" sz="900" dirty="0" err="1">
                <a:solidFill>
                  <a:schemeClr val="tx1"/>
                </a:solidFill>
              </a:rPr>
              <a:t>Workstream</a:t>
            </a:r>
            <a:r>
              <a:rPr lang="de-DE" sz="900" dirty="0">
                <a:solidFill>
                  <a:schemeClr val="tx1"/>
                </a:solidFill>
              </a:rPr>
              <a:t>-Lead</a:t>
            </a:r>
          </a:p>
        </p:txBody>
      </p:sp>
    </p:spTree>
    <p:extLst>
      <p:ext uri="{BB962C8B-B14F-4D97-AF65-F5344CB8AC3E}">
        <p14:creationId xmlns:p14="http://schemas.microsoft.com/office/powerpoint/2010/main" val="280139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341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0" lang="de-DE" sz="2500" u="none" strike="noStrike" cap="none" normalizeH="0" dirty="0" err="1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P1147: Status HRMNY </a:t>
            </a:r>
            <a:r>
              <a:rPr lang="de-DE" dirty="0" smtClean="0"/>
              <a:t>Mai</a:t>
            </a:r>
            <a:r>
              <a:rPr lang="de-DE" dirty="0" smtClean="0"/>
              <a:t> </a:t>
            </a:r>
            <a:r>
              <a:rPr lang="de-DE" dirty="0"/>
              <a:t>2019</a:t>
            </a:r>
            <a:br>
              <a:rPr lang="de-DE" dirty="0"/>
            </a:br>
            <a:r>
              <a:rPr lang="de-DE" b="0" dirty="0">
                <a:solidFill>
                  <a:schemeClr val="tx2"/>
                </a:solidFill>
              </a:rPr>
              <a:t>Status und nächste Schritte in den einzelnen </a:t>
            </a:r>
            <a:r>
              <a:rPr lang="de-DE" b="0" dirty="0" err="1">
                <a:solidFill>
                  <a:schemeClr val="tx2"/>
                </a:solidFill>
              </a:rPr>
              <a:t>Workstreams</a:t>
            </a:r>
            <a:endParaRPr lang="de-DE" sz="1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9C404E54-5B31-4047-8E8B-1DB674303504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6F1BA828-8884-4DE0-86D6-A69D5A920C2F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FDBF0AC0-CEE4-9645-A29B-6DDD774CB3CF}"/>
              </a:ext>
            </a:extLst>
          </p:cNvPr>
          <p:cNvGraphicFramePr/>
          <p:nvPr>
            <p:extLst/>
          </p:nvPr>
        </p:nvGraphicFramePr>
        <p:xfrm>
          <a:off x="623392" y="-387424"/>
          <a:ext cx="10225136" cy="5589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48A0E8D5-0D04-0B4C-BCE3-86A39F9113FB}"/>
              </a:ext>
            </a:extLst>
          </p:cNvPr>
          <p:cNvSpPr txBox="1"/>
          <p:nvPr/>
        </p:nvSpPr>
        <p:spPr>
          <a:xfrm>
            <a:off x="623392" y="3356992"/>
            <a:ext cx="2972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b="1" dirty="0"/>
              <a:t>Iteration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Stellenausschreibung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Bewerbermasken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internes/externes Kandidatenprofil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Karriereseite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Test der Konfiguration für Iteration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200" dirty="0"/>
          </a:p>
          <a:p>
            <a:pPr algn="l"/>
            <a:r>
              <a:rPr lang="de-DE" sz="1200" b="1" dirty="0"/>
              <a:t>Iteration 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Bewerber-Korrespondenz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Bewerber-Prozess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Betriebsrat-Einbindung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Angebots-Genehmigung (Konditionen)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1274762-4B88-144F-B97F-95EA72E70322}"/>
              </a:ext>
            </a:extLst>
          </p:cNvPr>
          <p:cNvSpPr txBox="1"/>
          <p:nvPr/>
        </p:nvSpPr>
        <p:spPr>
          <a:xfrm>
            <a:off x="3920785" y="3356992"/>
            <a:ext cx="3176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b="1" dirty="0"/>
              <a:t>Iteration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Klärung Bereitstellung Onboarding 2.0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Set-</a:t>
            </a:r>
            <a:r>
              <a:rPr lang="de-DE" sz="1200" dirty="0" err="1"/>
              <a:t>Up</a:t>
            </a:r>
            <a:r>
              <a:rPr lang="de-DE" sz="1200" dirty="0"/>
              <a:t> DZ BANK-Team und SAP-Berater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Kick-Off im Mai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9C6F93A-B302-3F48-9D36-D0D4EC321C0F}"/>
              </a:ext>
            </a:extLst>
          </p:cNvPr>
          <p:cNvSpPr txBox="1"/>
          <p:nvPr/>
        </p:nvSpPr>
        <p:spPr>
          <a:xfrm>
            <a:off x="7168025" y="3356992"/>
            <a:ext cx="48890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b="1" dirty="0"/>
              <a:t>Iteration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Grundstrukturen (z.B. Dezernate, Bereiche, Abteilungen, Gruppen)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Mitarbeiter-Stammdaten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Position-Management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Test der Konfiguration für Iteration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200" dirty="0"/>
          </a:p>
          <a:p>
            <a:pPr algn="l"/>
            <a:r>
              <a:rPr lang="de-DE" sz="1200" b="1" dirty="0"/>
              <a:t>Iteration 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Vorbereitung Prozesse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Start Workshops Iteration 2 mit Prozess-Workshops zu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Versetzung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Arbeitszeitänderung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etc.</a:t>
            </a:r>
          </a:p>
        </p:txBody>
      </p:sp>
      <p:sp>
        <p:nvSpPr>
          <p:cNvPr id="11" name="Fußzeilenplatzhalter 1">
            <a:extLst>
              <a:ext uri="{FF2B5EF4-FFF2-40B4-BE49-F238E27FC236}">
                <a16:creationId xmlns:a16="http://schemas.microsoft.com/office/drawing/2014/main" id="{14689F94-DCF1-6642-AE67-B998264E35C2}"/>
              </a:ext>
            </a:extLst>
          </p:cNvPr>
          <p:cNvSpPr txBox="1">
            <a:spLocks/>
          </p:cNvSpPr>
          <p:nvPr/>
        </p:nvSpPr>
        <p:spPr bwMode="gray">
          <a:xfrm>
            <a:off x="1523492" y="6403044"/>
            <a:ext cx="7405888" cy="1434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70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Projekt HRMNY</a:t>
            </a:r>
          </a:p>
        </p:txBody>
      </p:sp>
    </p:spTree>
    <p:extLst>
      <p:ext uri="{BB962C8B-B14F-4D97-AF65-F5344CB8AC3E}">
        <p14:creationId xmlns:p14="http://schemas.microsoft.com/office/powerpoint/2010/main" val="184817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4514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kumimoji="0" lang="de-DE" sz="2500" b="1" u="none" strike="noStrike" cap="none" normalizeH="0" dirty="0" err="1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34964" y="1314000"/>
            <a:ext cx="4176860" cy="4707388"/>
          </a:xfrm>
        </p:spPr>
        <p:txBody>
          <a:bodyPr/>
          <a:lstStyle/>
          <a:p>
            <a:r>
              <a:rPr lang="de-DE" dirty="0" err="1"/>
              <a:t>Employee</a:t>
            </a:r>
            <a:r>
              <a:rPr lang="de-DE" dirty="0"/>
              <a:t> Central (EC) ist das Modul für die </a:t>
            </a:r>
            <a:r>
              <a:rPr lang="de-DE" b="1" dirty="0"/>
              <a:t>Personaladministration</a:t>
            </a:r>
            <a:r>
              <a:rPr lang="de-DE" dirty="0"/>
              <a:t> in </a:t>
            </a:r>
            <a:r>
              <a:rPr lang="de-DE" dirty="0" err="1"/>
              <a:t>SuccessFactors</a:t>
            </a:r>
            <a:r>
              <a:rPr lang="de-DE" dirty="0"/>
              <a:t>.</a:t>
            </a:r>
          </a:p>
          <a:p>
            <a:r>
              <a:rPr lang="de-DE" dirty="0"/>
              <a:t>Über EC wird auch das </a:t>
            </a:r>
            <a:r>
              <a:rPr lang="de-DE" b="1" dirty="0"/>
              <a:t>Organisations- bzw. Position-Management</a:t>
            </a:r>
            <a:r>
              <a:rPr lang="de-DE" dirty="0"/>
              <a:t> abgebildet.</a:t>
            </a:r>
          </a:p>
          <a:p>
            <a:r>
              <a:rPr lang="de-DE" dirty="0"/>
              <a:t>EC ersetzt in SAP HCM die Module PA und OM.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Projekt HRMNY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Employee</a:t>
            </a:r>
            <a:r>
              <a:rPr lang="de-DE" dirty="0"/>
              <a:t> Central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fld id="{4272FB57-9FA4-49AD-B88B-CD0BDB77E4BD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8" name="Grafik 17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id="{D8638C6F-8052-404E-AB6F-18C0745168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134723"/>
            <a:ext cx="7057180" cy="48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6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01439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kumimoji="0" lang="de-DE" sz="2500" b="1" u="none" strike="noStrike" cap="none" normalizeH="0" dirty="0" err="1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536160" y="1314000"/>
            <a:ext cx="4320878" cy="470738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Collaboration</a:t>
            </a:r>
            <a:r>
              <a:rPr lang="de-DE" dirty="0"/>
              <a:t>-Plattform und zentrale Ablage aller Projekt-Unterlagen.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Unterteilt in Gruppen pro </a:t>
            </a:r>
            <a:r>
              <a:rPr lang="de-DE" dirty="0" err="1"/>
              <a:t>Workstream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Aufruf über/in SuccessFactors.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Projekt HRMNY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JAM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fld id="{4272FB57-9FA4-49AD-B88B-CD0BDB77E4BD}" type="datetime1">
              <a:rPr lang="de-DE" smtClean="0"/>
              <a:t>06.05.2019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C0E4CF4-7520-A349-8F89-4B7F4D5E3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1034332"/>
            <a:ext cx="6913166" cy="48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pvQgoTSKumzB__w8Rp3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pvQgoTSKumzB__w8Rp3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pvQgoTSKumzB__w8Rp3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rEXI6uTqurv1kpSl5y8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jeUhDwQa633Ey.psM8m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jeUhDwQa633Ey.psM8m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Z BANK">
  <a:themeElements>
    <a:clrScheme name="DZ BANK 2016-07-07">
      <a:dk1>
        <a:srgbClr val="000000"/>
      </a:dk1>
      <a:lt1>
        <a:srgbClr val="FFFFFF"/>
      </a:lt1>
      <a:dk2>
        <a:srgbClr val="707172"/>
      </a:dk2>
      <a:lt2>
        <a:srgbClr val="DFDEDD"/>
      </a:lt2>
      <a:accent1>
        <a:srgbClr val="F08200"/>
      </a:accent1>
      <a:accent2>
        <a:srgbClr val="0E3C8A"/>
      </a:accent2>
      <a:accent3>
        <a:srgbClr val="E6460F"/>
      </a:accent3>
      <a:accent4>
        <a:srgbClr val="86A8D0"/>
      </a:accent4>
      <a:accent5>
        <a:srgbClr val="707172"/>
      </a:accent5>
      <a:accent6>
        <a:srgbClr val="DFDEDD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1 100%">
      <a:srgbClr val="F08200"/>
    </a:custClr>
    <a:custClr name="2 100%">
      <a:srgbClr val="E6460F"/>
    </a:custClr>
    <a:custClr name="3 100%">
      <a:srgbClr val="0E3C8A"/>
    </a:custClr>
    <a:custClr name="4 100%">
      <a:srgbClr val="192D46"/>
    </a:custClr>
    <a:custClr name="5 100%">
      <a:srgbClr val="707172"/>
    </a:custClr>
    <a:custClr name="6 100%">
      <a:srgbClr val="ABABAB"/>
    </a:custClr>
    <a:custClr name="7 100%">
      <a:srgbClr val="FAB400"/>
    </a:custClr>
    <a:custClr name="8 100%">
      <a:srgbClr val="EC6400"/>
    </a:custClr>
    <a:custClr name="9 100%">
      <a:srgbClr val="B8D4E6"/>
    </a:custClr>
    <a:custClr name="10 100%">
      <a:srgbClr val="86A8D0"/>
    </a:custClr>
    <a:custClr name="1 75%">
      <a:srgbClr val="F4A140"/>
    </a:custClr>
    <a:custClr name="2 75%">
      <a:srgbClr val="EC744B"/>
    </a:custClr>
    <a:custClr name="3 75%">
      <a:srgbClr val="4A6DA7"/>
    </a:custClr>
    <a:custClr name="4 75%">
      <a:srgbClr val="536274"/>
    </a:custClr>
    <a:custClr name="5 75%">
      <a:srgbClr val="949595"/>
    </a:custClr>
    <a:custClr name="6 75%">
      <a:srgbClr val="C0C0C0"/>
    </a:custClr>
    <a:custClr name="7 50%">
      <a:srgbClr val="FCD97F"/>
    </a:custClr>
    <a:custClr name="8 50%">
      <a:srgbClr val="F5B17F"/>
    </a:custClr>
    <a:custClr name="9 50%">
      <a:srgbClr val="DBE9F2"/>
    </a:custClr>
    <a:custClr name="10 50%">
      <a:srgbClr val="C2D3E7"/>
    </a:custClr>
    <a:custClr name="1 50%">
      <a:srgbClr val="F7C07F"/>
    </a:custClr>
    <a:custClr name="2 50%">
      <a:srgbClr val="F2A287"/>
    </a:custClr>
    <a:custClr name="3 50%">
      <a:srgbClr val="869DC4"/>
    </a:custClr>
    <a:custClr name="4 50%">
      <a:srgbClr val="8C96A2"/>
    </a:custClr>
    <a:custClr name="5 50%">
      <a:srgbClr val="B7B8B8"/>
    </a:custClr>
    <a:custClr name="6 50%">
      <a:srgbClr val="D5D5D5"/>
    </a:custClr>
    <a:custClr name="11 100%">
      <a:srgbClr val="5578B2"/>
    </a:custClr>
    <a:custClr name="12 100%">
      <a:srgbClr val="DFDEDD"/>
    </a:custClr>
    <a:custClr name="13 100%">
      <a:srgbClr val="404040"/>
    </a:custClr>
    <a:custClr name="14 100%">
      <a:srgbClr val="000000"/>
    </a:custClr>
    <a:custClr name="1 30%">
      <a:srgbClr val="FAD9B2"/>
    </a:custClr>
    <a:custClr name="2 30%">
      <a:srgbClr val="F7C7B7"/>
    </a:custClr>
    <a:custClr name="3 30%">
      <a:srgbClr val="B6C4DC"/>
    </a:custClr>
    <a:custClr name="4 30%">
      <a:srgbClr val="BAC0C7"/>
    </a:custClr>
    <a:custClr name="5 30%">
      <a:srgbClr val="D4D4D4"/>
    </a:custClr>
    <a:custClr name="6 30%">
      <a:srgbClr val="E6E6E6"/>
    </a:custClr>
    <a:custClr name="11 50%">
      <a:srgbClr val="AABBD8"/>
    </a:custClr>
    <a:custClr name="12 40%">
      <a:srgbClr val="F2F2F1"/>
    </a:custClr>
    <a:custClr name="13 65%">
      <a:srgbClr val="838383"/>
    </a:custClr>
    <a:custClr name="14 65%">
      <a:srgbClr val="595959"/>
    </a:custClr>
  </a:custClrLst>
  <a:extLst>
    <a:ext uri="{05A4C25C-085E-4340-85A3-A5531E510DB2}">
      <thm15:themeFamily xmlns:thm15="http://schemas.microsoft.com/office/thememl/2012/main" name="DZBANK_PowerPoint_16x9_de.potx" id="{59EE6E8B-7C99-4C7C-AC0E-EC477E68C163}" vid="{F8DDE849-8C01-4AE4-A9B2-8EADF4749B5D}"/>
    </a:ext>
  </a:extLst>
</a:theme>
</file>

<file path=ppt/theme/theme2.xml><?xml version="1.0" encoding="utf-8"?>
<a:theme xmlns:a="http://schemas.openxmlformats.org/drawingml/2006/main" name="Larissa">
  <a:themeElements>
    <a:clrScheme name="DZ Bank">
      <a:dk1>
        <a:srgbClr val="000000"/>
      </a:dk1>
      <a:lt1>
        <a:srgbClr val="FFFFFF"/>
      </a:lt1>
      <a:dk2>
        <a:srgbClr val="707172"/>
      </a:dk2>
      <a:lt2>
        <a:srgbClr val="DFDEDD"/>
      </a:lt2>
      <a:accent1>
        <a:srgbClr val="F08200"/>
      </a:accent1>
      <a:accent2>
        <a:srgbClr val="0E3C8A"/>
      </a:accent2>
      <a:accent3>
        <a:srgbClr val="E6460F"/>
      </a:accent3>
      <a:accent4>
        <a:srgbClr val="707172"/>
      </a:accent4>
      <a:accent5>
        <a:srgbClr val="ABABAB"/>
      </a:accent5>
      <a:accent6>
        <a:srgbClr val="DFDEDD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DZ Bank">
      <a:dk1>
        <a:srgbClr val="000000"/>
      </a:dk1>
      <a:lt1>
        <a:srgbClr val="FFFFFF"/>
      </a:lt1>
      <a:dk2>
        <a:srgbClr val="707172"/>
      </a:dk2>
      <a:lt2>
        <a:srgbClr val="DFDEDD"/>
      </a:lt2>
      <a:accent1>
        <a:srgbClr val="F08200"/>
      </a:accent1>
      <a:accent2>
        <a:srgbClr val="0E3C8A"/>
      </a:accent2>
      <a:accent3>
        <a:srgbClr val="E6460F"/>
      </a:accent3>
      <a:accent4>
        <a:srgbClr val="707172"/>
      </a:accent4>
      <a:accent5>
        <a:srgbClr val="ABABAB"/>
      </a:accent5>
      <a:accent6>
        <a:srgbClr val="DFDEDD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577</Words>
  <Application>Microsoft Office PowerPoint</Application>
  <PresentationFormat>Breitbild</PresentationFormat>
  <Paragraphs>201</Paragraphs>
  <Slides>10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Wingdings</vt:lpstr>
      <vt:lpstr>Wingdings</vt:lpstr>
      <vt:lpstr>DZ BANK</vt:lpstr>
      <vt:lpstr>think-cell Folie</vt:lpstr>
      <vt:lpstr>Projekt HRMNY (P1147)  Projektvorstellung HRMNY für PSAB</vt:lpstr>
      <vt:lpstr>Projekt-Umfang</vt:lpstr>
      <vt:lpstr>Zuerst Migration von Talent Hybrid nach Core Hybrid Verbleib von Zeitwirtschaft und Gehaltsabrechnung auf SAP HCM</vt:lpstr>
      <vt:lpstr>Core Hybrid-Modell als Erfolgsgarant</vt:lpstr>
      <vt:lpstr>HR-Systeme</vt:lpstr>
      <vt:lpstr>Projekt-Organisation</vt:lpstr>
      <vt:lpstr>P1147: Status HRMNY Mai 2019 Status und nächste Schritte in den einzelnen Workstreams</vt:lpstr>
      <vt:lpstr>Employee Central</vt:lpstr>
      <vt:lpstr>SAP JAM</vt:lpstr>
      <vt:lpstr>Dokumentation und System-Zugang</vt:lpstr>
    </vt:vector>
  </TitlesOfParts>
  <Company>DZ 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Untertitel der Präsentation</dc:title>
  <dc:creator>Heise, Rainer</dc:creator>
  <cp:lastModifiedBy>Heise, Rainer</cp:lastModifiedBy>
  <cp:revision>383</cp:revision>
  <cp:lastPrinted>2012-10-26T07:59:37Z</cp:lastPrinted>
  <dcterms:created xsi:type="dcterms:W3CDTF">2018-10-02T12:48:05Z</dcterms:created>
  <dcterms:modified xsi:type="dcterms:W3CDTF">2019-05-06T07:16:01Z</dcterms:modified>
</cp:coreProperties>
</file>