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6"/>
  </p:notesMasterIdLst>
  <p:handoutMasterIdLst>
    <p:handoutMasterId r:id="rId37"/>
  </p:handoutMasterIdLst>
  <p:sldIdLst>
    <p:sldId id="402" r:id="rId2"/>
    <p:sldId id="344" r:id="rId3"/>
    <p:sldId id="447" r:id="rId4"/>
    <p:sldId id="388" r:id="rId5"/>
    <p:sldId id="460" r:id="rId6"/>
    <p:sldId id="462" r:id="rId7"/>
    <p:sldId id="463" r:id="rId8"/>
    <p:sldId id="448" r:id="rId9"/>
    <p:sldId id="440" r:id="rId10"/>
    <p:sldId id="441" r:id="rId11"/>
    <p:sldId id="442" r:id="rId12"/>
    <p:sldId id="453" r:id="rId13"/>
    <p:sldId id="449" r:id="rId14"/>
    <p:sldId id="439" r:id="rId15"/>
    <p:sldId id="588" r:id="rId16"/>
    <p:sldId id="590" r:id="rId17"/>
    <p:sldId id="444" r:id="rId18"/>
    <p:sldId id="454" r:id="rId19"/>
    <p:sldId id="455" r:id="rId20"/>
    <p:sldId id="456" r:id="rId21"/>
    <p:sldId id="457" r:id="rId22"/>
    <p:sldId id="445" r:id="rId23"/>
    <p:sldId id="591" r:id="rId24"/>
    <p:sldId id="464" r:id="rId25"/>
    <p:sldId id="459" r:id="rId26"/>
    <p:sldId id="446" r:id="rId27"/>
    <p:sldId id="450" r:id="rId28"/>
    <p:sldId id="451" r:id="rId29"/>
    <p:sldId id="461" r:id="rId30"/>
    <p:sldId id="413" r:id="rId31"/>
    <p:sldId id="592" r:id="rId32"/>
    <p:sldId id="443" r:id="rId33"/>
    <p:sldId id="265" r:id="rId34"/>
    <p:sldId id="435" r:id="rId35"/>
  </p:sldIdLst>
  <p:sldSz cx="12195175" cy="6858000"/>
  <p:notesSz cx="6858000" cy="9144000"/>
  <p:custDataLst>
    <p:tags r:id="rId38"/>
  </p:custData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DEC3B4"/>
    <a:srgbClr val="5B9BD5"/>
    <a:srgbClr val="ABCCE9"/>
    <a:srgbClr val="0F46A7"/>
    <a:srgbClr val="970A82"/>
    <a:srgbClr val="FF3399"/>
    <a:srgbClr val="FF0000"/>
    <a:srgbClr val="FFFFFF"/>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96619" autoAdjust="0"/>
  </p:normalViewPr>
  <p:slideViewPr>
    <p:cSldViewPr snapToGrid="0" showGuides="1">
      <p:cViewPr varScale="1">
        <p:scale>
          <a:sx n="123" d="100"/>
          <a:sy n="123" d="100"/>
        </p:scale>
        <p:origin x="270" y="10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27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jataoui, Mohamed" userId="b845ab71-d54b-4074-b5fb-c01f15f404b5" providerId="ADAL" clId="{14022BDC-2068-41BD-9359-6092AB4EBD01}"/>
    <pc:docChg chg="undo custSel modSld">
      <pc:chgData name="Boujataoui, Mohamed" userId="b845ab71-d54b-4074-b5fb-c01f15f404b5" providerId="ADAL" clId="{14022BDC-2068-41BD-9359-6092AB4EBD01}" dt="2019-01-24T13:11:45.054" v="116" actId="20577"/>
      <pc:docMkLst>
        <pc:docMk/>
      </pc:docMkLst>
      <pc:sldChg chg="addSp delSp modSp">
        <pc:chgData name="Boujataoui, Mohamed" userId="b845ab71-d54b-4074-b5fb-c01f15f404b5" providerId="ADAL" clId="{14022BDC-2068-41BD-9359-6092AB4EBD01}" dt="2019-01-24T13:11:16.816" v="109" actId="1038"/>
        <pc:sldMkLst>
          <pc:docMk/>
          <pc:sldMk cId="2096019791" sldId="462"/>
        </pc:sldMkLst>
        <pc:spChg chg="mod">
          <ac:chgData name="Boujataoui, Mohamed" userId="b845ab71-d54b-4074-b5fb-c01f15f404b5" providerId="ADAL" clId="{14022BDC-2068-41BD-9359-6092AB4EBD01}" dt="2019-01-24T13:10:50.864" v="10" actId="1076"/>
          <ac:spMkLst>
            <pc:docMk/>
            <pc:sldMk cId="2096019791" sldId="462"/>
            <ac:spMk id="38" creationId="{12D2C486-A321-4A97-AFCD-6E4C971F1019}"/>
          </ac:spMkLst>
        </pc:spChg>
        <pc:spChg chg="mod">
          <ac:chgData name="Boujataoui, Mohamed" userId="b845ab71-d54b-4074-b5fb-c01f15f404b5" providerId="ADAL" clId="{14022BDC-2068-41BD-9359-6092AB4EBD01}" dt="2019-01-24T13:10:50.864" v="10" actId="1076"/>
          <ac:spMkLst>
            <pc:docMk/>
            <pc:sldMk cId="2096019791" sldId="462"/>
            <ac:spMk id="39" creationId="{179DA111-4709-4892-9057-5DB28AA765B1}"/>
          </ac:spMkLst>
        </pc:spChg>
        <pc:spChg chg="add del mod">
          <ac:chgData name="Boujataoui, Mohamed" userId="b845ab71-d54b-4074-b5fb-c01f15f404b5" providerId="ADAL" clId="{14022BDC-2068-41BD-9359-6092AB4EBD01}" dt="2019-01-24T13:10:39.967" v="6" actId="478"/>
          <ac:spMkLst>
            <pc:docMk/>
            <pc:sldMk cId="2096019791" sldId="462"/>
            <ac:spMk id="40" creationId="{A71AEE92-715B-4CB1-AF09-9B531214320D}"/>
          </ac:spMkLst>
        </pc:spChg>
        <pc:spChg chg="mod">
          <ac:chgData name="Boujataoui, Mohamed" userId="b845ab71-d54b-4074-b5fb-c01f15f404b5" providerId="ADAL" clId="{14022BDC-2068-41BD-9359-6092AB4EBD01}" dt="2019-01-24T13:10:50.864" v="10" actId="1076"/>
          <ac:spMkLst>
            <pc:docMk/>
            <pc:sldMk cId="2096019791" sldId="462"/>
            <ac:spMk id="41" creationId="{9FDE8A95-7848-49EE-9FC9-B02F293C462F}"/>
          </ac:spMkLst>
        </pc:spChg>
        <pc:spChg chg="mod">
          <ac:chgData name="Boujataoui, Mohamed" userId="b845ab71-d54b-4074-b5fb-c01f15f404b5" providerId="ADAL" clId="{14022BDC-2068-41BD-9359-6092AB4EBD01}" dt="2019-01-24T13:10:50.864" v="10" actId="1076"/>
          <ac:spMkLst>
            <pc:docMk/>
            <pc:sldMk cId="2096019791" sldId="462"/>
            <ac:spMk id="42" creationId="{208BA582-38AA-4028-9AB7-878C65AD9AAC}"/>
          </ac:spMkLst>
        </pc:spChg>
        <pc:spChg chg="add del mod">
          <ac:chgData name="Boujataoui, Mohamed" userId="b845ab71-d54b-4074-b5fb-c01f15f404b5" providerId="ADAL" clId="{14022BDC-2068-41BD-9359-6092AB4EBD01}" dt="2019-01-24T13:10:39.967" v="6" actId="478"/>
          <ac:spMkLst>
            <pc:docMk/>
            <pc:sldMk cId="2096019791" sldId="462"/>
            <ac:spMk id="43" creationId="{200C0CF8-BCF1-4DB9-8FFF-15DEC4AE5C90}"/>
          </ac:spMkLst>
        </pc:spChg>
        <pc:spChg chg="add del mod">
          <ac:chgData name="Boujataoui, Mohamed" userId="b845ab71-d54b-4074-b5fb-c01f15f404b5" providerId="ADAL" clId="{14022BDC-2068-41BD-9359-6092AB4EBD01}" dt="2019-01-24T13:10:39.967" v="6" actId="478"/>
          <ac:spMkLst>
            <pc:docMk/>
            <pc:sldMk cId="2096019791" sldId="462"/>
            <ac:spMk id="44" creationId="{C10CB9D8-4315-44B3-83C4-919F84C96AA7}"/>
          </ac:spMkLst>
        </pc:spChg>
        <pc:spChg chg="add del mod">
          <ac:chgData name="Boujataoui, Mohamed" userId="b845ab71-d54b-4074-b5fb-c01f15f404b5" providerId="ADAL" clId="{14022BDC-2068-41BD-9359-6092AB4EBD01}" dt="2019-01-24T13:10:39.967" v="6" actId="478"/>
          <ac:spMkLst>
            <pc:docMk/>
            <pc:sldMk cId="2096019791" sldId="462"/>
            <ac:spMk id="45" creationId="{647F8EEA-FAA0-4661-A231-83611893A27C}"/>
          </ac:spMkLst>
        </pc:spChg>
        <pc:spChg chg="add del mod">
          <ac:chgData name="Boujataoui, Mohamed" userId="b845ab71-d54b-4074-b5fb-c01f15f404b5" providerId="ADAL" clId="{14022BDC-2068-41BD-9359-6092AB4EBD01}" dt="2019-01-24T13:10:39.967" v="6" actId="478"/>
          <ac:spMkLst>
            <pc:docMk/>
            <pc:sldMk cId="2096019791" sldId="462"/>
            <ac:spMk id="46" creationId="{675494C1-041D-40B4-9ABD-8363A3945A55}"/>
          </ac:spMkLst>
        </pc:spChg>
        <pc:spChg chg="add del mod">
          <ac:chgData name="Boujataoui, Mohamed" userId="b845ab71-d54b-4074-b5fb-c01f15f404b5" providerId="ADAL" clId="{14022BDC-2068-41BD-9359-6092AB4EBD01}" dt="2019-01-24T13:10:39.967" v="6" actId="478"/>
          <ac:spMkLst>
            <pc:docMk/>
            <pc:sldMk cId="2096019791" sldId="462"/>
            <ac:spMk id="47" creationId="{F9CEFF86-4A34-4135-9EB5-7E76D8721E22}"/>
          </ac:spMkLst>
        </pc:spChg>
        <pc:spChg chg="add mod">
          <ac:chgData name="Boujataoui, Mohamed" userId="b845ab71-d54b-4074-b5fb-c01f15f404b5" providerId="ADAL" clId="{14022BDC-2068-41BD-9359-6092AB4EBD01}" dt="2019-01-24T13:10:48.149" v="9" actId="1076"/>
          <ac:spMkLst>
            <pc:docMk/>
            <pc:sldMk cId="2096019791" sldId="462"/>
            <ac:spMk id="48" creationId="{A7DB8251-A336-4870-AC0B-2927DF8762D1}"/>
          </ac:spMkLst>
        </pc:spChg>
        <pc:spChg chg="add mod">
          <ac:chgData name="Boujataoui, Mohamed" userId="b845ab71-d54b-4074-b5fb-c01f15f404b5" providerId="ADAL" clId="{14022BDC-2068-41BD-9359-6092AB4EBD01}" dt="2019-01-24T13:11:02.451" v="37" actId="20577"/>
          <ac:spMkLst>
            <pc:docMk/>
            <pc:sldMk cId="2096019791" sldId="462"/>
            <ac:spMk id="49" creationId="{99961D05-3976-48F7-B470-108E3AADD3F1}"/>
          </ac:spMkLst>
        </pc:spChg>
        <pc:spChg chg="add mod">
          <ac:chgData name="Boujataoui, Mohamed" userId="b845ab71-d54b-4074-b5fb-c01f15f404b5" providerId="ADAL" clId="{14022BDC-2068-41BD-9359-6092AB4EBD01}" dt="2019-01-24T13:11:16.816" v="109" actId="1038"/>
          <ac:spMkLst>
            <pc:docMk/>
            <pc:sldMk cId="2096019791" sldId="462"/>
            <ac:spMk id="50" creationId="{211D4C99-0A32-42DB-8A0A-AE8E084D2AE0}"/>
          </ac:spMkLst>
        </pc:spChg>
        <pc:spChg chg="add mod">
          <ac:chgData name="Boujataoui, Mohamed" userId="b845ab71-d54b-4074-b5fb-c01f15f404b5" providerId="ADAL" clId="{14022BDC-2068-41BD-9359-6092AB4EBD01}" dt="2019-01-24T13:10:52.951" v="14" actId="20577"/>
          <ac:spMkLst>
            <pc:docMk/>
            <pc:sldMk cId="2096019791" sldId="462"/>
            <ac:spMk id="51" creationId="{8D37FFA7-6305-4EFA-B7BF-671B432609DD}"/>
          </ac:spMkLst>
        </pc:spChg>
      </pc:sldChg>
      <pc:sldChg chg="modSp">
        <pc:chgData name="Boujataoui, Mohamed" userId="b845ab71-d54b-4074-b5fb-c01f15f404b5" providerId="ADAL" clId="{14022BDC-2068-41BD-9359-6092AB4EBD01}" dt="2019-01-24T13:11:45.054" v="116" actId="20577"/>
        <pc:sldMkLst>
          <pc:docMk/>
          <pc:sldMk cId="668334384" sldId="463"/>
        </pc:sldMkLst>
        <pc:spChg chg="mod">
          <ac:chgData name="Boujataoui, Mohamed" userId="b845ab71-d54b-4074-b5fb-c01f15f404b5" providerId="ADAL" clId="{14022BDC-2068-41BD-9359-6092AB4EBD01}" dt="2019-01-24T13:11:32.833" v="112" actId="20577"/>
          <ac:spMkLst>
            <pc:docMk/>
            <pc:sldMk cId="668334384" sldId="463"/>
            <ac:spMk id="21" creationId="{00000000-0000-0000-0000-000000000000}"/>
          </ac:spMkLst>
        </pc:spChg>
        <pc:spChg chg="mod">
          <ac:chgData name="Boujataoui, Mohamed" userId="b845ab71-d54b-4074-b5fb-c01f15f404b5" providerId="ADAL" clId="{14022BDC-2068-41BD-9359-6092AB4EBD01}" dt="2019-01-24T13:11:39.834" v="114" actId="20577"/>
          <ac:spMkLst>
            <pc:docMk/>
            <pc:sldMk cId="668334384" sldId="463"/>
            <ac:spMk id="26" creationId="{00000000-0000-0000-0000-000000000000}"/>
          </ac:spMkLst>
        </pc:spChg>
        <pc:spChg chg="mod">
          <ac:chgData name="Boujataoui, Mohamed" userId="b845ab71-d54b-4074-b5fb-c01f15f404b5" providerId="ADAL" clId="{14022BDC-2068-41BD-9359-6092AB4EBD01}" dt="2019-01-24T13:11:45.054" v="116" actId="20577"/>
          <ac:spMkLst>
            <pc:docMk/>
            <pc:sldMk cId="668334384" sldId="463"/>
            <ac:spMk id="41" creationId="{B4CE3618-0F15-44D9-8771-E0176DF69155}"/>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‹Nr.›</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‹Nr.›</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9625" y="628650"/>
            <a:ext cx="5424488" cy="3051175"/>
          </a:xfrm>
        </p:spPr>
      </p:sp>
      <p:sp>
        <p:nvSpPr>
          <p:cNvPr id="3" name="Notes Placeholder 2"/>
          <p:cNvSpPr>
            <a:spLocks noGrp="1"/>
          </p:cNvSpPr>
          <p:nvPr>
            <p:ph type="body" idx="1"/>
          </p:nvPr>
        </p:nvSpPr>
        <p:spPr/>
        <p:txBody>
          <a:bodyPr>
            <a:normAutofit/>
          </a:bodyPr>
          <a:lstStyle/>
          <a:p>
            <a:pPr algn="l">
              <a:spcBef>
                <a:spcPts val="600"/>
              </a:spcBef>
            </a:pPr>
            <a:endParaRPr lang="en-US" sz="1000" kern="0" dirty="0">
              <a:solidFill>
                <a:srgbClr val="000000"/>
              </a:solidFill>
              <a:latin typeface="+mn-lt"/>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139969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9625" y="628650"/>
            <a:ext cx="5424488" cy="3051175"/>
          </a:xfrm>
        </p:spPr>
      </p:sp>
      <p:sp>
        <p:nvSpPr>
          <p:cNvPr id="3" name="Notes Placeholder 2"/>
          <p:cNvSpPr>
            <a:spLocks noGrp="1"/>
          </p:cNvSpPr>
          <p:nvPr>
            <p:ph type="body" idx="1"/>
          </p:nvPr>
        </p:nvSpPr>
        <p:spPr/>
        <p:txBody>
          <a:bodyPr>
            <a:normAutofit/>
          </a:bodyPr>
          <a:lstStyle/>
          <a:p>
            <a:pPr algn="l">
              <a:spcBef>
                <a:spcPts val="600"/>
              </a:spcBef>
            </a:pPr>
            <a:endParaRPr lang="en-US" sz="1000" kern="0" dirty="0">
              <a:solidFill>
                <a:srgbClr val="000000"/>
              </a:solidFill>
              <a:latin typeface="+mn-lt"/>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Tree>
    <p:extLst>
      <p:ext uri="{BB962C8B-B14F-4D97-AF65-F5344CB8AC3E}">
        <p14:creationId xmlns:p14="http://schemas.microsoft.com/office/powerpoint/2010/main" val="2231278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9625" y="628650"/>
            <a:ext cx="5424488" cy="3051175"/>
          </a:xfrm>
        </p:spPr>
      </p:sp>
      <p:sp>
        <p:nvSpPr>
          <p:cNvPr id="3" name="Notes Placeholder 2"/>
          <p:cNvSpPr>
            <a:spLocks noGrp="1"/>
          </p:cNvSpPr>
          <p:nvPr>
            <p:ph type="body" idx="1"/>
          </p:nvPr>
        </p:nvSpPr>
        <p:spPr/>
        <p:txBody>
          <a:bodyPr>
            <a:normAutofit/>
          </a:bodyPr>
          <a:lstStyle/>
          <a:p>
            <a:pPr algn="l">
              <a:spcBef>
                <a:spcPts val="600"/>
              </a:spcBef>
            </a:pPr>
            <a:endParaRPr lang="en-US" sz="1000" kern="0" dirty="0">
              <a:solidFill>
                <a:srgbClr val="000000"/>
              </a:solidFill>
              <a:latin typeface="+mn-lt"/>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extLst>
      <p:ext uri="{BB962C8B-B14F-4D97-AF65-F5344CB8AC3E}">
        <p14:creationId xmlns:p14="http://schemas.microsoft.com/office/powerpoint/2010/main" val="427693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png"/><Relationship Id="rId3" Type="http://schemas.openxmlformats.org/officeDocument/2006/relationships/hyperlink" Target="http://www.sap.com/corporate-en/legal/copyright/index.epx" TargetMode="External"/><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516869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CONFIDENTIAL</a:t>
            </a:r>
            <a:endParaRPr lang="en-US" sz="900" b="0" dirty="0"/>
          </a:p>
        </p:txBody>
      </p:sp>
      <p:sp>
        <p:nvSpPr>
          <p:cNvPr id="19" name="Speaker"/>
          <p:cNvSpPr>
            <a:spLocks noGrp="1"/>
          </p:cNvSpPr>
          <p:nvPr userDrawn="1">
            <p:ph type="subTitle" idx="1" hasCustomPrompt="1"/>
          </p:nvPr>
        </p:nvSpPr>
        <p:spPr bwMode="black">
          <a:xfrm>
            <a:off x="288000" y="5130489"/>
            <a:ext cx="7056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248000"/>
            <a:ext cx="7056000" cy="775597"/>
          </a:xfrm>
        </p:spPr>
        <p:txBody>
          <a:bodyPr vert="horz" wrap="square" lIns="0" tIns="0" rIns="0" bIns="0" rtlCol="0">
            <a:noAutofit/>
          </a:bodyPr>
          <a:lstStyle>
            <a:lvl1pPr>
              <a:lnSpc>
                <a:spcPct val="90000"/>
              </a:lnSpc>
              <a:defRPr lang="de-DE" sz="28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7" name="SAP Successfactors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8000" y="3646800"/>
            <a:ext cx="1804306" cy="216000"/>
          </a:xfrm>
          <a:prstGeom prst="rect">
            <a:avLst/>
          </a:prstGeom>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2" orient="horz" pos="4144" userDrawn="1">
          <p15:clr>
            <a:srgbClr val="FBAE40"/>
          </p15:clr>
        </p15:guide>
        <p15:guide id="3" orient="horz" pos="2162" userDrawn="1">
          <p15:clr>
            <a:srgbClr val="FBAE40"/>
          </p15:clr>
        </p15:guide>
        <p15:guide id="4" pos="181" userDrawn="1">
          <p15:clr>
            <a:srgbClr val="FBAE40"/>
          </p15:clr>
        </p15:guide>
        <p15:guide id="5" orient="horz" pos="2675" userDrawn="1">
          <p15:clr>
            <a:srgbClr val="FBAE40"/>
          </p15:clr>
        </p15:guide>
        <p15:guide id="6" orient="horz" pos="3167" userDrawn="1">
          <p15:clr>
            <a:srgbClr val="FBAE40"/>
          </p15:clr>
        </p15:guide>
        <p15:guide id="7" orient="horz" pos="3233"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‹Nr.›</a:t>
            </a:fld>
            <a:endParaRPr lang="en-US" sz="900" noProof="0" dirty="0"/>
          </a:p>
        </p:txBody>
      </p:sp>
      <p:sp>
        <p:nvSpPr>
          <p:cNvPr id="4" name="Classification"/>
          <p:cNvSpPr txBox="1"/>
          <p:nvPr userDrawn="1"/>
        </p:nvSpPr>
        <p:spPr bwMode="black">
          <a:xfrm>
            <a:off x="2814655" y="6559834"/>
            <a:ext cx="564257"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CONFIDENTIAL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CONFIDENTIAL</a:t>
            </a:r>
            <a:endParaRPr lang="en-US" sz="900" b="0" dirty="0"/>
          </a:p>
        </p:txBody>
      </p:sp>
      <p:sp>
        <p:nvSpPr>
          <p:cNvPr id="6" name="Speaker"/>
          <p:cNvSpPr>
            <a:spLocks noGrp="1"/>
          </p:cNvSpPr>
          <p:nvPr userDrawn="1">
            <p:ph type="subTitle" idx="1" hasCustomPrompt="1"/>
          </p:nvPr>
        </p:nvSpPr>
        <p:spPr bwMode="black">
          <a:xfrm>
            <a:off x="288000" y="4268503"/>
            <a:ext cx="6372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7" name="SAP Successfactors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1880235"/>
            <a:ext cx="1804306" cy="216000"/>
          </a:xfrm>
          <a:prstGeom prst="rect">
            <a:avLst/>
          </a:prstGeom>
        </p:spPr>
      </p:pic>
      <p:pic>
        <p:nvPicPr>
          <p:cNvPr id="8" name="SAP SuccessFactore Motion Band Heart"/>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528560" y="887067"/>
            <a:ext cx="4666615" cy="5970933"/>
          </a:xfrm>
          <a:prstGeom prst="rect">
            <a:avLst/>
          </a:prstGeom>
        </p:spPr>
      </p:pic>
      <p:pic>
        <p:nvPicPr>
          <p:cNvPr id="10" name="SAP Logo" descr="SAP Logo" title="SAP Logo"/>
          <p:cNvPicPr>
            <a:picLocks noChangeAspect="1"/>
          </p:cNvPicPr>
          <p:nvPr userDrawn="1"/>
        </p:nvPicPr>
        <p:blipFill>
          <a:blip r:embed="rId4"/>
          <a:stretch>
            <a:fillRect/>
          </a:stretch>
        </p:blipFill>
        <p:spPr>
          <a:xfrm>
            <a:off x="516869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671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6" name="SAP Successfactors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000" y="504000"/>
            <a:ext cx="1804306" cy="216000"/>
          </a:xfrm>
          <a:prstGeom prst="rect">
            <a:avLst/>
          </a:prstGeom>
        </p:spPr>
      </p:pic>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6"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27"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4"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15"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17"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18"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33"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25" name="SAP Successfactors Logo"/>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04000" y="504000"/>
            <a:ext cx="1804306" cy="216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2"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7"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https://www.sap.com/corporate/de/legal/copyright.html</a:t>
            </a:r>
            <a:r>
              <a:rPr lang="de-DE" sz="800" kern="1200" noProof="0" dirty="0">
                <a:solidFill>
                  <a:schemeClr val="tx1"/>
                </a:solidFill>
                <a:effectLst/>
                <a:latin typeface="Arial"/>
                <a:ea typeface="+mn-ea"/>
                <a:cs typeface="+mn-cs"/>
              </a:rPr>
              <a:t>.</a:t>
            </a:r>
          </a:p>
        </p:txBody>
      </p:sp>
      <p:pic>
        <p:nvPicPr>
          <p:cNvPr id="14"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15"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16"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18"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34"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26" name="SAP Successfactors Logo"/>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04000" y="504000"/>
            <a:ext cx="1804306" cy="216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llustration">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2797200"/>
            <a:ext cx="12195175" cy="406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illustration</a:t>
            </a:r>
          </a:p>
        </p:txBody>
      </p:sp>
      <p:sp>
        <p:nvSpPr>
          <p:cNvPr id="2" name="Divider text"/>
          <p:cNvSpPr>
            <a:spLocks noGrp="1"/>
          </p:cNvSpPr>
          <p:nvPr>
            <p:ph type="ctrTitle" hasCustomPrompt="1"/>
          </p:nvPr>
        </p:nvSpPr>
        <p:spPr bwMode="black">
          <a:xfrm>
            <a:off x="504000" y="10584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667" userDrawn="1">
          <p15:clr>
            <a:srgbClr val="FBAE40"/>
          </p15:clr>
        </p15:guide>
        <p15:guide id="5" orient="horz" pos="109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626909137"/>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‹Nr.›</a:t>
            </a:fld>
            <a:endParaRPr lang="en-US" sz="900" noProof="0" dirty="0"/>
          </a:p>
        </p:txBody>
      </p:sp>
      <p:sp>
        <p:nvSpPr>
          <p:cNvPr id="11" name="Classification"/>
          <p:cNvSpPr txBox="1"/>
          <p:nvPr userDrawn="1"/>
        </p:nvSpPr>
        <p:spPr bwMode="black">
          <a:xfrm>
            <a:off x="2814655" y="6559834"/>
            <a:ext cx="564257"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CONFIDENTIAL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41" r:id="rId3"/>
    <p:sldLayoutId id="2147483765" r:id="rId4"/>
    <p:sldLayoutId id="2147483767" r:id="rId5"/>
    <p:sldLayoutId id="2147483778"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77"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6.bin"/><Relationship Id="rId4"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4.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0.emf"/><Relationship Id="rId5" Type="http://schemas.openxmlformats.org/officeDocument/2006/relationships/oleObject" Target="../embeddings/oleObject8.bin"/><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4.png"/><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10.emf"/><Relationship Id="rId5" Type="http://schemas.openxmlformats.org/officeDocument/2006/relationships/oleObject" Target="../embeddings/oleObject9.bin"/><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5.png"/><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6.png"/><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10.emf"/><Relationship Id="rId5" Type="http://schemas.openxmlformats.org/officeDocument/2006/relationships/oleObject" Target="../embeddings/oleObject11.bin"/><Relationship Id="rId4"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7.png"/><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10.emf"/><Relationship Id="rId5" Type="http://schemas.openxmlformats.org/officeDocument/2006/relationships/oleObject" Target="../embeddings/oleObject12.bin"/><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10.emf"/><Relationship Id="rId5" Type="http://schemas.openxmlformats.org/officeDocument/2006/relationships/oleObject" Target="../embeddings/oleObject13.bin"/><Relationship Id="rId4"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8.xml"/><Relationship Id="rId7" Type="http://schemas.openxmlformats.org/officeDocument/2006/relationships/image" Target="../media/image18.png"/><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10.emf"/><Relationship Id="rId5" Type="http://schemas.openxmlformats.org/officeDocument/2006/relationships/oleObject" Target="../embeddings/oleObject14.bin"/><Relationship Id="rId4" Type="http://schemas.openxmlformats.org/officeDocument/2006/relationships/slideLayout" Target="../slideLayouts/slideLayout7.xml"/><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30.xml"/><Relationship Id="rId7" Type="http://schemas.openxmlformats.org/officeDocument/2006/relationships/oleObject" Target="../embeddings/oleObject15.bin"/><Relationship Id="rId2" Type="http://schemas.openxmlformats.org/officeDocument/2006/relationships/tags" Target="../tags/tag29.xml"/><Relationship Id="rId1" Type="http://schemas.openxmlformats.org/officeDocument/2006/relationships/vmlDrawing" Target="../drawings/vmlDrawing15.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slideLayout" Target="../slideLayouts/slideLayout7.xml"/><Relationship Id="rId9"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image" Target="../media/image10.emf"/><Relationship Id="rId5" Type="http://schemas.openxmlformats.org/officeDocument/2006/relationships/oleObject" Target="../embeddings/oleObject16.bin"/><Relationship Id="rId4"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17.vml"/><Relationship Id="rId6" Type="http://schemas.openxmlformats.org/officeDocument/2006/relationships/image" Target="../media/image10.emf"/><Relationship Id="rId5" Type="http://schemas.openxmlformats.org/officeDocument/2006/relationships/oleObject" Target="../embeddings/oleObject17.bin"/><Relationship Id="rId4"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18.vml"/><Relationship Id="rId6" Type="http://schemas.openxmlformats.org/officeDocument/2006/relationships/image" Target="../media/image10.emf"/><Relationship Id="rId5" Type="http://schemas.openxmlformats.org/officeDocument/2006/relationships/oleObject" Target="../embeddings/oleObject18.bin"/><Relationship Id="rId4"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1.bin"/><Relationship Id="rId4"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0.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a:xfrm>
            <a:off x="288000" y="4268503"/>
            <a:ext cx="6372000" cy="430887"/>
          </a:xfrm>
        </p:spPr>
        <p:txBody>
          <a:bodyPr/>
          <a:lstStyle/>
          <a:p>
            <a:r>
              <a:rPr lang="de-DE" dirty="0"/>
              <a:t>SAP</a:t>
            </a:r>
          </a:p>
          <a:p>
            <a:pPr lvl="0"/>
            <a:r>
              <a:rPr lang="de-DE" dirty="0"/>
              <a:t>25. Januar 2019</a:t>
            </a:r>
          </a:p>
        </p:txBody>
      </p:sp>
      <p:sp>
        <p:nvSpPr>
          <p:cNvPr id="11" name="Title"/>
          <p:cNvSpPr>
            <a:spLocks noGrp="1"/>
          </p:cNvSpPr>
          <p:nvPr>
            <p:ph type="title"/>
          </p:nvPr>
        </p:nvSpPr>
        <p:spPr bwMode="gray"/>
        <p:txBody>
          <a:bodyPr/>
          <a:lstStyle/>
          <a:p>
            <a:r>
              <a:rPr lang="de-DE" dirty="0" err="1"/>
              <a:t>SuccessFactors</a:t>
            </a:r>
            <a:r>
              <a:rPr lang="de-DE" dirty="0"/>
              <a:t> @DZ BANK</a:t>
            </a:r>
            <a:br>
              <a:rPr lang="de-DE" dirty="0"/>
            </a:br>
            <a:r>
              <a:rPr lang="de-DE" dirty="0">
                <a:solidFill>
                  <a:schemeClr val="accent1"/>
                </a:solidFill>
              </a:rPr>
              <a:t>Solution Optionen</a:t>
            </a:r>
          </a:p>
        </p:txBody>
      </p:sp>
      <p:pic>
        <p:nvPicPr>
          <p:cNvPr id="4" name="Picture 3">
            <a:extLst>
              <a:ext uri="{FF2B5EF4-FFF2-40B4-BE49-F238E27FC236}">
                <a16:creationId xmlns:a16="http://schemas.microsoft.com/office/drawing/2014/main" id="{4539E854-CEBC-4A21-BB91-ABCA789C59ED}"/>
              </a:ext>
            </a:extLst>
          </p:cNvPr>
          <p:cNvPicPr>
            <a:picLocks noChangeAspect="1"/>
          </p:cNvPicPr>
          <p:nvPr/>
        </p:nvPicPr>
        <p:blipFill rotWithShape="1">
          <a:blip r:embed="rId2"/>
          <a:srcRect t="28548" b="30319"/>
          <a:stretch/>
        </p:blipFill>
        <p:spPr>
          <a:xfrm>
            <a:off x="288000" y="6141706"/>
            <a:ext cx="1336572" cy="549778"/>
          </a:xfrm>
          <a:prstGeom prst="rect">
            <a:avLst/>
          </a:prstGeom>
        </p:spPr>
      </p:pic>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BDD9E3B-F86A-4C27-BA99-A9DA8EF509D8}"/>
              </a:ext>
            </a:extLst>
          </p:cNvPr>
          <p:cNvGraphicFramePr>
            <a:graphicFrameLocks noChangeAspect="1"/>
          </p:cNvGraphicFramePr>
          <p:nvPr>
            <p:custDataLst>
              <p:tags r:id="rId2"/>
            </p:custDataLst>
            <p:extLst>
              <p:ext uri="{D42A27DB-BD31-4B8C-83A1-F6EECF244321}">
                <p14:modId xmlns:p14="http://schemas.microsoft.com/office/powerpoint/2010/main" val="25589396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9" name="think-cell Folie" r:id="rId5" imgW="573" imgH="573" progId="TCLayout.ActiveDocument.1">
                  <p:embed/>
                </p:oleObj>
              </mc:Choice>
              <mc:Fallback>
                <p:oleObj name="think-cell Folie" r:id="rId5" imgW="573" imgH="573" progId="TCLayout.ActiveDocument.1">
                  <p:embed/>
                  <p:pic>
                    <p:nvPicPr>
                      <p:cNvPr id="3" name="Object 2" hidden="1">
                        <a:extLst>
                          <a:ext uri="{FF2B5EF4-FFF2-40B4-BE49-F238E27FC236}">
                            <a16:creationId xmlns:a16="http://schemas.microsoft.com/office/drawing/2014/main" id="{DBDD9E3B-F86A-4C27-BA99-A9DA8EF509D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E01B22B-0F70-4231-A0C7-4D6FC6597DBF}"/>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0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11" name="Text Placeholder"/>
          <p:cNvSpPr>
            <a:spLocks noGrp="1"/>
          </p:cNvSpPr>
          <p:nvPr>
            <p:ph type="body" sz="quarter" idx="10"/>
          </p:nvPr>
        </p:nvSpPr>
        <p:spPr bwMode="gray"/>
        <p:txBody>
          <a:bodyPr>
            <a:normAutofit lnSpcReduction="10000"/>
          </a:bodyPr>
          <a:lstStyle/>
          <a:p>
            <a:pPr lvl="1"/>
            <a:r>
              <a:rPr lang="de-DE" dirty="0"/>
              <a:t>Zugänglichkeit Kandidatenpool:</a:t>
            </a:r>
          </a:p>
          <a:p>
            <a:pPr lvl="2"/>
            <a:r>
              <a:rPr lang="de-DE" sz="1600" dirty="0"/>
              <a:t>Alle Kandidaten (intern &amp; extern), die sich ein Kandidatenprofil anlegen oder über das </a:t>
            </a:r>
            <a:r>
              <a:rPr lang="de-DE" sz="1600" dirty="0" err="1"/>
              <a:t>Candidate</a:t>
            </a:r>
            <a:r>
              <a:rPr lang="de-DE" sz="1600" dirty="0"/>
              <a:t> Relation </a:t>
            </a:r>
            <a:r>
              <a:rPr lang="de-DE" sz="1600" dirty="0" err="1"/>
              <a:t>Mgmt</a:t>
            </a:r>
            <a:r>
              <a:rPr lang="de-DE" sz="1600" dirty="0"/>
              <a:t>. Registrieren, landen im Kandidatenpool. </a:t>
            </a:r>
          </a:p>
          <a:p>
            <a:pPr lvl="2"/>
            <a:r>
              <a:rPr lang="de-DE" sz="1600" dirty="0"/>
              <a:t>Je nach gewählter Privacy Option (weltweit, im eigenen Land oder nur </a:t>
            </a:r>
            <a:r>
              <a:rPr lang="de-DE" sz="1600" dirty="0" err="1"/>
              <a:t>Recruiter</a:t>
            </a:r>
            <a:r>
              <a:rPr lang="de-DE" sz="1600" dirty="0"/>
              <a:t> der eingereichten Bewerbung) ist der Kandidat von allen </a:t>
            </a:r>
            <a:r>
              <a:rPr lang="de-DE" sz="1600" dirty="0" err="1"/>
              <a:t>Recruitern</a:t>
            </a:r>
            <a:r>
              <a:rPr lang="de-DE" sz="1600" dirty="0"/>
              <a:t> gesellschaftsunabhängig auffindbar.</a:t>
            </a:r>
          </a:p>
          <a:p>
            <a:pPr lvl="1"/>
            <a:endParaRPr lang="de-DE" dirty="0"/>
          </a:p>
          <a:p>
            <a:pPr lvl="1"/>
            <a:r>
              <a:rPr lang="de-DE" dirty="0"/>
              <a:t>Formulierung der Texte (E-Mails, Intro Text Kandidat etc.)</a:t>
            </a:r>
          </a:p>
          <a:p>
            <a:pPr lvl="2"/>
            <a:r>
              <a:rPr lang="de-DE" sz="1600" dirty="0"/>
              <a:t>Texte sind teilweise nur systemweit definierbar (nicht gesellschaftsabhängig)</a:t>
            </a:r>
          </a:p>
          <a:p>
            <a:pPr lvl="2"/>
            <a:r>
              <a:rPr lang="de-DE" sz="1600" dirty="0"/>
              <a:t>Man unterscheidet:</a:t>
            </a:r>
          </a:p>
          <a:p>
            <a:pPr marL="703404" lvl="3" indent="-342900">
              <a:buFont typeface="+mj-lt"/>
              <a:buAutoNum type="arabicParenR"/>
            </a:pPr>
            <a:r>
              <a:rPr lang="de-DE" sz="1400" dirty="0"/>
              <a:t>automatische E-Mails – status-getriggert</a:t>
            </a:r>
          </a:p>
          <a:p>
            <a:pPr marL="703404" lvl="3" indent="-342900">
              <a:buFont typeface="+mj-lt"/>
              <a:buAutoNum type="arabicParenR"/>
            </a:pPr>
            <a:r>
              <a:rPr lang="de-DE" sz="1400" dirty="0"/>
              <a:t>automatische E-Mails – action-getriggert</a:t>
            </a:r>
          </a:p>
          <a:p>
            <a:pPr marL="703404" lvl="3" indent="-342900">
              <a:buFont typeface="+mj-lt"/>
              <a:buAutoNum type="arabicParenR"/>
            </a:pPr>
            <a:r>
              <a:rPr lang="de-DE" sz="1400" dirty="0"/>
              <a:t>manuell verschickte E-Mails</a:t>
            </a:r>
          </a:p>
          <a:p>
            <a:pPr marL="703404" lvl="3" indent="-342900">
              <a:buFont typeface="+mj-lt"/>
              <a:buAutoNum type="arabicParenR"/>
            </a:pPr>
            <a:r>
              <a:rPr lang="de-DE" sz="1400" dirty="0"/>
              <a:t>Intro Text auf Kandidaten Profil</a:t>
            </a:r>
          </a:p>
          <a:p>
            <a:pPr marL="703404" lvl="3" indent="-342900">
              <a:buFont typeface="+mj-lt"/>
              <a:buAutoNum type="arabicParenR"/>
            </a:pPr>
            <a:r>
              <a:rPr lang="de-DE" sz="1400" dirty="0"/>
              <a:t>Intro Text interner Stellenmarkt</a:t>
            </a:r>
          </a:p>
          <a:p>
            <a:pPr lvl="1"/>
            <a:endParaRPr lang="de-DE" dirty="0"/>
          </a:p>
          <a:p>
            <a:pPr lvl="1"/>
            <a:r>
              <a:rPr lang="de-DE" dirty="0"/>
              <a:t>Datenschutzerklärung:</a:t>
            </a:r>
          </a:p>
          <a:p>
            <a:pPr lvl="2"/>
            <a:r>
              <a:rPr lang="de-DE" sz="1600" dirty="0"/>
              <a:t>Die Datenschutzerklärung muss bei Kandidatenprofil-Erstellung bzw. Registrierung akzeptiert werden</a:t>
            </a:r>
          </a:p>
          <a:p>
            <a:pPr lvl="2"/>
            <a:r>
              <a:rPr lang="de-DE" sz="1600" dirty="0"/>
              <a:t>Unterscheidung ist nur pro Land und intern/extern möglich - nicht gesellschaftsabhängig</a:t>
            </a:r>
          </a:p>
          <a:p>
            <a:pPr lvl="1"/>
            <a:endParaRPr lang="de-DE" dirty="0"/>
          </a:p>
          <a:p>
            <a:pPr marL="0" lvl="1" indent="0">
              <a:buNone/>
            </a:pPr>
            <a:endParaRPr lang="de-DE" dirty="0"/>
          </a:p>
        </p:txBody>
      </p:sp>
      <p:sp>
        <p:nvSpPr>
          <p:cNvPr id="4" name="Title"/>
          <p:cNvSpPr>
            <a:spLocks noGrp="1"/>
          </p:cNvSpPr>
          <p:nvPr>
            <p:ph type="title"/>
          </p:nvPr>
        </p:nvSpPr>
        <p:spPr bwMode="gray">
          <a:xfrm>
            <a:off x="504001" y="504000"/>
            <a:ext cx="11186476" cy="677108"/>
          </a:xfrm>
        </p:spPr>
        <p:txBody>
          <a:bodyPr/>
          <a:lstStyle/>
          <a:p>
            <a:r>
              <a:rPr lang="de-DE" dirty="0"/>
              <a:t>Identifizierte Probleme I</a:t>
            </a:r>
            <a:br>
              <a:rPr lang="de-DE" dirty="0"/>
            </a:br>
            <a:r>
              <a:rPr lang="de-DE" sz="2000" b="0" dirty="0"/>
              <a:t>Recruiting 2/3</a:t>
            </a:r>
          </a:p>
        </p:txBody>
      </p:sp>
    </p:spTree>
    <p:extLst>
      <p:ext uri="{BB962C8B-B14F-4D97-AF65-F5344CB8AC3E}">
        <p14:creationId xmlns:p14="http://schemas.microsoft.com/office/powerpoint/2010/main" val="234104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CF320A-0248-45E3-9F46-AD985B14EEDB}"/>
              </a:ext>
            </a:extLst>
          </p:cNvPr>
          <p:cNvGraphicFramePr>
            <a:graphicFrameLocks noChangeAspect="1"/>
          </p:cNvGraphicFramePr>
          <p:nvPr>
            <p:custDataLst>
              <p:tags r:id="rId2"/>
            </p:custDataLst>
            <p:extLst>
              <p:ext uri="{D42A27DB-BD31-4B8C-83A1-F6EECF244321}">
                <p14:modId xmlns:p14="http://schemas.microsoft.com/office/powerpoint/2010/main" val="22213903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3" name="think-cell Folie" r:id="rId5" imgW="573" imgH="573" progId="TCLayout.ActiveDocument.1">
                  <p:embed/>
                </p:oleObj>
              </mc:Choice>
              <mc:Fallback>
                <p:oleObj name="think-cell Folie" r:id="rId5" imgW="573" imgH="573" progId="TCLayout.ActiveDocument.1">
                  <p:embed/>
                  <p:pic>
                    <p:nvPicPr>
                      <p:cNvPr id="3" name="Object 2" hidden="1">
                        <a:extLst>
                          <a:ext uri="{FF2B5EF4-FFF2-40B4-BE49-F238E27FC236}">
                            <a16:creationId xmlns:a16="http://schemas.microsoft.com/office/drawing/2014/main" id="{A5CF320A-0248-45E3-9F46-AD985B14EED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9ED15C3-3A9F-4453-B9B2-447361B304D7}"/>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0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11" name="Text Placeholder"/>
          <p:cNvSpPr>
            <a:spLocks noGrp="1"/>
          </p:cNvSpPr>
          <p:nvPr>
            <p:ph type="body" sz="quarter" idx="10"/>
          </p:nvPr>
        </p:nvSpPr>
        <p:spPr bwMode="gray"/>
        <p:txBody>
          <a:bodyPr>
            <a:normAutofit/>
          </a:bodyPr>
          <a:lstStyle/>
          <a:p>
            <a:pPr lvl="1"/>
            <a:r>
              <a:rPr lang="de-DE" dirty="0"/>
              <a:t>Verwaltung Recruiting-</a:t>
            </a:r>
            <a:r>
              <a:rPr lang="de-DE" dirty="0" err="1"/>
              <a:t>Posting</a:t>
            </a:r>
            <a:r>
              <a:rPr lang="de-DE" dirty="0"/>
              <a:t>-Kontingente:</a:t>
            </a:r>
          </a:p>
          <a:p>
            <a:pPr lvl="2"/>
            <a:r>
              <a:rPr lang="de-DE" sz="1500" dirty="0"/>
              <a:t>Über Recruiting </a:t>
            </a:r>
            <a:r>
              <a:rPr lang="de-DE" sz="1500" dirty="0" err="1"/>
              <a:t>Posting</a:t>
            </a:r>
            <a:r>
              <a:rPr lang="de-DE" sz="1500" dirty="0"/>
              <a:t> können unterschiedliche Job Boards wie z.B. StepStone angebunden werden.</a:t>
            </a:r>
          </a:p>
          <a:p>
            <a:pPr lvl="2"/>
            <a:r>
              <a:rPr lang="de-DE" sz="1500" dirty="0"/>
              <a:t>Hierzu müssen vorab Kontingente eingekauft werden, die dann über </a:t>
            </a:r>
            <a:r>
              <a:rPr lang="de-DE" sz="1500" dirty="0" err="1"/>
              <a:t>Credits</a:t>
            </a:r>
            <a:r>
              <a:rPr lang="de-DE" sz="1500" dirty="0"/>
              <a:t> an die jeweiligen </a:t>
            </a:r>
            <a:r>
              <a:rPr lang="de-DE" sz="1500" dirty="0" err="1"/>
              <a:t>Recruiter</a:t>
            </a:r>
            <a:r>
              <a:rPr lang="de-DE" sz="1500" dirty="0"/>
              <a:t> verteilt werden können.</a:t>
            </a:r>
          </a:p>
          <a:p>
            <a:pPr marL="0" lvl="1" indent="0">
              <a:buNone/>
            </a:pPr>
            <a:endParaRPr lang="de-DE" dirty="0"/>
          </a:p>
          <a:p>
            <a:pPr lvl="1"/>
            <a:r>
              <a:rPr lang="de-DE" dirty="0"/>
              <a:t>Unterschiedliche Recruiting Prozesse </a:t>
            </a:r>
          </a:p>
          <a:p>
            <a:pPr lvl="2"/>
            <a:r>
              <a:rPr lang="de-DE" sz="1600" dirty="0"/>
              <a:t>z.B. Einbindung von Betriebsrat und weiterer Rollen, Datenabfragung in Kandidatenprofil/-bewerbung, Auswahlverfahren</a:t>
            </a:r>
          </a:p>
          <a:p>
            <a:pPr marL="0" lvl="1" indent="0">
              <a:buNone/>
            </a:pPr>
            <a:endParaRPr lang="de-DE" dirty="0"/>
          </a:p>
        </p:txBody>
      </p:sp>
      <p:sp>
        <p:nvSpPr>
          <p:cNvPr id="4" name="Title"/>
          <p:cNvSpPr>
            <a:spLocks noGrp="1"/>
          </p:cNvSpPr>
          <p:nvPr>
            <p:ph type="title"/>
          </p:nvPr>
        </p:nvSpPr>
        <p:spPr bwMode="gray">
          <a:xfrm>
            <a:off x="504001" y="504000"/>
            <a:ext cx="11186476" cy="677108"/>
          </a:xfrm>
        </p:spPr>
        <p:txBody>
          <a:bodyPr/>
          <a:lstStyle/>
          <a:p>
            <a:r>
              <a:rPr lang="de-DE" dirty="0"/>
              <a:t>Identifizierte Probleme I</a:t>
            </a:r>
            <a:br>
              <a:rPr lang="de-DE" dirty="0"/>
            </a:br>
            <a:r>
              <a:rPr lang="de-DE" sz="2000" b="0" dirty="0"/>
              <a:t>Recruiting 3/3</a:t>
            </a:r>
          </a:p>
        </p:txBody>
      </p:sp>
    </p:spTree>
    <p:extLst>
      <p:ext uri="{BB962C8B-B14F-4D97-AF65-F5344CB8AC3E}">
        <p14:creationId xmlns:p14="http://schemas.microsoft.com/office/powerpoint/2010/main" val="155617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CF320A-0248-45E3-9F46-AD985B14EEDB}"/>
              </a:ext>
            </a:extLst>
          </p:cNvPr>
          <p:cNvGraphicFramePr>
            <a:graphicFrameLocks noChangeAspect="1"/>
          </p:cNvGraphicFramePr>
          <p:nvPr>
            <p:custDataLst>
              <p:tags r:id="rId2"/>
            </p:custDataLst>
            <p:extLst>
              <p:ext uri="{D42A27DB-BD31-4B8C-83A1-F6EECF244321}">
                <p14:modId xmlns:p14="http://schemas.microsoft.com/office/powerpoint/2010/main" val="8479433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7" name="think-cell Folie" r:id="rId5" imgW="573" imgH="573" progId="TCLayout.ActiveDocument.1">
                  <p:embed/>
                </p:oleObj>
              </mc:Choice>
              <mc:Fallback>
                <p:oleObj name="think-cell Folie" r:id="rId5" imgW="573" imgH="573" progId="TCLayout.ActiveDocument.1">
                  <p:embed/>
                  <p:pic>
                    <p:nvPicPr>
                      <p:cNvPr id="3" name="Object 2" hidden="1">
                        <a:extLst>
                          <a:ext uri="{FF2B5EF4-FFF2-40B4-BE49-F238E27FC236}">
                            <a16:creationId xmlns:a16="http://schemas.microsoft.com/office/drawing/2014/main" id="{A5CF320A-0248-45E3-9F46-AD985B14EED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9ED15C3-3A9F-4453-B9B2-447361B304D7}"/>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400" b="1"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11" name="Text Placeholder"/>
          <p:cNvSpPr>
            <a:spLocks noGrp="1"/>
          </p:cNvSpPr>
          <p:nvPr>
            <p:ph type="body" sz="quarter" idx="10"/>
          </p:nvPr>
        </p:nvSpPr>
        <p:spPr bwMode="gray"/>
        <p:txBody>
          <a:bodyPr>
            <a:normAutofit/>
          </a:bodyPr>
          <a:lstStyle/>
          <a:p>
            <a:pPr lvl="1"/>
            <a:r>
              <a:rPr lang="de-DE" dirty="0" err="1"/>
              <a:t>Deployment</a:t>
            </a:r>
            <a:r>
              <a:rPr lang="de-DE" dirty="0"/>
              <a:t> Model</a:t>
            </a:r>
          </a:p>
          <a:p>
            <a:pPr lvl="2"/>
            <a:r>
              <a:rPr lang="de-DE" dirty="0"/>
              <a:t>Nutzung von EC ist geplant für die DZ BANK, andere Unternehmen wollen aber nur Recruiting einführen und EC nicht nutzen</a:t>
            </a:r>
          </a:p>
          <a:p>
            <a:pPr lvl="2"/>
            <a:r>
              <a:rPr lang="de-DE" dirty="0"/>
              <a:t>Die Standard-</a:t>
            </a:r>
            <a:r>
              <a:rPr lang="de-DE" dirty="0" err="1"/>
              <a:t>Deployment</a:t>
            </a:r>
            <a:r>
              <a:rPr lang="de-DE" dirty="0"/>
              <a:t> Modelle gehen davon aus, das EC entweder gar nicht, oder für alle Mitarbeiter/Unternehmen/Länder genutzt wird</a:t>
            </a:r>
          </a:p>
          <a:p>
            <a:pPr lvl="3"/>
            <a:r>
              <a:rPr lang="de-DE" dirty="0"/>
              <a:t>Talent Hybrid </a:t>
            </a:r>
            <a:r>
              <a:rPr lang="de-DE" dirty="0">
                <a:sym typeface="Wingdings" panose="05000000000000000000" pitchFamily="2" charset="2"/>
              </a:rPr>
              <a:t> kein EC </a:t>
            </a:r>
            <a:endParaRPr lang="de-DE" dirty="0"/>
          </a:p>
          <a:p>
            <a:pPr lvl="3"/>
            <a:r>
              <a:rPr lang="de-DE" dirty="0"/>
              <a:t>Core Hybrid </a:t>
            </a:r>
            <a:r>
              <a:rPr lang="de-DE" dirty="0">
                <a:sym typeface="Wingdings" panose="05000000000000000000" pitchFamily="2" charset="2"/>
              </a:rPr>
              <a:t> EC für alle Mitarbeiter</a:t>
            </a:r>
          </a:p>
          <a:p>
            <a:pPr lvl="3"/>
            <a:r>
              <a:rPr lang="de-DE" dirty="0" err="1"/>
              <a:t>Full</a:t>
            </a:r>
            <a:r>
              <a:rPr lang="de-DE" dirty="0"/>
              <a:t> Cloud </a:t>
            </a:r>
            <a:r>
              <a:rPr lang="de-DE" dirty="0">
                <a:sym typeface="Wingdings" panose="05000000000000000000" pitchFamily="2" charset="2"/>
              </a:rPr>
              <a:t> EC für alle Mitarbeiter</a:t>
            </a:r>
            <a:endParaRPr lang="de-DE" dirty="0"/>
          </a:p>
          <a:p>
            <a:pPr lvl="3"/>
            <a:r>
              <a:rPr lang="de-DE" dirty="0"/>
              <a:t>Side-</a:t>
            </a:r>
            <a:r>
              <a:rPr lang="de-DE" dirty="0" err="1"/>
              <a:t>by</a:t>
            </a:r>
            <a:r>
              <a:rPr lang="de-DE" dirty="0"/>
              <a:t>-</a:t>
            </a:r>
            <a:r>
              <a:rPr lang="de-DE" dirty="0" err="1"/>
              <a:t>side</a:t>
            </a:r>
            <a:r>
              <a:rPr lang="de-DE" dirty="0"/>
              <a:t> </a:t>
            </a:r>
            <a:r>
              <a:rPr lang="de-DE" dirty="0">
                <a:sym typeface="Wingdings" panose="05000000000000000000" pitchFamily="2" charset="2"/>
              </a:rPr>
              <a:t> EC für alle Mitarbeiter, EC führend für einige Länder, SAP HCM führend für andere Länder</a:t>
            </a:r>
          </a:p>
          <a:p>
            <a:pPr marL="0" lvl="1" indent="0">
              <a:buNone/>
            </a:pPr>
            <a:endParaRPr lang="de-DE" dirty="0"/>
          </a:p>
          <a:p>
            <a:pPr lvl="1"/>
            <a:r>
              <a:rPr lang="de-DE" dirty="0"/>
              <a:t>Kostenstellenschlüssel</a:t>
            </a:r>
          </a:p>
          <a:p>
            <a:pPr lvl="2"/>
            <a:r>
              <a:rPr lang="de-DE" dirty="0"/>
              <a:t>Kostenstellen werden über Standard-Schnittstellen aus verschiedenen SAP FI/CO Systemen importiert, über die verschiedenen System hinweg, kann nicht garantiert eine Eindeutigkeit der Schlüssel nicht garantiert werden</a:t>
            </a:r>
          </a:p>
          <a:p>
            <a:pPr lvl="2"/>
            <a:r>
              <a:rPr lang="de-DE" dirty="0"/>
              <a:t>Im EC müssen die Schlüssel eindeutig sein, </a:t>
            </a:r>
          </a:p>
        </p:txBody>
      </p:sp>
      <p:sp>
        <p:nvSpPr>
          <p:cNvPr id="4" name="Title"/>
          <p:cNvSpPr>
            <a:spLocks noGrp="1"/>
          </p:cNvSpPr>
          <p:nvPr>
            <p:ph type="title"/>
          </p:nvPr>
        </p:nvSpPr>
        <p:spPr bwMode="gray">
          <a:xfrm>
            <a:off x="504001" y="504000"/>
            <a:ext cx="11186476" cy="677108"/>
          </a:xfrm>
        </p:spPr>
        <p:txBody>
          <a:bodyPr/>
          <a:lstStyle/>
          <a:p>
            <a:r>
              <a:rPr lang="de-DE" dirty="0"/>
              <a:t>Identifizierte Probleme II</a:t>
            </a:r>
            <a:br>
              <a:rPr lang="de-DE" dirty="0"/>
            </a:br>
            <a:r>
              <a:rPr lang="de-DE" sz="2000" b="0" dirty="0"/>
              <a:t>Integration</a:t>
            </a:r>
          </a:p>
        </p:txBody>
      </p:sp>
      <p:sp>
        <p:nvSpPr>
          <p:cNvPr id="5" name="Rectangle 4">
            <a:extLst>
              <a:ext uri="{FF2B5EF4-FFF2-40B4-BE49-F238E27FC236}">
                <a16:creationId xmlns:a16="http://schemas.microsoft.com/office/drawing/2014/main" id="{D44DFFA1-C326-4462-953F-489FD5733DC3}"/>
              </a:ext>
            </a:extLst>
          </p:cNvPr>
          <p:cNvSpPr/>
          <p:nvPr/>
        </p:nvSpPr>
        <p:spPr bwMode="gray">
          <a:xfrm>
            <a:off x="10422245" y="385354"/>
            <a:ext cx="1675602" cy="914400"/>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GB" sz="1800" kern="0" dirty="0" err="1">
                <a:ea typeface="Arial Unicode MS" pitchFamily="34" charset="-128"/>
                <a:cs typeface="Arial Unicode MS" pitchFamily="34" charset="-128"/>
              </a:rPr>
              <a:t>Nicht</a:t>
            </a:r>
            <a:r>
              <a:rPr lang="en-GB" sz="1800" kern="0" dirty="0">
                <a:ea typeface="Arial Unicode MS" pitchFamily="34" charset="-128"/>
                <a:cs typeface="Arial Unicode MS" pitchFamily="34" charset="-128"/>
              </a:rPr>
              <a:t> </a:t>
            </a:r>
            <a:r>
              <a:rPr lang="en-GB" sz="1800" kern="0" dirty="0" err="1">
                <a:ea typeface="Arial Unicode MS" pitchFamily="34" charset="-128"/>
                <a:cs typeface="Arial Unicode MS" pitchFamily="34" charset="-128"/>
              </a:rPr>
              <a:t>für</a:t>
            </a:r>
            <a:r>
              <a:rPr lang="en-GB" sz="1800" kern="0" dirty="0">
                <a:ea typeface="Arial Unicode MS" pitchFamily="34" charset="-128"/>
                <a:cs typeface="Arial Unicode MS" pitchFamily="34" charset="-128"/>
              </a:rPr>
              <a:t> Recruiting relevant</a:t>
            </a: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55491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de-DE">
                <a:solidFill>
                  <a:schemeClr val="accent1"/>
                </a:solidFill>
              </a:rPr>
              <a:t>Optionen</a:t>
            </a:r>
          </a:p>
        </p:txBody>
      </p:sp>
      <p:pic>
        <p:nvPicPr>
          <p:cNvPr id="16" name="Illustration" descr="SAP SuccessFactors illustration" title="SAP SuccessFactors illustration"/>
          <p:cNvPicPr>
            <a:picLocks noGrp="1" noChangeAspect="1"/>
          </p:cNvPicPr>
          <p:nvPr>
            <p:ph type="pic" sz="quarter" idx="12"/>
          </p:nvPr>
        </p:nvPicPr>
        <p:blipFill>
          <a:blip r:embed="rId2"/>
          <a:srcRect l="24" r="24"/>
          <a:stretch>
            <a:fillRect/>
          </a:stretch>
        </p:blipFill>
        <p:spPr>
          <a:prstGeom prst="rect">
            <a:avLst/>
          </a:prstGeom>
        </p:spPr>
      </p:pic>
    </p:spTree>
    <p:extLst>
      <p:ext uri="{BB962C8B-B14F-4D97-AF65-F5344CB8AC3E}">
        <p14:creationId xmlns:p14="http://schemas.microsoft.com/office/powerpoint/2010/main" val="107364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48030F7-84E0-4CCB-A03B-CF6E7C17AD15}"/>
              </a:ext>
            </a:extLst>
          </p:cNvPr>
          <p:cNvGraphicFramePr>
            <a:graphicFrameLocks noChangeAspect="1"/>
          </p:cNvGraphicFramePr>
          <p:nvPr>
            <p:custDataLst>
              <p:tags r:id="rId2"/>
            </p:custDataLst>
            <p:extLst>
              <p:ext uri="{D42A27DB-BD31-4B8C-83A1-F6EECF244321}">
                <p14:modId xmlns:p14="http://schemas.microsoft.com/office/powerpoint/2010/main" val="41263187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 name="think-cell Folie" r:id="rId4" imgW="573" imgH="573" progId="TCLayout.ActiveDocument.1">
                  <p:embed/>
                </p:oleObj>
              </mc:Choice>
              <mc:Fallback>
                <p:oleObj name="think-cell Folie" r:id="rId4" imgW="573" imgH="573" progId="TCLayout.ActiveDocument.1">
                  <p:embed/>
                  <p:pic>
                    <p:nvPicPr>
                      <p:cNvPr id="3" name="Object 2" hidden="1">
                        <a:extLst>
                          <a:ext uri="{FF2B5EF4-FFF2-40B4-BE49-F238E27FC236}">
                            <a16:creationId xmlns:a16="http://schemas.microsoft.com/office/drawing/2014/main" id="{C48030F7-84E0-4CCB-A03B-CF6E7C17AD1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p:cNvSpPr>
            <a:spLocks noGrp="1"/>
          </p:cNvSpPr>
          <p:nvPr>
            <p:ph type="title"/>
          </p:nvPr>
        </p:nvSpPr>
        <p:spPr bwMode="gray"/>
        <p:txBody>
          <a:bodyPr/>
          <a:lstStyle/>
          <a:p>
            <a:r>
              <a:rPr lang="en-US" dirty="0" err="1"/>
              <a:t>Optionen</a:t>
            </a:r>
            <a:r>
              <a:rPr lang="en-US" dirty="0"/>
              <a:t/>
            </a:r>
            <a:br>
              <a:rPr lang="en-US" dirty="0"/>
            </a:br>
            <a:r>
              <a:rPr lang="en-US" sz="2000" b="0" dirty="0" err="1"/>
              <a:t>Übersicht</a:t>
            </a:r>
            <a:endParaRPr lang="en-US" sz="2000" b="0" dirty="0"/>
          </a:p>
        </p:txBody>
      </p:sp>
      <p:graphicFrame>
        <p:nvGraphicFramePr>
          <p:cNvPr id="5" name="Table 4">
            <a:extLst>
              <a:ext uri="{FF2B5EF4-FFF2-40B4-BE49-F238E27FC236}">
                <a16:creationId xmlns:a16="http://schemas.microsoft.com/office/drawing/2014/main" id="{EAA156A4-C76A-4E6F-A040-9220ACD0CCE2}"/>
              </a:ext>
            </a:extLst>
          </p:cNvPr>
          <p:cNvGraphicFramePr>
            <a:graphicFrameLocks noGrp="1"/>
          </p:cNvGraphicFramePr>
          <p:nvPr>
            <p:extLst>
              <p:ext uri="{D42A27DB-BD31-4B8C-83A1-F6EECF244321}">
                <p14:modId xmlns:p14="http://schemas.microsoft.com/office/powerpoint/2010/main" val="2613672810"/>
              </p:ext>
            </p:extLst>
          </p:nvPr>
        </p:nvGraphicFramePr>
        <p:xfrm>
          <a:off x="504000" y="1620000"/>
          <a:ext cx="11185200" cy="3027182"/>
        </p:xfrm>
        <a:graphic>
          <a:graphicData uri="http://schemas.openxmlformats.org/drawingml/2006/table">
            <a:tbl>
              <a:tblPr firstRow="1" firstCol="1" bandRow="1">
                <a:tableStyleId>{5C22544A-7EE6-4342-B048-85BDC9FD1C3A}</a:tableStyleId>
              </a:tblPr>
              <a:tblGrid>
                <a:gridCol w="2796300">
                  <a:extLst>
                    <a:ext uri="{9D8B030D-6E8A-4147-A177-3AD203B41FA5}">
                      <a16:colId xmlns:a16="http://schemas.microsoft.com/office/drawing/2014/main" val="1215722404"/>
                    </a:ext>
                  </a:extLst>
                </a:gridCol>
                <a:gridCol w="2796300">
                  <a:extLst>
                    <a:ext uri="{9D8B030D-6E8A-4147-A177-3AD203B41FA5}">
                      <a16:colId xmlns:a16="http://schemas.microsoft.com/office/drawing/2014/main" val="3995052411"/>
                    </a:ext>
                  </a:extLst>
                </a:gridCol>
                <a:gridCol w="2796300">
                  <a:extLst>
                    <a:ext uri="{9D8B030D-6E8A-4147-A177-3AD203B41FA5}">
                      <a16:colId xmlns:a16="http://schemas.microsoft.com/office/drawing/2014/main" val="2782320164"/>
                    </a:ext>
                  </a:extLst>
                </a:gridCol>
                <a:gridCol w="2796300">
                  <a:extLst>
                    <a:ext uri="{9D8B030D-6E8A-4147-A177-3AD203B41FA5}">
                      <a16:colId xmlns:a16="http://schemas.microsoft.com/office/drawing/2014/main" val="1449398560"/>
                    </a:ext>
                  </a:extLst>
                </a:gridCol>
              </a:tblGrid>
              <a:tr h="419998">
                <a:tc>
                  <a:txBody>
                    <a:bodyPr/>
                    <a:lstStyle/>
                    <a:p>
                      <a:endParaRPr lang="de-DE" sz="2000" dirty="0"/>
                    </a:p>
                  </a:txBody>
                  <a:tcPr/>
                </a:tc>
                <a:tc>
                  <a:txBody>
                    <a:bodyPr/>
                    <a:lstStyle/>
                    <a:p>
                      <a:pPr algn="ctr"/>
                      <a:r>
                        <a:rPr lang="de-DE" sz="2000" dirty="0"/>
                        <a:t>Option 1 </a:t>
                      </a:r>
                      <a:br>
                        <a:rPr lang="de-DE" sz="2000" dirty="0"/>
                      </a:br>
                      <a:r>
                        <a:rPr lang="de-DE" sz="2000" dirty="0"/>
                        <a:t>(aktuelle Situation)</a:t>
                      </a:r>
                    </a:p>
                  </a:txBody>
                  <a:tcPr/>
                </a:tc>
                <a:tc>
                  <a:txBody>
                    <a:bodyPr/>
                    <a:lstStyle/>
                    <a:p>
                      <a:pPr algn="ctr"/>
                      <a:r>
                        <a:rPr lang="de-DE" sz="2000" dirty="0"/>
                        <a:t>Option 2</a:t>
                      </a:r>
                    </a:p>
                  </a:txBody>
                  <a:tcPr/>
                </a:tc>
                <a:tc>
                  <a:txBody>
                    <a:bodyPr/>
                    <a:lstStyle/>
                    <a:p>
                      <a:pPr algn="ctr"/>
                      <a:r>
                        <a:rPr lang="de-DE" sz="2000" dirty="0"/>
                        <a:t>Option 3</a:t>
                      </a:r>
                    </a:p>
                  </a:txBody>
                  <a:tcPr/>
                </a:tc>
                <a:extLst>
                  <a:ext uri="{0D108BD9-81ED-4DB2-BD59-A6C34878D82A}">
                    <a16:rowId xmlns:a16="http://schemas.microsoft.com/office/drawing/2014/main" val="112351437"/>
                  </a:ext>
                </a:extLst>
              </a:tr>
              <a:tr h="419998">
                <a:tc>
                  <a:txBody>
                    <a:bodyPr/>
                    <a:lstStyle/>
                    <a:p>
                      <a:r>
                        <a:rPr lang="de-DE" sz="2000" kern="1200" dirty="0"/>
                        <a:t>Instanzen</a:t>
                      </a:r>
                      <a:endParaRPr lang="de-DE" sz="2000" b="0" kern="1200" dirty="0">
                        <a:solidFill>
                          <a:schemeClr val="lt1"/>
                        </a:solidFill>
                        <a:latin typeface="+mn-lt"/>
                        <a:ea typeface="+mn-ea"/>
                        <a:cs typeface="+mn-cs"/>
                      </a:endParaRPr>
                    </a:p>
                  </a:txBody>
                  <a:tcPr/>
                </a:tc>
                <a:tc>
                  <a:txBody>
                    <a:bodyPr/>
                    <a:lstStyle/>
                    <a:p>
                      <a:r>
                        <a:rPr lang="de-DE" sz="1600" dirty="0"/>
                        <a:t>1</a:t>
                      </a:r>
                    </a:p>
                  </a:txBody>
                  <a:tcPr/>
                </a:tc>
                <a:tc>
                  <a:txBody>
                    <a:bodyPr/>
                    <a:lstStyle/>
                    <a:p>
                      <a:r>
                        <a:rPr lang="de-DE" sz="1600" dirty="0"/>
                        <a:t>1</a:t>
                      </a:r>
                    </a:p>
                  </a:txBody>
                  <a:tcPr/>
                </a:tc>
                <a:tc>
                  <a:txBody>
                    <a:bodyPr/>
                    <a:lstStyle/>
                    <a:p>
                      <a:r>
                        <a:rPr lang="de-DE" sz="1600" dirty="0"/>
                        <a:t>2+</a:t>
                      </a:r>
                    </a:p>
                  </a:txBody>
                  <a:tcPr/>
                </a:tc>
                <a:extLst>
                  <a:ext uri="{0D108BD9-81ED-4DB2-BD59-A6C34878D82A}">
                    <a16:rowId xmlns:a16="http://schemas.microsoft.com/office/drawing/2014/main" val="13100441"/>
                  </a:ext>
                </a:extLst>
              </a:tr>
              <a:tr h="1906144">
                <a:tc>
                  <a:txBody>
                    <a:bodyPr/>
                    <a:lstStyle/>
                    <a:p>
                      <a:r>
                        <a:rPr lang="de-DE" sz="2000" kern="1200" dirty="0"/>
                        <a:t>Recruiting</a:t>
                      </a:r>
                      <a:endParaRPr lang="de-DE" sz="2000" b="0" kern="1200" dirty="0">
                        <a:solidFill>
                          <a:schemeClr val="lt1"/>
                        </a:solidFill>
                        <a:latin typeface="+mn-lt"/>
                        <a:ea typeface="+mn-ea"/>
                        <a:cs typeface="+mn-cs"/>
                      </a:endParaRPr>
                    </a:p>
                  </a:txBody>
                  <a:tcPr/>
                </a:tc>
                <a:tc>
                  <a:txBody>
                    <a:bodyPr/>
                    <a:lstStyle/>
                    <a:p>
                      <a:r>
                        <a:rPr lang="de-DE" sz="1600" dirty="0"/>
                        <a:t>2 Prozesse:</a:t>
                      </a:r>
                    </a:p>
                    <a:p>
                      <a:pPr marL="285750" indent="-285750">
                        <a:buFontTx/>
                        <a:buChar char="-"/>
                      </a:pPr>
                      <a:r>
                        <a:rPr lang="de-DE" sz="1600" dirty="0"/>
                        <a:t>Standard</a:t>
                      </a:r>
                    </a:p>
                    <a:p>
                      <a:pPr marL="285750" indent="-285750">
                        <a:buFontTx/>
                        <a:buChar char="-"/>
                      </a:pPr>
                      <a:r>
                        <a:rPr lang="de-DE" sz="1600" dirty="0"/>
                        <a:t>Pipeline</a:t>
                      </a:r>
                    </a:p>
                  </a:txBody>
                  <a:tcPr/>
                </a:tc>
                <a:tc>
                  <a:txBody>
                    <a:bodyPr/>
                    <a:lstStyle/>
                    <a:p>
                      <a:r>
                        <a:rPr lang="de-DE" sz="1600" dirty="0"/>
                        <a:t>n Prozesse:</a:t>
                      </a:r>
                    </a:p>
                    <a:p>
                      <a:pPr marL="285750" indent="-285750">
                        <a:buFontTx/>
                        <a:buChar char="-"/>
                      </a:pPr>
                      <a:r>
                        <a:rPr lang="de-DE" sz="1600" dirty="0"/>
                        <a:t>DZ BANK</a:t>
                      </a:r>
                    </a:p>
                    <a:p>
                      <a:pPr marL="285750" indent="-285750">
                        <a:buFontTx/>
                        <a:buChar char="-"/>
                      </a:pPr>
                      <a:r>
                        <a:rPr lang="de-DE" sz="1600" dirty="0"/>
                        <a:t>DZ PRIVATBANK</a:t>
                      </a:r>
                    </a:p>
                    <a:p>
                      <a:pPr marL="285750" indent="-285750">
                        <a:buFontTx/>
                        <a:buChar char="-"/>
                      </a:pPr>
                      <a:r>
                        <a:rPr lang="de-DE" sz="1600" dirty="0" err="1"/>
                        <a:t>TeamBank</a:t>
                      </a:r>
                      <a:endParaRPr lang="de-DE" sz="1600" dirty="0"/>
                    </a:p>
                    <a:p>
                      <a:pPr marL="285750" indent="-285750">
                        <a:buFontTx/>
                        <a:buChar char="-"/>
                      </a:pPr>
                      <a:r>
                        <a:rPr lang="de-DE" sz="1600" dirty="0"/>
                        <a:t>Ggf. weitere Gesellschaften</a:t>
                      </a:r>
                    </a:p>
                    <a:p>
                      <a:pPr marL="285750" indent="-285750">
                        <a:buFontTx/>
                        <a:buChar char="-"/>
                      </a:pPr>
                      <a:endParaRPr lang="de-DE" sz="1600" dirty="0"/>
                    </a:p>
                  </a:txBody>
                  <a:tcPr/>
                </a:tc>
                <a:tc>
                  <a:txBody>
                    <a:bodyPr/>
                    <a:lstStyle/>
                    <a:p>
                      <a:r>
                        <a:rPr lang="de-DE" sz="1600" dirty="0"/>
                        <a:t>Pro Instanz ein Verbund-unternehmen (oder Talent- vs. Core-Hybrid-Teilnehmer)</a:t>
                      </a:r>
                    </a:p>
                  </a:txBody>
                  <a:tcPr/>
                </a:tc>
                <a:extLst>
                  <a:ext uri="{0D108BD9-81ED-4DB2-BD59-A6C34878D82A}">
                    <a16:rowId xmlns:a16="http://schemas.microsoft.com/office/drawing/2014/main" val="3277877937"/>
                  </a:ext>
                </a:extLst>
              </a:tr>
            </a:tbl>
          </a:graphicData>
        </a:graphic>
      </p:graphicFrame>
    </p:spTree>
    <p:extLst>
      <p:ext uri="{BB962C8B-B14F-4D97-AF65-F5344CB8AC3E}">
        <p14:creationId xmlns:p14="http://schemas.microsoft.com/office/powerpoint/2010/main" val="465111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438301" y="1332294"/>
            <a:ext cx="3373951" cy="4230000"/>
          </a:xfrm>
        </p:spPr>
        <p:txBody>
          <a:bodyPr>
            <a:normAutofit lnSpcReduction="10000"/>
          </a:bodyPr>
          <a:lstStyle/>
          <a:p>
            <a:r>
              <a:rPr lang="en-US" dirty="0" err="1"/>
              <a:t>Vorteile</a:t>
            </a:r>
            <a:r>
              <a:rPr lang="en-US" dirty="0"/>
              <a:t>:</a:t>
            </a:r>
          </a:p>
          <a:p>
            <a:pPr marL="342900" indent="-342900">
              <a:buFont typeface="Arial" charset="0"/>
              <a:buChar char="•"/>
            </a:pPr>
            <a:r>
              <a:rPr lang="en-US" dirty="0" err="1"/>
              <a:t>Geringere</a:t>
            </a:r>
            <a:r>
              <a:rPr lang="en-US" dirty="0"/>
              <a:t> </a:t>
            </a:r>
            <a:r>
              <a:rPr lang="en-US" dirty="0" err="1"/>
              <a:t>Aufwände</a:t>
            </a:r>
            <a:r>
              <a:rPr lang="en-US" dirty="0"/>
              <a:t> </a:t>
            </a:r>
            <a:r>
              <a:rPr lang="en-US" dirty="0" err="1"/>
              <a:t>zur</a:t>
            </a:r>
            <a:r>
              <a:rPr lang="en-US" dirty="0"/>
              <a:t> </a:t>
            </a:r>
            <a:r>
              <a:rPr lang="en-US" dirty="0" err="1"/>
              <a:t>Implementierung</a:t>
            </a:r>
            <a:r>
              <a:rPr lang="en-US" dirty="0"/>
              <a:t> und Administration</a:t>
            </a:r>
          </a:p>
          <a:p>
            <a:pPr marL="342900" indent="-342900">
              <a:buFont typeface="Arial" charset="0"/>
              <a:buChar char="•"/>
            </a:pPr>
            <a:r>
              <a:rPr lang="de-DE" dirty="0"/>
              <a:t>Eine technische Plattform – Vorteile für Integration und Reporting</a:t>
            </a:r>
            <a:endParaRPr lang="en-US" dirty="0"/>
          </a:p>
          <a:p>
            <a:pPr marL="342900" indent="-342900">
              <a:buFont typeface="Arial" charset="0"/>
              <a:buChar char="•"/>
            </a:pPr>
            <a:r>
              <a:rPr lang="en-US" dirty="0" err="1"/>
              <a:t>Leichtere</a:t>
            </a:r>
            <a:r>
              <a:rPr lang="en-US" dirty="0"/>
              <a:t> </a:t>
            </a:r>
            <a:r>
              <a:rPr lang="en-US" dirty="0" err="1"/>
              <a:t>Anbindung</a:t>
            </a:r>
            <a:r>
              <a:rPr lang="en-US" dirty="0"/>
              <a:t> von </a:t>
            </a:r>
            <a:r>
              <a:rPr lang="en-US" dirty="0" err="1"/>
              <a:t>neuen</a:t>
            </a:r>
            <a:r>
              <a:rPr lang="en-US" dirty="0"/>
              <a:t> </a:t>
            </a:r>
            <a:r>
              <a:rPr lang="en-US" dirty="0" err="1"/>
              <a:t>Unternehmen</a:t>
            </a:r>
            <a:endParaRPr lang="en-US" dirty="0"/>
          </a:p>
          <a:p>
            <a:pPr marL="342900" indent="-342900">
              <a:buFont typeface="Arial" charset="0"/>
              <a:buChar char="•"/>
            </a:pPr>
            <a:r>
              <a:rPr lang="en-US" dirty="0" err="1"/>
              <a:t>Standardisierung</a:t>
            </a:r>
            <a:r>
              <a:rPr lang="en-US" dirty="0"/>
              <a:t> von HR </a:t>
            </a:r>
            <a:r>
              <a:rPr lang="en-US" dirty="0" err="1"/>
              <a:t>Prozessen</a:t>
            </a:r>
            <a:r>
              <a:rPr lang="en-US" dirty="0"/>
              <a:t> </a:t>
            </a:r>
            <a:r>
              <a:rPr lang="en-US" dirty="0" err="1"/>
              <a:t>über</a:t>
            </a:r>
            <a:r>
              <a:rPr lang="en-US" dirty="0"/>
              <a:t> </a:t>
            </a:r>
            <a:r>
              <a:rPr lang="en-US" dirty="0" err="1"/>
              <a:t>Unternehmensgrenzen</a:t>
            </a:r>
            <a:endParaRPr lang="en-US" dirty="0"/>
          </a:p>
          <a:p>
            <a:pPr marL="342900" indent="-342900">
              <a:buFont typeface="Arial" charset="0"/>
              <a:buChar char="•"/>
            </a:pPr>
            <a:endParaRPr lang="en-US" dirty="0"/>
          </a:p>
          <a:p>
            <a:pPr marL="342900" indent="-342900">
              <a:buFont typeface="Arial" charset="0"/>
              <a:buChar char="•"/>
            </a:pPr>
            <a:endParaRPr lang="en-US" dirty="0"/>
          </a:p>
        </p:txBody>
      </p:sp>
      <p:sp>
        <p:nvSpPr>
          <p:cNvPr id="4" name="Title 3"/>
          <p:cNvSpPr>
            <a:spLocks noGrp="1"/>
          </p:cNvSpPr>
          <p:nvPr>
            <p:ph type="title"/>
          </p:nvPr>
        </p:nvSpPr>
        <p:spPr/>
        <p:txBody>
          <a:bodyPr/>
          <a:lstStyle/>
          <a:p>
            <a:r>
              <a:rPr lang="en-US" dirty="0"/>
              <a:t>Eine SuccessFactors </a:t>
            </a:r>
            <a:r>
              <a:rPr lang="en-US" dirty="0" err="1"/>
              <a:t>Instanz</a:t>
            </a:r>
            <a:endParaRPr lang="en-US" dirty="0"/>
          </a:p>
        </p:txBody>
      </p:sp>
      <p:grpSp>
        <p:nvGrpSpPr>
          <p:cNvPr id="5" name="Group 4"/>
          <p:cNvGrpSpPr/>
          <p:nvPr/>
        </p:nvGrpSpPr>
        <p:grpSpPr>
          <a:xfrm>
            <a:off x="1033817" y="1770029"/>
            <a:ext cx="2351652" cy="1885474"/>
            <a:chOff x="1639953" y="2980643"/>
            <a:chExt cx="2351652" cy="1885474"/>
          </a:xfrm>
        </p:grpSpPr>
        <p:pic>
          <p:nvPicPr>
            <p:cNvPr id="6" name="Picture 5" descr="Iconsforppt.png"/>
            <p:cNvPicPr>
              <a:picLocks noChangeAspect="1"/>
            </p:cNvPicPr>
            <p:nvPr/>
          </p:nvPicPr>
          <p:blipFill rotWithShape="1">
            <a:blip r:embed="rId2" cstate="print">
              <a:extLst>
                <a:ext uri="{28A0092B-C50C-407E-A947-70E740481C1C}">
                  <a14:useLocalDpi xmlns:a14="http://schemas.microsoft.com/office/drawing/2010/main" val="0"/>
                </a:ext>
              </a:extLst>
            </a:blip>
            <a:srcRect r="53720" b="77839"/>
            <a:stretch/>
          </p:blipFill>
          <p:spPr>
            <a:xfrm>
              <a:off x="1639953" y="2980643"/>
              <a:ext cx="2351652" cy="1076165"/>
            </a:xfrm>
            <a:prstGeom prst="rect">
              <a:avLst/>
            </a:prstGeom>
            <a:solidFill>
              <a:schemeClr val="bg1"/>
            </a:solidFill>
          </p:spPr>
        </p:pic>
        <p:pic>
          <p:nvPicPr>
            <p:cNvPr id="7" name="Picture 6" descr="SAP_SuccessF_horz_R_pos_blugl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0583" y="3666022"/>
              <a:ext cx="1970393" cy="235884"/>
            </a:xfrm>
            <a:prstGeom prst="rect">
              <a:avLst/>
            </a:prstGeom>
            <a:solidFill>
              <a:schemeClr val="bg1"/>
            </a:solidFill>
          </p:spPr>
        </p:pic>
        <p:cxnSp>
          <p:nvCxnSpPr>
            <p:cNvPr id="12" name="Straight Connector 11"/>
            <p:cNvCxnSpPr/>
            <p:nvPr/>
          </p:nvCxnSpPr>
          <p:spPr>
            <a:xfrm>
              <a:off x="1935549" y="4160162"/>
              <a:ext cx="0" cy="705955"/>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63355" y="4160162"/>
              <a:ext cx="0" cy="705955"/>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val 737"/>
            <p:cNvSpPr>
              <a:spLocks noChangeArrowheads="1"/>
            </p:cNvSpPr>
            <p:nvPr/>
          </p:nvSpPr>
          <p:spPr bwMode="auto">
            <a:xfrm>
              <a:off x="2407206" y="3132622"/>
              <a:ext cx="360083" cy="360083"/>
            </a:xfrm>
            <a:prstGeom prst="ellipse">
              <a:avLst/>
            </a:prstGeom>
            <a:solidFill>
              <a:srgbClr val="FFC000"/>
            </a:solidFill>
            <a:ln w="9525">
              <a:noFill/>
              <a:round/>
              <a:headEnd/>
              <a:tailEnd/>
            </a:ln>
          </p:spPr>
          <p:txBody>
            <a:bodyPr wrap="none" anchor="ctr"/>
            <a:lstStyle/>
            <a:p>
              <a:endParaRPr lang="en-US" dirty="0"/>
            </a:p>
          </p:txBody>
        </p:sp>
      </p:grpSp>
      <p:sp>
        <p:nvSpPr>
          <p:cNvPr id="17" name="Text Placeholder 2"/>
          <p:cNvSpPr>
            <a:spLocks noGrp="1"/>
          </p:cNvSpPr>
          <p:nvPr>
            <p:ph type="body" sz="quarter" idx="11"/>
          </p:nvPr>
        </p:nvSpPr>
        <p:spPr>
          <a:xfrm>
            <a:off x="8244624" y="1332294"/>
            <a:ext cx="3373951" cy="4230000"/>
          </a:xfrm>
        </p:spPr>
        <p:txBody>
          <a:bodyPr>
            <a:normAutofit/>
          </a:bodyPr>
          <a:lstStyle/>
          <a:p>
            <a:r>
              <a:rPr lang="en-US" dirty="0" err="1"/>
              <a:t>Überlegungen</a:t>
            </a:r>
            <a:r>
              <a:rPr lang="en-US" dirty="0"/>
              <a:t>:</a:t>
            </a:r>
          </a:p>
          <a:p>
            <a:pPr marL="342900" indent="-342900">
              <a:buFont typeface="Arial" charset="0"/>
              <a:buChar char="•"/>
            </a:pPr>
            <a:r>
              <a:rPr lang="en-US" dirty="0" err="1"/>
              <a:t>Harmonisierung</a:t>
            </a:r>
            <a:r>
              <a:rPr lang="en-US" dirty="0"/>
              <a:t> </a:t>
            </a:r>
            <a:r>
              <a:rPr lang="en-US" dirty="0" err="1"/>
              <a:t>erforderlich</a:t>
            </a:r>
            <a:endParaRPr lang="en-US" dirty="0"/>
          </a:p>
          <a:p>
            <a:pPr marL="342900" indent="-342900">
              <a:buFont typeface="Arial" charset="0"/>
              <a:buChar char="•"/>
            </a:pPr>
            <a:r>
              <a:rPr lang="en-US" dirty="0" err="1"/>
              <a:t>Kompromisse</a:t>
            </a:r>
            <a:r>
              <a:rPr lang="en-US" dirty="0"/>
              <a:t> </a:t>
            </a:r>
            <a:r>
              <a:rPr lang="en-US" dirty="0" err="1"/>
              <a:t>bei</a:t>
            </a:r>
            <a:r>
              <a:rPr lang="en-US" dirty="0"/>
              <a:t> </a:t>
            </a:r>
            <a:r>
              <a:rPr lang="en-US" dirty="0" err="1"/>
              <a:t>Implementierungsfragen</a:t>
            </a:r>
            <a:endParaRPr lang="en-US" dirty="0"/>
          </a:p>
          <a:p>
            <a:pPr marL="342900" indent="-342900">
              <a:buFont typeface="Arial" charset="0"/>
              <a:buChar char="•"/>
            </a:pPr>
            <a:r>
              <a:rPr lang="en-US" dirty="0" err="1"/>
              <a:t>Enge</a:t>
            </a:r>
            <a:r>
              <a:rPr lang="en-US" dirty="0"/>
              <a:t> </a:t>
            </a:r>
            <a:r>
              <a:rPr lang="en-US" dirty="0" err="1"/>
              <a:t>Abstimmung</a:t>
            </a:r>
            <a:r>
              <a:rPr lang="en-US" dirty="0"/>
              <a:t> </a:t>
            </a:r>
            <a:r>
              <a:rPr lang="en-US" dirty="0" err="1"/>
              <a:t>zwischen</a:t>
            </a:r>
            <a:r>
              <a:rPr lang="en-US" dirty="0"/>
              <a:t> den </a:t>
            </a:r>
            <a:r>
              <a:rPr lang="en-US" dirty="0" err="1"/>
              <a:t>Unternehmen</a:t>
            </a:r>
            <a:r>
              <a:rPr lang="en-US" dirty="0"/>
              <a:t> </a:t>
            </a:r>
            <a:r>
              <a:rPr lang="en-US" dirty="0" err="1"/>
              <a:t>notwendig</a:t>
            </a:r>
            <a:endParaRPr lang="en-US" dirty="0"/>
          </a:p>
          <a:p>
            <a:pPr marL="342900" indent="-342900">
              <a:buFont typeface="Arial" charset="0"/>
              <a:buChar char="•"/>
            </a:pPr>
            <a:endParaRPr lang="en-US" dirty="0"/>
          </a:p>
        </p:txBody>
      </p:sp>
      <p:sp>
        <p:nvSpPr>
          <p:cNvPr id="15" name="Freeform 474">
            <a:extLst>
              <a:ext uri="{FF2B5EF4-FFF2-40B4-BE49-F238E27FC236}">
                <a16:creationId xmlns:a16="http://schemas.microsoft.com/office/drawing/2014/main" id="{5097E32F-A9B3-4A55-9AC7-06312F361E4E}"/>
              </a:ext>
            </a:extLst>
          </p:cNvPr>
          <p:cNvSpPr>
            <a:spLocks noEditPoints="1"/>
          </p:cNvSpPr>
          <p:nvPr/>
        </p:nvSpPr>
        <p:spPr bwMode="auto">
          <a:xfrm>
            <a:off x="1024661" y="3748286"/>
            <a:ext cx="558229" cy="468570"/>
          </a:xfrm>
          <a:custGeom>
            <a:avLst/>
            <a:gdLst>
              <a:gd name="T0" fmla="*/ 139 w 139"/>
              <a:gd name="T1" fmla="*/ 16 h 116"/>
              <a:gd name="T2" fmla="*/ 111 w 139"/>
              <a:gd name="T3" fmla="*/ 16 h 116"/>
              <a:gd name="T4" fmla="*/ 111 w 139"/>
              <a:gd name="T5" fmla="*/ 0 h 116"/>
              <a:gd name="T6" fmla="*/ 29 w 139"/>
              <a:gd name="T7" fmla="*/ 0 h 116"/>
              <a:gd name="T8" fmla="*/ 29 w 139"/>
              <a:gd name="T9" fmla="*/ 16 h 116"/>
              <a:gd name="T10" fmla="*/ 0 w 139"/>
              <a:gd name="T11" fmla="*/ 16 h 116"/>
              <a:gd name="T12" fmla="*/ 0 w 139"/>
              <a:gd name="T13" fmla="*/ 116 h 116"/>
              <a:gd name="T14" fmla="*/ 47 w 139"/>
              <a:gd name="T15" fmla="*/ 116 h 116"/>
              <a:gd name="T16" fmla="*/ 47 w 139"/>
              <a:gd name="T17" fmla="*/ 89 h 116"/>
              <a:gd name="T18" fmla="*/ 67 w 139"/>
              <a:gd name="T19" fmla="*/ 89 h 116"/>
              <a:gd name="T20" fmla="*/ 67 w 139"/>
              <a:gd name="T21" fmla="*/ 116 h 116"/>
              <a:gd name="T22" fmla="*/ 72 w 139"/>
              <a:gd name="T23" fmla="*/ 116 h 116"/>
              <a:gd name="T24" fmla="*/ 72 w 139"/>
              <a:gd name="T25" fmla="*/ 89 h 116"/>
              <a:gd name="T26" fmla="*/ 92 w 139"/>
              <a:gd name="T27" fmla="*/ 89 h 116"/>
              <a:gd name="T28" fmla="*/ 92 w 139"/>
              <a:gd name="T29" fmla="*/ 116 h 116"/>
              <a:gd name="T30" fmla="*/ 139 w 139"/>
              <a:gd name="T31" fmla="*/ 116 h 116"/>
              <a:gd name="T32" fmla="*/ 139 w 139"/>
              <a:gd name="T33" fmla="*/ 16 h 116"/>
              <a:gd name="T34" fmla="*/ 35 w 139"/>
              <a:gd name="T35" fmla="*/ 75 h 116"/>
              <a:gd name="T36" fmla="*/ 10 w 139"/>
              <a:gd name="T37" fmla="*/ 75 h 116"/>
              <a:gd name="T38" fmla="*/ 10 w 139"/>
              <a:gd name="T39" fmla="*/ 58 h 116"/>
              <a:gd name="T40" fmla="*/ 35 w 139"/>
              <a:gd name="T41" fmla="*/ 58 h 116"/>
              <a:gd name="T42" fmla="*/ 35 w 139"/>
              <a:gd name="T43" fmla="*/ 75 h 116"/>
              <a:gd name="T44" fmla="*/ 35 w 139"/>
              <a:gd name="T45" fmla="*/ 48 h 116"/>
              <a:gd name="T46" fmla="*/ 10 w 139"/>
              <a:gd name="T47" fmla="*/ 48 h 116"/>
              <a:gd name="T48" fmla="*/ 10 w 139"/>
              <a:gd name="T49" fmla="*/ 31 h 116"/>
              <a:gd name="T50" fmla="*/ 35 w 139"/>
              <a:gd name="T51" fmla="*/ 31 h 116"/>
              <a:gd name="T52" fmla="*/ 35 w 139"/>
              <a:gd name="T53" fmla="*/ 48 h 116"/>
              <a:gd name="T54" fmla="*/ 66 w 139"/>
              <a:gd name="T55" fmla="*/ 75 h 116"/>
              <a:gd name="T56" fmla="*/ 42 w 139"/>
              <a:gd name="T57" fmla="*/ 75 h 116"/>
              <a:gd name="T58" fmla="*/ 42 w 139"/>
              <a:gd name="T59" fmla="*/ 58 h 116"/>
              <a:gd name="T60" fmla="*/ 66 w 139"/>
              <a:gd name="T61" fmla="*/ 58 h 116"/>
              <a:gd name="T62" fmla="*/ 66 w 139"/>
              <a:gd name="T63" fmla="*/ 75 h 116"/>
              <a:gd name="T64" fmla="*/ 66 w 139"/>
              <a:gd name="T65" fmla="*/ 48 h 116"/>
              <a:gd name="T66" fmla="*/ 42 w 139"/>
              <a:gd name="T67" fmla="*/ 48 h 116"/>
              <a:gd name="T68" fmla="*/ 42 w 139"/>
              <a:gd name="T69" fmla="*/ 31 h 116"/>
              <a:gd name="T70" fmla="*/ 66 w 139"/>
              <a:gd name="T71" fmla="*/ 31 h 116"/>
              <a:gd name="T72" fmla="*/ 66 w 139"/>
              <a:gd name="T73" fmla="*/ 48 h 116"/>
              <a:gd name="T74" fmla="*/ 97 w 139"/>
              <a:gd name="T75" fmla="*/ 75 h 116"/>
              <a:gd name="T76" fmla="*/ 73 w 139"/>
              <a:gd name="T77" fmla="*/ 75 h 116"/>
              <a:gd name="T78" fmla="*/ 73 w 139"/>
              <a:gd name="T79" fmla="*/ 58 h 116"/>
              <a:gd name="T80" fmla="*/ 97 w 139"/>
              <a:gd name="T81" fmla="*/ 58 h 116"/>
              <a:gd name="T82" fmla="*/ 97 w 139"/>
              <a:gd name="T83" fmla="*/ 75 h 116"/>
              <a:gd name="T84" fmla="*/ 97 w 139"/>
              <a:gd name="T85" fmla="*/ 48 h 116"/>
              <a:gd name="T86" fmla="*/ 73 w 139"/>
              <a:gd name="T87" fmla="*/ 48 h 116"/>
              <a:gd name="T88" fmla="*/ 73 w 139"/>
              <a:gd name="T89" fmla="*/ 31 h 116"/>
              <a:gd name="T90" fmla="*/ 97 w 139"/>
              <a:gd name="T91" fmla="*/ 31 h 116"/>
              <a:gd name="T92" fmla="*/ 97 w 139"/>
              <a:gd name="T93" fmla="*/ 48 h 116"/>
              <a:gd name="T94" fmla="*/ 129 w 139"/>
              <a:gd name="T95" fmla="*/ 75 h 116"/>
              <a:gd name="T96" fmla="*/ 104 w 139"/>
              <a:gd name="T97" fmla="*/ 75 h 116"/>
              <a:gd name="T98" fmla="*/ 104 w 139"/>
              <a:gd name="T99" fmla="*/ 58 h 116"/>
              <a:gd name="T100" fmla="*/ 129 w 139"/>
              <a:gd name="T101" fmla="*/ 58 h 116"/>
              <a:gd name="T102" fmla="*/ 129 w 139"/>
              <a:gd name="T103" fmla="*/ 75 h 116"/>
              <a:gd name="T104" fmla="*/ 129 w 139"/>
              <a:gd name="T105" fmla="*/ 48 h 116"/>
              <a:gd name="T106" fmla="*/ 104 w 139"/>
              <a:gd name="T107" fmla="*/ 48 h 116"/>
              <a:gd name="T108" fmla="*/ 104 w 139"/>
              <a:gd name="T109" fmla="*/ 31 h 116"/>
              <a:gd name="T110" fmla="*/ 129 w 139"/>
              <a:gd name="T111" fmla="*/ 31 h 116"/>
              <a:gd name="T112" fmla="*/ 129 w 139"/>
              <a:gd name="T113"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 h="116">
                <a:moveTo>
                  <a:pt x="139" y="16"/>
                </a:moveTo>
                <a:lnTo>
                  <a:pt x="111" y="16"/>
                </a:lnTo>
                <a:lnTo>
                  <a:pt x="111" y="0"/>
                </a:lnTo>
                <a:lnTo>
                  <a:pt x="29" y="0"/>
                </a:lnTo>
                <a:lnTo>
                  <a:pt x="29" y="16"/>
                </a:lnTo>
                <a:lnTo>
                  <a:pt x="0" y="16"/>
                </a:lnTo>
                <a:lnTo>
                  <a:pt x="0" y="116"/>
                </a:lnTo>
                <a:lnTo>
                  <a:pt x="47" y="116"/>
                </a:lnTo>
                <a:lnTo>
                  <a:pt x="47" y="89"/>
                </a:lnTo>
                <a:lnTo>
                  <a:pt x="67" y="89"/>
                </a:lnTo>
                <a:lnTo>
                  <a:pt x="67" y="116"/>
                </a:lnTo>
                <a:lnTo>
                  <a:pt x="72" y="116"/>
                </a:lnTo>
                <a:lnTo>
                  <a:pt x="72" y="89"/>
                </a:lnTo>
                <a:lnTo>
                  <a:pt x="92" y="89"/>
                </a:lnTo>
                <a:lnTo>
                  <a:pt x="92" y="116"/>
                </a:lnTo>
                <a:lnTo>
                  <a:pt x="139" y="116"/>
                </a:lnTo>
                <a:lnTo>
                  <a:pt x="139" y="16"/>
                </a:lnTo>
                <a:close/>
                <a:moveTo>
                  <a:pt x="35" y="75"/>
                </a:moveTo>
                <a:lnTo>
                  <a:pt x="10" y="75"/>
                </a:lnTo>
                <a:lnTo>
                  <a:pt x="10" y="58"/>
                </a:lnTo>
                <a:lnTo>
                  <a:pt x="35" y="58"/>
                </a:lnTo>
                <a:lnTo>
                  <a:pt x="35" y="75"/>
                </a:lnTo>
                <a:close/>
                <a:moveTo>
                  <a:pt x="35" y="48"/>
                </a:moveTo>
                <a:lnTo>
                  <a:pt x="10" y="48"/>
                </a:lnTo>
                <a:lnTo>
                  <a:pt x="10" y="31"/>
                </a:lnTo>
                <a:lnTo>
                  <a:pt x="35" y="31"/>
                </a:lnTo>
                <a:lnTo>
                  <a:pt x="35" y="48"/>
                </a:lnTo>
                <a:close/>
                <a:moveTo>
                  <a:pt x="66" y="75"/>
                </a:moveTo>
                <a:lnTo>
                  <a:pt x="42" y="75"/>
                </a:lnTo>
                <a:lnTo>
                  <a:pt x="42" y="58"/>
                </a:lnTo>
                <a:lnTo>
                  <a:pt x="66" y="58"/>
                </a:lnTo>
                <a:lnTo>
                  <a:pt x="66" y="75"/>
                </a:lnTo>
                <a:close/>
                <a:moveTo>
                  <a:pt x="66" y="48"/>
                </a:moveTo>
                <a:lnTo>
                  <a:pt x="42" y="48"/>
                </a:lnTo>
                <a:lnTo>
                  <a:pt x="42" y="31"/>
                </a:lnTo>
                <a:lnTo>
                  <a:pt x="66" y="31"/>
                </a:lnTo>
                <a:lnTo>
                  <a:pt x="66" y="48"/>
                </a:lnTo>
                <a:close/>
                <a:moveTo>
                  <a:pt x="97" y="75"/>
                </a:moveTo>
                <a:lnTo>
                  <a:pt x="73" y="75"/>
                </a:lnTo>
                <a:lnTo>
                  <a:pt x="73" y="58"/>
                </a:lnTo>
                <a:lnTo>
                  <a:pt x="97" y="58"/>
                </a:lnTo>
                <a:lnTo>
                  <a:pt x="97" y="75"/>
                </a:lnTo>
                <a:close/>
                <a:moveTo>
                  <a:pt x="97" y="48"/>
                </a:moveTo>
                <a:lnTo>
                  <a:pt x="73" y="48"/>
                </a:lnTo>
                <a:lnTo>
                  <a:pt x="73" y="31"/>
                </a:lnTo>
                <a:lnTo>
                  <a:pt x="97" y="31"/>
                </a:lnTo>
                <a:lnTo>
                  <a:pt x="97" y="48"/>
                </a:lnTo>
                <a:close/>
                <a:moveTo>
                  <a:pt x="129" y="75"/>
                </a:moveTo>
                <a:lnTo>
                  <a:pt x="104" y="75"/>
                </a:lnTo>
                <a:lnTo>
                  <a:pt x="104" y="58"/>
                </a:lnTo>
                <a:lnTo>
                  <a:pt x="129" y="58"/>
                </a:lnTo>
                <a:lnTo>
                  <a:pt x="129" y="75"/>
                </a:lnTo>
                <a:close/>
                <a:moveTo>
                  <a:pt x="129" y="48"/>
                </a:moveTo>
                <a:lnTo>
                  <a:pt x="104" y="48"/>
                </a:lnTo>
                <a:lnTo>
                  <a:pt x="104" y="31"/>
                </a:lnTo>
                <a:lnTo>
                  <a:pt x="129" y="31"/>
                </a:lnTo>
                <a:lnTo>
                  <a:pt x="129" y="48"/>
                </a:lnTo>
                <a:close/>
              </a:path>
            </a:pathLst>
          </a:custGeom>
          <a:solidFill>
            <a:schemeClr val="accent3"/>
          </a:solidFill>
          <a:ln>
            <a:noFill/>
          </a:ln>
          <a:extLst/>
        </p:spPr>
        <p:txBody>
          <a:bodyPr vert="horz" wrap="square" lIns="91419" tIns="45709" rIns="91419" bIns="45709" numCol="1" anchor="t" anchorCtr="0" compatLnSpc="1">
            <a:prstTxWarp prst="textNoShape">
              <a:avLst/>
            </a:prstTxWarp>
          </a:bodyPr>
          <a:lstStyle/>
          <a:p>
            <a:endParaRPr lang="en-US" dirty="0"/>
          </a:p>
        </p:txBody>
      </p:sp>
      <p:sp>
        <p:nvSpPr>
          <p:cNvPr id="16" name="TextBox 15">
            <a:extLst>
              <a:ext uri="{FF2B5EF4-FFF2-40B4-BE49-F238E27FC236}">
                <a16:creationId xmlns:a16="http://schemas.microsoft.com/office/drawing/2014/main" id="{9280DF6C-42B1-4288-8E51-18CA043FA031}"/>
              </a:ext>
            </a:extLst>
          </p:cNvPr>
          <p:cNvSpPr txBox="1"/>
          <p:nvPr/>
        </p:nvSpPr>
        <p:spPr>
          <a:xfrm>
            <a:off x="421904" y="4249410"/>
            <a:ext cx="1738115" cy="356060"/>
          </a:xfrm>
          <a:prstGeom prst="rect">
            <a:avLst/>
          </a:prstGeom>
          <a:noFill/>
        </p:spPr>
        <p:txBody>
          <a:bodyPr wrap="none" lIns="108781" tIns="54388" rIns="108781" bIns="54388">
            <a:spAutoFit/>
          </a:bodyPr>
          <a:lstStyle/>
          <a:p>
            <a:pPr algn="ctr">
              <a:defRPr/>
            </a:pPr>
            <a:r>
              <a:rPr lang="en-US" sz="1600" b="1" dirty="0" err="1">
                <a:latin typeface="Arial" pitchFamily="34" charset="0"/>
                <a:cs typeface="Arial" pitchFamily="34" charset="0"/>
              </a:rPr>
              <a:t>Unternehmen</a:t>
            </a:r>
            <a:r>
              <a:rPr lang="en-US" sz="1600" b="1" dirty="0">
                <a:latin typeface="Arial" pitchFamily="34" charset="0"/>
                <a:cs typeface="Arial" pitchFamily="34" charset="0"/>
              </a:rPr>
              <a:t> A</a:t>
            </a:r>
          </a:p>
        </p:txBody>
      </p:sp>
      <p:sp>
        <p:nvSpPr>
          <p:cNvPr id="18" name="Freeform 474">
            <a:extLst>
              <a:ext uri="{FF2B5EF4-FFF2-40B4-BE49-F238E27FC236}">
                <a16:creationId xmlns:a16="http://schemas.microsoft.com/office/drawing/2014/main" id="{6D942AF8-D6DC-4ED6-A31F-FD0EDC3071B1}"/>
              </a:ext>
            </a:extLst>
          </p:cNvPr>
          <p:cNvSpPr>
            <a:spLocks noEditPoints="1"/>
          </p:cNvSpPr>
          <p:nvPr/>
        </p:nvSpPr>
        <p:spPr bwMode="auto">
          <a:xfrm>
            <a:off x="2690168" y="3730029"/>
            <a:ext cx="558229" cy="468570"/>
          </a:xfrm>
          <a:custGeom>
            <a:avLst/>
            <a:gdLst>
              <a:gd name="T0" fmla="*/ 139 w 139"/>
              <a:gd name="T1" fmla="*/ 16 h 116"/>
              <a:gd name="T2" fmla="*/ 111 w 139"/>
              <a:gd name="T3" fmla="*/ 16 h 116"/>
              <a:gd name="T4" fmla="*/ 111 w 139"/>
              <a:gd name="T5" fmla="*/ 0 h 116"/>
              <a:gd name="T6" fmla="*/ 29 w 139"/>
              <a:gd name="T7" fmla="*/ 0 h 116"/>
              <a:gd name="T8" fmla="*/ 29 w 139"/>
              <a:gd name="T9" fmla="*/ 16 h 116"/>
              <a:gd name="T10" fmla="*/ 0 w 139"/>
              <a:gd name="T11" fmla="*/ 16 h 116"/>
              <a:gd name="T12" fmla="*/ 0 w 139"/>
              <a:gd name="T13" fmla="*/ 116 h 116"/>
              <a:gd name="T14" fmla="*/ 47 w 139"/>
              <a:gd name="T15" fmla="*/ 116 h 116"/>
              <a:gd name="T16" fmla="*/ 47 w 139"/>
              <a:gd name="T17" fmla="*/ 89 h 116"/>
              <a:gd name="T18" fmla="*/ 67 w 139"/>
              <a:gd name="T19" fmla="*/ 89 h 116"/>
              <a:gd name="T20" fmla="*/ 67 w 139"/>
              <a:gd name="T21" fmla="*/ 116 h 116"/>
              <a:gd name="T22" fmla="*/ 72 w 139"/>
              <a:gd name="T23" fmla="*/ 116 h 116"/>
              <a:gd name="T24" fmla="*/ 72 w 139"/>
              <a:gd name="T25" fmla="*/ 89 h 116"/>
              <a:gd name="T26" fmla="*/ 92 w 139"/>
              <a:gd name="T27" fmla="*/ 89 h 116"/>
              <a:gd name="T28" fmla="*/ 92 w 139"/>
              <a:gd name="T29" fmla="*/ 116 h 116"/>
              <a:gd name="T30" fmla="*/ 139 w 139"/>
              <a:gd name="T31" fmla="*/ 116 h 116"/>
              <a:gd name="T32" fmla="*/ 139 w 139"/>
              <a:gd name="T33" fmla="*/ 16 h 116"/>
              <a:gd name="T34" fmla="*/ 35 w 139"/>
              <a:gd name="T35" fmla="*/ 75 h 116"/>
              <a:gd name="T36" fmla="*/ 10 w 139"/>
              <a:gd name="T37" fmla="*/ 75 h 116"/>
              <a:gd name="T38" fmla="*/ 10 w 139"/>
              <a:gd name="T39" fmla="*/ 58 h 116"/>
              <a:gd name="T40" fmla="*/ 35 w 139"/>
              <a:gd name="T41" fmla="*/ 58 h 116"/>
              <a:gd name="T42" fmla="*/ 35 w 139"/>
              <a:gd name="T43" fmla="*/ 75 h 116"/>
              <a:gd name="T44" fmla="*/ 35 w 139"/>
              <a:gd name="T45" fmla="*/ 48 h 116"/>
              <a:gd name="T46" fmla="*/ 10 w 139"/>
              <a:gd name="T47" fmla="*/ 48 h 116"/>
              <a:gd name="T48" fmla="*/ 10 w 139"/>
              <a:gd name="T49" fmla="*/ 31 h 116"/>
              <a:gd name="T50" fmla="*/ 35 w 139"/>
              <a:gd name="T51" fmla="*/ 31 h 116"/>
              <a:gd name="T52" fmla="*/ 35 w 139"/>
              <a:gd name="T53" fmla="*/ 48 h 116"/>
              <a:gd name="T54" fmla="*/ 66 w 139"/>
              <a:gd name="T55" fmla="*/ 75 h 116"/>
              <a:gd name="T56" fmla="*/ 42 w 139"/>
              <a:gd name="T57" fmla="*/ 75 h 116"/>
              <a:gd name="T58" fmla="*/ 42 w 139"/>
              <a:gd name="T59" fmla="*/ 58 h 116"/>
              <a:gd name="T60" fmla="*/ 66 w 139"/>
              <a:gd name="T61" fmla="*/ 58 h 116"/>
              <a:gd name="T62" fmla="*/ 66 w 139"/>
              <a:gd name="T63" fmla="*/ 75 h 116"/>
              <a:gd name="T64" fmla="*/ 66 w 139"/>
              <a:gd name="T65" fmla="*/ 48 h 116"/>
              <a:gd name="T66" fmla="*/ 42 w 139"/>
              <a:gd name="T67" fmla="*/ 48 h 116"/>
              <a:gd name="T68" fmla="*/ 42 w 139"/>
              <a:gd name="T69" fmla="*/ 31 h 116"/>
              <a:gd name="T70" fmla="*/ 66 w 139"/>
              <a:gd name="T71" fmla="*/ 31 h 116"/>
              <a:gd name="T72" fmla="*/ 66 w 139"/>
              <a:gd name="T73" fmla="*/ 48 h 116"/>
              <a:gd name="T74" fmla="*/ 97 w 139"/>
              <a:gd name="T75" fmla="*/ 75 h 116"/>
              <a:gd name="T76" fmla="*/ 73 w 139"/>
              <a:gd name="T77" fmla="*/ 75 h 116"/>
              <a:gd name="T78" fmla="*/ 73 w 139"/>
              <a:gd name="T79" fmla="*/ 58 h 116"/>
              <a:gd name="T80" fmla="*/ 97 w 139"/>
              <a:gd name="T81" fmla="*/ 58 h 116"/>
              <a:gd name="T82" fmla="*/ 97 w 139"/>
              <a:gd name="T83" fmla="*/ 75 h 116"/>
              <a:gd name="T84" fmla="*/ 97 w 139"/>
              <a:gd name="T85" fmla="*/ 48 h 116"/>
              <a:gd name="T86" fmla="*/ 73 w 139"/>
              <a:gd name="T87" fmla="*/ 48 h 116"/>
              <a:gd name="T88" fmla="*/ 73 w 139"/>
              <a:gd name="T89" fmla="*/ 31 h 116"/>
              <a:gd name="T90" fmla="*/ 97 w 139"/>
              <a:gd name="T91" fmla="*/ 31 h 116"/>
              <a:gd name="T92" fmla="*/ 97 w 139"/>
              <a:gd name="T93" fmla="*/ 48 h 116"/>
              <a:gd name="T94" fmla="*/ 129 w 139"/>
              <a:gd name="T95" fmla="*/ 75 h 116"/>
              <a:gd name="T96" fmla="*/ 104 w 139"/>
              <a:gd name="T97" fmla="*/ 75 h 116"/>
              <a:gd name="T98" fmla="*/ 104 w 139"/>
              <a:gd name="T99" fmla="*/ 58 h 116"/>
              <a:gd name="T100" fmla="*/ 129 w 139"/>
              <a:gd name="T101" fmla="*/ 58 h 116"/>
              <a:gd name="T102" fmla="*/ 129 w 139"/>
              <a:gd name="T103" fmla="*/ 75 h 116"/>
              <a:gd name="T104" fmla="*/ 129 w 139"/>
              <a:gd name="T105" fmla="*/ 48 h 116"/>
              <a:gd name="T106" fmla="*/ 104 w 139"/>
              <a:gd name="T107" fmla="*/ 48 h 116"/>
              <a:gd name="T108" fmla="*/ 104 w 139"/>
              <a:gd name="T109" fmla="*/ 31 h 116"/>
              <a:gd name="T110" fmla="*/ 129 w 139"/>
              <a:gd name="T111" fmla="*/ 31 h 116"/>
              <a:gd name="T112" fmla="*/ 129 w 139"/>
              <a:gd name="T113"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 h="116">
                <a:moveTo>
                  <a:pt x="139" y="16"/>
                </a:moveTo>
                <a:lnTo>
                  <a:pt x="111" y="16"/>
                </a:lnTo>
                <a:lnTo>
                  <a:pt x="111" y="0"/>
                </a:lnTo>
                <a:lnTo>
                  <a:pt x="29" y="0"/>
                </a:lnTo>
                <a:lnTo>
                  <a:pt x="29" y="16"/>
                </a:lnTo>
                <a:lnTo>
                  <a:pt x="0" y="16"/>
                </a:lnTo>
                <a:lnTo>
                  <a:pt x="0" y="116"/>
                </a:lnTo>
                <a:lnTo>
                  <a:pt x="47" y="116"/>
                </a:lnTo>
                <a:lnTo>
                  <a:pt x="47" y="89"/>
                </a:lnTo>
                <a:lnTo>
                  <a:pt x="67" y="89"/>
                </a:lnTo>
                <a:lnTo>
                  <a:pt x="67" y="116"/>
                </a:lnTo>
                <a:lnTo>
                  <a:pt x="72" y="116"/>
                </a:lnTo>
                <a:lnTo>
                  <a:pt x="72" y="89"/>
                </a:lnTo>
                <a:lnTo>
                  <a:pt x="92" y="89"/>
                </a:lnTo>
                <a:lnTo>
                  <a:pt x="92" y="116"/>
                </a:lnTo>
                <a:lnTo>
                  <a:pt x="139" y="116"/>
                </a:lnTo>
                <a:lnTo>
                  <a:pt x="139" y="16"/>
                </a:lnTo>
                <a:close/>
                <a:moveTo>
                  <a:pt x="35" y="75"/>
                </a:moveTo>
                <a:lnTo>
                  <a:pt x="10" y="75"/>
                </a:lnTo>
                <a:lnTo>
                  <a:pt x="10" y="58"/>
                </a:lnTo>
                <a:lnTo>
                  <a:pt x="35" y="58"/>
                </a:lnTo>
                <a:lnTo>
                  <a:pt x="35" y="75"/>
                </a:lnTo>
                <a:close/>
                <a:moveTo>
                  <a:pt x="35" y="48"/>
                </a:moveTo>
                <a:lnTo>
                  <a:pt x="10" y="48"/>
                </a:lnTo>
                <a:lnTo>
                  <a:pt x="10" y="31"/>
                </a:lnTo>
                <a:lnTo>
                  <a:pt x="35" y="31"/>
                </a:lnTo>
                <a:lnTo>
                  <a:pt x="35" y="48"/>
                </a:lnTo>
                <a:close/>
                <a:moveTo>
                  <a:pt x="66" y="75"/>
                </a:moveTo>
                <a:lnTo>
                  <a:pt x="42" y="75"/>
                </a:lnTo>
                <a:lnTo>
                  <a:pt x="42" y="58"/>
                </a:lnTo>
                <a:lnTo>
                  <a:pt x="66" y="58"/>
                </a:lnTo>
                <a:lnTo>
                  <a:pt x="66" y="75"/>
                </a:lnTo>
                <a:close/>
                <a:moveTo>
                  <a:pt x="66" y="48"/>
                </a:moveTo>
                <a:lnTo>
                  <a:pt x="42" y="48"/>
                </a:lnTo>
                <a:lnTo>
                  <a:pt x="42" y="31"/>
                </a:lnTo>
                <a:lnTo>
                  <a:pt x="66" y="31"/>
                </a:lnTo>
                <a:lnTo>
                  <a:pt x="66" y="48"/>
                </a:lnTo>
                <a:close/>
                <a:moveTo>
                  <a:pt x="97" y="75"/>
                </a:moveTo>
                <a:lnTo>
                  <a:pt x="73" y="75"/>
                </a:lnTo>
                <a:lnTo>
                  <a:pt x="73" y="58"/>
                </a:lnTo>
                <a:lnTo>
                  <a:pt x="97" y="58"/>
                </a:lnTo>
                <a:lnTo>
                  <a:pt x="97" y="75"/>
                </a:lnTo>
                <a:close/>
                <a:moveTo>
                  <a:pt x="97" y="48"/>
                </a:moveTo>
                <a:lnTo>
                  <a:pt x="73" y="48"/>
                </a:lnTo>
                <a:lnTo>
                  <a:pt x="73" y="31"/>
                </a:lnTo>
                <a:lnTo>
                  <a:pt x="97" y="31"/>
                </a:lnTo>
                <a:lnTo>
                  <a:pt x="97" y="48"/>
                </a:lnTo>
                <a:close/>
                <a:moveTo>
                  <a:pt x="129" y="75"/>
                </a:moveTo>
                <a:lnTo>
                  <a:pt x="104" y="75"/>
                </a:lnTo>
                <a:lnTo>
                  <a:pt x="104" y="58"/>
                </a:lnTo>
                <a:lnTo>
                  <a:pt x="129" y="58"/>
                </a:lnTo>
                <a:lnTo>
                  <a:pt x="129" y="75"/>
                </a:lnTo>
                <a:close/>
                <a:moveTo>
                  <a:pt x="129" y="48"/>
                </a:moveTo>
                <a:lnTo>
                  <a:pt x="104" y="48"/>
                </a:lnTo>
                <a:lnTo>
                  <a:pt x="104" y="31"/>
                </a:lnTo>
                <a:lnTo>
                  <a:pt x="129" y="31"/>
                </a:lnTo>
                <a:lnTo>
                  <a:pt x="129" y="48"/>
                </a:lnTo>
                <a:close/>
              </a:path>
            </a:pathLst>
          </a:custGeom>
          <a:solidFill>
            <a:srgbClr val="FFFF00"/>
          </a:solidFill>
          <a:ln>
            <a:noFill/>
          </a:ln>
          <a:extLst/>
        </p:spPr>
        <p:txBody>
          <a:bodyPr vert="horz" wrap="square" lIns="91419" tIns="45709" rIns="91419" bIns="45709" numCol="1" anchor="t" anchorCtr="0" compatLnSpc="1">
            <a:prstTxWarp prst="textNoShape">
              <a:avLst/>
            </a:prstTxWarp>
          </a:bodyPr>
          <a:lstStyle/>
          <a:p>
            <a:endParaRPr lang="en-US" dirty="0"/>
          </a:p>
        </p:txBody>
      </p:sp>
      <p:sp>
        <p:nvSpPr>
          <p:cNvPr id="19" name="TextBox 18">
            <a:extLst>
              <a:ext uri="{FF2B5EF4-FFF2-40B4-BE49-F238E27FC236}">
                <a16:creationId xmlns:a16="http://schemas.microsoft.com/office/drawing/2014/main" id="{B55DB2C9-ACD5-46ED-83F6-DBC1E6FC56BF}"/>
              </a:ext>
            </a:extLst>
          </p:cNvPr>
          <p:cNvSpPr txBox="1"/>
          <p:nvPr/>
        </p:nvSpPr>
        <p:spPr>
          <a:xfrm>
            <a:off x="2135753" y="4231154"/>
            <a:ext cx="1772191" cy="356060"/>
          </a:xfrm>
          <a:prstGeom prst="rect">
            <a:avLst/>
          </a:prstGeom>
          <a:noFill/>
        </p:spPr>
        <p:txBody>
          <a:bodyPr wrap="square" lIns="108781" tIns="54388" rIns="108781" bIns="54388">
            <a:spAutoFit/>
          </a:bodyPr>
          <a:lstStyle/>
          <a:p>
            <a:pPr algn="ctr">
              <a:defRPr/>
            </a:pPr>
            <a:r>
              <a:rPr lang="en-US" sz="1600" b="1" dirty="0" err="1">
                <a:latin typeface="Arial" pitchFamily="34" charset="0"/>
                <a:cs typeface="Arial" pitchFamily="34" charset="0"/>
              </a:rPr>
              <a:t>Unternehmen</a:t>
            </a:r>
            <a:r>
              <a:rPr lang="en-US" sz="1600" b="1" dirty="0">
                <a:latin typeface="Arial" pitchFamily="34" charset="0"/>
                <a:cs typeface="Arial" pitchFamily="34" charset="0"/>
              </a:rPr>
              <a:t> B</a:t>
            </a:r>
          </a:p>
        </p:txBody>
      </p:sp>
    </p:spTree>
    <p:extLst>
      <p:ext uri="{BB962C8B-B14F-4D97-AF65-F5344CB8AC3E}">
        <p14:creationId xmlns:p14="http://schemas.microsoft.com/office/powerpoint/2010/main" val="777326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438301" y="1332294"/>
            <a:ext cx="3373951" cy="4230000"/>
          </a:xfrm>
        </p:spPr>
        <p:txBody>
          <a:bodyPr/>
          <a:lstStyle/>
          <a:p>
            <a:r>
              <a:rPr lang="en-US" dirty="0" err="1"/>
              <a:t>Vorteile</a:t>
            </a:r>
            <a:r>
              <a:rPr lang="en-US" dirty="0"/>
              <a:t>:</a:t>
            </a:r>
          </a:p>
          <a:p>
            <a:pPr marL="342900" indent="-342900">
              <a:buFont typeface="Arial" charset="0"/>
              <a:buChar char="•"/>
            </a:pPr>
            <a:r>
              <a:rPr lang="en-US" dirty="0" err="1"/>
              <a:t>Unabhängige</a:t>
            </a:r>
            <a:r>
              <a:rPr lang="en-US" dirty="0"/>
              <a:t> </a:t>
            </a:r>
            <a:r>
              <a:rPr lang="en-US" dirty="0" err="1"/>
              <a:t>Implementierung</a:t>
            </a:r>
            <a:endParaRPr lang="en-US" dirty="0"/>
          </a:p>
          <a:p>
            <a:pPr marL="342900" indent="-342900">
              <a:buFont typeface="Arial" charset="0"/>
              <a:buChar char="•"/>
            </a:pPr>
            <a:r>
              <a:rPr lang="en-US" dirty="0" err="1"/>
              <a:t>Umsetzen</a:t>
            </a:r>
            <a:r>
              <a:rPr lang="en-US" dirty="0"/>
              <a:t> </a:t>
            </a:r>
            <a:r>
              <a:rPr lang="en-US" dirty="0" err="1"/>
              <a:t>separater</a:t>
            </a:r>
            <a:r>
              <a:rPr lang="en-US" dirty="0"/>
              <a:t> </a:t>
            </a:r>
            <a:r>
              <a:rPr lang="en-US" dirty="0" err="1"/>
              <a:t>Anforderungen</a:t>
            </a:r>
            <a:r>
              <a:rPr lang="en-US" dirty="0"/>
              <a:t> und </a:t>
            </a:r>
            <a:r>
              <a:rPr lang="en-US" dirty="0" err="1"/>
              <a:t>Prozesse</a:t>
            </a:r>
            <a:endParaRPr lang="en-US" dirty="0"/>
          </a:p>
        </p:txBody>
      </p:sp>
      <p:sp>
        <p:nvSpPr>
          <p:cNvPr id="4" name="Title 3"/>
          <p:cNvSpPr>
            <a:spLocks noGrp="1"/>
          </p:cNvSpPr>
          <p:nvPr>
            <p:ph type="title"/>
          </p:nvPr>
        </p:nvSpPr>
        <p:spPr/>
        <p:txBody>
          <a:bodyPr/>
          <a:lstStyle/>
          <a:p>
            <a:r>
              <a:rPr lang="en-US" dirty="0" err="1"/>
              <a:t>Mehrere</a:t>
            </a:r>
            <a:r>
              <a:rPr lang="en-US" dirty="0"/>
              <a:t> SuccessFactors </a:t>
            </a:r>
            <a:r>
              <a:rPr lang="en-US" dirty="0" err="1"/>
              <a:t>Instanzen</a:t>
            </a:r>
            <a:endParaRPr lang="en-US" dirty="0"/>
          </a:p>
        </p:txBody>
      </p:sp>
      <p:sp>
        <p:nvSpPr>
          <p:cNvPr id="17" name="Text Placeholder 2"/>
          <p:cNvSpPr>
            <a:spLocks noGrp="1"/>
          </p:cNvSpPr>
          <p:nvPr>
            <p:ph type="body" sz="quarter" idx="11"/>
          </p:nvPr>
        </p:nvSpPr>
        <p:spPr>
          <a:xfrm>
            <a:off x="8244624" y="1332294"/>
            <a:ext cx="3373951" cy="4230000"/>
          </a:xfrm>
        </p:spPr>
        <p:txBody>
          <a:bodyPr>
            <a:normAutofit/>
          </a:bodyPr>
          <a:lstStyle/>
          <a:p>
            <a:r>
              <a:rPr lang="en-US" dirty="0" err="1"/>
              <a:t>Überlegungen</a:t>
            </a:r>
            <a:r>
              <a:rPr lang="en-US" dirty="0"/>
              <a:t>:</a:t>
            </a:r>
          </a:p>
          <a:p>
            <a:pPr marL="342900" indent="-342900">
              <a:buFont typeface="Arial" charset="0"/>
              <a:buChar char="•"/>
            </a:pPr>
            <a:r>
              <a:rPr lang="en-US" dirty="0" err="1"/>
              <a:t>Höhere</a:t>
            </a:r>
            <a:r>
              <a:rPr lang="en-US" dirty="0"/>
              <a:t> </a:t>
            </a:r>
            <a:r>
              <a:rPr lang="en-US" dirty="0" err="1"/>
              <a:t>Implementierungs-aufwände</a:t>
            </a:r>
            <a:endParaRPr lang="en-US" dirty="0"/>
          </a:p>
          <a:p>
            <a:pPr marL="342900" indent="-342900">
              <a:buFont typeface="Arial" charset="0"/>
              <a:buChar char="•"/>
            </a:pPr>
            <a:r>
              <a:rPr lang="en-US" dirty="0" err="1"/>
              <a:t>Höherer</a:t>
            </a:r>
            <a:r>
              <a:rPr lang="en-US" dirty="0"/>
              <a:t> </a:t>
            </a:r>
            <a:r>
              <a:rPr lang="en-US" dirty="0" err="1"/>
              <a:t>Koordinationsaufwand</a:t>
            </a:r>
            <a:endParaRPr lang="en-US" dirty="0"/>
          </a:p>
          <a:p>
            <a:pPr marL="342900" indent="-342900">
              <a:buFont typeface="Arial" charset="0"/>
              <a:buChar char="•"/>
            </a:pPr>
            <a:r>
              <a:rPr lang="en-US" dirty="0" err="1"/>
              <a:t>Unterschiedliche</a:t>
            </a:r>
            <a:r>
              <a:rPr lang="en-US" dirty="0"/>
              <a:t> </a:t>
            </a:r>
            <a:r>
              <a:rPr lang="en-US" dirty="0" err="1"/>
              <a:t>Datenmodelle</a:t>
            </a:r>
            <a:r>
              <a:rPr lang="en-US" dirty="0"/>
              <a:t>/-</a:t>
            </a:r>
            <a:r>
              <a:rPr lang="en-US" dirty="0" err="1"/>
              <a:t>strukturen</a:t>
            </a:r>
            <a:endParaRPr lang="en-US" dirty="0"/>
          </a:p>
          <a:p>
            <a:pPr marL="342900" indent="-342900">
              <a:buFont typeface="Arial" charset="0"/>
              <a:buChar char="•"/>
            </a:pPr>
            <a:r>
              <a:rPr lang="en-US" dirty="0" err="1"/>
              <a:t>Globales</a:t>
            </a:r>
            <a:r>
              <a:rPr lang="en-US" dirty="0"/>
              <a:t> Reporting und </a:t>
            </a:r>
            <a:r>
              <a:rPr lang="en-US" dirty="0" err="1"/>
              <a:t>globale</a:t>
            </a:r>
            <a:r>
              <a:rPr lang="en-US" dirty="0"/>
              <a:t> </a:t>
            </a:r>
            <a:r>
              <a:rPr lang="en-US" dirty="0" err="1"/>
              <a:t>Prozesse</a:t>
            </a:r>
            <a:r>
              <a:rPr lang="en-US" dirty="0"/>
              <a:t> </a:t>
            </a:r>
            <a:r>
              <a:rPr lang="en-US" dirty="0" err="1"/>
              <a:t>als</a:t>
            </a:r>
            <a:r>
              <a:rPr lang="en-US" dirty="0"/>
              <a:t> </a:t>
            </a:r>
            <a:r>
              <a:rPr lang="en-US" dirty="0" err="1"/>
              <a:t>Herausforderung</a:t>
            </a:r>
            <a:endParaRPr lang="en-US" dirty="0"/>
          </a:p>
          <a:p>
            <a:pPr marL="342900" indent="-342900">
              <a:buFont typeface="Arial" charset="0"/>
              <a:buChar char="•"/>
            </a:pPr>
            <a:endParaRPr lang="en-US" dirty="0"/>
          </a:p>
        </p:txBody>
      </p:sp>
      <p:grpSp>
        <p:nvGrpSpPr>
          <p:cNvPr id="15" name="Group 14"/>
          <p:cNvGrpSpPr/>
          <p:nvPr/>
        </p:nvGrpSpPr>
        <p:grpSpPr>
          <a:xfrm>
            <a:off x="370192" y="1773259"/>
            <a:ext cx="3789683" cy="2505643"/>
            <a:chOff x="6861144" y="2958115"/>
            <a:chExt cx="4703417" cy="3091874"/>
          </a:xfrm>
        </p:grpSpPr>
        <p:pic>
          <p:nvPicPr>
            <p:cNvPr id="16" name="Picture 15" descr="Iconsforppt.png"/>
            <p:cNvPicPr>
              <a:picLocks noChangeAspect="1"/>
            </p:cNvPicPr>
            <p:nvPr/>
          </p:nvPicPr>
          <p:blipFill rotWithShape="1">
            <a:blip r:embed="rId2" cstate="print">
              <a:extLst>
                <a:ext uri="{28A0092B-C50C-407E-A947-70E740481C1C}">
                  <a14:useLocalDpi xmlns:a14="http://schemas.microsoft.com/office/drawing/2010/main" val="0"/>
                </a:ext>
              </a:extLst>
            </a:blip>
            <a:srcRect r="53720" b="77839"/>
            <a:stretch/>
          </p:blipFill>
          <p:spPr>
            <a:xfrm>
              <a:off x="6861144" y="2961593"/>
              <a:ext cx="2351652" cy="1076165"/>
            </a:xfrm>
            <a:prstGeom prst="rect">
              <a:avLst/>
            </a:prstGeom>
            <a:solidFill>
              <a:schemeClr val="bg1"/>
            </a:solidFill>
          </p:spPr>
        </p:pic>
        <p:pic>
          <p:nvPicPr>
            <p:cNvPr id="18" name="Picture 17" descr="SAP_SuccessF_horz_R_pos_blugl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1774" y="3666022"/>
              <a:ext cx="1970393" cy="235884"/>
            </a:xfrm>
            <a:prstGeom prst="rect">
              <a:avLst/>
            </a:prstGeom>
            <a:solidFill>
              <a:schemeClr val="bg1"/>
            </a:solidFill>
          </p:spPr>
        </p:pic>
        <p:sp>
          <p:nvSpPr>
            <p:cNvPr id="19" name="Freeform 474"/>
            <p:cNvSpPr>
              <a:spLocks noEditPoints="1"/>
            </p:cNvSpPr>
            <p:nvPr/>
          </p:nvSpPr>
          <p:spPr bwMode="auto">
            <a:xfrm>
              <a:off x="7673413" y="4992254"/>
              <a:ext cx="692824" cy="578199"/>
            </a:xfrm>
            <a:custGeom>
              <a:avLst/>
              <a:gdLst>
                <a:gd name="T0" fmla="*/ 139 w 139"/>
                <a:gd name="T1" fmla="*/ 16 h 116"/>
                <a:gd name="T2" fmla="*/ 111 w 139"/>
                <a:gd name="T3" fmla="*/ 16 h 116"/>
                <a:gd name="T4" fmla="*/ 111 w 139"/>
                <a:gd name="T5" fmla="*/ 0 h 116"/>
                <a:gd name="T6" fmla="*/ 29 w 139"/>
                <a:gd name="T7" fmla="*/ 0 h 116"/>
                <a:gd name="T8" fmla="*/ 29 w 139"/>
                <a:gd name="T9" fmla="*/ 16 h 116"/>
                <a:gd name="T10" fmla="*/ 0 w 139"/>
                <a:gd name="T11" fmla="*/ 16 h 116"/>
                <a:gd name="T12" fmla="*/ 0 w 139"/>
                <a:gd name="T13" fmla="*/ 116 h 116"/>
                <a:gd name="T14" fmla="*/ 47 w 139"/>
                <a:gd name="T15" fmla="*/ 116 h 116"/>
                <a:gd name="T16" fmla="*/ 47 w 139"/>
                <a:gd name="T17" fmla="*/ 89 h 116"/>
                <a:gd name="T18" fmla="*/ 67 w 139"/>
                <a:gd name="T19" fmla="*/ 89 h 116"/>
                <a:gd name="T20" fmla="*/ 67 w 139"/>
                <a:gd name="T21" fmla="*/ 116 h 116"/>
                <a:gd name="T22" fmla="*/ 72 w 139"/>
                <a:gd name="T23" fmla="*/ 116 h 116"/>
                <a:gd name="T24" fmla="*/ 72 w 139"/>
                <a:gd name="T25" fmla="*/ 89 h 116"/>
                <a:gd name="T26" fmla="*/ 92 w 139"/>
                <a:gd name="T27" fmla="*/ 89 h 116"/>
                <a:gd name="T28" fmla="*/ 92 w 139"/>
                <a:gd name="T29" fmla="*/ 116 h 116"/>
                <a:gd name="T30" fmla="*/ 139 w 139"/>
                <a:gd name="T31" fmla="*/ 116 h 116"/>
                <a:gd name="T32" fmla="*/ 139 w 139"/>
                <a:gd name="T33" fmla="*/ 16 h 116"/>
                <a:gd name="T34" fmla="*/ 35 w 139"/>
                <a:gd name="T35" fmla="*/ 75 h 116"/>
                <a:gd name="T36" fmla="*/ 10 w 139"/>
                <a:gd name="T37" fmla="*/ 75 h 116"/>
                <a:gd name="T38" fmla="*/ 10 w 139"/>
                <a:gd name="T39" fmla="*/ 58 h 116"/>
                <a:gd name="T40" fmla="*/ 35 w 139"/>
                <a:gd name="T41" fmla="*/ 58 h 116"/>
                <a:gd name="T42" fmla="*/ 35 w 139"/>
                <a:gd name="T43" fmla="*/ 75 h 116"/>
                <a:gd name="T44" fmla="*/ 35 w 139"/>
                <a:gd name="T45" fmla="*/ 48 h 116"/>
                <a:gd name="T46" fmla="*/ 10 w 139"/>
                <a:gd name="T47" fmla="*/ 48 h 116"/>
                <a:gd name="T48" fmla="*/ 10 w 139"/>
                <a:gd name="T49" fmla="*/ 31 h 116"/>
                <a:gd name="T50" fmla="*/ 35 w 139"/>
                <a:gd name="T51" fmla="*/ 31 h 116"/>
                <a:gd name="T52" fmla="*/ 35 w 139"/>
                <a:gd name="T53" fmla="*/ 48 h 116"/>
                <a:gd name="T54" fmla="*/ 66 w 139"/>
                <a:gd name="T55" fmla="*/ 75 h 116"/>
                <a:gd name="T56" fmla="*/ 42 w 139"/>
                <a:gd name="T57" fmla="*/ 75 h 116"/>
                <a:gd name="T58" fmla="*/ 42 w 139"/>
                <a:gd name="T59" fmla="*/ 58 h 116"/>
                <a:gd name="T60" fmla="*/ 66 w 139"/>
                <a:gd name="T61" fmla="*/ 58 h 116"/>
                <a:gd name="T62" fmla="*/ 66 w 139"/>
                <a:gd name="T63" fmla="*/ 75 h 116"/>
                <a:gd name="T64" fmla="*/ 66 w 139"/>
                <a:gd name="T65" fmla="*/ 48 h 116"/>
                <a:gd name="T66" fmla="*/ 42 w 139"/>
                <a:gd name="T67" fmla="*/ 48 h 116"/>
                <a:gd name="T68" fmla="*/ 42 w 139"/>
                <a:gd name="T69" fmla="*/ 31 h 116"/>
                <a:gd name="T70" fmla="*/ 66 w 139"/>
                <a:gd name="T71" fmla="*/ 31 h 116"/>
                <a:gd name="T72" fmla="*/ 66 w 139"/>
                <a:gd name="T73" fmla="*/ 48 h 116"/>
                <a:gd name="T74" fmla="*/ 97 w 139"/>
                <a:gd name="T75" fmla="*/ 75 h 116"/>
                <a:gd name="T76" fmla="*/ 73 w 139"/>
                <a:gd name="T77" fmla="*/ 75 h 116"/>
                <a:gd name="T78" fmla="*/ 73 w 139"/>
                <a:gd name="T79" fmla="*/ 58 h 116"/>
                <a:gd name="T80" fmla="*/ 97 w 139"/>
                <a:gd name="T81" fmla="*/ 58 h 116"/>
                <a:gd name="T82" fmla="*/ 97 w 139"/>
                <a:gd name="T83" fmla="*/ 75 h 116"/>
                <a:gd name="T84" fmla="*/ 97 w 139"/>
                <a:gd name="T85" fmla="*/ 48 h 116"/>
                <a:gd name="T86" fmla="*/ 73 w 139"/>
                <a:gd name="T87" fmla="*/ 48 h 116"/>
                <a:gd name="T88" fmla="*/ 73 w 139"/>
                <a:gd name="T89" fmla="*/ 31 h 116"/>
                <a:gd name="T90" fmla="*/ 97 w 139"/>
                <a:gd name="T91" fmla="*/ 31 h 116"/>
                <a:gd name="T92" fmla="*/ 97 w 139"/>
                <a:gd name="T93" fmla="*/ 48 h 116"/>
                <a:gd name="T94" fmla="*/ 129 w 139"/>
                <a:gd name="T95" fmla="*/ 75 h 116"/>
                <a:gd name="T96" fmla="*/ 104 w 139"/>
                <a:gd name="T97" fmla="*/ 75 h 116"/>
                <a:gd name="T98" fmla="*/ 104 w 139"/>
                <a:gd name="T99" fmla="*/ 58 h 116"/>
                <a:gd name="T100" fmla="*/ 129 w 139"/>
                <a:gd name="T101" fmla="*/ 58 h 116"/>
                <a:gd name="T102" fmla="*/ 129 w 139"/>
                <a:gd name="T103" fmla="*/ 75 h 116"/>
                <a:gd name="T104" fmla="*/ 129 w 139"/>
                <a:gd name="T105" fmla="*/ 48 h 116"/>
                <a:gd name="T106" fmla="*/ 104 w 139"/>
                <a:gd name="T107" fmla="*/ 48 h 116"/>
                <a:gd name="T108" fmla="*/ 104 w 139"/>
                <a:gd name="T109" fmla="*/ 31 h 116"/>
                <a:gd name="T110" fmla="*/ 129 w 139"/>
                <a:gd name="T111" fmla="*/ 31 h 116"/>
                <a:gd name="T112" fmla="*/ 129 w 139"/>
                <a:gd name="T113"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 h="116">
                  <a:moveTo>
                    <a:pt x="139" y="16"/>
                  </a:moveTo>
                  <a:lnTo>
                    <a:pt x="111" y="16"/>
                  </a:lnTo>
                  <a:lnTo>
                    <a:pt x="111" y="0"/>
                  </a:lnTo>
                  <a:lnTo>
                    <a:pt x="29" y="0"/>
                  </a:lnTo>
                  <a:lnTo>
                    <a:pt x="29" y="16"/>
                  </a:lnTo>
                  <a:lnTo>
                    <a:pt x="0" y="16"/>
                  </a:lnTo>
                  <a:lnTo>
                    <a:pt x="0" y="116"/>
                  </a:lnTo>
                  <a:lnTo>
                    <a:pt x="47" y="116"/>
                  </a:lnTo>
                  <a:lnTo>
                    <a:pt x="47" y="89"/>
                  </a:lnTo>
                  <a:lnTo>
                    <a:pt x="67" y="89"/>
                  </a:lnTo>
                  <a:lnTo>
                    <a:pt x="67" y="116"/>
                  </a:lnTo>
                  <a:lnTo>
                    <a:pt x="72" y="116"/>
                  </a:lnTo>
                  <a:lnTo>
                    <a:pt x="72" y="89"/>
                  </a:lnTo>
                  <a:lnTo>
                    <a:pt x="92" y="89"/>
                  </a:lnTo>
                  <a:lnTo>
                    <a:pt x="92" y="116"/>
                  </a:lnTo>
                  <a:lnTo>
                    <a:pt x="139" y="116"/>
                  </a:lnTo>
                  <a:lnTo>
                    <a:pt x="139" y="16"/>
                  </a:lnTo>
                  <a:close/>
                  <a:moveTo>
                    <a:pt x="35" y="75"/>
                  </a:moveTo>
                  <a:lnTo>
                    <a:pt x="10" y="75"/>
                  </a:lnTo>
                  <a:lnTo>
                    <a:pt x="10" y="58"/>
                  </a:lnTo>
                  <a:lnTo>
                    <a:pt x="35" y="58"/>
                  </a:lnTo>
                  <a:lnTo>
                    <a:pt x="35" y="75"/>
                  </a:lnTo>
                  <a:close/>
                  <a:moveTo>
                    <a:pt x="35" y="48"/>
                  </a:moveTo>
                  <a:lnTo>
                    <a:pt x="10" y="48"/>
                  </a:lnTo>
                  <a:lnTo>
                    <a:pt x="10" y="31"/>
                  </a:lnTo>
                  <a:lnTo>
                    <a:pt x="35" y="31"/>
                  </a:lnTo>
                  <a:lnTo>
                    <a:pt x="35" y="48"/>
                  </a:lnTo>
                  <a:close/>
                  <a:moveTo>
                    <a:pt x="66" y="75"/>
                  </a:moveTo>
                  <a:lnTo>
                    <a:pt x="42" y="75"/>
                  </a:lnTo>
                  <a:lnTo>
                    <a:pt x="42" y="58"/>
                  </a:lnTo>
                  <a:lnTo>
                    <a:pt x="66" y="58"/>
                  </a:lnTo>
                  <a:lnTo>
                    <a:pt x="66" y="75"/>
                  </a:lnTo>
                  <a:close/>
                  <a:moveTo>
                    <a:pt x="66" y="48"/>
                  </a:moveTo>
                  <a:lnTo>
                    <a:pt x="42" y="48"/>
                  </a:lnTo>
                  <a:lnTo>
                    <a:pt x="42" y="31"/>
                  </a:lnTo>
                  <a:lnTo>
                    <a:pt x="66" y="31"/>
                  </a:lnTo>
                  <a:lnTo>
                    <a:pt x="66" y="48"/>
                  </a:lnTo>
                  <a:close/>
                  <a:moveTo>
                    <a:pt x="97" y="75"/>
                  </a:moveTo>
                  <a:lnTo>
                    <a:pt x="73" y="75"/>
                  </a:lnTo>
                  <a:lnTo>
                    <a:pt x="73" y="58"/>
                  </a:lnTo>
                  <a:lnTo>
                    <a:pt x="97" y="58"/>
                  </a:lnTo>
                  <a:lnTo>
                    <a:pt x="97" y="75"/>
                  </a:lnTo>
                  <a:close/>
                  <a:moveTo>
                    <a:pt x="97" y="48"/>
                  </a:moveTo>
                  <a:lnTo>
                    <a:pt x="73" y="48"/>
                  </a:lnTo>
                  <a:lnTo>
                    <a:pt x="73" y="31"/>
                  </a:lnTo>
                  <a:lnTo>
                    <a:pt x="97" y="31"/>
                  </a:lnTo>
                  <a:lnTo>
                    <a:pt x="97" y="48"/>
                  </a:lnTo>
                  <a:close/>
                  <a:moveTo>
                    <a:pt x="129" y="75"/>
                  </a:moveTo>
                  <a:lnTo>
                    <a:pt x="104" y="75"/>
                  </a:lnTo>
                  <a:lnTo>
                    <a:pt x="104" y="58"/>
                  </a:lnTo>
                  <a:lnTo>
                    <a:pt x="129" y="58"/>
                  </a:lnTo>
                  <a:lnTo>
                    <a:pt x="129" y="75"/>
                  </a:lnTo>
                  <a:close/>
                  <a:moveTo>
                    <a:pt x="129" y="48"/>
                  </a:moveTo>
                  <a:lnTo>
                    <a:pt x="104" y="48"/>
                  </a:lnTo>
                  <a:lnTo>
                    <a:pt x="104" y="31"/>
                  </a:lnTo>
                  <a:lnTo>
                    <a:pt x="129" y="31"/>
                  </a:lnTo>
                  <a:lnTo>
                    <a:pt x="129" y="48"/>
                  </a:lnTo>
                  <a:close/>
                </a:path>
              </a:pathLst>
            </a:custGeom>
            <a:solidFill>
              <a:schemeClr val="accent3"/>
            </a:solidFill>
            <a:ln>
              <a:noFill/>
            </a:ln>
            <a:extLst/>
          </p:spPr>
          <p:txBody>
            <a:bodyPr vert="horz" wrap="square" lIns="91419" tIns="45709" rIns="91419" bIns="45709" numCol="1" anchor="t" anchorCtr="0" compatLnSpc="1">
              <a:prstTxWarp prst="textNoShape">
                <a:avLst/>
              </a:prstTxWarp>
            </a:bodyPr>
            <a:lstStyle/>
            <a:p>
              <a:endParaRPr lang="en-US" dirty="0"/>
            </a:p>
          </p:txBody>
        </p:sp>
        <p:sp>
          <p:nvSpPr>
            <p:cNvPr id="20" name="TextBox 19"/>
            <p:cNvSpPr txBox="1"/>
            <p:nvPr/>
          </p:nvSpPr>
          <p:spPr>
            <a:xfrm>
              <a:off x="6925324" y="5610624"/>
              <a:ext cx="2157194" cy="439365"/>
            </a:xfrm>
            <a:prstGeom prst="rect">
              <a:avLst/>
            </a:prstGeom>
            <a:noFill/>
          </p:spPr>
          <p:txBody>
            <a:bodyPr wrap="none" lIns="108781" tIns="54388" rIns="108781" bIns="54388">
              <a:spAutoFit/>
            </a:bodyPr>
            <a:lstStyle/>
            <a:p>
              <a:pPr algn="ctr">
                <a:defRPr/>
              </a:pPr>
              <a:r>
                <a:rPr lang="en-US" sz="1600" b="1" dirty="0" err="1">
                  <a:latin typeface="Arial" pitchFamily="34" charset="0"/>
                  <a:cs typeface="Arial" pitchFamily="34" charset="0"/>
                </a:rPr>
                <a:t>Unternehmen</a:t>
              </a:r>
              <a:r>
                <a:rPr lang="en-US" sz="1600" b="1" dirty="0">
                  <a:latin typeface="Arial" pitchFamily="34" charset="0"/>
                  <a:cs typeface="Arial" pitchFamily="34" charset="0"/>
                </a:rPr>
                <a:t> A</a:t>
              </a:r>
            </a:p>
          </p:txBody>
        </p:sp>
        <p:cxnSp>
          <p:nvCxnSpPr>
            <p:cNvPr id="21" name="Straight Connector 20"/>
            <p:cNvCxnSpPr/>
            <p:nvPr/>
          </p:nvCxnSpPr>
          <p:spPr>
            <a:xfrm>
              <a:off x="8019825" y="4141112"/>
              <a:ext cx="0" cy="705955"/>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Oval 737"/>
            <p:cNvSpPr>
              <a:spLocks noChangeArrowheads="1"/>
            </p:cNvSpPr>
            <p:nvPr/>
          </p:nvSpPr>
          <p:spPr bwMode="auto">
            <a:xfrm>
              <a:off x="7628397" y="3132622"/>
              <a:ext cx="360083" cy="360083"/>
            </a:xfrm>
            <a:prstGeom prst="ellipse">
              <a:avLst/>
            </a:prstGeom>
            <a:solidFill>
              <a:schemeClr val="accent3"/>
            </a:solidFill>
            <a:ln w="9525">
              <a:noFill/>
              <a:round/>
              <a:headEnd/>
              <a:tailEnd/>
            </a:ln>
          </p:spPr>
          <p:txBody>
            <a:bodyPr wrap="none" anchor="ctr"/>
            <a:lstStyle/>
            <a:p>
              <a:endParaRPr lang="en-US" dirty="0"/>
            </a:p>
          </p:txBody>
        </p:sp>
        <p:pic>
          <p:nvPicPr>
            <p:cNvPr id="23" name="Picture 22" descr="Iconsforppt.png"/>
            <p:cNvPicPr>
              <a:picLocks noChangeAspect="1"/>
            </p:cNvPicPr>
            <p:nvPr/>
          </p:nvPicPr>
          <p:blipFill rotWithShape="1">
            <a:blip r:embed="rId2" cstate="print">
              <a:extLst>
                <a:ext uri="{28A0092B-C50C-407E-A947-70E740481C1C}">
                  <a14:useLocalDpi xmlns:a14="http://schemas.microsoft.com/office/drawing/2010/main" val="0"/>
                </a:ext>
              </a:extLst>
            </a:blip>
            <a:srcRect r="53720" b="77839"/>
            <a:stretch/>
          </p:blipFill>
          <p:spPr>
            <a:xfrm>
              <a:off x="9212909" y="2958115"/>
              <a:ext cx="2351652" cy="1076165"/>
            </a:xfrm>
            <a:prstGeom prst="rect">
              <a:avLst/>
            </a:prstGeom>
            <a:solidFill>
              <a:schemeClr val="bg1"/>
            </a:solidFill>
          </p:spPr>
        </p:pic>
        <p:pic>
          <p:nvPicPr>
            <p:cNvPr id="24" name="Picture 23" descr="SAP_SuccessF_horz_R_pos_blugl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3539" y="3666022"/>
              <a:ext cx="1970393" cy="235884"/>
            </a:xfrm>
            <a:prstGeom prst="rect">
              <a:avLst/>
            </a:prstGeom>
            <a:solidFill>
              <a:schemeClr val="bg1"/>
            </a:solidFill>
          </p:spPr>
        </p:pic>
        <p:sp>
          <p:nvSpPr>
            <p:cNvPr id="25" name="Freeform 474"/>
            <p:cNvSpPr>
              <a:spLocks noEditPoints="1"/>
            </p:cNvSpPr>
            <p:nvPr/>
          </p:nvSpPr>
          <p:spPr bwMode="auto">
            <a:xfrm>
              <a:off x="10053166" y="4969726"/>
              <a:ext cx="692824" cy="578199"/>
            </a:xfrm>
            <a:custGeom>
              <a:avLst/>
              <a:gdLst>
                <a:gd name="T0" fmla="*/ 139 w 139"/>
                <a:gd name="T1" fmla="*/ 16 h 116"/>
                <a:gd name="T2" fmla="*/ 111 w 139"/>
                <a:gd name="T3" fmla="*/ 16 h 116"/>
                <a:gd name="T4" fmla="*/ 111 w 139"/>
                <a:gd name="T5" fmla="*/ 0 h 116"/>
                <a:gd name="T6" fmla="*/ 29 w 139"/>
                <a:gd name="T7" fmla="*/ 0 h 116"/>
                <a:gd name="T8" fmla="*/ 29 w 139"/>
                <a:gd name="T9" fmla="*/ 16 h 116"/>
                <a:gd name="T10" fmla="*/ 0 w 139"/>
                <a:gd name="T11" fmla="*/ 16 h 116"/>
                <a:gd name="T12" fmla="*/ 0 w 139"/>
                <a:gd name="T13" fmla="*/ 116 h 116"/>
                <a:gd name="T14" fmla="*/ 47 w 139"/>
                <a:gd name="T15" fmla="*/ 116 h 116"/>
                <a:gd name="T16" fmla="*/ 47 w 139"/>
                <a:gd name="T17" fmla="*/ 89 h 116"/>
                <a:gd name="T18" fmla="*/ 67 w 139"/>
                <a:gd name="T19" fmla="*/ 89 h 116"/>
                <a:gd name="T20" fmla="*/ 67 w 139"/>
                <a:gd name="T21" fmla="*/ 116 h 116"/>
                <a:gd name="T22" fmla="*/ 72 w 139"/>
                <a:gd name="T23" fmla="*/ 116 h 116"/>
                <a:gd name="T24" fmla="*/ 72 w 139"/>
                <a:gd name="T25" fmla="*/ 89 h 116"/>
                <a:gd name="T26" fmla="*/ 92 w 139"/>
                <a:gd name="T27" fmla="*/ 89 h 116"/>
                <a:gd name="T28" fmla="*/ 92 w 139"/>
                <a:gd name="T29" fmla="*/ 116 h 116"/>
                <a:gd name="T30" fmla="*/ 139 w 139"/>
                <a:gd name="T31" fmla="*/ 116 h 116"/>
                <a:gd name="T32" fmla="*/ 139 w 139"/>
                <a:gd name="T33" fmla="*/ 16 h 116"/>
                <a:gd name="T34" fmla="*/ 35 w 139"/>
                <a:gd name="T35" fmla="*/ 75 h 116"/>
                <a:gd name="T36" fmla="*/ 10 w 139"/>
                <a:gd name="T37" fmla="*/ 75 h 116"/>
                <a:gd name="T38" fmla="*/ 10 w 139"/>
                <a:gd name="T39" fmla="*/ 58 h 116"/>
                <a:gd name="T40" fmla="*/ 35 w 139"/>
                <a:gd name="T41" fmla="*/ 58 h 116"/>
                <a:gd name="T42" fmla="*/ 35 w 139"/>
                <a:gd name="T43" fmla="*/ 75 h 116"/>
                <a:gd name="T44" fmla="*/ 35 w 139"/>
                <a:gd name="T45" fmla="*/ 48 h 116"/>
                <a:gd name="T46" fmla="*/ 10 w 139"/>
                <a:gd name="T47" fmla="*/ 48 h 116"/>
                <a:gd name="T48" fmla="*/ 10 w 139"/>
                <a:gd name="T49" fmla="*/ 31 h 116"/>
                <a:gd name="T50" fmla="*/ 35 w 139"/>
                <a:gd name="T51" fmla="*/ 31 h 116"/>
                <a:gd name="T52" fmla="*/ 35 w 139"/>
                <a:gd name="T53" fmla="*/ 48 h 116"/>
                <a:gd name="T54" fmla="*/ 66 w 139"/>
                <a:gd name="T55" fmla="*/ 75 h 116"/>
                <a:gd name="T56" fmla="*/ 42 w 139"/>
                <a:gd name="T57" fmla="*/ 75 h 116"/>
                <a:gd name="T58" fmla="*/ 42 w 139"/>
                <a:gd name="T59" fmla="*/ 58 h 116"/>
                <a:gd name="T60" fmla="*/ 66 w 139"/>
                <a:gd name="T61" fmla="*/ 58 h 116"/>
                <a:gd name="T62" fmla="*/ 66 w 139"/>
                <a:gd name="T63" fmla="*/ 75 h 116"/>
                <a:gd name="T64" fmla="*/ 66 w 139"/>
                <a:gd name="T65" fmla="*/ 48 h 116"/>
                <a:gd name="T66" fmla="*/ 42 w 139"/>
                <a:gd name="T67" fmla="*/ 48 h 116"/>
                <a:gd name="T68" fmla="*/ 42 w 139"/>
                <a:gd name="T69" fmla="*/ 31 h 116"/>
                <a:gd name="T70" fmla="*/ 66 w 139"/>
                <a:gd name="T71" fmla="*/ 31 h 116"/>
                <a:gd name="T72" fmla="*/ 66 w 139"/>
                <a:gd name="T73" fmla="*/ 48 h 116"/>
                <a:gd name="T74" fmla="*/ 97 w 139"/>
                <a:gd name="T75" fmla="*/ 75 h 116"/>
                <a:gd name="T76" fmla="*/ 73 w 139"/>
                <a:gd name="T77" fmla="*/ 75 h 116"/>
                <a:gd name="T78" fmla="*/ 73 w 139"/>
                <a:gd name="T79" fmla="*/ 58 h 116"/>
                <a:gd name="T80" fmla="*/ 97 w 139"/>
                <a:gd name="T81" fmla="*/ 58 h 116"/>
                <a:gd name="T82" fmla="*/ 97 w 139"/>
                <a:gd name="T83" fmla="*/ 75 h 116"/>
                <a:gd name="T84" fmla="*/ 97 w 139"/>
                <a:gd name="T85" fmla="*/ 48 h 116"/>
                <a:gd name="T86" fmla="*/ 73 w 139"/>
                <a:gd name="T87" fmla="*/ 48 h 116"/>
                <a:gd name="T88" fmla="*/ 73 w 139"/>
                <a:gd name="T89" fmla="*/ 31 h 116"/>
                <a:gd name="T90" fmla="*/ 97 w 139"/>
                <a:gd name="T91" fmla="*/ 31 h 116"/>
                <a:gd name="T92" fmla="*/ 97 w 139"/>
                <a:gd name="T93" fmla="*/ 48 h 116"/>
                <a:gd name="T94" fmla="*/ 129 w 139"/>
                <a:gd name="T95" fmla="*/ 75 h 116"/>
                <a:gd name="T96" fmla="*/ 104 w 139"/>
                <a:gd name="T97" fmla="*/ 75 h 116"/>
                <a:gd name="T98" fmla="*/ 104 w 139"/>
                <a:gd name="T99" fmla="*/ 58 h 116"/>
                <a:gd name="T100" fmla="*/ 129 w 139"/>
                <a:gd name="T101" fmla="*/ 58 h 116"/>
                <a:gd name="T102" fmla="*/ 129 w 139"/>
                <a:gd name="T103" fmla="*/ 75 h 116"/>
                <a:gd name="T104" fmla="*/ 129 w 139"/>
                <a:gd name="T105" fmla="*/ 48 h 116"/>
                <a:gd name="T106" fmla="*/ 104 w 139"/>
                <a:gd name="T107" fmla="*/ 48 h 116"/>
                <a:gd name="T108" fmla="*/ 104 w 139"/>
                <a:gd name="T109" fmla="*/ 31 h 116"/>
                <a:gd name="T110" fmla="*/ 129 w 139"/>
                <a:gd name="T111" fmla="*/ 31 h 116"/>
                <a:gd name="T112" fmla="*/ 129 w 139"/>
                <a:gd name="T113"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 h="116">
                  <a:moveTo>
                    <a:pt x="139" y="16"/>
                  </a:moveTo>
                  <a:lnTo>
                    <a:pt x="111" y="16"/>
                  </a:lnTo>
                  <a:lnTo>
                    <a:pt x="111" y="0"/>
                  </a:lnTo>
                  <a:lnTo>
                    <a:pt x="29" y="0"/>
                  </a:lnTo>
                  <a:lnTo>
                    <a:pt x="29" y="16"/>
                  </a:lnTo>
                  <a:lnTo>
                    <a:pt x="0" y="16"/>
                  </a:lnTo>
                  <a:lnTo>
                    <a:pt x="0" y="116"/>
                  </a:lnTo>
                  <a:lnTo>
                    <a:pt x="47" y="116"/>
                  </a:lnTo>
                  <a:lnTo>
                    <a:pt x="47" y="89"/>
                  </a:lnTo>
                  <a:lnTo>
                    <a:pt x="67" y="89"/>
                  </a:lnTo>
                  <a:lnTo>
                    <a:pt x="67" y="116"/>
                  </a:lnTo>
                  <a:lnTo>
                    <a:pt x="72" y="116"/>
                  </a:lnTo>
                  <a:lnTo>
                    <a:pt x="72" y="89"/>
                  </a:lnTo>
                  <a:lnTo>
                    <a:pt x="92" y="89"/>
                  </a:lnTo>
                  <a:lnTo>
                    <a:pt x="92" y="116"/>
                  </a:lnTo>
                  <a:lnTo>
                    <a:pt x="139" y="116"/>
                  </a:lnTo>
                  <a:lnTo>
                    <a:pt x="139" y="16"/>
                  </a:lnTo>
                  <a:close/>
                  <a:moveTo>
                    <a:pt x="35" y="75"/>
                  </a:moveTo>
                  <a:lnTo>
                    <a:pt x="10" y="75"/>
                  </a:lnTo>
                  <a:lnTo>
                    <a:pt x="10" y="58"/>
                  </a:lnTo>
                  <a:lnTo>
                    <a:pt x="35" y="58"/>
                  </a:lnTo>
                  <a:lnTo>
                    <a:pt x="35" y="75"/>
                  </a:lnTo>
                  <a:close/>
                  <a:moveTo>
                    <a:pt x="35" y="48"/>
                  </a:moveTo>
                  <a:lnTo>
                    <a:pt x="10" y="48"/>
                  </a:lnTo>
                  <a:lnTo>
                    <a:pt x="10" y="31"/>
                  </a:lnTo>
                  <a:lnTo>
                    <a:pt x="35" y="31"/>
                  </a:lnTo>
                  <a:lnTo>
                    <a:pt x="35" y="48"/>
                  </a:lnTo>
                  <a:close/>
                  <a:moveTo>
                    <a:pt x="66" y="75"/>
                  </a:moveTo>
                  <a:lnTo>
                    <a:pt x="42" y="75"/>
                  </a:lnTo>
                  <a:lnTo>
                    <a:pt x="42" y="58"/>
                  </a:lnTo>
                  <a:lnTo>
                    <a:pt x="66" y="58"/>
                  </a:lnTo>
                  <a:lnTo>
                    <a:pt x="66" y="75"/>
                  </a:lnTo>
                  <a:close/>
                  <a:moveTo>
                    <a:pt x="66" y="48"/>
                  </a:moveTo>
                  <a:lnTo>
                    <a:pt x="42" y="48"/>
                  </a:lnTo>
                  <a:lnTo>
                    <a:pt x="42" y="31"/>
                  </a:lnTo>
                  <a:lnTo>
                    <a:pt x="66" y="31"/>
                  </a:lnTo>
                  <a:lnTo>
                    <a:pt x="66" y="48"/>
                  </a:lnTo>
                  <a:close/>
                  <a:moveTo>
                    <a:pt x="97" y="75"/>
                  </a:moveTo>
                  <a:lnTo>
                    <a:pt x="73" y="75"/>
                  </a:lnTo>
                  <a:lnTo>
                    <a:pt x="73" y="58"/>
                  </a:lnTo>
                  <a:lnTo>
                    <a:pt x="97" y="58"/>
                  </a:lnTo>
                  <a:lnTo>
                    <a:pt x="97" y="75"/>
                  </a:lnTo>
                  <a:close/>
                  <a:moveTo>
                    <a:pt x="97" y="48"/>
                  </a:moveTo>
                  <a:lnTo>
                    <a:pt x="73" y="48"/>
                  </a:lnTo>
                  <a:lnTo>
                    <a:pt x="73" y="31"/>
                  </a:lnTo>
                  <a:lnTo>
                    <a:pt x="97" y="31"/>
                  </a:lnTo>
                  <a:lnTo>
                    <a:pt x="97" y="48"/>
                  </a:lnTo>
                  <a:close/>
                  <a:moveTo>
                    <a:pt x="129" y="75"/>
                  </a:moveTo>
                  <a:lnTo>
                    <a:pt x="104" y="75"/>
                  </a:lnTo>
                  <a:lnTo>
                    <a:pt x="104" y="58"/>
                  </a:lnTo>
                  <a:lnTo>
                    <a:pt x="129" y="58"/>
                  </a:lnTo>
                  <a:lnTo>
                    <a:pt x="129" y="75"/>
                  </a:lnTo>
                  <a:close/>
                  <a:moveTo>
                    <a:pt x="129" y="48"/>
                  </a:moveTo>
                  <a:lnTo>
                    <a:pt x="104" y="48"/>
                  </a:lnTo>
                  <a:lnTo>
                    <a:pt x="104" y="31"/>
                  </a:lnTo>
                  <a:lnTo>
                    <a:pt x="129" y="31"/>
                  </a:lnTo>
                  <a:lnTo>
                    <a:pt x="129" y="48"/>
                  </a:lnTo>
                  <a:close/>
                </a:path>
              </a:pathLst>
            </a:custGeom>
            <a:solidFill>
              <a:srgbClr val="FFFF00"/>
            </a:solidFill>
            <a:ln>
              <a:noFill/>
            </a:ln>
            <a:extLst/>
          </p:spPr>
          <p:txBody>
            <a:bodyPr vert="horz" wrap="square" lIns="91419" tIns="45709" rIns="91419" bIns="45709" numCol="1" anchor="t" anchorCtr="0" compatLnSpc="1">
              <a:prstTxWarp prst="textNoShape">
                <a:avLst/>
              </a:prstTxWarp>
            </a:bodyPr>
            <a:lstStyle/>
            <a:p>
              <a:endParaRPr lang="en-US" dirty="0"/>
            </a:p>
          </p:txBody>
        </p:sp>
        <p:sp>
          <p:nvSpPr>
            <p:cNvPr id="26" name="TextBox 25"/>
            <p:cNvSpPr txBox="1"/>
            <p:nvPr/>
          </p:nvSpPr>
          <p:spPr>
            <a:xfrm>
              <a:off x="9365075" y="5588096"/>
              <a:ext cx="2199486" cy="439365"/>
            </a:xfrm>
            <a:prstGeom prst="rect">
              <a:avLst/>
            </a:prstGeom>
            <a:noFill/>
          </p:spPr>
          <p:txBody>
            <a:bodyPr wrap="square" lIns="108781" tIns="54388" rIns="108781" bIns="54388">
              <a:spAutoFit/>
            </a:bodyPr>
            <a:lstStyle/>
            <a:p>
              <a:pPr algn="ctr">
                <a:defRPr/>
              </a:pPr>
              <a:r>
                <a:rPr lang="en-US" sz="1600" b="1" dirty="0" err="1">
                  <a:latin typeface="Arial" pitchFamily="34" charset="0"/>
                  <a:cs typeface="Arial" pitchFamily="34" charset="0"/>
                </a:rPr>
                <a:t>Unternehmen</a:t>
              </a:r>
              <a:r>
                <a:rPr lang="en-US" sz="1600" b="1" dirty="0">
                  <a:latin typeface="Arial" pitchFamily="34" charset="0"/>
                  <a:cs typeface="Arial" pitchFamily="34" charset="0"/>
                </a:rPr>
                <a:t> B</a:t>
              </a:r>
            </a:p>
          </p:txBody>
        </p:sp>
        <p:cxnSp>
          <p:nvCxnSpPr>
            <p:cNvPr id="27" name="Straight Connector 26"/>
            <p:cNvCxnSpPr/>
            <p:nvPr/>
          </p:nvCxnSpPr>
          <p:spPr>
            <a:xfrm>
              <a:off x="10399578" y="4118584"/>
              <a:ext cx="0" cy="705955"/>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737"/>
            <p:cNvSpPr>
              <a:spLocks noChangeArrowheads="1"/>
            </p:cNvSpPr>
            <p:nvPr/>
          </p:nvSpPr>
          <p:spPr bwMode="auto">
            <a:xfrm>
              <a:off x="9980162" y="3132622"/>
              <a:ext cx="360083" cy="360083"/>
            </a:xfrm>
            <a:prstGeom prst="ellipse">
              <a:avLst/>
            </a:prstGeom>
            <a:solidFill>
              <a:srgbClr val="FFFF00"/>
            </a:solidFill>
            <a:ln w="9525">
              <a:noFill/>
              <a:round/>
              <a:headEnd/>
              <a:tailEnd/>
            </a:ln>
          </p:spPr>
          <p:txBody>
            <a:bodyPr wrap="none" anchor="ctr"/>
            <a:lstStyle/>
            <a:p>
              <a:endParaRPr lang="en-US" dirty="0"/>
            </a:p>
          </p:txBody>
        </p:sp>
      </p:grpSp>
    </p:spTree>
    <p:extLst>
      <p:ext uri="{BB962C8B-B14F-4D97-AF65-F5344CB8AC3E}">
        <p14:creationId xmlns:p14="http://schemas.microsoft.com/office/powerpoint/2010/main" val="124322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8EFEC56-4CEC-4303-ABE5-494EDAC029C7}"/>
              </a:ext>
            </a:extLst>
          </p:cNvPr>
          <p:cNvGraphicFramePr>
            <a:graphicFrameLocks noChangeAspect="1"/>
          </p:cNvGraphicFramePr>
          <p:nvPr>
            <p:custDataLst>
              <p:tags r:id="rId2"/>
            </p:custDataLst>
            <p:extLst>
              <p:ext uri="{D42A27DB-BD31-4B8C-83A1-F6EECF244321}">
                <p14:modId xmlns:p14="http://schemas.microsoft.com/office/powerpoint/2010/main" val="7736386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5" name="think-cell Folie" r:id="rId5" imgW="573" imgH="573" progId="TCLayout.ActiveDocument.1">
                  <p:embed/>
                </p:oleObj>
              </mc:Choice>
              <mc:Fallback>
                <p:oleObj name="think-cell Folie" r:id="rId5" imgW="573" imgH="573" progId="TCLayout.ActiveDocument.1">
                  <p:embed/>
                  <p:pic>
                    <p:nvPicPr>
                      <p:cNvPr id="6" name="Object 5" hidden="1">
                        <a:extLst>
                          <a:ext uri="{FF2B5EF4-FFF2-40B4-BE49-F238E27FC236}">
                            <a16:creationId xmlns:a16="http://schemas.microsoft.com/office/drawing/2014/main" id="{98EFEC56-4CEC-4303-ABE5-494EDAC029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01776C1-14BE-4C45-8290-6C5CBE255900}"/>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0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4" name="Title"/>
          <p:cNvSpPr>
            <a:spLocks noGrp="1"/>
          </p:cNvSpPr>
          <p:nvPr>
            <p:ph type="title"/>
          </p:nvPr>
        </p:nvSpPr>
        <p:spPr bwMode="gray"/>
        <p:txBody>
          <a:bodyPr/>
          <a:lstStyle/>
          <a:p>
            <a:r>
              <a:rPr lang="de-DE"/>
              <a:t>Optionen</a:t>
            </a:r>
            <a:br>
              <a:rPr lang="de-DE"/>
            </a:br>
            <a:r>
              <a:rPr lang="de-DE" sz="2000" b="0"/>
              <a:t>Probleme vs. Lösungsoptionen</a:t>
            </a:r>
          </a:p>
        </p:txBody>
      </p:sp>
      <p:graphicFrame>
        <p:nvGraphicFramePr>
          <p:cNvPr id="3" name="Table 2">
            <a:extLst>
              <a:ext uri="{FF2B5EF4-FFF2-40B4-BE49-F238E27FC236}">
                <a16:creationId xmlns:a16="http://schemas.microsoft.com/office/drawing/2014/main" id="{1884177A-EC52-430F-865C-340CBE687696}"/>
              </a:ext>
            </a:extLst>
          </p:cNvPr>
          <p:cNvGraphicFramePr>
            <a:graphicFrameLocks noGrp="1"/>
          </p:cNvGraphicFramePr>
          <p:nvPr>
            <p:extLst>
              <p:ext uri="{D42A27DB-BD31-4B8C-83A1-F6EECF244321}">
                <p14:modId xmlns:p14="http://schemas.microsoft.com/office/powerpoint/2010/main" val="314872574"/>
              </p:ext>
            </p:extLst>
          </p:nvPr>
        </p:nvGraphicFramePr>
        <p:xfrm>
          <a:off x="504000" y="1620000"/>
          <a:ext cx="11185200" cy="4794739"/>
        </p:xfrm>
        <a:graphic>
          <a:graphicData uri="http://schemas.openxmlformats.org/drawingml/2006/table">
            <a:tbl>
              <a:tblPr firstRow="1" firstCol="1" bandRow="1">
                <a:tableStyleId>{5C22544A-7EE6-4342-B048-85BDC9FD1C3A}</a:tableStyleId>
              </a:tblPr>
              <a:tblGrid>
                <a:gridCol w="2796300">
                  <a:extLst>
                    <a:ext uri="{9D8B030D-6E8A-4147-A177-3AD203B41FA5}">
                      <a16:colId xmlns:a16="http://schemas.microsoft.com/office/drawing/2014/main" val="1474230131"/>
                    </a:ext>
                  </a:extLst>
                </a:gridCol>
                <a:gridCol w="2796300">
                  <a:extLst>
                    <a:ext uri="{9D8B030D-6E8A-4147-A177-3AD203B41FA5}">
                      <a16:colId xmlns:a16="http://schemas.microsoft.com/office/drawing/2014/main" val="3855684513"/>
                    </a:ext>
                  </a:extLst>
                </a:gridCol>
                <a:gridCol w="2796300">
                  <a:extLst>
                    <a:ext uri="{9D8B030D-6E8A-4147-A177-3AD203B41FA5}">
                      <a16:colId xmlns:a16="http://schemas.microsoft.com/office/drawing/2014/main" val="2145432155"/>
                    </a:ext>
                  </a:extLst>
                </a:gridCol>
                <a:gridCol w="2796300">
                  <a:extLst>
                    <a:ext uri="{9D8B030D-6E8A-4147-A177-3AD203B41FA5}">
                      <a16:colId xmlns:a16="http://schemas.microsoft.com/office/drawing/2014/main" val="36766505"/>
                    </a:ext>
                  </a:extLst>
                </a:gridCol>
              </a:tblGrid>
              <a:tr h="353539">
                <a:tc>
                  <a:txBody>
                    <a:bodyPr/>
                    <a:lstStyle/>
                    <a:p>
                      <a:endParaRPr lang="de-DE" sz="1200" dirty="0"/>
                    </a:p>
                  </a:txBody>
                  <a:tcPr marL="36000" marR="36000" marT="36000" marB="36000" anchor="ctr"/>
                </a:tc>
                <a:tc>
                  <a:txBody>
                    <a:bodyPr/>
                    <a:lstStyle/>
                    <a:p>
                      <a:pPr algn="ctr"/>
                      <a:r>
                        <a:rPr lang="de-DE" sz="1200" dirty="0"/>
                        <a:t>Option 1 (Aktuelle Situation)</a:t>
                      </a:r>
                    </a:p>
                  </a:txBody>
                  <a:tcPr marL="36000" marR="36000" marT="36000" marB="36000"/>
                </a:tc>
                <a:tc>
                  <a:txBody>
                    <a:bodyPr/>
                    <a:lstStyle/>
                    <a:p>
                      <a:pPr algn="ctr"/>
                      <a:r>
                        <a:rPr lang="de-DE" sz="1200" dirty="0"/>
                        <a:t>Option 2</a:t>
                      </a:r>
                    </a:p>
                  </a:txBody>
                  <a:tcPr marL="36000" marR="36000" marT="36000" marB="36000"/>
                </a:tc>
                <a:tc>
                  <a:txBody>
                    <a:bodyPr/>
                    <a:lstStyle/>
                    <a:p>
                      <a:pPr algn="ctr"/>
                      <a:r>
                        <a:rPr lang="de-DE" sz="1200" dirty="0"/>
                        <a:t>Option 3</a:t>
                      </a:r>
                    </a:p>
                  </a:txBody>
                  <a:tcPr marL="36000" marR="36000" marT="36000" marB="36000"/>
                </a:tc>
                <a:extLst>
                  <a:ext uri="{0D108BD9-81ED-4DB2-BD59-A6C34878D82A}">
                    <a16:rowId xmlns:a16="http://schemas.microsoft.com/office/drawing/2014/main" val="1506789454"/>
                  </a:ext>
                </a:extLst>
              </a:tr>
              <a:tr h="437163">
                <a:tc>
                  <a:txBody>
                    <a:bodyPr/>
                    <a:lstStyle/>
                    <a:p>
                      <a:r>
                        <a:rPr lang="de-DE" sz="1200" dirty="0"/>
                        <a:t>Recruiting E-Mail Adresse </a:t>
                      </a:r>
                    </a:p>
                  </a:txBody>
                  <a:tcPr marL="36000" marR="36000" marT="36000" marB="36000" anchor="ctr"/>
                </a:tc>
                <a:tc>
                  <a:txBody>
                    <a:bodyPr/>
                    <a:lstStyle/>
                    <a:p>
                      <a:pPr marL="0" algn="l" defTabSz="1088558" rtl="0" eaLnBrk="1" fontAlgn="t" latinLnBrk="0" hangingPunct="1"/>
                      <a:r>
                        <a:rPr lang="pl-PL" sz="1000" kern="1200" dirty="0" err="1">
                          <a:solidFill>
                            <a:schemeClr val="dk1"/>
                          </a:solidFill>
                          <a:latin typeface="+mn-lt"/>
                          <a:ea typeface="+mn-ea"/>
                          <a:cs typeface="+mn-cs"/>
                        </a:rPr>
                        <a:t>z.B</a:t>
                      </a:r>
                      <a:r>
                        <a:rPr lang="pl-PL" sz="1000" kern="1200" dirty="0">
                          <a:solidFill>
                            <a:schemeClr val="dk1"/>
                          </a:solidFill>
                          <a:latin typeface="+mn-lt"/>
                          <a:ea typeface="+mn-ea"/>
                          <a:cs typeface="+mn-cs"/>
                        </a:rPr>
                        <a:t>.: Recruiting@DZBankGroup.de</a:t>
                      </a:r>
                    </a:p>
                  </a:txBody>
                  <a:tcPr marL="36000" marR="36000" marT="36000" marB="36000"/>
                </a:tc>
                <a:tc>
                  <a:txBody>
                    <a:bodyPr/>
                    <a:lstStyle/>
                    <a:p>
                      <a:pPr algn="l" fontAlgn="t"/>
                      <a:r>
                        <a:rPr lang="pl-PL" sz="1000" b="0" i="0" u="none" strike="noStrike" dirty="0" err="1">
                          <a:solidFill>
                            <a:srgbClr val="000000"/>
                          </a:solidFill>
                          <a:effectLst/>
                          <a:latin typeface="Arial" panose="020B0604020202020204" pitchFamily="34" charset="0"/>
                        </a:rPr>
                        <a:t>z.B</a:t>
                      </a:r>
                      <a:r>
                        <a:rPr lang="pl-PL" sz="1000" b="0" i="0" u="none" strike="noStrike" dirty="0">
                          <a:solidFill>
                            <a:srgbClr val="000000"/>
                          </a:solidFill>
                          <a:effectLst/>
                          <a:latin typeface="Arial" panose="020B0604020202020204" pitchFamily="34" charset="0"/>
                        </a:rPr>
                        <a:t>.: Recruiting@DZBankGroup.de</a:t>
                      </a:r>
                    </a:p>
                  </a:txBody>
                  <a:tcPr marL="36000" marR="36000" marT="36000" marB="36000"/>
                </a:tc>
                <a:tc>
                  <a:txBody>
                    <a:bodyPr/>
                    <a:lstStyle/>
                    <a:p>
                      <a:pPr algn="l" fontAlgn="t"/>
                      <a:r>
                        <a:rPr lang="de-DE" sz="1000" b="0" i="0" u="none" strike="noStrike">
                          <a:solidFill>
                            <a:srgbClr val="000000"/>
                          </a:solidFill>
                          <a:effectLst/>
                          <a:latin typeface="Arial" panose="020B0604020202020204" pitchFamily="34" charset="0"/>
                        </a:rPr>
                        <a:t>pro Instanz eine E-Mail Adresse</a:t>
                      </a:r>
                    </a:p>
                  </a:txBody>
                  <a:tcPr marL="36000" marR="36000" marT="36000" marB="36000"/>
                </a:tc>
                <a:extLst>
                  <a:ext uri="{0D108BD9-81ED-4DB2-BD59-A6C34878D82A}">
                    <a16:rowId xmlns:a16="http://schemas.microsoft.com/office/drawing/2014/main" val="3223981171"/>
                  </a:ext>
                </a:extLst>
              </a:tr>
              <a:tr h="1534146">
                <a:tc>
                  <a:txBody>
                    <a:bodyPr/>
                    <a:lstStyle/>
                    <a:p>
                      <a:r>
                        <a:rPr lang="de-DE" sz="1200" dirty="0"/>
                        <a:t>Abgrenzung interner Kandidaten</a:t>
                      </a:r>
                    </a:p>
                  </a:txBody>
                  <a:tcPr marL="36000" marR="36000" marT="36000" marB="36000" anchor="ctr"/>
                </a:tc>
                <a:tc>
                  <a:txBody>
                    <a:bodyPr/>
                    <a:lstStyle/>
                    <a:p>
                      <a:pPr marL="0" algn="l" defTabSz="1088558" rtl="0" eaLnBrk="1" fontAlgn="t" latinLnBrk="0" hangingPunct="1"/>
                      <a:r>
                        <a:rPr lang="de-DE" sz="1000" u="sng" kern="1200" dirty="0">
                          <a:solidFill>
                            <a:schemeClr val="dk1"/>
                          </a:solidFill>
                          <a:latin typeface="+mn-lt"/>
                          <a:ea typeface="+mn-ea"/>
                          <a:cs typeface="+mn-cs"/>
                        </a:rPr>
                        <a:t>mögl. Workaround: </a:t>
                      </a:r>
                      <a:r>
                        <a:rPr lang="de-DE" sz="1000" kern="1200" dirty="0">
                          <a:solidFill>
                            <a:schemeClr val="dk1"/>
                          </a:solidFill>
                          <a:latin typeface="+mn-lt"/>
                          <a:ea typeface="+mn-ea"/>
                          <a:cs typeface="+mn-cs"/>
                        </a:rPr>
                        <a:t/>
                      </a:r>
                      <a:br>
                        <a:rPr lang="de-DE" sz="1000" kern="1200" dirty="0">
                          <a:solidFill>
                            <a:schemeClr val="dk1"/>
                          </a:solidFill>
                          <a:latin typeface="+mn-lt"/>
                          <a:ea typeface="+mn-ea"/>
                          <a:cs typeface="+mn-cs"/>
                        </a:rPr>
                      </a:br>
                      <a:r>
                        <a:rPr lang="de-DE" sz="1000" kern="1200" dirty="0">
                          <a:solidFill>
                            <a:schemeClr val="dk1"/>
                          </a:solidFill>
                          <a:latin typeface="+mn-lt"/>
                          <a:ea typeface="+mn-ea"/>
                          <a:cs typeface="+mn-cs"/>
                        </a:rPr>
                        <a:t>zusätzliches Feld auf Kandidaten Profil/Bewerbermaske zur Auswahl der Firmenzugehörigkeit.</a:t>
                      </a:r>
                      <a:br>
                        <a:rPr lang="de-DE" sz="1000" kern="1200" dirty="0">
                          <a:solidFill>
                            <a:schemeClr val="dk1"/>
                          </a:solidFill>
                          <a:latin typeface="+mn-lt"/>
                          <a:ea typeface="+mn-ea"/>
                          <a:cs typeface="+mn-cs"/>
                        </a:rPr>
                      </a:br>
                      <a:r>
                        <a:rPr lang="de-DE" sz="1000" kern="1200" dirty="0">
                          <a:solidFill>
                            <a:schemeClr val="dk1"/>
                          </a:solidFill>
                          <a:latin typeface="+mn-lt"/>
                          <a:ea typeface="+mn-ea"/>
                          <a:cs typeface="+mn-cs"/>
                        </a:rPr>
                        <a:t/>
                      </a:r>
                      <a:br>
                        <a:rPr lang="de-DE" sz="1000" kern="1200" dirty="0">
                          <a:solidFill>
                            <a:schemeClr val="dk1"/>
                          </a:solidFill>
                          <a:latin typeface="+mn-lt"/>
                          <a:ea typeface="+mn-ea"/>
                          <a:cs typeface="+mn-cs"/>
                        </a:rPr>
                      </a:br>
                      <a:r>
                        <a:rPr lang="de-DE" sz="1000" kern="1200" dirty="0">
                          <a:solidFill>
                            <a:schemeClr val="dk1"/>
                          </a:solidFill>
                          <a:latin typeface="+mn-lt"/>
                          <a:ea typeface="+mn-ea"/>
                          <a:cs typeface="+mn-cs"/>
                        </a:rPr>
                        <a:t>Feld dient allerdings nur als Hinweis für </a:t>
                      </a:r>
                      <a:r>
                        <a:rPr lang="de-DE" sz="1000" kern="1200" dirty="0" err="1">
                          <a:solidFill>
                            <a:schemeClr val="dk1"/>
                          </a:solidFill>
                          <a:latin typeface="+mn-lt"/>
                          <a:ea typeface="+mn-ea"/>
                          <a:cs typeface="+mn-cs"/>
                        </a:rPr>
                        <a:t>Recruiter</a:t>
                      </a:r>
                      <a:r>
                        <a:rPr lang="de-DE" sz="1000" kern="1200" dirty="0">
                          <a:solidFill>
                            <a:schemeClr val="dk1"/>
                          </a:solidFill>
                          <a:latin typeface="+mn-lt"/>
                          <a:ea typeface="+mn-ea"/>
                          <a:cs typeface="+mn-cs"/>
                        </a:rPr>
                        <a:t> und kann ggf. als Filter im Kandidaten Pool genutzt werden - für das System gilt der Kandidat weiterhin als interner Kandidat</a:t>
                      </a:r>
                    </a:p>
                  </a:txBody>
                  <a:tcPr marL="36000" marR="36000" marT="36000" marB="36000"/>
                </a:tc>
                <a:tc>
                  <a:txBody>
                    <a:bodyPr/>
                    <a:lstStyle/>
                    <a:p>
                      <a:pPr algn="l" fontAlgn="t"/>
                      <a:r>
                        <a:rPr lang="de-DE" sz="1000" b="0" i="0" u="sng" strike="noStrike" dirty="0">
                          <a:solidFill>
                            <a:srgbClr val="000000"/>
                          </a:solidFill>
                          <a:effectLst/>
                          <a:latin typeface="Arial" panose="020B0604020202020204" pitchFamily="34" charset="0"/>
                        </a:rPr>
                        <a:t>mögl. Workaround</a:t>
                      </a:r>
                      <a:r>
                        <a:rPr lang="de-DE" sz="1000" b="0" i="0" u="none" strike="noStrike" dirty="0">
                          <a:solidFill>
                            <a:srgbClr val="000000"/>
                          </a:solidFill>
                          <a:effectLst/>
                          <a:latin typeface="Arial" panose="020B0604020202020204" pitchFamily="34" charset="0"/>
                        </a:rPr>
                        <a:t>: </a:t>
                      </a:r>
                      <a:br>
                        <a:rPr lang="de-DE" sz="1000" b="0" i="0" u="none" strike="noStrike" dirty="0">
                          <a:solidFill>
                            <a:srgbClr val="000000"/>
                          </a:solidFill>
                          <a:effectLst/>
                          <a:latin typeface="Arial" panose="020B0604020202020204" pitchFamily="34" charset="0"/>
                        </a:rPr>
                      </a:br>
                      <a:r>
                        <a:rPr lang="de-DE" sz="1000" b="0" i="0" u="none" strike="noStrike" dirty="0">
                          <a:solidFill>
                            <a:srgbClr val="000000"/>
                          </a:solidFill>
                          <a:effectLst/>
                          <a:latin typeface="Arial" panose="020B0604020202020204" pitchFamily="34" charset="0"/>
                        </a:rPr>
                        <a:t>zusätzliches Feld auf Kandidaten Profil/Bewerbermaske zur Auswahl der Firmenzugehörigkeit.</a:t>
                      </a:r>
                      <a:br>
                        <a:rPr lang="de-DE" sz="1000" b="0" i="0" u="none" strike="noStrike" dirty="0">
                          <a:solidFill>
                            <a:srgbClr val="000000"/>
                          </a:solidFill>
                          <a:effectLst/>
                          <a:latin typeface="Arial" panose="020B0604020202020204" pitchFamily="34" charset="0"/>
                        </a:rPr>
                      </a:br>
                      <a:r>
                        <a:rPr lang="de-DE" sz="1000" b="0" i="0" u="none" strike="noStrike" dirty="0">
                          <a:solidFill>
                            <a:srgbClr val="000000"/>
                          </a:solidFill>
                          <a:effectLst/>
                          <a:latin typeface="Arial" panose="020B0604020202020204" pitchFamily="34" charset="0"/>
                        </a:rPr>
                        <a:t/>
                      </a:r>
                      <a:br>
                        <a:rPr lang="de-DE" sz="1000" b="0" i="0" u="none" strike="noStrike" dirty="0">
                          <a:solidFill>
                            <a:srgbClr val="000000"/>
                          </a:solidFill>
                          <a:effectLst/>
                          <a:latin typeface="Arial" panose="020B0604020202020204" pitchFamily="34" charset="0"/>
                        </a:rPr>
                      </a:br>
                      <a:r>
                        <a:rPr lang="de-DE" sz="1000" b="0" i="0" u="none" strike="noStrike" dirty="0">
                          <a:solidFill>
                            <a:srgbClr val="000000"/>
                          </a:solidFill>
                          <a:effectLst/>
                          <a:latin typeface="Arial" panose="020B0604020202020204" pitchFamily="34" charset="0"/>
                        </a:rPr>
                        <a:t>Feld dient allerdings nur als Hinweis für </a:t>
                      </a:r>
                      <a:r>
                        <a:rPr lang="de-DE" sz="1000" b="0" i="0" u="none" strike="noStrike" dirty="0" err="1">
                          <a:solidFill>
                            <a:srgbClr val="000000"/>
                          </a:solidFill>
                          <a:effectLst/>
                          <a:latin typeface="Arial" panose="020B0604020202020204" pitchFamily="34" charset="0"/>
                        </a:rPr>
                        <a:t>Recruiter</a:t>
                      </a:r>
                      <a:r>
                        <a:rPr lang="de-DE" sz="1000" b="0" i="0" u="none" strike="noStrike" dirty="0">
                          <a:solidFill>
                            <a:srgbClr val="000000"/>
                          </a:solidFill>
                          <a:effectLst/>
                          <a:latin typeface="Arial" panose="020B0604020202020204" pitchFamily="34" charset="0"/>
                        </a:rPr>
                        <a:t> und kann ggf. als Filter im Kandidaten Pool genutzt werden - für das System gilt der Kandidat weiterhin als interner Kandidat</a:t>
                      </a:r>
                    </a:p>
                  </a:txBody>
                  <a:tcPr marL="36000" marR="36000" marT="36000" marB="36000"/>
                </a:tc>
                <a:tc>
                  <a:txBody>
                    <a:bodyPr/>
                    <a:lstStyle/>
                    <a:p>
                      <a:pPr algn="l" fontAlgn="t"/>
                      <a:r>
                        <a:rPr lang="de-DE" sz="1000" b="0" i="0" u="none" strike="noStrike" dirty="0">
                          <a:solidFill>
                            <a:srgbClr val="000000"/>
                          </a:solidFill>
                          <a:effectLst/>
                          <a:latin typeface="Arial" panose="020B0604020202020204" pitchFamily="34" charset="0"/>
                        </a:rPr>
                        <a:t>nur MA der jeweiligen Gesellschaft haben Zugriff auf die eigene Instanz = interne User/Kandidat.</a:t>
                      </a:r>
                    </a:p>
                  </a:txBody>
                  <a:tcPr marL="36000" marR="36000" marT="36000" marB="36000"/>
                </a:tc>
                <a:extLst>
                  <a:ext uri="{0D108BD9-81ED-4DB2-BD59-A6C34878D82A}">
                    <a16:rowId xmlns:a16="http://schemas.microsoft.com/office/drawing/2014/main" val="2995117164"/>
                  </a:ext>
                </a:extLst>
              </a:tr>
              <a:tr h="1364861">
                <a:tc>
                  <a:txBody>
                    <a:bodyPr/>
                    <a:lstStyle/>
                    <a:p>
                      <a:r>
                        <a:rPr lang="de-DE" sz="1200" dirty="0"/>
                        <a:t>Zugänglichkeit interner Stellenmarkt</a:t>
                      </a:r>
                    </a:p>
                  </a:txBody>
                  <a:tcPr marL="36000" marR="36000" marT="36000" marB="36000" anchor="ctr"/>
                </a:tc>
                <a:tc>
                  <a:txBody>
                    <a:bodyPr/>
                    <a:lstStyle/>
                    <a:p>
                      <a:pPr marL="0" indent="0" algn="l" defTabSz="1088558" rtl="0" eaLnBrk="1" fontAlgn="t" latinLnBrk="0" hangingPunct="1">
                        <a:buFont typeface="Symbol" panose="05050102010706020507" pitchFamily="18" charset="2"/>
                        <a:buNone/>
                      </a:pPr>
                      <a:r>
                        <a:rPr lang="de-DE" sz="1000" u="sng" kern="1200" dirty="0">
                          <a:solidFill>
                            <a:schemeClr val="dk1"/>
                          </a:solidFill>
                          <a:latin typeface="+mn-lt"/>
                          <a:ea typeface="+mn-ea"/>
                          <a:cs typeface="+mn-cs"/>
                        </a:rPr>
                        <a:t>mögl. Workaround:</a:t>
                      </a:r>
                    </a:p>
                    <a:p>
                      <a:pPr marL="171450" indent="-171450" algn="l" defTabSz="1088558" rtl="0" eaLnBrk="1" fontAlgn="t" latinLnBrk="0" hangingPunct="1">
                        <a:buFont typeface="Symbol" panose="05050102010706020507" pitchFamily="18" charset="2"/>
                        <a:buChar char="-"/>
                      </a:pPr>
                      <a:r>
                        <a:rPr lang="de-DE" sz="1000" kern="1200" dirty="0">
                          <a:solidFill>
                            <a:schemeClr val="dk1"/>
                          </a:solidFill>
                          <a:latin typeface="+mn-lt"/>
                          <a:ea typeface="+mn-ea"/>
                          <a:cs typeface="+mn-cs"/>
                        </a:rPr>
                        <a:t>User/MA können über Filteroptionen die Suchergebnisse auf die eigene Gesellschaft einschränken</a:t>
                      </a:r>
                    </a:p>
                    <a:p>
                      <a:pPr marL="171450" indent="-171450" algn="l" defTabSz="1088558" rtl="0" eaLnBrk="1" fontAlgn="t" latinLnBrk="0" hangingPunct="1">
                        <a:buFont typeface="Symbol" panose="05050102010706020507" pitchFamily="18" charset="2"/>
                        <a:buChar char="-"/>
                      </a:pPr>
                      <a:r>
                        <a:rPr lang="de-DE" sz="1000" kern="1200" dirty="0">
                          <a:solidFill>
                            <a:schemeClr val="dk1"/>
                          </a:solidFill>
                          <a:latin typeface="+mn-lt"/>
                          <a:ea typeface="+mn-ea"/>
                          <a:cs typeface="+mn-cs"/>
                        </a:rPr>
                        <a:t>Hinweistext auf Intro-Seite der internen Stellenbörse, dass Bewerbungen bzgl. gesellschaftsexterner Stellen über die externe Karriereseite eingereicht werden müssen.</a:t>
                      </a:r>
                    </a:p>
                  </a:txBody>
                  <a:tcPr marL="36000" marR="36000" marT="36000" marB="36000"/>
                </a:tc>
                <a:tc>
                  <a:txBody>
                    <a:bodyPr/>
                    <a:lstStyle/>
                    <a:p>
                      <a:pPr marL="0" indent="0" algn="l" fontAlgn="t">
                        <a:buFont typeface="Symbol" panose="05050102010706020507" pitchFamily="18" charset="2"/>
                        <a:buNone/>
                      </a:pPr>
                      <a:r>
                        <a:rPr lang="de-DE" sz="1000" b="0" i="0" u="sng" strike="noStrike" dirty="0">
                          <a:solidFill>
                            <a:srgbClr val="000000"/>
                          </a:solidFill>
                          <a:effectLst/>
                          <a:latin typeface="Arial" panose="020B0604020202020204" pitchFamily="34" charset="0"/>
                        </a:rPr>
                        <a:t>mögl. Workaround:</a:t>
                      </a:r>
                    </a:p>
                    <a:p>
                      <a:pPr marL="171450"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User/MA können über Filteroptionen die Suchergebnisse auf die eigene Gesellschaft einschränken</a:t>
                      </a:r>
                    </a:p>
                    <a:p>
                      <a:pPr marL="171450"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Hinweistext auf </a:t>
                      </a:r>
                      <a:r>
                        <a:rPr lang="de-DE" sz="1000" b="0" i="0" u="none" strike="noStrike" dirty="0" err="1">
                          <a:solidFill>
                            <a:srgbClr val="000000"/>
                          </a:solidFill>
                          <a:effectLst/>
                          <a:latin typeface="Arial" panose="020B0604020202020204" pitchFamily="34" charset="0"/>
                        </a:rPr>
                        <a:t>Introseite</a:t>
                      </a:r>
                      <a:r>
                        <a:rPr lang="de-DE" sz="1000" b="0" i="0" u="none" strike="noStrike" dirty="0">
                          <a:solidFill>
                            <a:srgbClr val="000000"/>
                          </a:solidFill>
                          <a:effectLst/>
                          <a:latin typeface="Arial" panose="020B0604020202020204" pitchFamily="34" charset="0"/>
                        </a:rPr>
                        <a:t> der internen Stellenbörse, dass Bewerbungen bzgl. gesellschaftsexterner Stellen über die externe Karriereseite eingereicht werden müssen.</a:t>
                      </a:r>
                    </a:p>
                  </a:txBody>
                  <a:tcPr marL="36000" marR="36000" marT="36000" marB="36000"/>
                </a:tc>
                <a:tc>
                  <a:txBody>
                    <a:bodyPr/>
                    <a:lstStyle/>
                    <a:p>
                      <a:pPr algn="l" fontAlgn="t"/>
                      <a:r>
                        <a:rPr lang="de-DE" sz="1000" b="0" i="0" u="none" strike="noStrike" dirty="0">
                          <a:solidFill>
                            <a:srgbClr val="000000"/>
                          </a:solidFill>
                          <a:effectLst/>
                          <a:latin typeface="Arial" panose="020B0604020202020204" pitchFamily="34" charset="0"/>
                        </a:rPr>
                        <a:t>nur MA der jeweiligen Gesellschaft haben Zugriff auf die eigene Instanz und sehen keine Gesellschaftsfremden Bewerbungen</a:t>
                      </a:r>
                    </a:p>
                  </a:txBody>
                  <a:tcPr marL="36000" marR="36000" marT="36000" marB="36000"/>
                </a:tc>
                <a:extLst>
                  <a:ext uri="{0D108BD9-81ED-4DB2-BD59-A6C34878D82A}">
                    <a16:rowId xmlns:a16="http://schemas.microsoft.com/office/drawing/2014/main" val="3568696622"/>
                  </a:ext>
                </a:extLst>
              </a:tr>
              <a:tr h="1026291">
                <a:tc>
                  <a:txBody>
                    <a:bodyPr/>
                    <a:lstStyle/>
                    <a:p>
                      <a:r>
                        <a:rPr lang="de-DE" sz="1200" dirty="0"/>
                        <a:t>Zugänglichkeit Kandidatenpool</a:t>
                      </a:r>
                    </a:p>
                  </a:txBody>
                  <a:tcPr marL="36000" marR="36000" marT="36000" marB="36000" anchor="ctr"/>
                </a:tc>
                <a:tc>
                  <a:txBody>
                    <a:bodyPr/>
                    <a:lstStyle/>
                    <a:p>
                      <a:pPr marL="0" indent="0" algn="l" defTabSz="1088558" rtl="0" eaLnBrk="1" fontAlgn="t" latinLnBrk="0" hangingPunct="1">
                        <a:buFont typeface="Symbol" panose="05050102010706020507" pitchFamily="18" charset="2"/>
                        <a:buNone/>
                      </a:pPr>
                      <a:r>
                        <a:rPr lang="de-DE" sz="1000" u="sng" kern="1200" dirty="0">
                          <a:solidFill>
                            <a:schemeClr val="dk1"/>
                          </a:solidFill>
                          <a:latin typeface="+mn-lt"/>
                          <a:ea typeface="+mn-ea"/>
                          <a:cs typeface="+mn-cs"/>
                        </a:rPr>
                        <a:t>mögl. Workaround:</a:t>
                      </a:r>
                    </a:p>
                    <a:p>
                      <a:pPr marL="171450" indent="-171450" algn="l" defTabSz="1088558" rtl="0" eaLnBrk="1" fontAlgn="t" latinLnBrk="0" hangingPunct="1">
                        <a:buFont typeface="Symbol" panose="05050102010706020507" pitchFamily="18" charset="2"/>
                        <a:buChar char="-"/>
                      </a:pPr>
                      <a:r>
                        <a:rPr lang="de-DE" sz="1000" kern="1200" dirty="0">
                          <a:solidFill>
                            <a:schemeClr val="dk1"/>
                          </a:solidFill>
                          <a:latin typeface="+mn-lt"/>
                          <a:ea typeface="+mn-ea"/>
                          <a:cs typeface="+mn-cs"/>
                        </a:rPr>
                        <a:t>Default Privacy Einstellung für alle Kandidaten: auffindbar nur durch </a:t>
                      </a:r>
                      <a:r>
                        <a:rPr lang="de-DE" sz="1000" kern="1200" dirty="0" err="1">
                          <a:solidFill>
                            <a:schemeClr val="dk1"/>
                          </a:solidFill>
                          <a:latin typeface="+mn-lt"/>
                          <a:ea typeface="+mn-ea"/>
                          <a:cs typeface="+mn-cs"/>
                        </a:rPr>
                        <a:t>Recruiter</a:t>
                      </a:r>
                      <a:r>
                        <a:rPr lang="de-DE" sz="1000" kern="1200" dirty="0">
                          <a:solidFill>
                            <a:schemeClr val="dk1"/>
                          </a:solidFill>
                          <a:latin typeface="+mn-lt"/>
                          <a:ea typeface="+mn-ea"/>
                          <a:cs typeface="+mn-cs"/>
                        </a:rPr>
                        <a:t> der eingereichten Bewerbung (Kandidat kann aber trotzdem Option ändern)</a:t>
                      </a:r>
                    </a:p>
                    <a:p>
                      <a:pPr marL="171450" indent="-171450" algn="l" defTabSz="1088558" rtl="0" eaLnBrk="1" fontAlgn="t" latinLnBrk="0" hangingPunct="1">
                        <a:buFont typeface="Symbol" panose="05050102010706020507" pitchFamily="18" charset="2"/>
                        <a:buChar char="-"/>
                      </a:pPr>
                      <a:r>
                        <a:rPr lang="de-DE" sz="1000" kern="1200" dirty="0">
                          <a:solidFill>
                            <a:schemeClr val="dk1"/>
                          </a:solidFill>
                          <a:latin typeface="+mn-lt"/>
                          <a:ea typeface="+mn-ea"/>
                          <a:cs typeface="+mn-cs"/>
                        </a:rPr>
                        <a:t>Suche internen Kandidaten nicht berechtigen </a:t>
                      </a:r>
                    </a:p>
                  </a:txBody>
                  <a:tcPr marL="36000" marR="36000" marT="36000" marB="36000"/>
                </a:tc>
                <a:tc>
                  <a:txBody>
                    <a:bodyPr/>
                    <a:lstStyle/>
                    <a:p>
                      <a:pPr marL="0" indent="0" algn="l" fontAlgn="t">
                        <a:buFont typeface="Symbol" panose="05050102010706020507" pitchFamily="18" charset="2"/>
                        <a:buNone/>
                      </a:pPr>
                      <a:r>
                        <a:rPr lang="de-DE" sz="1000" b="0" i="0" u="sng" strike="noStrike" dirty="0">
                          <a:solidFill>
                            <a:srgbClr val="000000"/>
                          </a:solidFill>
                          <a:effectLst/>
                          <a:latin typeface="Arial" panose="020B0604020202020204" pitchFamily="34" charset="0"/>
                        </a:rPr>
                        <a:t>mögl. Workaround:</a:t>
                      </a:r>
                      <a:endParaRPr lang="de-DE" sz="1000" b="0" i="0" u="none" strike="noStrike" dirty="0">
                        <a:solidFill>
                          <a:srgbClr val="000000"/>
                        </a:solidFill>
                        <a:effectLst/>
                        <a:latin typeface="Arial" panose="020B0604020202020204" pitchFamily="34" charset="0"/>
                      </a:endParaRPr>
                    </a:p>
                    <a:p>
                      <a:pPr marL="171450"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Default Privacy Einstellung für alle Kandidaten: auffindbar nur durch </a:t>
                      </a:r>
                      <a:r>
                        <a:rPr lang="de-DE" sz="1000" b="0" i="0" u="none" strike="noStrike" dirty="0" err="1">
                          <a:solidFill>
                            <a:srgbClr val="000000"/>
                          </a:solidFill>
                          <a:effectLst/>
                          <a:latin typeface="Arial" panose="020B0604020202020204" pitchFamily="34" charset="0"/>
                        </a:rPr>
                        <a:t>Recruiter</a:t>
                      </a:r>
                      <a:r>
                        <a:rPr lang="de-DE" sz="1000" b="0" i="0" u="none" strike="noStrike" dirty="0">
                          <a:solidFill>
                            <a:srgbClr val="000000"/>
                          </a:solidFill>
                          <a:effectLst/>
                          <a:latin typeface="Arial" panose="020B0604020202020204" pitchFamily="34" charset="0"/>
                        </a:rPr>
                        <a:t> der eingereichten Bewerbung (Kandidat kann aber trotzdem Option ändern)</a:t>
                      </a:r>
                    </a:p>
                    <a:p>
                      <a:pPr marL="171450"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Suche internen Kandidaten nicht berechtigen </a:t>
                      </a:r>
                    </a:p>
                  </a:txBody>
                  <a:tcPr marL="36000" marR="36000" marT="36000" marB="36000"/>
                </a:tc>
                <a:tc>
                  <a:txBody>
                    <a:bodyPr/>
                    <a:lstStyle/>
                    <a:p>
                      <a:pPr algn="l" fontAlgn="t"/>
                      <a:r>
                        <a:rPr lang="de-DE" sz="1000" b="0" i="0" u="none" strike="noStrike" dirty="0">
                          <a:solidFill>
                            <a:srgbClr val="000000"/>
                          </a:solidFill>
                          <a:effectLst/>
                          <a:latin typeface="Arial" panose="020B0604020202020204" pitchFamily="34" charset="0"/>
                        </a:rPr>
                        <a:t>nur die "eigenen" Kandidaten sind auffindbar</a:t>
                      </a:r>
                    </a:p>
                  </a:txBody>
                  <a:tcPr marL="36000" marR="36000" marT="36000" marB="36000"/>
                </a:tc>
                <a:extLst>
                  <a:ext uri="{0D108BD9-81ED-4DB2-BD59-A6C34878D82A}">
                    <a16:rowId xmlns:a16="http://schemas.microsoft.com/office/drawing/2014/main" val="2467373365"/>
                  </a:ext>
                </a:extLst>
              </a:tr>
            </a:tbl>
          </a:graphicData>
        </a:graphic>
      </p:graphicFrame>
    </p:spTree>
    <p:extLst>
      <p:ext uri="{BB962C8B-B14F-4D97-AF65-F5344CB8AC3E}">
        <p14:creationId xmlns:p14="http://schemas.microsoft.com/office/powerpoint/2010/main" val="346673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8EFEC56-4CEC-4303-ABE5-494EDAC029C7}"/>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9" name="think-cell Folie" r:id="rId5" imgW="573" imgH="573" progId="TCLayout.ActiveDocument.1">
                  <p:embed/>
                </p:oleObj>
              </mc:Choice>
              <mc:Fallback>
                <p:oleObj name="think-cell Folie" r:id="rId5" imgW="573" imgH="573" progId="TCLayout.ActiveDocument.1">
                  <p:embed/>
                  <p:pic>
                    <p:nvPicPr>
                      <p:cNvPr id="6" name="Object 5" hidden="1">
                        <a:extLst>
                          <a:ext uri="{FF2B5EF4-FFF2-40B4-BE49-F238E27FC236}">
                            <a16:creationId xmlns:a16="http://schemas.microsoft.com/office/drawing/2014/main" id="{98EFEC56-4CEC-4303-ABE5-494EDAC029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01776C1-14BE-4C45-8290-6C5CBE255900}"/>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0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4" name="Title"/>
          <p:cNvSpPr>
            <a:spLocks noGrp="1"/>
          </p:cNvSpPr>
          <p:nvPr>
            <p:ph type="title"/>
          </p:nvPr>
        </p:nvSpPr>
        <p:spPr bwMode="gray">
          <a:xfrm>
            <a:off x="504001" y="504000"/>
            <a:ext cx="11186476" cy="677108"/>
          </a:xfrm>
        </p:spPr>
        <p:txBody>
          <a:bodyPr/>
          <a:lstStyle/>
          <a:p>
            <a:r>
              <a:rPr lang="de-DE" dirty="0"/>
              <a:t>Optionen</a:t>
            </a:r>
            <a:br>
              <a:rPr lang="de-DE" dirty="0"/>
            </a:br>
            <a:r>
              <a:rPr lang="de-DE" sz="2000" b="0" dirty="0"/>
              <a:t>Probleme vs. Lösungsoptionen</a:t>
            </a:r>
          </a:p>
        </p:txBody>
      </p:sp>
      <p:pic>
        <p:nvPicPr>
          <p:cNvPr id="2" name="Picture 1">
            <a:extLst>
              <a:ext uri="{FF2B5EF4-FFF2-40B4-BE49-F238E27FC236}">
                <a16:creationId xmlns:a16="http://schemas.microsoft.com/office/drawing/2014/main" id="{8281C2E3-8DB3-4ABC-A196-0C8C1B38A6C4}"/>
              </a:ext>
            </a:extLst>
          </p:cNvPr>
          <p:cNvPicPr>
            <a:picLocks noChangeAspect="1"/>
          </p:cNvPicPr>
          <p:nvPr/>
        </p:nvPicPr>
        <p:blipFill>
          <a:blip r:embed="rId7"/>
          <a:stretch>
            <a:fillRect/>
          </a:stretch>
        </p:blipFill>
        <p:spPr>
          <a:xfrm>
            <a:off x="504001" y="2074414"/>
            <a:ext cx="6296025" cy="4276725"/>
          </a:xfrm>
          <a:prstGeom prst="rect">
            <a:avLst/>
          </a:prstGeom>
          <a:ln>
            <a:noFill/>
          </a:ln>
          <a:effectLst>
            <a:outerShdw blurRad="292100" dist="139700" dir="2700000" algn="tl" rotWithShape="0">
              <a:srgbClr val="333333">
                <a:alpha val="65000"/>
              </a:srgbClr>
            </a:outerShdw>
          </a:effectLst>
        </p:spPr>
      </p:pic>
      <p:sp>
        <p:nvSpPr>
          <p:cNvPr id="7" name="Text Placeholder">
            <a:extLst>
              <a:ext uri="{FF2B5EF4-FFF2-40B4-BE49-F238E27FC236}">
                <a16:creationId xmlns:a16="http://schemas.microsoft.com/office/drawing/2014/main" id="{1937EA02-EC94-4925-8FCF-A7BC5695522E}"/>
              </a:ext>
            </a:extLst>
          </p:cNvPr>
          <p:cNvSpPr txBox="1">
            <a:spLocks/>
          </p:cNvSpPr>
          <p:nvPr/>
        </p:nvSpPr>
        <p:spPr bwMode="gray">
          <a:xfrm>
            <a:off x="503999" y="1620000"/>
            <a:ext cx="11186477" cy="4716000"/>
          </a:xfrm>
          <a:prstGeom prst="rect">
            <a:avLst/>
          </a:prstGeom>
        </p:spPr>
        <p:txBody>
          <a:bodyPr>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de-DE" dirty="0"/>
              <a:t>Workaround: Recruiting E-Mail Adresse </a:t>
            </a:r>
          </a:p>
        </p:txBody>
      </p:sp>
    </p:spTree>
    <p:extLst>
      <p:ext uri="{BB962C8B-B14F-4D97-AF65-F5344CB8AC3E}">
        <p14:creationId xmlns:p14="http://schemas.microsoft.com/office/powerpoint/2010/main" val="271423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8EFEC56-4CEC-4303-ABE5-494EDAC029C7}"/>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 name="think-cell Folie" r:id="rId5" imgW="573" imgH="573" progId="TCLayout.ActiveDocument.1">
                  <p:embed/>
                </p:oleObj>
              </mc:Choice>
              <mc:Fallback>
                <p:oleObj name="think-cell Folie" r:id="rId5" imgW="573" imgH="573" progId="TCLayout.ActiveDocument.1">
                  <p:embed/>
                  <p:pic>
                    <p:nvPicPr>
                      <p:cNvPr id="6" name="Object 5" hidden="1">
                        <a:extLst>
                          <a:ext uri="{FF2B5EF4-FFF2-40B4-BE49-F238E27FC236}">
                            <a16:creationId xmlns:a16="http://schemas.microsoft.com/office/drawing/2014/main" id="{98EFEC56-4CEC-4303-ABE5-494EDAC029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01776C1-14BE-4C45-8290-6C5CBE255900}"/>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0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4" name="Title"/>
          <p:cNvSpPr>
            <a:spLocks noGrp="1"/>
          </p:cNvSpPr>
          <p:nvPr>
            <p:ph type="title"/>
          </p:nvPr>
        </p:nvSpPr>
        <p:spPr bwMode="gray">
          <a:xfrm>
            <a:off x="504001" y="504000"/>
            <a:ext cx="11186476" cy="677108"/>
          </a:xfrm>
        </p:spPr>
        <p:txBody>
          <a:bodyPr/>
          <a:lstStyle/>
          <a:p>
            <a:r>
              <a:rPr lang="de-DE" dirty="0"/>
              <a:t>Optionen</a:t>
            </a:r>
            <a:br>
              <a:rPr lang="de-DE" dirty="0"/>
            </a:br>
            <a:r>
              <a:rPr lang="de-DE" sz="2000" b="0" dirty="0"/>
              <a:t>Probleme vs. Lösungsoptionen</a:t>
            </a:r>
          </a:p>
        </p:txBody>
      </p:sp>
      <p:sp>
        <p:nvSpPr>
          <p:cNvPr id="7" name="Text Placeholder">
            <a:extLst>
              <a:ext uri="{FF2B5EF4-FFF2-40B4-BE49-F238E27FC236}">
                <a16:creationId xmlns:a16="http://schemas.microsoft.com/office/drawing/2014/main" id="{1937EA02-EC94-4925-8FCF-A7BC5695522E}"/>
              </a:ext>
            </a:extLst>
          </p:cNvPr>
          <p:cNvSpPr txBox="1">
            <a:spLocks/>
          </p:cNvSpPr>
          <p:nvPr/>
        </p:nvSpPr>
        <p:spPr bwMode="gray">
          <a:xfrm>
            <a:off x="503999" y="1620000"/>
            <a:ext cx="11186477" cy="4716000"/>
          </a:xfrm>
          <a:prstGeom prst="rect">
            <a:avLst/>
          </a:prstGeom>
        </p:spPr>
        <p:txBody>
          <a:bodyPr>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de-DE" dirty="0"/>
              <a:t>Workaround: Abgrenzung interner Kandidaten</a:t>
            </a:r>
          </a:p>
        </p:txBody>
      </p:sp>
      <p:pic>
        <p:nvPicPr>
          <p:cNvPr id="9220" name="Picture 4" descr="C:\Users\D065800\AppData\Local\Temp\SNAGHTMLded2d5d.PNG">
            <a:extLst>
              <a:ext uri="{FF2B5EF4-FFF2-40B4-BE49-F238E27FC236}">
                <a16:creationId xmlns:a16="http://schemas.microsoft.com/office/drawing/2014/main" id="{B8301618-8864-4ED4-9CA0-F457C11D1E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999" y="2156663"/>
            <a:ext cx="12195175" cy="30813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68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a:xfrm>
            <a:off x="504000" y="1620000"/>
            <a:ext cx="11185200" cy="4716000"/>
          </a:xfrm>
        </p:spPr>
        <p:txBody>
          <a:bodyPr/>
          <a:lstStyle/>
          <a:p>
            <a:pPr marL="342900" indent="-342900">
              <a:buFont typeface="Wingdings" panose="05000000000000000000" pitchFamily="2" charset="2"/>
              <a:buChar char="§"/>
            </a:pPr>
            <a:r>
              <a:rPr lang="de-DE" dirty="0"/>
              <a:t>Ausganssituation inkl. SF Architektur</a:t>
            </a:r>
          </a:p>
          <a:p>
            <a:pPr marL="342900" indent="-342900">
              <a:buFont typeface="Wingdings" panose="05000000000000000000" pitchFamily="2" charset="2"/>
              <a:buChar char="§"/>
            </a:pPr>
            <a:r>
              <a:rPr lang="de-DE" dirty="0"/>
              <a:t>Identifizierte Probleme</a:t>
            </a:r>
          </a:p>
          <a:p>
            <a:pPr marL="522864" lvl="1" indent="-342900"/>
            <a:r>
              <a:rPr lang="de-DE" dirty="0"/>
              <a:t>Recruiting</a:t>
            </a:r>
          </a:p>
          <a:p>
            <a:pPr marL="342900" indent="-342900">
              <a:buFont typeface="Wingdings" panose="05000000000000000000" pitchFamily="2" charset="2"/>
              <a:buChar char="§"/>
            </a:pPr>
            <a:r>
              <a:rPr lang="de-DE" dirty="0"/>
              <a:t>Optionen</a:t>
            </a:r>
          </a:p>
          <a:p>
            <a:pPr marL="522864" lvl="1" indent="-342900"/>
            <a:r>
              <a:rPr lang="de-DE" dirty="0"/>
              <a:t>Übersicht</a:t>
            </a:r>
          </a:p>
          <a:p>
            <a:pPr marL="522864" lvl="1" indent="-342900"/>
            <a:r>
              <a:rPr lang="de-DE" dirty="0"/>
              <a:t>Probleme vs. Lösungsoptionen</a:t>
            </a:r>
          </a:p>
          <a:p>
            <a:pPr marL="342900" indent="-342900">
              <a:buFont typeface="Wingdings" panose="05000000000000000000" pitchFamily="2" charset="2"/>
              <a:buChar char="§"/>
            </a:pPr>
            <a:r>
              <a:rPr lang="de-DE" dirty="0"/>
              <a:t>Optionen vs. Konsequenzen</a:t>
            </a:r>
          </a:p>
          <a:p>
            <a:pPr marL="522864" lvl="1" indent="-342900"/>
            <a:r>
              <a:rPr lang="de-DE" dirty="0"/>
              <a:t>Zusatzkosten</a:t>
            </a:r>
          </a:p>
          <a:p>
            <a:pPr marL="0" lvl="1" indent="0">
              <a:buNone/>
            </a:pPr>
            <a:endParaRPr lang="de-DE" dirty="0"/>
          </a:p>
        </p:txBody>
      </p:sp>
      <p:sp>
        <p:nvSpPr>
          <p:cNvPr id="2" name="Agenda"/>
          <p:cNvSpPr>
            <a:spLocks noGrp="1"/>
          </p:cNvSpPr>
          <p:nvPr>
            <p:ph type="title"/>
          </p:nvPr>
        </p:nvSpPr>
        <p:spPr bwMode="gray"/>
        <p:txBody>
          <a:bodyPr/>
          <a:lstStyle/>
          <a:p>
            <a:r>
              <a:rPr lang="de-DE"/>
              <a:t>Inhalt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8EFEC56-4CEC-4303-ABE5-494EDAC029C7}"/>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7" name="think-cell Folie" r:id="rId5" imgW="573" imgH="573" progId="TCLayout.ActiveDocument.1">
                  <p:embed/>
                </p:oleObj>
              </mc:Choice>
              <mc:Fallback>
                <p:oleObj name="think-cell Folie" r:id="rId5" imgW="573" imgH="573" progId="TCLayout.ActiveDocument.1">
                  <p:embed/>
                  <p:pic>
                    <p:nvPicPr>
                      <p:cNvPr id="6" name="Object 5" hidden="1">
                        <a:extLst>
                          <a:ext uri="{FF2B5EF4-FFF2-40B4-BE49-F238E27FC236}">
                            <a16:creationId xmlns:a16="http://schemas.microsoft.com/office/drawing/2014/main" id="{98EFEC56-4CEC-4303-ABE5-494EDAC029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01776C1-14BE-4C45-8290-6C5CBE255900}"/>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0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4" name="Title"/>
          <p:cNvSpPr>
            <a:spLocks noGrp="1"/>
          </p:cNvSpPr>
          <p:nvPr>
            <p:ph type="title"/>
          </p:nvPr>
        </p:nvSpPr>
        <p:spPr bwMode="gray">
          <a:xfrm>
            <a:off x="504001" y="504000"/>
            <a:ext cx="11186476" cy="677108"/>
          </a:xfrm>
        </p:spPr>
        <p:txBody>
          <a:bodyPr/>
          <a:lstStyle/>
          <a:p>
            <a:r>
              <a:rPr lang="de-DE" dirty="0"/>
              <a:t>Optionen</a:t>
            </a:r>
            <a:br>
              <a:rPr lang="de-DE" dirty="0"/>
            </a:br>
            <a:r>
              <a:rPr lang="de-DE" sz="2000" b="0" dirty="0"/>
              <a:t>Probleme vs. Lösungsoptionen</a:t>
            </a:r>
          </a:p>
        </p:txBody>
      </p:sp>
      <p:sp>
        <p:nvSpPr>
          <p:cNvPr id="7" name="Text Placeholder">
            <a:extLst>
              <a:ext uri="{FF2B5EF4-FFF2-40B4-BE49-F238E27FC236}">
                <a16:creationId xmlns:a16="http://schemas.microsoft.com/office/drawing/2014/main" id="{1937EA02-EC94-4925-8FCF-A7BC5695522E}"/>
              </a:ext>
            </a:extLst>
          </p:cNvPr>
          <p:cNvSpPr txBox="1">
            <a:spLocks/>
          </p:cNvSpPr>
          <p:nvPr/>
        </p:nvSpPr>
        <p:spPr bwMode="gray">
          <a:xfrm>
            <a:off x="503999" y="1620000"/>
            <a:ext cx="11186477" cy="4716000"/>
          </a:xfrm>
          <a:prstGeom prst="rect">
            <a:avLst/>
          </a:prstGeom>
        </p:spPr>
        <p:txBody>
          <a:bodyPr>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de-DE" dirty="0"/>
              <a:t>Workaround: Zugänglichkeit interner Stellenmarkt</a:t>
            </a:r>
          </a:p>
        </p:txBody>
      </p:sp>
      <p:pic>
        <p:nvPicPr>
          <p:cNvPr id="3" name="Picture 2">
            <a:extLst>
              <a:ext uri="{FF2B5EF4-FFF2-40B4-BE49-F238E27FC236}">
                <a16:creationId xmlns:a16="http://schemas.microsoft.com/office/drawing/2014/main" id="{618B5CF0-9E56-48BA-ACE4-3D1F530EAFD4}"/>
              </a:ext>
            </a:extLst>
          </p:cNvPr>
          <p:cNvPicPr>
            <a:picLocks noChangeAspect="1"/>
          </p:cNvPicPr>
          <p:nvPr/>
        </p:nvPicPr>
        <p:blipFill>
          <a:blip r:embed="rId7"/>
          <a:stretch>
            <a:fillRect/>
          </a:stretch>
        </p:blipFill>
        <p:spPr>
          <a:xfrm>
            <a:off x="503999" y="2187525"/>
            <a:ext cx="10676710" cy="38895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5772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8EFEC56-4CEC-4303-ABE5-494EDAC029C7}"/>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1" name="think-cell Folie" r:id="rId5" imgW="573" imgH="573" progId="TCLayout.ActiveDocument.1">
                  <p:embed/>
                </p:oleObj>
              </mc:Choice>
              <mc:Fallback>
                <p:oleObj name="think-cell Folie" r:id="rId5" imgW="573" imgH="573" progId="TCLayout.ActiveDocument.1">
                  <p:embed/>
                  <p:pic>
                    <p:nvPicPr>
                      <p:cNvPr id="6" name="Object 5" hidden="1">
                        <a:extLst>
                          <a:ext uri="{FF2B5EF4-FFF2-40B4-BE49-F238E27FC236}">
                            <a16:creationId xmlns:a16="http://schemas.microsoft.com/office/drawing/2014/main" id="{98EFEC56-4CEC-4303-ABE5-494EDAC029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01776C1-14BE-4C45-8290-6C5CBE255900}"/>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0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4" name="Title"/>
          <p:cNvSpPr>
            <a:spLocks noGrp="1"/>
          </p:cNvSpPr>
          <p:nvPr>
            <p:ph type="title"/>
          </p:nvPr>
        </p:nvSpPr>
        <p:spPr bwMode="gray">
          <a:xfrm>
            <a:off x="504001" y="504000"/>
            <a:ext cx="11186476" cy="677108"/>
          </a:xfrm>
        </p:spPr>
        <p:txBody>
          <a:bodyPr/>
          <a:lstStyle/>
          <a:p>
            <a:r>
              <a:rPr lang="de-DE" dirty="0"/>
              <a:t>Optionen</a:t>
            </a:r>
            <a:br>
              <a:rPr lang="de-DE" dirty="0"/>
            </a:br>
            <a:r>
              <a:rPr lang="de-DE" sz="2000" b="0" dirty="0"/>
              <a:t>Probleme vs. Lösungsoptionen</a:t>
            </a:r>
          </a:p>
        </p:txBody>
      </p:sp>
      <p:sp>
        <p:nvSpPr>
          <p:cNvPr id="7" name="Text Placeholder">
            <a:extLst>
              <a:ext uri="{FF2B5EF4-FFF2-40B4-BE49-F238E27FC236}">
                <a16:creationId xmlns:a16="http://schemas.microsoft.com/office/drawing/2014/main" id="{1937EA02-EC94-4925-8FCF-A7BC5695522E}"/>
              </a:ext>
            </a:extLst>
          </p:cNvPr>
          <p:cNvSpPr txBox="1">
            <a:spLocks/>
          </p:cNvSpPr>
          <p:nvPr/>
        </p:nvSpPr>
        <p:spPr bwMode="gray">
          <a:xfrm>
            <a:off x="503999" y="1620000"/>
            <a:ext cx="11186477" cy="4716000"/>
          </a:xfrm>
          <a:prstGeom prst="rect">
            <a:avLst/>
          </a:prstGeom>
        </p:spPr>
        <p:txBody>
          <a:bodyPr>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de-DE" dirty="0"/>
              <a:t>Workaround: Zugänglichkeit Kandidatenpool</a:t>
            </a:r>
          </a:p>
        </p:txBody>
      </p:sp>
      <p:pic>
        <p:nvPicPr>
          <p:cNvPr id="12290" name="Picture 2" descr="C:\Users\D065800\AppData\Local\Temp\SNAGHTMLdfb0bb7.PNG">
            <a:extLst>
              <a:ext uri="{FF2B5EF4-FFF2-40B4-BE49-F238E27FC236}">
                <a16:creationId xmlns:a16="http://schemas.microsoft.com/office/drawing/2014/main" id="{C93C4A43-A4DE-4322-B2EF-CA8A9ECAD4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999" y="2063765"/>
            <a:ext cx="7837714" cy="42902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74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9C51C97-D060-4BDF-AF7B-A0BF4AFA95B6}"/>
              </a:ext>
            </a:extLst>
          </p:cNvPr>
          <p:cNvGraphicFramePr>
            <a:graphicFrameLocks noChangeAspect="1"/>
          </p:cNvGraphicFramePr>
          <p:nvPr>
            <p:custDataLst>
              <p:tags r:id="rId2"/>
            </p:custDataLst>
            <p:extLst>
              <p:ext uri="{D42A27DB-BD31-4B8C-83A1-F6EECF244321}">
                <p14:modId xmlns:p14="http://schemas.microsoft.com/office/powerpoint/2010/main" val="40481479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5" name="think-cell Folie" r:id="rId5" imgW="573" imgH="573" progId="TCLayout.ActiveDocument.1">
                  <p:embed/>
                </p:oleObj>
              </mc:Choice>
              <mc:Fallback>
                <p:oleObj name="think-cell Folie" r:id="rId5" imgW="573" imgH="573" progId="TCLayout.ActiveDocument.1">
                  <p:embed/>
                  <p:pic>
                    <p:nvPicPr>
                      <p:cNvPr id="6" name="Object 5" hidden="1">
                        <a:extLst>
                          <a:ext uri="{FF2B5EF4-FFF2-40B4-BE49-F238E27FC236}">
                            <a16:creationId xmlns:a16="http://schemas.microsoft.com/office/drawing/2014/main" id="{39C51C97-D060-4BDF-AF7B-A0BF4AFA95B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129C66F-6574-447D-9FCD-86E8A195ED5D}"/>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0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4" name="Title"/>
          <p:cNvSpPr>
            <a:spLocks noGrp="1"/>
          </p:cNvSpPr>
          <p:nvPr>
            <p:ph type="title"/>
          </p:nvPr>
        </p:nvSpPr>
        <p:spPr bwMode="gray"/>
        <p:txBody>
          <a:bodyPr/>
          <a:lstStyle/>
          <a:p>
            <a:r>
              <a:rPr lang="de-DE"/>
              <a:t>Optionen</a:t>
            </a:r>
            <a:br>
              <a:rPr lang="de-DE"/>
            </a:br>
            <a:r>
              <a:rPr lang="de-DE" sz="2000" b="0"/>
              <a:t>Probleme vs. Lösungsoptionen</a:t>
            </a:r>
          </a:p>
        </p:txBody>
      </p:sp>
      <p:graphicFrame>
        <p:nvGraphicFramePr>
          <p:cNvPr id="3" name="Table 2">
            <a:extLst>
              <a:ext uri="{FF2B5EF4-FFF2-40B4-BE49-F238E27FC236}">
                <a16:creationId xmlns:a16="http://schemas.microsoft.com/office/drawing/2014/main" id="{1884177A-EC52-430F-865C-340CBE687696}"/>
              </a:ext>
            </a:extLst>
          </p:cNvPr>
          <p:cNvGraphicFramePr>
            <a:graphicFrameLocks noGrp="1"/>
          </p:cNvGraphicFramePr>
          <p:nvPr>
            <p:extLst>
              <p:ext uri="{D42A27DB-BD31-4B8C-83A1-F6EECF244321}">
                <p14:modId xmlns:p14="http://schemas.microsoft.com/office/powerpoint/2010/main" val="3808139107"/>
              </p:ext>
            </p:extLst>
          </p:nvPr>
        </p:nvGraphicFramePr>
        <p:xfrm>
          <a:off x="504000" y="1619999"/>
          <a:ext cx="11185200" cy="4715999"/>
        </p:xfrm>
        <a:graphic>
          <a:graphicData uri="http://schemas.openxmlformats.org/drawingml/2006/table">
            <a:tbl>
              <a:tblPr firstRow="1" firstCol="1" bandRow="1">
                <a:tableStyleId>{5C22544A-7EE6-4342-B048-85BDC9FD1C3A}</a:tableStyleId>
              </a:tblPr>
              <a:tblGrid>
                <a:gridCol w="2796300">
                  <a:extLst>
                    <a:ext uri="{9D8B030D-6E8A-4147-A177-3AD203B41FA5}">
                      <a16:colId xmlns:a16="http://schemas.microsoft.com/office/drawing/2014/main" val="1474230131"/>
                    </a:ext>
                  </a:extLst>
                </a:gridCol>
                <a:gridCol w="2796300">
                  <a:extLst>
                    <a:ext uri="{9D8B030D-6E8A-4147-A177-3AD203B41FA5}">
                      <a16:colId xmlns:a16="http://schemas.microsoft.com/office/drawing/2014/main" val="3855684513"/>
                    </a:ext>
                  </a:extLst>
                </a:gridCol>
                <a:gridCol w="2796300">
                  <a:extLst>
                    <a:ext uri="{9D8B030D-6E8A-4147-A177-3AD203B41FA5}">
                      <a16:colId xmlns:a16="http://schemas.microsoft.com/office/drawing/2014/main" val="2145432155"/>
                    </a:ext>
                  </a:extLst>
                </a:gridCol>
                <a:gridCol w="2796300">
                  <a:extLst>
                    <a:ext uri="{9D8B030D-6E8A-4147-A177-3AD203B41FA5}">
                      <a16:colId xmlns:a16="http://schemas.microsoft.com/office/drawing/2014/main" val="36766505"/>
                    </a:ext>
                  </a:extLst>
                </a:gridCol>
              </a:tblGrid>
              <a:tr h="369614">
                <a:tc>
                  <a:txBody>
                    <a:bodyPr/>
                    <a:lstStyle/>
                    <a:p>
                      <a:endParaRPr lang="de-DE" sz="1200" dirty="0"/>
                    </a:p>
                  </a:txBody>
                  <a:tcPr marL="36000" marR="36000" marT="36000" marB="36000" anchor="ctr"/>
                </a:tc>
                <a:tc>
                  <a:txBody>
                    <a:bodyPr/>
                    <a:lstStyle/>
                    <a:p>
                      <a:pPr algn="ctr"/>
                      <a:r>
                        <a:rPr lang="de-DE" sz="1200" dirty="0"/>
                        <a:t>Option 1 (Aktuelle Situation)</a:t>
                      </a:r>
                    </a:p>
                  </a:txBody>
                  <a:tcPr marL="36000" marR="36000" marT="36000" marB="36000"/>
                </a:tc>
                <a:tc>
                  <a:txBody>
                    <a:bodyPr/>
                    <a:lstStyle/>
                    <a:p>
                      <a:pPr algn="ctr"/>
                      <a:r>
                        <a:rPr lang="de-DE" sz="1200" dirty="0"/>
                        <a:t>Option 2</a:t>
                      </a:r>
                    </a:p>
                  </a:txBody>
                  <a:tcPr marL="36000" marR="36000" marT="36000" marB="36000"/>
                </a:tc>
                <a:tc>
                  <a:txBody>
                    <a:bodyPr/>
                    <a:lstStyle/>
                    <a:p>
                      <a:pPr algn="ctr"/>
                      <a:r>
                        <a:rPr lang="de-DE" sz="1200" dirty="0"/>
                        <a:t>Option 3</a:t>
                      </a:r>
                    </a:p>
                  </a:txBody>
                  <a:tcPr marL="36000" marR="36000" marT="36000" marB="36000"/>
                </a:tc>
                <a:extLst>
                  <a:ext uri="{0D108BD9-81ED-4DB2-BD59-A6C34878D82A}">
                    <a16:rowId xmlns:a16="http://schemas.microsoft.com/office/drawing/2014/main" val="1506789454"/>
                  </a:ext>
                </a:extLst>
              </a:tr>
              <a:tr h="3196739">
                <a:tc>
                  <a:txBody>
                    <a:bodyPr/>
                    <a:lstStyle/>
                    <a:p>
                      <a:r>
                        <a:rPr lang="de-DE" sz="1200" dirty="0"/>
                        <a:t>Formulierung der Texte</a:t>
                      </a:r>
                    </a:p>
                  </a:txBody>
                  <a:tcPr marL="36000" marR="36000" marT="36000" marB="36000" anchor="ctr"/>
                </a:tc>
                <a:tc>
                  <a:txBody>
                    <a:bodyPr/>
                    <a:lstStyle/>
                    <a:p>
                      <a:pPr marL="171450" indent="-171450" algn="l" fontAlgn="t">
                        <a:buFont typeface="Wingdings" panose="05000000000000000000" pitchFamily="2" charset="2"/>
                        <a:buChar char="§"/>
                      </a:pPr>
                      <a:r>
                        <a:rPr lang="de-DE" sz="1000" b="0" i="0" u="none" strike="noStrike" dirty="0">
                          <a:solidFill>
                            <a:srgbClr val="000000"/>
                          </a:solidFill>
                          <a:effectLst/>
                          <a:latin typeface="Arial" panose="020B0604020202020204" pitchFamily="34" charset="0"/>
                        </a:rPr>
                        <a:t>1), 2), 4) und 5) können nur gesellschaftsunabhängig formuliert werden</a:t>
                      </a:r>
                    </a:p>
                    <a:p>
                      <a:pPr marL="171450" indent="-171450" algn="l" fontAlgn="t">
                        <a:buFont typeface="Wingdings" panose="05000000000000000000" pitchFamily="2" charset="2"/>
                        <a:buChar char="§"/>
                      </a:pPr>
                      <a:endParaRPr lang="de-DE" sz="1000" b="0" i="0" u="none" strike="noStrike" dirty="0">
                        <a:solidFill>
                          <a:srgbClr val="000000"/>
                        </a:solidFill>
                        <a:effectLst/>
                        <a:latin typeface="Arial" panose="020B0604020202020204" pitchFamily="34" charset="0"/>
                      </a:endParaRPr>
                    </a:p>
                    <a:p>
                      <a:pPr marL="171450" indent="-171450" algn="l" fontAlgn="t">
                        <a:buFont typeface="Wingdings" panose="05000000000000000000" pitchFamily="2" charset="2"/>
                        <a:buChar char="§"/>
                      </a:pPr>
                      <a:r>
                        <a:rPr lang="de-DE" sz="1000" b="0" i="0" u="none" strike="noStrike" dirty="0">
                          <a:solidFill>
                            <a:srgbClr val="000000"/>
                          </a:solidFill>
                          <a:effectLst/>
                          <a:latin typeface="Arial" panose="020B0604020202020204" pitchFamily="34" charset="0"/>
                        </a:rPr>
                        <a:t>3) kann gesellschaftsabhängig formuliert werden</a:t>
                      </a:r>
                    </a:p>
                    <a:p>
                      <a:pPr marL="171450" indent="-171450" algn="l" fontAlgn="t">
                        <a:buFont typeface="Symbol" panose="05050102010706020507" pitchFamily="18" charset="2"/>
                        <a:buChar char="-"/>
                      </a:pPr>
                      <a:endParaRPr lang="de-DE" sz="1000" b="0" i="0" u="none" strike="noStrike" dirty="0">
                        <a:solidFill>
                          <a:srgbClr val="000000"/>
                        </a:solidFill>
                        <a:effectLst/>
                        <a:latin typeface="Arial" panose="020B0604020202020204" pitchFamily="34" charset="0"/>
                      </a:endParaRPr>
                    </a:p>
                    <a:p>
                      <a:pPr marL="171450" indent="-171450" algn="l" fontAlgn="t">
                        <a:buFont typeface="Wingdings" panose="05000000000000000000" pitchFamily="2" charset="2"/>
                        <a:buChar char="§"/>
                      </a:pPr>
                      <a:r>
                        <a:rPr lang="de-DE" sz="1000" b="0" i="0" u="sng" strike="noStrike" dirty="0">
                          <a:solidFill>
                            <a:srgbClr val="000000"/>
                          </a:solidFill>
                          <a:effectLst/>
                          <a:latin typeface="Arial" panose="020B0604020202020204" pitchFamily="34" charset="0"/>
                        </a:rPr>
                        <a:t>mögl. Workaround: </a:t>
                      </a:r>
                      <a:endParaRPr lang="de-DE" sz="1000" b="0" i="0" u="none" strike="noStrike" dirty="0">
                        <a:solidFill>
                          <a:srgbClr val="000000"/>
                        </a:solidFill>
                        <a:effectLst/>
                        <a:latin typeface="Arial" panose="020B0604020202020204" pitchFamily="34" charset="0"/>
                      </a:endParaRPr>
                    </a:p>
                    <a:p>
                      <a:pPr marL="715729" lvl="1"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neutraler Text ohne Anrede (ohne Du/Sie)</a:t>
                      </a:r>
                    </a:p>
                    <a:p>
                      <a:pPr marL="715729" lvl="1"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Nutzung von Platzhaltern/Tokens (automatische Befüllung der jeweiligen Gesellschaft) wo möglich</a:t>
                      </a:r>
                    </a:p>
                    <a:p>
                      <a:pPr marL="715729" lvl="1"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"DZ BANK Gruppe" wo kein Token möglich</a:t>
                      </a:r>
                    </a:p>
                  </a:txBody>
                  <a:tcPr marL="36000" marR="36000" marT="36000" marB="36000"/>
                </a:tc>
                <a:tc>
                  <a:txBody>
                    <a:bodyPr/>
                    <a:lstStyle/>
                    <a:p>
                      <a:pPr marL="171450" indent="-171450" algn="l" fontAlgn="t">
                        <a:buFont typeface="Wingdings" panose="05000000000000000000" pitchFamily="2" charset="2"/>
                        <a:buChar char="§"/>
                      </a:pPr>
                      <a:r>
                        <a:rPr lang="de-DE" sz="1000" b="0" i="0" u="none" strike="noStrike" dirty="0">
                          <a:solidFill>
                            <a:srgbClr val="000000"/>
                          </a:solidFill>
                          <a:effectLst/>
                          <a:latin typeface="Arial" panose="020B0604020202020204" pitchFamily="34" charset="0"/>
                        </a:rPr>
                        <a:t>1) kann Prozessabhängig formuliert werden (d.h. jede Gesellschaft kriegt ihren eigenen Prozess)</a:t>
                      </a:r>
                    </a:p>
                    <a:p>
                      <a:pPr marL="0" indent="0" algn="l" fontAlgn="t">
                        <a:buFont typeface="Wingdings" panose="05000000000000000000" pitchFamily="2" charset="2"/>
                        <a:buNone/>
                      </a:pPr>
                      <a:endParaRPr lang="de-DE" sz="1000" b="0" i="0" u="none" strike="noStrike" dirty="0">
                        <a:solidFill>
                          <a:srgbClr val="000000"/>
                        </a:solidFill>
                        <a:effectLst/>
                        <a:latin typeface="Arial" panose="020B0604020202020204" pitchFamily="34" charset="0"/>
                      </a:endParaRPr>
                    </a:p>
                    <a:p>
                      <a:pPr marL="171450" indent="-171450" algn="l" fontAlgn="t">
                        <a:buFont typeface="Wingdings" panose="05000000000000000000" pitchFamily="2" charset="2"/>
                        <a:buChar char="§"/>
                      </a:pPr>
                      <a:r>
                        <a:rPr lang="de-DE" sz="1000" b="0" i="0" u="none" strike="noStrike" dirty="0">
                          <a:solidFill>
                            <a:srgbClr val="000000"/>
                          </a:solidFill>
                          <a:effectLst/>
                          <a:latin typeface="Arial" panose="020B0604020202020204" pitchFamily="34" charset="0"/>
                        </a:rPr>
                        <a:t>2), 4) und 5) können nur gesellschaftsunabhängig formuliert werden</a:t>
                      </a:r>
                    </a:p>
                    <a:p>
                      <a:pPr marL="0" indent="0" algn="l" fontAlgn="t">
                        <a:buFont typeface="Wingdings" panose="05000000000000000000" pitchFamily="2" charset="2"/>
                        <a:buNone/>
                      </a:pPr>
                      <a:endParaRPr lang="de-DE" sz="1000" b="0" i="0" u="none" strike="noStrike" dirty="0">
                        <a:solidFill>
                          <a:srgbClr val="000000"/>
                        </a:solidFill>
                        <a:effectLst/>
                        <a:latin typeface="Arial" panose="020B0604020202020204" pitchFamily="34" charset="0"/>
                      </a:endParaRPr>
                    </a:p>
                    <a:p>
                      <a:pPr marL="171450" indent="-171450" algn="l" fontAlgn="t">
                        <a:buFont typeface="Wingdings" panose="05000000000000000000" pitchFamily="2" charset="2"/>
                        <a:buChar char="§"/>
                      </a:pPr>
                      <a:r>
                        <a:rPr lang="de-DE" sz="1000" b="0" i="0" u="none" strike="noStrike" dirty="0">
                          <a:solidFill>
                            <a:srgbClr val="000000"/>
                          </a:solidFill>
                          <a:effectLst/>
                          <a:latin typeface="Arial" panose="020B0604020202020204" pitchFamily="34" charset="0"/>
                        </a:rPr>
                        <a:t>3) kann gesellschaftsabhängig formuliert werden</a:t>
                      </a:r>
                    </a:p>
                    <a:p>
                      <a:pPr marL="171450" indent="-171450" algn="l" fontAlgn="t">
                        <a:buFont typeface="Symbol" panose="05050102010706020507" pitchFamily="18" charset="2"/>
                        <a:buChar char="-"/>
                      </a:pPr>
                      <a:endParaRPr lang="de-DE" sz="1000" b="0" i="0" u="none" strike="noStrike" dirty="0">
                        <a:solidFill>
                          <a:srgbClr val="000000"/>
                        </a:solidFill>
                        <a:effectLst/>
                        <a:latin typeface="Arial" panose="020B0604020202020204" pitchFamily="34" charset="0"/>
                      </a:endParaRPr>
                    </a:p>
                    <a:p>
                      <a:pPr marL="171450" indent="-171450" algn="l" fontAlgn="t">
                        <a:buFont typeface="Wingdings" panose="05000000000000000000" pitchFamily="2" charset="2"/>
                        <a:buChar char="§"/>
                      </a:pPr>
                      <a:r>
                        <a:rPr lang="de-DE" sz="1000" b="0" i="0" u="sng" strike="noStrike" dirty="0">
                          <a:solidFill>
                            <a:srgbClr val="000000"/>
                          </a:solidFill>
                          <a:effectLst/>
                          <a:latin typeface="Arial" panose="020B0604020202020204" pitchFamily="34" charset="0"/>
                        </a:rPr>
                        <a:t>mögl. Workaround: </a:t>
                      </a:r>
                    </a:p>
                    <a:p>
                      <a:pPr marL="715729" lvl="1"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neutraler Text ohne Anrede (ohne Du/Sie)</a:t>
                      </a:r>
                    </a:p>
                    <a:p>
                      <a:pPr marL="715729" lvl="1"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Nutzung von Platzhaltern/Tokens (automatische Befüllung der jeweiligen Gesellschaft) wo möglich</a:t>
                      </a:r>
                    </a:p>
                    <a:p>
                      <a:pPr marL="715729" lvl="1"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"DZ BANK Gruppe" wo kein Token möglich</a:t>
                      </a:r>
                    </a:p>
                  </a:txBody>
                  <a:tcPr marL="36000" marR="36000" marT="36000" marB="36000"/>
                </a:tc>
                <a:tc>
                  <a:txBody>
                    <a:bodyPr/>
                    <a:lstStyle/>
                    <a:p>
                      <a:pPr algn="l" fontAlgn="t"/>
                      <a:r>
                        <a:rPr lang="de-DE" sz="1000" b="0" i="0" u="none" strike="noStrike" dirty="0">
                          <a:solidFill>
                            <a:srgbClr val="000000"/>
                          </a:solidFill>
                          <a:effectLst/>
                          <a:latin typeface="Arial" panose="020B0604020202020204" pitchFamily="34" charset="0"/>
                        </a:rPr>
                        <a:t>jede Gesellschaft gestaltet alle Texte unterschiedlich/gesellschaftsabhängig</a:t>
                      </a:r>
                    </a:p>
                  </a:txBody>
                  <a:tcPr marL="36000" marR="36000" marT="36000" marB="36000"/>
                </a:tc>
                <a:extLst>
                  <a:ext uri="{0D108BD9-81ED-4DB2-BD59-A6C34878D82A}">
                    <a16:rowId xmlns:a16="http://schemas.microsoft.com/office/drawing/2014/main" val="3223981171"/>
                  </a:ext>
                </a:extLst>
              </a:tr>
              <a:tr h="430656">
                <a:tc>
                  <a:txBody>
                    <a:bodyPr/>
                    <a:lstStyle/>
                    <a:p>
                      <a:r>
                        <a:rPr lang="de-DE" sz="1200" dirty="0"/>
                        <a:t>Datenschutzbestimmung</a:t>
                      </a:r>
                    </a:p>
                  </a:txBody>
                  <a:tcPr marL="36000" marR="36000" marT="36000" marB="36000" anchor="ctr"/>
                </a:tc>
                <a:tc>
                  <a:txBody>
                    <a:bodyPr/>
                    <a:lstStyle/>
                    <a:p>
                      <a:pPr algn="l" fontAlgn="t"/>
                      <a:r>
                        <a:rPr lang="de-DE" sz="1000" b="0" i="0" u="none" strike="noStrike" dirty="0">
                          <a:solidFill>
                            <a:srgbClr val="000000"/>
                          </a:solidFill>
                          <a:effectLst/>
                          <a:latin typeface="Arial" panose="020B0604020202020204" pitchFamily="34" charset="0"/>
                        </a:rPr>
                        <a:t>Datenschutzerklärung der DZ BANK Group notwendig.</a:t>
                      </a:r>
                    </a:p>
                  </a:txBody>
                  <a:tcPr marL="36000" marR="36000" marT="36000" marB="36000"/>
                </a:tc>
                <a:tc>
                  <a:txBody>
                    <a:bodyPr/>
                    <a:lstStyle/>
                    <a:p>
                      <a:pPr algn="l" fontAlgn="t"/>
                      <a:r>
                        <a:rPr lang="de-DE" sz="1000" b="0" i="0" u="none" strike="noStrike" dirty="0">
                          <a:solidFill>
                            <a:srgbClr val="000000"/>
                          </a:solidFill>
                          <a:effectLst/>
                          <a:latin typeface="Arial" panose="020B0604020202020204" pitchFamily="34" charset="0"/>
                        </a:rPr>
                        <a:t>Datenschutzerklärung der DZ BANK Group notwendig.</a:t>
                      </a:r>
                    </a:p>
                  </a:txBody>
                  <a:tcPr marL="36000" marR="36000" marT="36000" marB="36000"/>
                </a:tc>
                <a:tc>
                  <a:txBody>
                    <a:bodyPr/>
                    <a:lstStyle/>
                    <a:p>
                      <a:pPr algn="l" fontAlgn="t"/>
                      <a:r>
                        <a:rPr lang="de-DE" sz="1000" b="0" i="0" u="none" strike="noStrike">
                          <a:solidFill>
                            <a:srgbClr val="000000"/>
                          </a:solidFill>
                          <a:effectLst/>
                          <a:latin typeface="Arial" panose="020B0604020202020204" pitchFamily="34" charset="0"/>
                        </a:rPr>
                        <a:t>Datenschutzerklärung pro Instanz = Gesellschaft</a:t>
                      </a:r>
                    </a:p>
                  </a:txBody>
                  <a:tcPr marL="36000" marR="36000" marT="36000" marB="36000"/>
                </a:tc>
                <a:extLst>
                  <a:ext uri="{0D108BD9-81ED-4DB2-BD59-A6C34878D82A}">
                    <a16:rowId xmlns:a16="http://schemas.microsoft.com/office/drawing/2014/main" val="2995117164"/>
                  </a:ext>
                </a:extLst>
              </a:tr>
              <a:tr h="718990">
                <a:tc>
                  <a:txBody>
                    <a:bodyPr/>
                    <a:lstStyle/>
                    <a:p>
                      <a:r>
                        <a:rPr lang="de-DE" sz="1200" dirty="0"/>
                        <a:t>Recruiting </a:t>
                      </a:r>
                      <a:r>
                        <a:rPr lang="de-DE" sz="1200" dirty="0" err="1"/>
                        <a:t>Posting</a:t>
                      </a:r>
                      <a:r>
                        <a:rPr lang="de-DE" sz="1200" dirty="0"/>
                        <a:t> Kontingente</a:t>
                      </a:r>
                    </a:p>
                  </a:txBody>
                  <a:tcPr marL="36000" marR="36000" marT="36000" marB="36000" anchor="ctr"/>
                </a:tc>
                <a:tc>
                  <a:txBody>
                    <a:bodyPr/>
                    <a:lstStyle/>
                    <a:p>
                      <a:pPr algn="l" fontAlgn="t"/>
                      <a:r>
                        <a:rPr lang="de-DE" sz="1000" b="0" i="0" u="none" strike="noStrike" dirty="0">
                          <a:solidFill>
                            <a:srgbClr val="000000"/>
                          </a:solidFill>
                          <a:effectLst/>
                          <a:latin typeface="Arial" panose="020B0604020202020204" pitchFamily="34" charset="0"/>
                        </a:rPr>
                        <a:t>DZ BANK Group kauft Kontingente ein fordert nach Schaltung den Betrag bei der jeweiligen Gesellschaft ein.</a:t>
                      </a:r>
                    </a:p>
                  </a:txBody>
                  <a:tcPr marL="36000" marR="36000" marT="36000" marB="36000"/>
                </a:tc>
                <a:tc>
                  <a:txBody>
                    <a:bodyPr/>
                    <a:lstStyle/>
                    <a:p>
                      <a:pPr algn="l" fontAlgn="t"/>
                      <a:r>
                        <a:rPr lang="de-DE" sz="1000" b="0" i="0" u="none" strike="noStrike" dirty="0">
                          <a:solidFill>
                            <a:srgbClr val="000000"/>
                          </a:solidFill>
                          <a:effectLst/>
                          <a:latin typeface="Arial" panose="020B0604020202020204" pitchFamily="34" charset="0"/>
                        </a:rPr>
                        <a:t>DZ BANK Group kauft Kontingente ein fordert nach Schaltung den Betrag bei der jeweiligen Gesellschaft ein.</a:t>
                      </a:r>
                    </a:p>
                  </a:txBody>
                  <a:tcPr marL="36000" marR="36000" marT="36000" marB="36000"/>
                </a:tc>
                <a:tc>
                  <a:txBody>
                    <a:bodyPr/>
                    <a:lstStyle/>
                    <a:p>
                      <a:pPr algn="l" fontAlgn="t"/>
                      <a:r>
                        <a:rPr lang="de-DE" sz="1000" b="0" i="0" u="none" strike="noStrike" dirty="0">
                          <a:solidFill>
                            <a:srgbClr val="000000"/>
                          </a:solidFill>
                          <a:effectLst/>
                          <a:latin typeface="Arial" panose="020B0604020202020204" pitchFamily="34" charset="0"/>
                        </a:rPr>
                        <a:t>Recruiting </a:t>
                      </a:r>
                      <a:r>
                        <a:rPr lang="de-DE" sz="1000" b="0" i="0" u="none" strike="noStrike" dirty="0" err="1">
                          <a:solidFill>
                            <a:srgbClr val="000000"/>
                          </a:solidFill>
                          <a:effectLst/>
                          <a:latin typeface="Arial" panose="020B0604020202020204" pitchFamily="34" charset="0"/>
                        </a:rPr>
                        <a:t>Posting</a:t>
                      </a:r>
                      <a:r>
                        <a:rPr lang="de-DE" sz="1000" b="0" i="0" u="none" strike="noStrike" dirty="0">
                          <a:solidFill>
                            <a:srgbClr val="000000"/>
                          </a:solidFill>
                          <a:effectLst/>
                          <a:latin typeface="Arial" panose="020B0604020202020204" pitchFamily="34" charset="0"/>
                        </a:rPr>
                        <a:t> </a:t>
                      </a:r>
                      <a:r>
                        <a:rPr lang="de-DE" sz="1000" b="0" i="0" u="none" strike="noStrike" dirty="0" err="1">
                          <a:solidFill>
                            <a:srgbClr val="000000"/>
                          </a:solidFill>
                          <a:effectLst/>
                          <a:latin typeface="Arial" panose="020B0604020202020204" pitchFamily="34" charset="0"/>
                        </a:rPr>
                        <a:t>wid</a:t>
                      </a:r>
                      <a:r>
                        <a:rPr lang="de-DE" sz="1000" b="0" i="0" u="none" strike="noStrike" dirty="0">
                          <a:solidFill>
                            <a:srgbClr val="000000"/>
                          </a:solidFill>
                          <a:effectLst/>
                          <a:latin typeface="Arial" panose="020B0604020202020204" pitchFamily="34" charset="0"/>
                        </a:rPr>
                        <a:t> auf den jeweiligen Instanzen aktiviert und jede Gesellschaft kümmert sich separat um Anbindung und Kontingente.</a:t>
                      </a:r>
                    </a:p>
                  </a:txBody>
                  <a:tcPr marL="36000" marR="36000" marT="36000" marB="36000"/>
                </a:tc>
                <a:extLst>
                  <a:ext uri="{0D108BD9-81ED-4DB2-BD59-A6C34878D82A}">
                    <a16:rowId xmlns:a16="http://schemas.microsoft.com/office/drawing/2014/main" val="3568696622"/>
                  </a:ext>
                </a:extLst>
              </a:tr>
            </a:tbl>
          </a:graphicData>
        </a:graphic>
      </p:graphicFrame>
      <p:sp>
        <p:nvSpPr>
          <p:cNvPr id="7" name="TextBox 6">
            <a:extLst>
              <a:ext uri="{FF2B5EF4-FFF2-40B4-BE49-F238E27FC236}">
                <a16:creationId xmlns:a16="http://schemas.microsoft.com/office/drawing/2014/main" id="{08A111F2-3CF7-4C19-97A0-A977B9FB9768}"/>
              </a:ext>
            </a:extLst>
          </p:cNvPr>
          <p:cNvSpPr txBox="1"/>
          <p:nvPr/>
        </p:nvSpPr>
        <p:spPr>
          <a:xfrm>
            <a:off x="9379131" y="688666"/>
            <a:ext cx="2310069" cy="807913"/>
          </a:xfrm>
          <a:prstGeom prst="rect">
            <a:avLst/>
          </a:prstGeom>
          <a:solidFill>
            <a:schemeClr val="accent1">
              <a:lumMod val="20000"/>
              <a:lumOff val="80000"/>
            </a:schemeClr>
          </a:solidFill>
        </p:spPr>
        <p:txBody>
          <a:bodyPr wrap="square" lIns="0" tIns="0" rIns="0" bIns="0" rtlCol="0">
            <a:spAutoFit/>
          </a:bodyPr>
          <a:lstStyle/>
          <a:p>
            <a:pPr marL="360504" lvl="3">
              <a:buNone/>
            </a:pPr>
            <a:r>
              <a:rPr lang="de-DE" sz="700" dirty="0"/>
              <a:t>* E-Mail Varianten:</a:t>
            </a:r>
          </a:p>
          <a:p>
            <a:pPr marL="703404" lvl="3" indent="-342900">
              <a:buFont typeface="+mj-lt"/>
              <a:buAutoNum type="arabicParenR"/>
            </a:pPr>
            <a:r>
              <a:rPr lang="de-DE" sz="700" dirty="0"/>
              <a:t>automatische E-Mails – status-getriggert</a:t>
            </a:r>
          </a:p>
          <a:p>
            <a:pPr marL="703404" lvl="3" indent="-342900">
              <a:buFont typeface="+mj-lt"/>
              <a:buAutoNum type="arabicParenR"/>
            </a:pPr>
            <a:r>
              <a:rPr lang="de-DE" sz="700" dirty="0"/>
              <a:t>automatische E-Mails – action-getriggert</a:t>
            </a:r>
          </a:p>
          <a:p>
            <a:pPr marL="703404" lvl="3" indent="-342900">
              <a:buFont typeface="+mj-lt"/>
              <a:buAutoNum type="arabicParenR"/>
            </a:pPr>
            <a:r>
              <a:rPr lang="de-DE" sz="700" dirty="0"/>
              <a:t>manuell verschickte E-Mails</a:t>
            </a:r>
          </a:p>
          <a:p>
            <a:pPr marL="703404" lvl="3" indent="-342900">
              <a:buFont typeface="+mj-lt"/>
              <a:buAutoNum type="arabicParenR"/>
            </a:pPr>
            <a:r>
              <a:rPr lang="de-DE" sz="700" dirty="0"/>
              <a:t>Intro Text auf Kandidaten Profil</a:t>
            </a:r>
          </a:p>
          <a:p>
            <a:pPr marL="703404" lvl="3" indent="-342900">
              <a:buFont typeface="+mj-lt"/>
              <a:buAutoNum type="arabicParenR"/>
            </a:pPr>
            <a:r>
              <a:rPr lang="de-DE" sz="700" dirty="0"/>
              <a:t>Intro Text interner Stellenmarkt</a:t>
            </a:r>
          </a:p>
          <a:p>
            <a:pPr fontAlgn="base">
              <a:spcBef>
                <a:spcPct val="50000"/>
              </a:spcBef>
              <a:spcAft>
                <a:spcPct val="0"/>
              </a:spcAft>
              <a:buClr>
                <a:srgbClr val="F0AB00"/>
              </a:buClr>
              <a:buSzPct val="80000"/>
            </a:pPr>
            <a:endParaRPr lang="de-DE" sz="7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59888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8EFEC56-4CEC-4303-ABE5-494EDAC029C7}"/>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9" name="think-cell Folie" r:id="rId5" imgW="573" imgH="573" progId="TCLayout.ActiveDocument.1">
                  <p:embed/>
                </p:oleObj>
              </mc:Choice>
              <mc:Fallback>
                <p:oleObj name="think-cell Folie" r:id="rId5" imgW="573" imgH="573" progId="TCLayout.ActiveDocument.1">
                  <p:embed/>
                  <p:pic>
                    <p:nvPicPr>
                      <p:cNvPr id="6" name="Object 5" hidden="1">
                        <a:extLst>
                          <a:ext uri="{FF2B5EF4-FFF2-40B4-BE49-F238E27FC236}">
                            <a16:creationId xmlns:a16="http://schemas.microsoft.com/office/drawing/2014/main" id="{98EFEC56-4CEC-4303-ABE5-494EDAC029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01776C1-14BE-4C45-8290-6C5CBE255900}"/>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0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4" name="Title"/>
          <p:cNvSpPr>
            <a:spLocks noGrp="1"/>
          </p:cNvSpPr>
          <p:nvPr>
            <p:ph type="title"/>
          </p:nvPr>
        </p:nvSpPr>
        <p:spPr bwMode="gray">
          <a:xfrm>
            <a:off x="504001" y="504000"/>
            <a:ext cx="11186476" cy="677108"/>
          </a:xfrm>
        </p:spPr>
        <p:txBody>
          <a:bodyPr/>
          <a:lstStyle/>
          <a:p>
            <a:r>
              <a:rPr lang="de-DE" dirty="0"/>
              <a:t>Optionen</a:t>
            </a:r>
            <a:br>
              <a:rPr lang="de-DE" dirty="0"/>
            </a:br>
            <a:r>
              <a:rPr lang="de-DE" sz="2000" b="0" dirty="0"/>
              <a:t>Probleme vs. Lösungsoptionen</a:t>
            </a:r>
          </a:p>
        </p:txBody>
      </p:sp>
      <p:sp>
        <p:nvSpPr>
          <p:cNvPr id="7" name="Text Placeholder">
            <a:extLst>
              <a:ext uri="{FF2B5EF4-FFF2-40B4-BE49-F238E27FC236}">
                <a16:creationId xmlns:a16="http://schemas.microsoft.com/office/drawing/2014/main" id="{1937EA02-EC94-4925-8FCF-A7BC5695522E}"/>
              </a:ext>
            </a:extLst>
          </p:cNvPr>
          <p:cNvSpPr txBox="1">
            <a:spLocks/>
          </p:cNvSpPr>
          <p:nvPr/>
        </p:nvSpPr>
        <p:spPr bwMode="gray">
          <a:xfrm>
            <a:off x="503999" y="1620000"/>
            <a:ext cx="11186477" cy="4716000"/>
          </a:xfrm>
          <a:prstGeom prst="rect">
            <a:avLst/>
          </a:prstGeom>
        </p:spPr>
        <p:txBody>
          <a:bodyPr>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de-DE" dirty="0"/>
              <a:t>Bsp. Formulierung der Texte (automatische E-Mails – </a:t>
            </a:r>
            <a:r>
              <a:rPr lang="de-DE" dirty="0" err="1"/>
              <a:t>status</a:t>
            </a:r>
            <a:r>
              <a:rPr lang="de-DE" dirty="0"/>
              <a:t> – getriggert )</a:t>
            </a:r>
          </a:p>
        </p:txBody>
      </p:sp>
      <p:sp>
        <p:nvSpPr>
          <p:cNvPr id="2" name="TextBox 1">
            <a:extLst>
              <a:ext uri="{FF2B5EF4-FFF2-40B4-BE49-F238E27FC236}">
                <a16:creationId xmlns:a16="http://schemas.microsoft.com/office/drawing/2014/main" id="{5E439973-8241-4A8D-8811-E2EF8CFE349F}"/>
              </a:ext>
            </a:extLst>
          </p:cNvPr>
          <p:cNvSpPr txBox="1"/>
          <p:nvPr/>
        </p:nvSpPr>
        <p:spPr>
          <a:xfrm>
            <a:off x="503998" y="2212814"/>
            <a:ext cx="160237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Option 1:</a:t>
            </a:r>
          </a:p>
        </p:txBody>
      </p:sp>
      <p:sp>
        <p:nvSpPr>
          <p:cNvPr id="9" name="TextBox 8">
            <a:extLst>
              <a:ext uri="{FF2B5EF4-FFF2-40B4-BE49-F238E27FC236}">
                <a16:creationId xmlns:a16="http://schemas.microsoft.com/office/drawing/2014/main" id="{94064EF7-4DBF-4259-A8CB-003AA9DAD730}"/>
              </a:ext>
            </a:extLst>
          </p:cNvPr>
          <p:cNvSpPr txBox="1"/>
          <p:nvPr/>
        </p:nvSpPr>
        <p:spPr>
          <a:xfrm>
            <a:off x="4597030" y="2222359"/>
            <a:ext cx="160237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Option 2:</a:t>
            </a:r>
          </a:p>
        </p:txBody>
      </p:sp>
      <p:sp>
        <p:nvSpPr>
          <p:cNvPr id="10" name="TextBox 9">
            <a:extLst>
              <a:ext uri="{FF2B5EF4-FFF2-40B4-BE49-F238E27FC236}">
                <a16:creationId xmlns:a16="http://schemas.microsoft.com/office/drawing/2014/main" id="{B8BA187B-017F-448C-8F52-C42B6501963C}"/>
              </a:ext>
            </a:extLst>
          </p:cNvPr>
          <p:cNvSpPr txBox="1"/>
          <p:nvPr/>
        </p:nvSpPr>
        <p:spPr>
          <a:xfrm>
            <a:off x="9286596" y="2222359"/>
            <a:ext cx="160237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Option 3:</a:t>
            </a:r>
          </a:p>
        </p:txBody>
      </p:sp>
      <p:pic>
        <p:nvPicPr>
          <p:cNvPr id="11" name="Picture 10">
            <a:extLst>
              <a:ext uri="{FF2B5EF4-FFF2-40B4-BE49-F238E27FC236}">
                <a16:creationId xmlns:a16="http://schemas.microsoft.com/office/drawing/2014/main" id="{0F6EAFF4-8E9A-422D-9C71-8DD80A9F2D46}"/>
              </a:ext>
            </a:extLst>
          </p:cNvPr>
          <p:cNvPicPr>
            <a:picLocks noChangeAspect="1"/>
          </p:cNvPicPr>
          <p:nvPr/>
        </p:nvPicPr>
        <p:blipFill>
          <a:blip r:embed="rId7"/>
          <a:stretch>
            <a:fillRect/>
          </a:stretch>
        </p:blipFill>
        <p:spPr>
          <a:xfrm>
            <a:off x="503997" y="2720748"/>
            <a:ext cx="3665785" cy="2517252"/>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5BA51DFB-567B-4178-888B-9FC093319490}"/>
              </a:ext>
            </a:extLst>
          </p:cNvPr>
          <p:cNvPicPr>
            <a:picLocks noChangeAspect="1"/>
          </p:cNvPicPr>
          <p:nvPr/>
        </p:nvPicPr>
        <p:blipFill>
          <a:blip r:embed="rId8"/>
          <a:stretch>
            <a:fillRect/>
          </a:stretch>
        </p:blipFill>
        <p:spPr>
          <a:xfrm>
            <a:off x="4427870" y="2719374"/>
            <a:ext cx="3478078" cy="2517252"/>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3E1D3073-ED1F-4924-BAE7-66EF9412F750}"/>
              </a:ext>
            </a:extLst>
          </p:cNvPr>
          <p:cNvPicPr>
            <a:picLocks noChangeAspect="1"/>
          </p:cNvPicPr>
          <p:nvPr/>
        </p:nvPicPr>
        <p:blipFill>
          <a:blip r:embed="rId9"/>
          <a:stretch>
            <a:fillRect/>
          </a:stretch>
        </p:blipFill>
        <p:spPr>
          <a:xfrm>
            <a:off x="8199755" y="2719374"/>
            <a:ext cx="3499430" cy="2524549"/>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id="{A5A4589E-C00B-4B8A-8D4C-FDB60D609F6A}"/>
              </a:ext>
            </a:extLst>
          </p:cNvPr>
          <p:cNvSpPr/>
          <p:nvPr/>
        </p:nvSpPr>
        <p:spPr bwMode="gray">
          <a:xfrm>
            <a:off x="714103" y="3570514"/>
            <a:ext cx="783771" cy="113211"/>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110580C9-2D0B-4641-B8F1-2B585F10883E}"/>
              </a:ext>
            </a:extLst>
          </p:cNvPr>
          <p:cNvSpPr/>
          <p:nvPr/>
        </p:nvSpPr>
        <p:spPr bwMode="gray">
          <a:xfrm>
            <a:off x="4597031" y="3598732"/>
            <a:ext cx="366855" cy="119828"/>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DBFACA8A-A084-4A65-A411-D1C23DF7CFAA}"/>
              </a:ext>
            </a:extLst>
          </p:cNvPr>
          <p:cNvSpPr/>
          <p:nvPr/>
        </p:nvSpPr>
        <p:spPr bwMode="gray">
          <a:xfrm>
            <a:off x="8380906" y="3510600"/>
            <a:ext cx="366855" cy="119828"/>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971E0C2F-1DBE-4F9B-94BF-4517FB99625E}"/>
              </a:ext>
            </a:extLst>
          </p:cNvPr>
          <p:cNvSpPr/>
          <p:nvPr/>
        </p:nvSpPr>
        <p:spPr bwMode="gray">
          <a:xfrm>
            <a:off x="8747761" y="2719375"/>
            <a:ext cx="1510936" cy="119828"/>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B3A378D0-F389-4F23-98CD-C1896274A4A4}"/>
              </a:ext>
            </a:extLst>
          </p:cNvPr>
          <p:cNvSpPr/>
          <p:nvPr/>
        </p:nvSpPr>
        <p:spPr bwMode="gray">
          <a:xfrm>
            <a:off x="4963885" y="2719375"/>
            <a:ext cx="1872343" cy="119828"/>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C9196F0C-BFAE-4F0D-87AE-96FAD424A10F}"/>
              </a:ext>
            </a:extLst>
          </p:cNvPr>
          <p:cNvSpPr/>
          <p:nvPr/>
        </p:nvSpPr>
        <p:spPr bwMode="gray">
          <a:xfrm>
            <a:off x="1080910" y="2719374"/>
            <a:ext cx="1915181" cy="119827"/>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D856A81F-82CB-481B-91BD-4B9F023898F9}"/>
              </a:ext>
            </a:extLst>
          </p:cNvPr>
          <p:cNvSpPr/>
          <p:nvPr/>
        </p:nvSpPr>
        <p:spPr bwMode="gray">
          <a:xfrm>
            <a:off x="1558834" y="3208460"/>
            <a:ext cx="261257" cy="119827"/>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1DC0A2D4-31B9-4428-B213-3D6222CE519E}"/>
              </a:ext>
            </a:extLst>
          </p:cNvPr>
          <p:cNvSpPr/>
          <p:nvPr/>
        </p:nvSpPr>
        <p:spPr bwMode="gray">
          <a:xfrm>
            <a:off x="5408876" y="3218181"/>
            <a:ext cx="261257" cy="119827"/>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68054222-C615-4BCA-89EE-3F74C1941D87}"/>
              </a:ext>
            </a:extLst>
          </p:cNvPr>
          <p:cNvSpPr/>
          <p:nvPr/>
        </p:nvSpPr>
        <p:spPr bwMode="gray">
          <a:xfrm>
            <a:off x="9207098" y="3170648"/>
            <a:ext cx="261257" cy="119827"/>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DFCA4AC5-95B5-45E4-8452-8A50A622968C}"/>
              </a:ext>
            </a:extLst>
          </p:cNvPr>
          <p:cNvSpPr/>
          <p:nvPr/>
        </p:nvSpPr>
        <p:spPr bwMode="gray">
          <a:xfrm>
            <a:off x="975359" y="3775239"/>
            <a:ext cx="261257" cy="119827"/>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32962FDF-4C78-4570-8D69-B2184AE2C153}"/>
              </a:ext>
            </a:extLst>
          </p:cNvPr>
          <p:cNvSpPr/>
          <p:nvPr/>
        </p:nvSpPr>
        <p:spPr bwMode="gray">
          <a:xfrm>
            <a:off x="2206260" y="4084393"/>
            <a:ext cx="261257" cy="119827"/>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13FE777B-B49A-44A7-9A67-EE70C618B9DE}"/>
              </a:ext>
            </a:extLst>
          </p:cNvPr>
          <p:cNvSpPr/>
          <p:nvPr/>
        </p:nvSpPr>
        <p:spPr bwMode="gray">
          <a:xfrm>
            <a:off x="1325594" y="4077795"/>
            <a:ext cx="261257" cy="119827"/>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73146387-3EA6-4B22-964E-D0C31F12C4F6}"/>
              </a:ext>
            </a:extLst>
          </p:cNvPr>
          <p:cNvSpPr/>
          <p:nvPr/>
        </p:nvSpPr>
        <p:spPr bwMode="gray">
          <a:xfrm>
            <a:off x="505888" y="4664646"/>
            <a:ext cx="2054432" cy="558719"/>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6BCA0E8E-6444-4442-BD96-1A646FA834FD}"/>
              </a:ext>
            </a:extLst>
          </p:cNvPr>
          <p:cNvSpPr/>
          <p:nvPr/>
        </p:nvSpPr>
        <p:spPr bwMode="gray">
          <a:xfrm>
            <a:off x="4427870" y="4668385"/>
            <a:ext cx="2054432" cy="558719"/>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74256CC-D487-4EDC-A981-CED414E19DB8}"/>
              </a:ext>
            </a:extLst>
          </p:cNvPr>
          <p:cNvSpPr/>
          <p:nvPr/>
        </p:nvSpPr>
        <p:spPr bwMode="gray">
          <a:xfrm>
            <a:off x="8191046" y="4677907"/>
            <a:ext cx="2054432" cy="558719"/>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0C725723-84D0-418D-8AAC-02616D726E12}"/>
              </a:ext>
            </a:extLst>
          </p:cNvPr>
          <p:cNvSpPr/>
          <p:nvPr/>
        </p:nvSpPr>
        <p:spPr bwMode="gray">
          <a:xfrm>
            <a:off x="8618295" y="3698640"/>
            <a:ext cx="366855" cy="119829"/>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2A04A578-01D5-47E7-AB33-32707A20EBDC}"/>
              </a:ext>
            </a:extLst>
          </p:cNvPr>
          <p:cNvSpPr/>
          <p:nvPr/>
        </p:nvSpPr>
        <p:spPr bwMode="gray">
          <a:xfrm>
            <a:off x="8956929" y="3978570"/>
            <a:ext cx="366855" cy="119829"/>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A0052B10-E368-435F-8B88-B475B2EC76DE}"/>
              </a:ext>
            </a:extLst>
          </p:cNvPr>
          <p:cNvSpPr/>
          <p:nvPr/>
        </p:nvSpPr>
        <p:spPr bwMode="gray">
          <a:xfrm>
            <a:off x="9823428" y="4000335"/>
            <a:ext cx="366855" cy="119829"/>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5F79241A-B28F-431D-9A2C-AFB84B617C46}"/>
              </a:ext>
            </a:extLst>
          </p:cNvPr>
          <p:cNvSpPr/>
          <p:nvPr/>
        </p:nvSpPr>
        <p:spPr bwMode="gray">
          <a:xfrm>
            <a:off x="5151263" y="4091772"/>
            <a:ext cx="366855" cy="119829"/>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128C1EAC-B4E1-4549-B521-01C7599BBB7D}"/>
              </a:ext>
            </a:extLst>
          </p:cNvPr>
          <p:cNvSpPr/>
          <p:nvPr/>
        </p:nvSpPr>
        <p:spPr bwMode="gray">
          <a:xfrm>
            <a:off x="6043888" y="4087417"/>
            <a:ext cx="366855" cy="119829"/>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BE2FB5AA-2A17-49F3-8E98-E22083B3A441}"/>
              </a:ext>
            </a:extLst>
          </p:cNvPr>
          <p:cNvSpPr/>
          <p:nvPr/>
        </p:nvSpPr>
        <p:spPr bwMode="gray">
          <a:xfrm>
            <a:off x="4829047" y="3795675"/>
            <a:ext cx="366855" cy="119829"/>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1215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A67EEC50-E0C6-4EE9-BA48-7AC546D3449E}"/>
              </a:ext>
            </a:extLst>
          </p:cNvPr>
          <p:cNvPicPr>
            <a:picLocks noChangeAspect="1"/>
          </p:cNvPicPr>
          <p:nvPr/>
        </p:nvPicPr>
        <p:blipFill>
          <a:blip r:embed="rId5"/>
          <a:stretch>
            <a:fillRect/>
          </a:stretch>
        </p:blipFill>
        <p:spPr>
          <a:xfrm>
            <a:off x="8191046" y="2719374"/>
            <a:ext cx="3643853" cy="2517251"/>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13D98FA8-2061-4649-BB0C-91DF8AFF3E8C}"/>
              </a:ext>
            </a:extLst>
          </p:cNvPr>
          <p:cNvPicPr>
            <a:picLocks noChangeAspect="1"/>
          </p:cNvPicPr>
          <p:nvPr/>
        </p:nvPicPr>
        <p:blipFill>
          <a:blip r:embed="rId6"/>
          <a:stretch>
            <a:fillRect/>
          </a:stretch>
        </p:blipFill>
        <p:spPr>
          <a:xfrm>
            <a:off x="4470730" y="2720904"/>
            <a:ext cx="3605985" cy="2523019"/>
          </a:xfrm>
          <a:prstGeom prst="rect">
            <a:avLst/>
          </a:prstGeom>
          <a:ln>
            <a:noFill/>
          </a:ln>
          <a:effectLst>
            <a:outerShdw blurRad="292100" dist="139700" dir="2700000" algn="tl" rotWithShape="0">
              <a:srgbClr val="333333">
                <a:alpha val="65000"/>
              </a:srgbClr>
            </a:outerShdw>
          </a:effectLst>
        </p:spPr>
      </p:pic>
      <p:graphicFrame>
        <p:nvGraphicFramePr>
          <p:cNvPr id="6" name="Object 5" hidden="1">
            <a:extLst>
              <a:ext uri="{FF2B5EF4-FFF2-40B4-BE49-F238E27FC236}">
                <a16:creationId xmlns:a16="http://schemas.microsoft.com/office/drawing/2014/main" id="{98EFEC56-4CEC-4303-ABE5-494EDAC029C7}"/>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3" name="think-cell Folie" r:id="rId7" imgW="573" imgH="573" progId="TCLayout.ActiveDocument.1">
                  <p:embed/>
                </p:oleObj>
              </mc:Choice>
              <mc:Fallback>
                <p:oleObj name="think-cell Folie" r:id="rId7" imgW="573" imgH="573" progId="TCLayout.ActiveDocument.1">
                  <p:embed/>
                  <p:pic>
                    <p:nvPicPr>
                      <p:cNvPr id="6" name="Object 5" hidden="1">
                        <a:extLst>
                          <a:ext uri="{FF2B5EF4-FFF2-40B4-BE49-F238E27FC236}">
                            <a16:creationId xmlns:a16="http://schemas.microsoft.com/office/drawing/2014/main" id="{98EFEC56-4CEC-4303-ABE5-494EDAC029C7}"/>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01776C1-14BE-4C45-8290-6C5CBE255900}"/>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0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4" name="Title"/>
          <p:cNvSpPr>
            <a:spLocks noGrp="1"/>
          </p:cNvSpPr>
          <p:nvPr>
            <p:ph type="title"/>
          </p:nvPr>
        </p:nvSpPr>
        <p:spPr bwMode="gray">
          <a:xfrm>
            <a:off x="504001" y="504000"/>
            <a:ext cx="11186476" cy="677108"/>
          </a:xfrm>
        </p:spPr>
        <p:txBody>
          <a:bodyPr/>
          <a:lstStyle/>
          <a:p>
            <a:r>
              <a:rPr lang="de-DE" dirty="0"/>
              <a:t>Optionen</a:t>
            </a:r>
            <a:br>
              <a:rPr lang="de-DE" dirty="0"/>
            </a:br>
            <a:r>
              <a:rPr lang="de-DE" sz="2000" b="0" dirty="0"/>
              <a:t>Probleme vs. Lösungsoptionen</a:t>
            </a:r>
          </a:p>
        </p:txBody>
      </p:sp>
      <p:sp>
        <p:nvSpPr>
          <p:cNvPr id="7" name="Text Placeholder">
            <a:extLst>
              <a:ext uri="{FF2B5EF4-FFF2-40B4-BE49-F238E27FC236}">
                <a16:creationId xmlns:a16="http://schemas.microsoft.com/office/drawing/2014/main" id="{1937EA02-EC94-4925-8FCF-A7BC5695522E}"/>
              </a:ext>
            </a:extLst>
          </p:cNvPr>
          <p:cNvSpPr txBox="1">
            <a:spLocks/>
          </p:cNvSpPr>
          <p:nvPr/>
        </p:nvSpPr>
        <p:spPr bwMode="gray">
          <a:xfrm>
            <a:off x="503999" y="1620000"/>
            <a:ext cx="11186477" cy="4716000"/>
          </a:xfrm>
          <a:prstGeom prst="rect">
            <a:avLst/>
          </a:prstGeom>
        </p:spPr>
        <p:txBody>
          <a:bodyPr>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de-DE" dirty="0"/>
              <a:t>Bsp. Formulierung der Texte (automatische E-Mails – </a:t>
            </a:r>
            <a:r>
              <a:rPr lang="de-DE" dirty="0" err="1"/>
              <a:t>action</a:t>
            </a:r>
            <a:r>
              <a:rPr lang="de-DE" dirty="0"/>
              <a:t> – getriggert )</a:t>
            </a:r>
          </a:p>
        </p:txBody>
      </p:sp>
      <p:sp>
        <p:nvSpPr>
          <p:cNvPr id="2" name="TextBox 1">
            <a:extLst>
              <a:ext uri="{FF2B5EF4-FFF2-40B4-BE49-F238E27FC236}">
                <a16:creationId xmlns:a16="http://schemas.microsoft.com/office/drawing/2014/main" id="{5E439973-8241-4A8D-8811-E2EF8CFE349F}"/>
              </a:ext>
            </a:extLst>
          </p:cNvPr>
          <p:cNvSpPr txBox="1"/>
          <p:nvPr/>
        </p:nvSpPr>
        <p:spPr>
          <a:xfrm>
            <a:off x="503998" y="2212814"/>
            <a:ext cx="3799138"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Option 1/2 (mit Platzhalter):</a:t>
            </a:r>
          </a:p>
        </p:txBody>
      </p:sp>
      <p:sp>
        <p:nvSpPr>
          <p:cNvPr id="9" name="TextBox 8">
            <a:extLst>
              <a:ext uri="{FF2B5EF4-FFF2-40B4-BE49-F238E27FC236}">
                <a16:creationId xmlns:a16="http://schemas.microsoft.com/office/drawing/2014/main" id="{94064EF7-4DBF-4259-A8CB-003AA9DAD730}"/>
              </a:ext>
            </a:extLst>
          </p:cNvPr>
          <p:cNvSpPr txBox="1"/>
          <p:nvPr/>
        </p:nvSpPr>
        <p:spPr>
          <a:xfrm>
            <a:off x="4597030" y="2222359"/>
            <a:ext cx="344959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Option 1/2 (ohne Platzhalter): :</a:t>
            </a:r>
          </a:p>
        </p:txBody>
      </p:sp>
      <p:sp>
        <p:nvSpPr>
          <p:cNvPr id="10" name="TextBox 9">
            <a:extLst>
              <a:ext uri="{FF2B5EF4-FFF2-40B4-BE49-F238E27FC236}">
                <a16:creationId xmlns:a16="http://schemas.microsoft.com/office/drawing/2014/main" id="{B8BA187B-017F-448C-8F52-C42B6501963C}"/>
              </a:ext>
            </a:extLst>
          </p:cNvPr>
          <p:cNvSpPr txBox="1"/>
          <p:nvPr/>
        </p:nvSpPr>
        <p:spPr>
          <a:xfrm>
            <a:off x="9286596" y="2222359"/>
            <a:ext cx="160237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Option 3:</a:t>
            </a:r>
          </a:p>
        </p:txBody>
      </p:sp>
      <p:sp>
        <p:nvSpPr>
          <p:cNvPr id="16" name="Rectangle 15">
            <a:extLst>
              <a:ext uri="{FF2B5EF4-FFF2-40B4-BE49-F238E27FC236}">
                <a16:creationId xmlns:a16="http://schemas.microsoft.com/office/drawing/2014/main" id="{110580C9-2D0B-4641-B8F1-2B585F10883E}"/>
              </a:ext>
            </a:extLst>
          </p:cNvPr>
          <p:cNvSpPr/>
          <p:nvPr/>
        </p:nvSpPr>
        <p:spPr bwMode="gray">
          <a:xfrm>
            <a:off x="4657994" y="3598731"/>
            <a:ext cx="841160" cy="119829"/>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DBFACA8A-A084-4A65-A411-D1C23DF7CFAA}"/>
              </a:ext>
            </a:extLst>
          </p:cNvPr>
          <p:cNvSpPr/>
          <p:nvPr/>
        </p:nvSpPr>
        <p:spPr bwMode="gray">
          <a:xfrm>
            <a:off x="8357081" y="3623815"/>
            <a:ext cx="366855" cy="119828"/>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971E0C2F-1DBE-4F9B-94BF-4517FB99625E}"/>
              </a:ext>
            </a:extLst>
          </p:cNvPr>
          <p:cNvSpPr/>
          <p:nvPr/>
        </p:nvSpPr>
        <p:spPr bwMode="gray">
          <a:xfrm>
            <a:off x="8747761" y="2719375"/>
            <a:ext cx="1510936" cy="119828"/>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1DC0A2D4-31B9-4428-B213-3D6222CE519E}"/>
              </a:ext>
            </a:extLst>
          </p:cNvPr>
          <p:cNvSpPr/>
          <p:nvPr/>
        </p:nvSpPr>
        <p:spPr bwMode="gray">
          <a:xfrm>
            <a:off x="5974222" y="3252239"/>
            <a:ext cx="497484" cy="119829"/>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68054222-C615-4BCA-89EE-3F74C1941D87}"/>
              </a:ext>
            </a:extLst>
          </p:cNvPr>
          <p:cNvSpPr/>
          <p:nvPr/>
        </p:nvSpPr>
        <p:spPr bwMode="gray">
          <a:xfrm>
            <a:off x="8723936" y="3269062"/>
            <a:ext cx="261257" cy="119827"/>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6BCA0E8E-6444-4442-BD96-1A646FA834FD}"/>
              </a:ext>
            </a:extLst>
          </p:cNvPr>
          <p:cNvSpPr/>
          <p:nvPr/>
        </p:nvSpPr>
        <p:spPr bwMode="gray">
          <a:xfrm>
            <a:off x="4488833" y="4668386"/>
            <a:ext cx="431513" cy="251958"/>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74256CC-D487-4EDC-A981-CED414E19DB8}"/>
              </a:ext>
            </a:extLst>
          </p:cNvPr>
          <p:cNvSpPr/>
          <p:nvPr/>
        </p:nvSpPr>
        <p:spPr bwMode="gray">
          <a:xfrm>
            <a:off x="8191046" y="4677907"/>
            <a:ext cx="2054432" cy="558719"/>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0C725723-84D0-418D-8AAC-02616D726E12}"/>
              </a:ext>
            </a:extLst>
          </p:cNvPr>
          <p:cNvSpPr/>
          <p:nvPr/>
        </p:nvSpPr>
        <p:spPr bwMode="gray">
          <a:xfrm>
            <a:off x="8191046" y="3848860"/>
            <a:ext cx="366855" cy="119829"/>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6" name="Picture 35">
            <a:extLst>
              <a:ext uri="{FF2B5EF4-FFF2-40B4-BE49-F238E27FC236}">
                <a16:creationId xmlns:a16="http://schemas.microsoft.com/office/drawing/2014/main" id="{C3CDB2BF-AE66-421F-AA1F-B1EF9DF3F969}"/>
              </a:ext>
            </a:extLst>
          </p:cNvPr>
          <p:cNvPicPr>
            <a:picLocks noChangeAspect="1"/>
          </p:cNvPicPr>
          <p:nvPr/>
        </p:nvPicPr>
        <p:blipFill>
          <a:blip r:embed="rId9"/>
          <a:stretch>
            <a:fillRect/>
          </a:stretch>
        </p:blipFill>
        <p:spPr>
          <a:xfrm>
            <a:off x="509112" y="2719374"/>
            <a:ext cx="3799138" cy="2524549"/>
          </a:xfrm>
          <a:prstGeom prst="rect">
            <a:avLst/>
          </a:prstGeom>
          <a:ln>
            <a:noFill/>
          </a:ln>
          <a:effectLst>
            <a:outerShdw blurRad="292100" dist="139700" dir="2700000" algn="tl" rotWithShape="0">
              <a:srgbClr val="333333">
                <a:alpha val="65000"/>
              </a:srgbClr>
            </a:outerShdw>
          </a:effectLst>
        </p:spPr>
      </p:pic>
      <p:sp>
        <p:nvSpPr>
          <p:cNvPr id="40" name="Rectangle 39">
            <a:extLst>
              <a:ext uri="{FF2B5EF4-FFF2-40B4-BE49-F238E27FC236}">
                <a16:creationId xmlns:a16="http://schemas.microsoft.com/office/drawing/2014/main" id="{9C324B60-3A75-4856-9BE6-0CEBFE06A1A8}"/>
              </a:ext>
            </a:extLst>
          </p:cNvPr>
          <p:cNvSpPr/>
          <p:nvPr/>
        </p:nvSpPr>
        <p:spPr bwMode="gray">
          <a:xfrm>
            <a:off x="8239195" y="4073348"/>
            <a:ext cx="3565612" cy="264714"/>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75052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8EFEC56-4CEC-4303-ABE5-494EDAC029C7}"/>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7" name="think-cell Folie" r:id="rId5" imgW="573" imgH="573" progId="TCLayout.ActiveDocument.1">
                  <p:embed/>
                </p:oleObj>
              </mc:Choice>
              <mc:Fallback>
                <p:oleObj name="think-cell Folie" r:id="rId5" imgW="573" imgH="573" progId="TCLayout.ActiveDocument.1">
                  <p:embed/>
                  <p:pic>
                    <p:nvPicPr>
                      <p:cNvPr id="6" name="Object 5" hidden="1">
                        <a:extLst>
                          <a:ext uri="{FF2B5EF4-FFF2-40B4-BE49-F238E27FC236}">
                            <a16:creationId xmlns:a16="http://schemas.microsoft.com/office/drawing/2014/main" id="{98EFEC56-4CEC-4303-ABE5-494EDAC029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01776C1-14BE-4C45-8290-6C5CBE255900}"/>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0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4" name="Title"/>
          <p:cNvSpPr>
            <a:spLocks noGrp="1"/>
          </p:cNvSpPr>
          <p:nvPr>
            <p:ph type="title"/>
          </p:nvPr>
        </p:nvSpPr>
        <p:spPr bwMode="gray">
          <a:xfrm>
            <a:off x="504001" y="504000"/>
            <a:ext cx="11186476" cy="677108"/>
          </a:xfrm>
        </p:spPr>
        <p:txBody>
          <a:bodyPr/>
          <a:lstStyle/>
          <a:p>
            <a:r>
              <a:rPr lang="de-DE" dirty="0"/>
              <a:t>Optionen</a:t>
            </a:r>
            <a:br>
              <a:rPr lang="de-DE" dirty="0"/>
            </a:br>
            <a:r>
              <a:rPr lang="de-DE" sz="2000" b="0" dirty="0"/>
              <a:t>Probleme vs. Lösungsoptionen</a:t>
            </a:r>
          </a:p>
        </p:txBody>
      </p:sp>
      <p:sp>
        <p:nvSpPr>
          <p:cNvPr id="7" name="Text Placeholder">
            <a:extLst>
              <a:ext uri="{FF2B5EF4-FFF2-40B4-BE49-F238E27FC236}">
                <a16:creationId xmlns:a16="http://schemas.microsoft.com/office/drawing/2014/main" id="{1937EA02-EC94-4925-8FCF-A7BC5695522E}"/>
              </a:ext>
            </a:extLst>
          </p:cNvPr>
          <p:cNvSpPr txBox="1">
            <a:spLocks/>
          </p:cNvSpPr>
          <p:nvPr/>
        </p:nvSpPr>
        <p:spPr bwMode="gray">
          <a:xfrm>
            <a:off x="503999" y="1620000"/>
            <a:ext cx="11186477" cy="1123200"/>
          </a:xfrm>
          <a:prstGeom prst="rect">
            <a:avLst/>
          </a:prstGeom>
        </p:spPr>
        <p:txBody>
          <a:bodyPr>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de-DE" dirty="0"/>
              <a:t>Beispiel Konzern-Datenschutzbestimmung</a:t>
            </a:r>
          </a:p>
          <a:p>
            <a:pPr marL="0" lvl="1" indent="0">
              <a:buNone/>
            </a:pPr>
            <a:r>
              <a:rPr lang="de-DE" sz="1600" dirty="0"/>
              <a:t>Siehe bspw. Datenschutzerklärung der Deutschen Telekom:</a:t>
            </a:r>
          </a:p>
          <a:p>
            <a:pPr marL="0" lvl="1" indent="0">
              <a:buNone/>
            </a:pPr>
            <a:endParaRPr lang="de-DE" dirty="0"/>
          </a:p>
        </p:txBody>
      </p:sp>
      <p:sp>
        <p:nvSpPr>
          <p:cNvPr id="8" name="TextBox 7">
            <a:extLst>
              <a:ext uri="{FF2B5EF4-FFF2-40B4-BE49-F238E27FC236}">
                <a16:creationId xmlns:a16="http://schemas.microsoft.com/office/drawing/2014/main" id="{F88CCF6D-7572-4C9C-B9F8-67CF40838FE2}"/>
              </a:ext>
            </a:extLst>
          </p:cNvPr>
          <p:cNvSpPr txBox="1"/>
          <p:nvPr/>
        </p:nvSpPr>
        <p:spPr>
          <a:xfrm>
            <a:off x="504000" y="2490639"/>
            <a:ext cx="5165280" cy="3185487"/>
          </a:xfrm>
          <a:prstGeom prst="rect">
            <a:avLst/>
          </a:prstGeom>
          <a:noFill/>
        </p:spPr>
        <p:txBody>
          <a:bodyPr wrap="square" lIns="0" tIns="0" rIns="0" bIns="0" rtlCol="0">
            <a:spAutoFit/>
          </a:bodyPr>
          <a:lstStyle/>
          <a:p>
            <a:r>
              <a:rPr lang="en-US" sz="900" b="1" dirty="0"/>
              <a:t>[...]</a:t>
            </a:r>
          </a:p>
          <a:p>
            <a:r>
              <a:rPr lang="en-US" sz="900" b="1" dirty="0"/>
              <a:t>3. Applicable law              </a:t>
            </a:r>
            <a:endParaRPr lang="de-DE" sz="900" dirty="0"/>
          </a:p>
          <a:p>
            <a:r>
              <a:rPr lang="en-US" sz="900" dirty="0"/>
              <a:t>The applicable law for processing your application depends on your selection of candidate pool as well as the legal entity, to whose job vacancy you apply.</a:t>
            </a:r>
            <a:endParaRPr lang="de-DE" sz="900" dirty="0"/>
          </a:p>
          <a:p>
            <a:r>
              <a:rPr lang="en-US" sz="900" dirty="0"/>
              <a:t>The GDPR or the relevant country-specific regulations apply within the EU. The following legal regulations apply in the remaining countries.</a:t>
            </a:r>
            <a:endParaRPr lang="de-DE" sz="900" dirty="0"/>
          </a:p>
          <a:p>
            <a:r>
              <a:rPr lang="en-US" sz="900" dirty="0"/>
              <a:t>- </a:t>
            </a:r>
            <a:r>
              <a:rPr lang="en-US" sz="900" u="sng" dirty="0"/>
              <a:t>Albania</a:t>
            </a:r>
            <a:r>
              <a:rPr lang="en-US" sz="900" dirty="0"/>
              <a:t>: Law No. 9887 dated 10.03.2008 As amended by the Law No. 48/2012, date 26.04.2012 “ON PROTECTION OF PERSONAL DATA</a:t>
            </a:r>
            <a:endParaRPr lang="de-DE" sz="900" dirty="0"/>
          </a:p>
          <a:p>
            <a:r>
              <a:rPr lang="en-US" sz="900" dirty="0"/>
              <a:t>- </a:t>
            </a:r>
            <a:r>
              <a:rPr lang="en-US" sz="900" u="sng" dirty="0"/>
              <a:t>China</a:t>
            </a:r>
            <a:r>
              <a:rPr lang="en-US" sz="900" dirty="0"/>
              <a:t>: for Hong Kong, Personal Data (Privacy) Ordinance (Cap 486); for the People's Republic of China the currently valid laws and regulations for the protection of personal data</a:t>
            </a:r>
            <a:endParaRPr lang="de-DE" sz="900" dirty="0"/>
          </a:p>
          <a:p>
            <a:r>
              <a:rPr lang="en-US" sz="900" dirty="0"/>
              <a:t>- </a:t>
            </a:r>
            <a:r>
              <a:rPr lang="en-US" sz="900" u="sng" dirty="0"/>
              <a:t>Croatia</a:t>
            </a:r>
            <a:r>
              <a:rPr lang="en-US" sz="900" dirty="0"/>
              <a:t>: </a:t>
            </a:r>
            <a:r>
              <a:rPr lang="en-US" sz="900" dirty="0" err="1"/>
              <a:t>Zakon</a:t>
            </a:r>
            <a:r>
              <a:rPr lang="en-US" sz="900" dirty="0"/>
              <a:t> o </a:t>
            </a:r>
            <a:r>
              <a:rPr lang="en-US" sz="900" dirty="0" err="1"/>
              <a:t>zaštiti</a:t>
            </a:r>
            <a:r>
              <a:rPr lang="en-US" sz="900" dirty="0"/>
              <a:t> </a:t>
            </a:r>
            <a:r>
              <a:rPr lang="en-US" sz="900" dirty="0" err="1"/>
              <a:t>osobnih</a:t>
            </a:r>
            <a:r>
              <a:rPr lang="en-US" sz="900" dirty="0"/>
              <a:t> </a:t>
            </a:r>
            <a:r>
              <a:rPr lang="en-US" sz="900" dirty="0" err="1"/>
              <a:t>podataka</a:t>
            </a:r>
            <a:r>
              <a:rPr lang="en-US" sz="900" dirty="0"/>
              <a:t> (NN 106/12)</a:t>
            </a:r>
            <a:endParaRPr lang="de-DE" sz="900" dirty="0"/>
          </a:p>
          <a:p>
            <a:r>
              <a:rPr lang="en-US" sz="900" dirty="0"/>
              <a:t>- </a:t>
            </a:r>
            <a:r>
              <a:rPr lang="en-US" sz="900" u="sng" dirty="0"/>
              <a:t>Malaysia</a:t>
            </a:r>
            <a:r>
              <a:rPr lang="en-US" sz="900" dirty="0"/>
              <a:t>: Personal Data Protection Act, 2010</a:t>
            </a:r>
            <a:endParaRPr lang="de-DE" sz="900" dirty="0"/>
          </a:p>
          <a:p>
            <a:r>
              <a:rPr lang="en-US" sz="900" dirty="0"/>
              <a:t>- </a:t>
            </a:r>
            <a:r>
              <a:rPr lang="en-US" sz="900" u="sng" dirty="0"/>
              <a:t>Macedonia</a:t>
            </a:r>
            <a:r>
              <a:rPr lang="en-US" sz="900" dirty="0"/>
              <a:t>: Law on personal data protection</a:t>
            </a:r>
            <a:endParaRPr lang="de-DE" sz="900" dirty="0"/>
          </a:p>
          <a:p>
            <a:r>
              <a:rPr lang="en-US" sz="900" dirty="0"/>
              <a:t>- </a:t>
            </a:r>
            <a:r>
              <a:rPr lang="en-US" sz="900" u="sng" dirty="0"/>
              <a:t>Mexico</a:t>
            </a:r>
            <a:r>
              <a:rPr lang="en-US" sz="900" dirty="0"/>
              <a:t>: Ley Federal de </a:t>
            </a:r>
            <a:r>
              <a:rPr lang="en-US" sz="900" dirty="0" err="1"/>
              <a:t>Protección</a:t>
            </a:r>
            <a:r>
              <a:rPr lang="en-US" sz="900" dirty="0"/>
              <a:t> de </a:t>
            </a:r>
            <a:r>
              <a:rPr lang="en-US" sz="900" dirty="0" err="1"/>
              <a:t>Datos</a:t>
            </a:r>
            <a:r>
              <a:rPr lang="en-US" sz="900" dirty="0"/>
              <a:t> </a:t>
            </a:r>
            <a:r>
              <a:rPr lang="en-US" sz="900" dirty="0" err="1"/>
              <a:t>Personales</a:t>
            </a:r>
            <a:r>
              <a:rPr lang="en-US" sz="900" dirty="0"/>
              <a:t> </a:t>
            </a:r>
            <a:r>
              <a:rPr lang="en-US" sz="900" dirty="0" err="1"/>
              <a:t>en</a:t>
            </a:r>
            <a:r>
              <a:rPr lang="en-US" sz="900" dirty="0"/>
              <a:t> </a:t>
            </a:r>
            <a:r>
              <a:rPr lang="en-US" sz="900" dirty="0" err="1"/>
              <a:t>Posesión</a:t>
            </a:r>
            <a:r>
              <a:rPr lang="en-US" sz="900" dirty="0"/>
              <a:t> de los </a:t>
            </a:r>
            <a:r>
              <a:rPr lang="en-US" sz="900" dirty="0" err="1"/>
              <a:t>Particulares</a:t>
            </a:r>
            <a:r>
              <a:rPr lang="en-US" sz="900" dirty="0"/>
              <a:t> (Federal Law on the Protection of Personal Data Possessed by Private Persons)</a:t>
            </a:r>
            <a:endParaRPr lang="de-DE" sz="900" dirty="0"/>
          </a:p>
          <a:p>
            <a:r>
              <a:rPr lang="en-US" sz="900" dirty="0"/>
              <a:t>- </a:t>
            </a:r>
            <a:r>
              <a:rPr lang="en-US" sz="900" u="sng" dirty="0"/>
              <a:t>Montenegro</a:t>
            </a:r>
            <a:r>
              <a:rPr lang="en-US" sz="900" dirty="0"/>
              <a:t>: Personal Data Protection Law (Official gazette of Montenegro No. 44/12)</a:t>
            </a:r>
            <a:endParaRPr lang="de-DE" sz="900" dirty="0"/>
          </a:p>
          <a:p>
            <a:r>
              <a:rPr lang="en-US" sz="900" dirty="0"/>
              <a:t>- </a:t>
            </a:r>
            <a:r>
              <a:rPr lang="en-US" sz="900" u="sng" dirty="0"/>
              <a:t>Poland</a:t>
            </a:r>
            <a:r>
              <a:rPr lang="en-US" sz="900" dirty="0"/>
              <a:t>: Law of August 29, 1997 concerning the protection of personal data</a:t>
            </a:r>
            <a:endParaRPr lang="de-DE" sz="900" dirty="0"/>
          </a:p>
          <a:p>
            <a:r>
              <a:rPr lang="en-US" sz="900" dirty="0"/>
              <a:t>- </a:t>
            </a:r>
            <a:r>
              <a:rPr lang="en-US" sz="900" u="sng" dirty="0"/>
              <a:t>Russia</a:t>
            </a:r>
            <a:r>
              <a:rPr lang="en-US" sz="900" dirty="0"/>
              <a:t>: Federal Law of July 27, 2006 N 152-FZ ON PERSONAL DATA</a:t>
            </a:r>
            <a:endParaRPr lang="de-DE" sz="900" dirty="0"/>
          </a:p>
          <a:p>
            <a:r>
              <a:rPr lang="en-US" sz="900" dirty="0"/>
              <a:t>- </a:t>
            </a:r>
            <a:r>
              <a:rPr lang="en-US" sz="900" u="sng" dirty="0"/>
              <a:t>Sweden</a:t>
            </a:r>
            <a:r>
              <a:rPr lang="en-US" sz="900" dirty="0"/>
              <a:t>: Data Protection Law: (1998:204)</a:t>
            </a:r>
            <a:endParaRPr lang="de-DE" sz="900" dirty="0"/>
          </a:p>
          <a:p>
            <a:r>
              <a:rPr lang="en-US" sz="900" dirty="0"/>
              <a:t>- </a:t>
            </a:r>
            <a:r>
              <a:rPr lang="en-US" sz="900" u="sng" dirty="0"/>
              <a:t>Singapore</a:t>
            </a:r>
            <a:r>
              <a:rPr lang="en-US" sz="900" dirty="0"/>
              <a:t>: Personal Data Protection Act 2012</a:t>
            </a:r>
            <a:endParaRPr lang="de-DE" sz="900" dirty="0"/>
          </a:p>
          <a:p>
            <a:r>
              <a:rPr lang="en-US" sz="900" dirty="0"/>
              <a:t>- </a:t>
            </a:r>
            <a:r>
              <a:rPr lang="en-US" sz="900" u="sng" dirty="0"/>
              <a:t>South Africa</a:t>
            </a:r>
            <a:r>
              <a:rPr lang="en-US" sz="900" dirty="0"/>
              <a:t>: Protection of Personal Information Act 3 of 2013</a:t>
            </a:r>
            <a:endParaRPr lang="de-DE" sz="900" dirty="0"/>
          </a:p>
          <a:p>
            <a:r>
              <a:rPr lang="en-US" sz="900" dirty="0"/>
              <a:t>- </a:t>
            </a:r>
            <a:r>
              <a:rPr lang="en-US" sz="900" u="sng" dirty="0"/>
              <a:t>United States of America</a:t>
            </a:r>
            <a:r>
              <a:rPr lang="en-US" sz="900" dirty="0"/>
              <a:t>: 201 CMR 17.00: M.G.L. c. 93H</a:t>
            </a:r>
            <a:endParaRPr lang="de-DE" sz="900" dirty="0"/>
          </a:p>
          <a:p>
            <a:endParaRPr lang="de-DE" sz="900" dirty="0"/>
          </a:p>
        </p:txBody>
      </p:sp>
      <p:sp>
        <p:nvSpPr>
          <p:cNvPr id="9" name="TextBox 8">
            <a:extLst>
              <a:ext uri="{FF2B5EF4-FFF2-40B4-BE49-F238E27FC236}">
                <a16:creationId xmlns:a16="http://schemas.microsoft.com/office/drawing/2014/main" id="{FE1D7234-CA48-46A9-B18F-53EC8C7F22DF}"/>
              </a:ext>
            </a:extLst>
          </p:cNvPr>
          <p:cNvSpPr txBox="1"/>
          <p:nvPr/>
        </p:nvSpPr>
        <p:spPr>
          <a:xfrm>
            <a:off x="5791200" y="2490639"/>
            <a:ext cx="5651863" cy="3739485"/>
          </a:xfrm>
          <a:prstGeom prst="rect">
            <a:avLst/>
          </a:prstGeom>
          <a:noFill/>
        </p:spPr>
        <p:txBody>
          <a:bodyPr wrap="square" lIns="0" tIns="0" rIns="0" bIns="0" rtlCol="0">
            <a:spAutoFit/>
          </a:bodyPr>
          <a:lstStyle/>
          <a:p>
            <a:r>
              <a:rPr lang="en-US" sz="900" b="1" dirty="0"/>
              <a:t>Country-specific additions (only relevant if you apply in the respective country):</a:t>
            </a:r>
            <a:r>
              <a:rPr lang="en-US" sz="900" dirty="0"/>
              <a:t/>
            </a:r>
            <a:br>
              <a:rPr lang="en-US" sz="900" dirty="0"/>
            </a:br>
            <a:r>
              <a:rPr lang="en-US" sz="900" dirty="0"/>
              <a:t>In the following countries, data retention periods apply differing from those described in section 2. These periods apply to candidates as well as application profiles.</a:t>
            </a:r>
            <a:endParaRPr lang="de-DE" sz="900" dirty="0"/>
          </a:p>
          <a:p>
            <a:r>
              <a:rPr lang="en-US" sz="900" dirty="0"/>
              <a:t>- </a:t>
            </a:r>
            <a:r>
              <a:rPr lang="en-US" sz="900" u="sng" dirty="0"/>
              <a:t>Albania</a:t>
            </a:r>
            <a:r>
              <a:rPr lang="en-US" sz="900" dirty="0"/>
              <a:t>: 12 months</a:t>
            </a:r>
            <a:endParaRPr lang="de-DE" sz="900" dirty="0"/>
          </a:p>
          <a:p>
            <a:r>
              <a:rPr lang="en-US" sz="900" dirty="0"/>
              <a:t>- </a:t>
            </a:r>
            <a:r>
              <a:rPr lang="en-US" sz="900" u="sng" dirty="0"/>
              <a:t>Belgium</a:t>
            </a:r>
            <a:r>
              <a:rPr lang="en-US" sz="900" dirty="0"/>
              <a:t>: 12 months</a:t>
            </a:r>
            <a:endParaRPr lang="de-DE" sz="900" dirty="0"/>
          </a:p>
          <a:p>
            <a:r>
              <a:rPr lang="en-US" sz="900" dirty="0"/>
              <a:t>- </a:t>
            </a:r>
            <a:r>
              <a:rPr lang="en-US" sz="900" u="sng" dirty="0"/>
              <a:t>Brazil</a:t>
            </a:r>
            <a:r>
              <a:rPr lang="en-US" sz="900" dirty="0"/>
              <a:t>: No deletion</a:t>
            </a:r>
            <a:endParaRPr lang="de-DE" sz="900" dirty="0"/>
          </a:p>
          <a:p>
            <a:r>
              <a:rPr lang="en-US" sz="900" dirty="0"/>
              <a:t>- </a:t>
            </a:r>
            <a:r>
              <a:rPr lang="en-US" sz="900" u="sng" dirty="0"/>
              <a:t>China</a:t>
            </a:r>
            <a:r>
              <a:rPr lang="en-US" sz="900" dirty="0"/>
              <a:t>: 12 months (candidate profile), 6 months (application)</a:t>
            </a:r>
            <a:endParaRPr lang="de-DE" sz="900" dirty="0"/>
          </a:p>
          <a:p>
            <a:r>
              <a:rPr lang="en-US" sz="900" dirty="0"/>
              <a:t>- </a:t>
            </a:r>
            <a:r>
              <a:rPr lang="en-US" sz="900" u="sng" dirty="0"/>
              <a:t>Denmark</a:t>
            </a:r>
            <a:r>
              <a:rPr lang="en-US" sz="900" dirty="0"/>
              <a:t>: 6 months</a:t>
            </a:r>
            <a:endParaRPr lang="de-DE" sz="900" dirty="0"/>
          </a:p>
          <a:p>
            <a:r>
              <a:rPr lang="en-US" sz="900" dirty="0"/>
              <a:t>- </a:t>
            </a:r>
            <a:r>
              <a:rPr lang="en-US" sz="900" u="sng" dirty="0"/>
              <a:t>Germany</a:t>
            </a:r>
            <a:r>
              <a:rPr lang="en-US" sz="900" dirty="0"/>
              <a:t>: 12 months</a:t>
            </a:r>
            <a:endParaRPr lang="de-DE" sz="900" dirty="0"/>
          </a:p>
          <a:p>
            <a:r>
              <a:rPr lang="en-US" sz="900" dirty="0"/>
              <a:t>- </a:t>
            </a:r>
            <a:r>
              <a:rPr lang="en-US" sz="900" u="sng" dirty="0"/>
              <a:t>Finland</a:t>
            </a:r>
            <a:r>
              <a:rPr lang="en-US" sz="900" dirty="0"/>
              <a:t>: 6 months</a:t>
            </a:r>
            <a:endParaRPr lang="de-DE" sz="900" dirty="0"/>
          </a:p>
          <a:p>
            <a:r>
              <a:rPr lang="en-US" sz="900" dirty="0"/>
              <a:t>- </a:t>
            </a:r>
            <a:r>
              <a:rPr lang="en-US" sz="900" u="sng" dirty="0"/>
              <a:t>France</a:t>
            </a:r>
            <a:r>
              <a:rPr lang="en-US" sz="900" dirty="0"/>
              <a:t>: 12 months</a:t>
            </a:r>
            <a:endParaRPr lang="de-DE" sz="900" dirty="0"/>
          </a:p>
          <a:p>
            <a:r>
              <a:rPr lang="en-US" sz="900" dirty="0"/>
              <a:t>- </a:t>
            </a:r>
            <a:r>
              <a:rPr lang="en-US" sz="900" u="sng" dirty="0"/>
              <a:t>Greece</a:t>
            </a:r>
            <a:r>
              <a:rPr lang="en-US" sz="900" dirty="0"/>
              <a:t>: 84 months</a:t>
            </a:r>
            <a:endParaRPr lang="de-DE" sz="900" dirty="0"/>
          </a:p>
          <a:p>
            <a:r>
              <a:rPr lang="en-US" sz="900" dirty="0"/>
              <a:t>- </a:t>
            </a:r>
            <a:r>
              <a:rPr lang="en-US" sz="900" u="sng" dirty="0"/>
              <a:t>Great Britain</a:t>
            </a:r>
            <a:r>
              <a:rPr lang="en-US" sz="900" dirty="0"/>
              <a:t>: 12 months</a:t>
            </a:r>
            <a:endParaRPr lang="de-DE" sz="900" dirty="0"/>
          </a:p>
          <a:p>
            <a:r>
              <a:rPr lang="en-US" sz="900" dirty="0"/>
              <a:t>- </a:t>
            </a:r>
            <a:r>
              <a:rPr lang="en-US" sz="900" u="sng" dirty="0"/>
              <a:t>Croatia</a:t>
            </a:r>
            <a:r>
              <a:rPr lang="en-US" sz="900" dirty="0"/>
              <a:t>: 12 months</a:t>
            </a:r>
            <a:endParaRPr lang="de-DE" sz="900" dirty="0"/>
          </a:p>
          <a:p>
            <a:r>
              <a:rPr lang="en-US" sz="900" dirty="0"/>
              <a:t>- </a:t>
            </a:r>
            <a:r>
              <a:rPr lang="en-US" sz="900" u="sng" dirty="0"/>
              <a:t>Malaysia</a:t>
            </a:r>
            <a:r>
              <a:rPr lang="en-US" sz="900" dirty="0"/>
              <a:t>: No deletion</a:t>
            </a:r>
            <a:endParaRPr lang="de-DE" sz="900" dirty="0"/>
          </a:p>
          <a:p>
            <a:r>
              <a:rPr lang="en-US" sz="900" dirty="0"/>
              <a:t>- </a:t>
            </a:r>
            <a:r>
              <a:rPr lang="en-US" sz="900" u="sng" dirty="0"/>
              <a:t>Macedonia</a:t>
            </a:r>
            <a:r>
              <a:rPr lang="en-US" sz="900" dirty="0"/>
              <a:t>: 12 months (candidate profile), 6 months (application)</a:t>
            </a:r>
            <a:endParaRPr lang="de-DE" sz="900" dirty="0"/>
          </a:p>
          <a:p>
            <a:r>
              <a:rPr lang="en-US" sz="900" dirty="0"/>
              <a:t>- </a:t>
            </a:r>
            <a:r>
              <a:rPr lang="en-US" sz="900" u="sng" dirty="0"/>
              <a:t>Mexico</a:t>
            </a:r>
            <a:r>
              <a:rPr lang="en-US" sz="900" dirty="0"/>
              <a:t>: 12 months</a:t>
            </a:r>
            <a:endParaRPr lang="de-DE" sz="900" dirty="0"/>
          </a:p>
          <a:p>
            <a:r>
              <a:rPr lang="en-US" sz="900" dirty="0"/>
              <a:t>- </a:t>
            </a:r>
            <a:r>
              <a:rPr lang="en-US" sz="900" u="sng" dirty="0"/>
              <a:t>Montenegro</a:t>
            </a:r>
            <a:r>
              <a:rPr lang="en-US" sz="900" dirty="0"/>
              <a:t>: 60 months</a:t>
            </a:r>
            <a:endParaRPr lang="de-DE" sz="900" dirty="0"/>
          </a:p>
          <a:p>
            <a:r>
              <a:rPr lang="en-US" sz="900" dirty="0"/>
              <a:t>- </a:t>
            </a:r>
            <a:r>
              <a:rPr lang="en-US" sz="900" u="sng" dirty="0"/>
              <a:t>Netherlands</a:t>
            </a:r>
            <a:r>
              <a:rPr lang="en-US" sz="900" dirty="0"/>
              <a:t>: 12 months</a:t>
            </a:r>
            <a:endParaRPr lang="de-DE" sz="900" dirty="0"/>
          </a:p>
          <a:p>
            <a:r>
              <a:rPr lang="en-US" sz="900" dirty="0"/>
              <a:t>- </a:t>
            </a:r>
            <a:r>
              <a:rPr lang="en-US" sz="900" u="sng" dirty="0"/>
              <a:t>Norway</a:t>
            </a:r>
            <a:r>
              <a:rPr lang="en-US" sz="900" dirty="0"/>
              <a:t>: 6 months</a:t>
            </a:r>
            <a:endParaRPr lang="de-DE" sz="900" dirty="0"/>
          </a:p>
          <a:p>
            <a:r>
              <a:rPr lang="en-US" sz="900" dirty="0"/>
              <a:t>- </a:t>
            </a:r>
            <a:r>
              <a:rPr lang="en-US" sz="900" u="sng" dirty="0"/>
              <a:t>Austria</a:t>
            </a:r>
            <a:r>
              <a:rPr lang="en-US" sz="900" dirty="0"/>
              <a:t>: 12 months</a:t>
            </a:r>
            <a:endParaRPr lang="de-DE" sz="900" dirty="0"/>
          </a:p>
          <a:p>
            <a:r>
              <a:rPr lang="en-US" sz="900" dirty="0"/>
              <a:t>- </a:t>
            </a:r>
            <a:r>
              <a:rPr lang="en-US" sz="900" u="sng" dirty="0"/>
              <a:t>Poland</a:t>
            </a:r>
            <a:r>
              <a:rPr lang="en-US" sz="900" dirty="0"/>
              <a:t>: 6 months</a:t>
            </a:r>
            <a:endParaRPr lang="de-DE" sz="900" dirty="0"/>
          </a:p>
          <a:p>
            <a:r>
              <a:rPr lang="en-US" sz="900" dirty="0"/>
              <a:t>- </a:t>
            </a:r>
            <a:r>
              <a:rPr lang="en-US" sz="900" u="sng" dirty="0"/>
              <a:t>Romania</a:t>
            </a:r>
            <a:r>
              <a:rPr lang="en-US" sz="900" dirty="0"/>
              <a:t>: 12 months</a:t>
            </a:r>
            <a:endParaRPr lang="de-DE" sz="900" dirty="0"/>
          </a:p>
          <a:p>
            <a:r>
              <a:rPr lang="en-US" sz="900" dirty="0"/>
              <a:t>- </a:t>
            </a:r>
            <a:r>
              <a:rPr lang="en-US" sz="900" u="sng" dirty="0"/>
              <a:t>Russia</a:t>
            </a:r>
            <a:r>
              <a:rPr lang="en-US" sz="900" dirty="0"/>
              <a:t>: No deletion</a:t>
            </a:r>
            <a:endParaRPr lang="de-DE" sz="900" dirty="0"/>
          </a:p>
          <a:p>
            <a:r>
              <a:rPr lang="en-US" sz="900" dirty="0"/>
              <a:t>- </a:t>
            </a:r>
            <a:r>
              <a:rPr lang="en-US" sz="900" u="sng" dirty="0"/>
              <a:t>Sweden</a:t>
            </a:r>
            <a:r>
              <a:rPr lang="en-US" sz="900" dirty="0"/>
              <a:t>: 6 months</a:t>
            </a:r>
            <a:endParaRPr lang="de-DE" sz="900" dirty="0"/>
          </a:p>
          <a:p>
            <a:r>
              <a:rPr lang="en-US" sz="900" dirty="0"/>
              <a:t>- Switzerland: 6 months</a:t>
            </a:r>
            <a:endParaRPr lang="de-DE" sz="900" dirty="0"/>
          </a:p>
          <a:p>
            <a:r>
              <a:rPr lang="en-US" sz="900" kern="0" dirty="0">
                <a:ea typeface="Arial Unicode MS" pitchFamily="34" charset="-128"/>
                <a:cs typeface="Arial Unicode MS" pitchFamily="34" charset="-128"/>
              </a:rPr>
              <a:t>[…]</a:t>
            </a:r>
            <a:endParaRPr lang="de-DE" sz="9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883282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7F677B4-B56D-4B0C-B08F-1D1390F9B553}"/>
              </a:ext>
            </a:extLst>
          </p:cNvPr>
          <p:cNvGraphicFramePr>
            <a:graphicFrameLocks noChangeAspect="1"/>
          </p:cNvGraphicFramePr>
          <p:nvPr>
            <p:custDataLst>
              <p:tags r:id="rId2"/>
            </p:custDataLst>
            <p:extLst>
              <p:ext uri="{D42A27DB-BD31-4B8C-83A1-F6EECF244321}">
                <p14:modId xmlns:p14="http://schemas.microsoft.com/office/powerpoint/2010/main" val="3623416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1" name="think-cell Folie" r:id="rId5" imgW="573" imgH="573" progId="TCLayout.ActiveDocument.1">
                  <p:embed/>
                </p:oleObj>
              </mc:Choice>
              <mc:Fallback>
                <p:oleObj name="think-cell Folie" r:id="rId5" imgW="573" imgH="573" progId="TCLayout.ActiveDocument.1">
                  <p:embed/>
                  <p:pic>
                    <p:nvPicPr>
                      <p:cNvPr id="6" name="Object 5" hidden="1">
                        <a:extLst>
                          <a:ext uri="{FF2B5EF4-FFF2-40B4-BE49-F238E27FC236}">
                            <a16:creationId xmlns:a16="http://schemas.microsoft.com/office/drawing/2014/main" id="{A7F677B4-B56D-4B0C-B08F-1D1390F9B5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F4F34D9-A436-4188-8279-89A9933D6C05}"/>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0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2" name="Text Placeholder 1">
            <a:extLst>
              <a:ext uri="{FF2B5EF4-FFF2-40B4-BE49-F238E27FC236}">
                <a16:creationId xmlns:a16="http://schemas.microsoft.com/office/drawing/2014/main" id="{BFA0829E-A942-409A-817A-5E114A58900D}"/>
              </a:ext>
            </a:extLst>
          </p:cNvPr>
          <p:cNvSpPr>
            <a:spLocks noGrp="1"/>
          </p:cNvSpPr>
          <p:nvPr>
            <p:ph type="body" sz="quarter" idx="10"/>
          </p:nvPr>
        </p:nvSpPr>
        <p:spPr/>
        <p:txBody>
          <a:bodyPr/>
          <a:lstStyle/>
          <a:p>
            <a:endParaRPr lang="en-GB"/>
          </a:p>
        </p:txBody>
      </p:sp>
      <p:sp>
        <p:nvSpPr>
          <p:cNvPr id="4" name="Title"/>
          <p:cNvSpPr>
            <a:spLocks noGrp="1"/>
          </p:cNvSpPr>
          <p:nvPr>
            <p:ph type="title"/>
          </p:nvPr>
        </p:nvSpPr>
        <p:spPr bwMode="gray"/>
        <p:txBody>
          <a:bodyPr/>
          <a:lstStyle/>
          <a:p>
            <a:r>
              <a:rPr lang="de-DE"/>
              <a:t>Optionen</a:t>
            </a:r>
            <a:br>
              <a:rPr lang="de-DE"/>
            </a:br>
            <a:r>
              <a:rPr lang="de-DE" sz="2000" b="0"/>
              <a:t>Probleme vs. Lösungsoptionen</a:t>
            </a:r>
          </a:p>
        </p:txBody>
      </p:sp>
      <p:graphicFrame>
        <p:nvGraphicFramePr>
          <p:cNvPr id="3" name="Table 2">
            <a:extLst>
              <a:ext uri="{FF2B5EF4-FFF2-40B4-BE49-F238E27FC236}">
                <a16:creationId xmlns:a16="http://schemas.microsoft.com/office/drawing/2014/main" id="{1884177A-EC52-430F-865C-340CBE687696}"/>
              </a:ext>
            </a:extLst>
          </p:cNvPr>
          <p:cNvGraphicFramePr>
            <a:graphicFrameLocks noGrp="1"/>
          </p:cNvGraphicFramePr>
          <p:nvPr>
            <p:extLst>
              <p:ext uri="{D42A27DB-BD31-4B8C-83A1-F6EECF244321}">
                <p14:modId xmlns:p14="http://schemas.microsoft.com/office/powerpoint/2010/main" val="4098557508"/>
              </p:ext>
            </p:extLst>
          </p:nvPr>
        </p:nvGraphicFramePr>
        <p:xfrm>
          <a:off x="503998" y="1620000"/>
          <a:ext cx="11186476" cy="4878332"/>
        </p:xfrm>
        <a:graphic>
          <a:graphicData uri="http://schemas.openxmlformats.org/drawingml/2006/table">
            <a:tbl>
              <a:tblPr firstRow="1" firstCol="1" bandRow="1">
                <a:tableStyleId>{5C22544A-7EE6-4342-B048-85BDC9FD1C3A}</a:tableStyleId>
              </a:tblPr>
              <a:tblGrid>
                <a:gridCol w="2796619">
                  <a:extLst>
                    <a:ext uri="{9D8B030D-6E8A-4147-A177-3AD203B41FA5}">
                      <a16:colId xmlns:a16="http://schemas.microsoft.com/office/drawing/2014/main" val="1474230131"/>
                    </a:ext>
                  </a:extLst>
                </a:gridCol>
                <a:gridCol w="2796619">
                  <a:extLst>
                    <a:ext uri="{9D8B030D-6E8A-4147-A177-3AD203B41FA5}">
                      <a16:colId xmlns:a16="http://schemas.microsoft.com/office/drawing/2014/main" val="3855684513"/>
                    </a:ext>
                  </a:extLst>
                </a:gridCol>
                <a:gridCol w="2796619">
                  <a:extLst>
                    <a:ext uri="{9D8B030D-6E8A-4147-A177-3AD203B41FA5}">
                      <a16:colId xmlns:a16="http://schemas.microsoft.com/office/drawing/2014/main" val="2145432155"/>
                    </a:ext>
                  </a:extLst>
                </a:gridCol>
                <a:gridCol w="2796619">
                  <a:extLst>
                    <a:ext uri="{9D8B030D-6E8A-4147-A177-3AD203B41FA5}">
                      <a16:colId xmlns:a16="http://schemas.microsoft.com/office/drawing/2014/main" val="36766505"/>
                    </a:ext>
                  </a:extLst>
                </a:gridCol>
              </a:tblGrid>
              <a:tr h="353632">
                <a:tc>
                  <a:txBody>
                    <a:bodyPr/>
                    <a:lstStyle/>
                    <a:p>
                      <a:endParaRPr lang="de-DE" sz="1200" dirty="0"/>
                    </a:p>
                  </a:txBody>
                  <a:tcPr marL="36000" marR="36000" marT="36000" marB="36000" anchor="ctr"/>
                </a:tc>
                <a:tc>
                  <a:txBody>
                    <a:bodyPr/>
                    <a:lstStyle/>
                    <a:p>
                      <a:pPr algn="ctr"/>
                      <a:r>
                        <a:rPr lang="de-DE" sz="1200" dirty="0"/>
                        <a:t>Option 1 (Aktuelle Situation)</a:t>
                      </a:r>
                    </a:p>
                  </a:txBody>
                  <a:tcPr marL="36000" marR="36000" marT="36000" marB="36000"/>
                </a:tc>
                <a:tc>
                  <a:txBody>
                    <a:bodyPr/>
                    <a:lstStyle/>
                    <a:p>
                      <a:pPr algn="ctr"/>
                      <a:r>
                        <a:rPr lang="de-DE" sz="1200" dirty="0"/>
                        <a:t>Option 2</a:t>
                      </a:r>
                    </a:p>
                  </a:txBody>
                  <a:tcPr marL="36000" marR="36000" marT="36000" marB="36000"/>
                </a:tc>
                <a:tc>
                  <a:txBody>
                    <a:bodyPr/>
                    <a:lstStyle/>
                    <a:p>
                      <a:pPr algn="ctr"/>
                      <a:r>
                        <a:rPr lang="de-DE" sz="1200" dirty="0"/>
                        <a:t>Option 3</a:t>
                      </a:r>
                    </a:p>
                  </a:txBody>
                  <a:tcPr marL="36000" marR="36000" marT="36000" marB="36000"/>
                </a:tc>
                <a:extLst>
                  <a:ext uri="{0D108BD9-81ED-4DB2-BD59-A6C34878D82A}">
                    <a16:rowId xmlns:a16="http://schemas.microsoft.com/office/drawing/2014/main" val="1506789454"/>
                  </a:ext>
                </a:extLst>
              </a:tr>
              <a:tr h="2211865">
                <a:tc>
                  <a:txBody>
                    <a:bodyPr/>
                    <a:lstStyle/>
                    <a:p>
                      <a:r>
                        <a:rPr lang="de-DE" sz="1200" dirty="0"/>
                        <a:t>Unterschiedliche Prozesse</a:t>
                      </a:r>
                    </a:p>
                  </a:txBody>
                  <a:tcPr marL="36000" marR="36000" marT="36000" marB="36000" anchor="ctr"/>
                </a:tc>
                <a:tc>
                  <a:txBody>
                    <a:bodyPr/>
                    <a:lstStyle/>
                    <a:p>
                      <a:pPr marL="171450" indent="-171450" algn="l" fontAlgn="t">
                        <a:buFont typeface="Wingdings" panose="05000000000000000000" pitchFamily="2" charset="2"/>
                        <a:buChar char="§"/>
                      </a:pPr>
                      <a:r>
                        <a:rPr lang="de-DE" sz="1000" b="0" i="0" u="none" strike="noStrike" dirty="0">
                          <a:solidFill>
                            <a:srgbClr val="000000"/>
                          </a:solidFill>
                          <a:effectLst/>
                          <a:latin typeface="Arial" panose="020B0604020202020204" pitchFamily="34" charset="0"/>
                        </a:rPr>
                        <a:t>Prozesse müssen vereinheitlicht werden, jedoch 2 unterschiedliche möglich (Standard + Pipeline)</a:t>
                      </a:r>
                    </a:p>
                    <a:p>
                      <a:pPr marL="0" indent="0" algn="l" fontAlgn="t">
                        <a:buFont typeface="Wingdings" panose="05000000000000000000" pitchFamily="2" charset="2"/>
                        <a:buNone/>
                      </a:pPr>
                      <a:endParaRPr lang="de-DE" sz="1000" b="0" i="0" u="none" strike="noStrike" dirty="0">
                        <a:solidFill>
                          <a:srgbClr val="000000"/>
                        </a:solidFill>
                        <a:effectLst/>
                        <a:latin typeface="Arial" panose="020B0604020202020204" pitchFamily="34" charset="0"/>
                      </a:endParaRPr>
                    </a:p>
                    <a:p>
                      <a:pPr marL="171450" indent="-171450" algn="l" fontAlgn="t">
                        <a:buFont typeface="Wingdings" panose="05000000000000000000" pitchFamily="2" charset="2"/>
                        <a:buChar char="§"/>
                      </a:pPr>
                      <a:r>
                        <a:rPr lang="de-DE" sz="1000" b="0" i="0" u="sng" strike="noStrike" dirty="0">
                          <a:solidFill>
                            <a:srgbClr val="000000"/>
                          </a:solidFill>
                          <a:effectLst/>
                          <a:latin typeface="Arial" panose="020B0604020202020204" pitchFamily="34" charset="0"/>
                        </a:rPr>
                        <a:t>mögl. Workaround:</a:t>
                      </a:r>
                    </a:p>
                    <a:p>
                      <a:pPr marL="715729" lvl="1"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Felder optional wenn nicht für alle relevant</a:t>
                      </a:r>
                    </a:p>
                    <a:p>
                      <a:pPr marL="715729" lvl="1"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Einbindung zusätzlicher Rollen für die Genehmigung über Iterative </a:t>
                      </a:r>
                      <a:r>
                        <a:rPr lang="de-DE" sz="1000" b="0" i="0" u="none" strike="noStrike" dirty="0" err="1">
                          <a:solidFill>
                            <a:srgbClr val="000000"/>
                          </a:solidFill>
                          <a:effectLst/>
                          <a:latin typeface="Arial" panose="020B0604020202020204" pitchFamily="34" charset="0"/>
                        </a:rPr>
                        <a:t>Steps</a:t>
                      </a:r>
                      <a:r>
                        <a:rPr lang="de-DE" sz="1000" b="0" i="0" u="none" strike="noStrike" dirty="0">
                          <a:solidFill>
                            <a:srgbClr val="000000"/>
                          </a:solidFill>
                          <a:effectLst/>
                          <a:latin typeface="Arial" panose="020B0604020202020204" pitchFamily="34" charset="0"/>
                        </a:rPr>
                        <a:t> und "Add </a:t>
                      </a:r>
                      <a:r>
                        <a:rPr lang="de-DE" sz="1000" b="0" i="0" u="none" strike="noStrike" dirty="0" err="1">
                          <a:solidFill>
                            <a:srgbClr val="000000"/>
                          </a:solidFill>
                          <a:effectLst/>
                          <a:latin typeface="Arial" panose="020B0604020202020204" pitchFamily="34" charset="0"/>
                        </a:rPr>
                        <a:t>Modifier</a:t>
                      </a:r>
                      <a:r>
                        <a:rPr lang="de-DE" sz="1000" b="0" i="0" u="none" strike="noStrike" dirty="0">
                          <a:solidFill>
                            <a:srgbClr val="000000"/>
                          </a:solidFill>
                          <a:effectLst/>
                          <a:latin typeface="Arial" panose="020B0604020202020204" pitchFamily="34" charset="0"/>
                        </a:rPr>
                        <a:t>„</a:t>
                      </a:r>
                    </a:p>
                    <a:p>
                      <a:pPr marL="715729" lvl="1"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Prozesse im Auswahlverfahren größtenteils optional wenn nicht für alle relevant</a:t>
                      </a:r>
                    </a:p>
                  </a:txBody>
                  <a:tcPr marL="36000" marR="36000" marT="36000" marB="36000"/>
                </a:tc>
                <a:tc>
                  <a:txBody>
                    <a:bodyPr/>
                    <a:lstStyle/>
                    <a:p>
                      <a:pPr marL="171450" indent="-171450" algn="l" fontAlgn="t">
                        <a:buFont typeface="Wingdings" panose="05000000000000000000" pitchFamily="2" charset="2"/>
                        <a:buChar char="§"/>
                      </a:pPr>
                      <a:r>
                        <a:rPr lang="de-DE" sz="1000" b="0" i="0" u="none" strike="noStrike" dirty="0">
                          <a:solidFill>
                            <a:srgbClr val="000000"/>
                          </a:solidFill>
                          <a:effectLst/>
                          <a:latin typeface="Arial" panose="020B0604020202020204" pitchFamily="34" charset="0"/>
                        </a:rPr>
                        <a:t>jede Gesellschaft erhält:</a:t>
                      </a:r>
                    </a:p>
                    <a:p>
                      <a:pPr marL="715729" lvl="1"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1 Job </a:t>
                      </a:r>
                      <a:r>
                        <a:rPr lang="de-DE" sz="1000" b="0" i="0" u="none" strike="noStrike" dirty="0" err="1">
                          <a:solidFill>
                            <a:srgbClr val="000000"/>
                          </a:solidFill>
                          <a:effectLst/>
                          <a:latin typeface="Arial" panose="020B0604020202020204" pitchFamily="34" charset="0"/>
                        </a:rPr>
                        <a:t>Req</a:t>
                      </a:r>
                      <a:r>
                        <a:rPr lang="de-DE" sz="1000" b="0" i="0" u="none" strike="noStrike" dirty="0">
                          <a:solidFill>
                            <a:srgbClr val="000000"/>
                          </a:solidFill>
                          <a:effectLst/>
                          <a:latin typeface="Arial" panose="020B0604020202020204" pitchFamily="34" charset="0"/>
                        </a:rPr>
                        <a:t> Template</a:t>
                      </a:r>
                    </a:p>
                    <a:p>
                      <a:pPr marL="715729" lvl="1"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1 </a:t>
                      </a:r>
                      <a:r>
                        <a:rPr lang="de-DE" sz="1000" b="0" i="0" u="none" strike="noStrike" dirty="0" err="1">
                          <a:solidFill>
                            <a:srgbClr val="000000"/>
                          </a:solidFill>
                          <a:effectLst/>
                          <a:latin typeface="Arial" panose="020B0604020202020204" pitchFamily="34" charset="0"/>
                        </a:rPr>
                        <a:t>Application</a:t>
                      </a:r>
                      <a:r>
                        <a:rPr lang="de-DE" sz="1000" b="0" i="0" u="none" strike="noStrike" dirty="0">
                          <a:solidFill>
                            <a:srgbClr val="000000"/>
                          </a:solidFill>
                          <a:effectLst/>
                          <a:latin typeface="Arial" panose="020B0604020202020204" pitchFamily="34" charset="0"/>
                        </a:rPr>
                        <a:t> Templates</a:t>
                      </a:r>
                    </a:p>
                    <a:p>
                      <a:pPr marL="715729" lvl="1"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1 Status-/Talentpipeline </a:t>
                      </a:r>
                    </a:p>
                    <a:p>
                      <a:pPr marL="171450" lvl="0" indent="-171450" algn="l" fontAlgn="t">
                        <a:buFont typeface="Wingdings" panose="05000000000000000000" pitchFamily="2" charset="2"/>
                        <a:buChar char="§"/>
                      </a:pPr>
                      <a:endParaRPr lang="de-DE" sz="1000" b="0" i="0" u="none" strike="noStrike" dirty="0">
                        <a:solidFill>
                          <a:srgbClr val="000000"/>
                        </a:solidFill>
                        <a:effectLst/>
                        <a:latin typeface="Arial" panose="020B0604020202020204" pitchFamily="34" charset="0"/>
                      </a:endParaRPr>
                    </a:p>
                    <a:p>
                      <a:pPr marL="171450" lvl="0" indent="-171450" algn="l" fontAlgn="t">
                        <a:buFont typeface="Wingdings" panose="05000000000000000000" pitchFamily="2" charset="2"/>
                        <a:buChar char="§"/>
                      </a:pPr>
                      <a:r>
                        <a:rPr lang="de-DE" sz="1000" b="0" i="0" u="none" strike="noStrike" dirty="0" err="1">
                          <a:solidFill>
                            <a:srgbClr val="000000"/>
                          </a:solidFill>
                          <a:effectLst/>
                          <a:latin typeface="Arial" panose="020B0604020202020204" pitchFamily="34" charset="0"/>
                        </a:rPr>
                        <a:t>Candidate</a:t>
                      </a:r>
                      <a:r>
                        <a:rPr lang="de-DE" sz="1000" b="0" i="0" u="none" strike="noStrike" dirty="0">
                          <a:solidFill>
                            <a:srgbClr val="000000"/>
                          </a:solidFill>
                          <a:effectLst/>
                          <a:latin typeface="Arial" panose="020B0604020202020204" pitchFamily="34" charset="0"/>
                        </a:rPr>
                        <a:t> Profile Template kann nicht mehrfach angelegt werden</a:t>
                      </a:r>
                    </a:p>
                    <a:p>
                      <a:pPr marL="171450" lvl="0" indent="-171450" algn="l" fontAlgn="t">
                        <a:buFont typeface="Wingdings" panose="05000000000000000000" pitchFamily="2" charset="2"/>
                        <a:buChar char="§"/>
                      </a:pPr>
                      <a:endParaRPr lang="de-DE" sz="1000" b="0" i="0" u="sng" strike="noStrike" dirty="0">
                        <a:solidFill>
                          <a:srgbClr val="000000"/>
                        </a:solidFill>
                        <a:effectLst/>
                        <a:latin typeface="Arial" panose="020B0604020202020204" pitchFamily="34" charset="0"/>
                      </a:endParaRPr>
                    </a:p>
                    <a:p>
                      <a:pPr marL="171450" lvl="0" indent="-171450" algn="l" fontAlgn="t">
                        <a:buFont typeface="Wingdings" panose="05000000000000000000" pitchFamily="2" charset="2"/>
                        <a:buChar char="§"/>
                      </a:pPr>
                      <a:r>
                        <a:rPr lang="de-DE" sz="1000" b="0" i="0" u="sng" strike="noStrike" dirty="0">
                          <a:solidFill>
                            <a:srgbClr val="000000"/>
                          </a:solidFill>
                          <a:effectLst/>
                          <a:latin typeface="Arial" panose="020B0604020202020204" pitchFamily="34" charset="0"/>
                        </a:rPr>
                        <a:t>mögl. Workaround:</a:t>
                      </a:r>
                    </a:p>
                    <a:p>
                      <a:pPr marL="715729" lvl="1"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Felder optional wenn nicht für alle relevant</a:t>
                      </a:r>
                      <a:br>
                        <a:rPr lang="de-DE" sz="1000" b="0" i="0" u="none" strike="noStrike" dirty="0">
                          <a:solidFill>
                            <a:srgbClr val="000000"/>
                          </a:solidFill>
                          <a:effectLst/>
                          <a:latin typeface="Arial" panose="020B0604020202020204" pitchFamily="34" charset="0"/>
                        </a:rPr>
                      </a:br>
                      <a:endParaRPr lang="de-DE" sz="1000" b="0" i="0" u="none" strike="noStrike" dirty="0">
                        <a:solidFill>
                          <a:srgbClr val="000000"/>
                        </a:solidFill>
                        <a:effectLst/>
                        <a:latin typeface="Arial" panose="020B0604020202020204" pitchFamily="34" charset="0"/>
                      </a:endParaRPr>
                    </a:p>
                  </a:txBody>
                  <a:tcPr marL="36000" marR="36000" marT="36000" marB="36000"/>
                </a:tc>
                <a:tc>
                  <a:txBody>
                    <a:bodyPr/>
                    <a:lstStyle/>
                    <a:p>
                      <a:pPr marL="0" indent="0" algn="l" fontAlgn="t">
                        <a:buFont typeface="Symbol" panose="05050102010706020507" pitchFamily="18" charset="2"/>
                        <a:buNone/>
                      </a:pPr>
                      <a:r>
                        <a:rPr lang="de-DE" sz="1000" b="0" i="0" u="none" strike="noStrike" dirty="0">
                          <a:solidFill>
                            <a:srgbClr val="000000"/>
                          </a:solidFill>
                          <a:effectLst/>
                          <a:latin typeface="Arial" panose="020B0604020202020204" pitchFamily="34" charset="0"/>
                        </a:rPr>
                        <a:t>jede Gesellschaft erhält:</a:t>
                      </a:r>
                    </a:p>
                    <a:p>
                      <a:pPr marL="171450"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1 Job </a:t>
                      </a:r>
                      <a:r>
                        <a:rPr lang="de-DE" sz="1000" b="0" i="0" u="none" strike="noStrike" dirty="0" err="1">
                          <a:solidFill>
                            <a:srgbClr val="000000"/>
                          </a:solidFill>
                          <a:effectLst/>
                          <a:latin typeface="Arial" panose="020B0604020202020204" pitchFamily="34" charset="0"/>
                        </a:rPr>
                        <a:t>Req</a:t>
                      </a:r>
                      <a:r>
                        <a:rPr lang="de-DE" sz="1000" b="0" i="0" u="none" strike="noStrike" dirty="0">
                          <a:solidFill>
                            <a:srgbClr val="000000"/>
                          </a:solidFill>
                          <a:effectLst/>
                          <a:latin typeface="Arial" panose="020B0604020202020204" pitchFamily="34" charset="0"/>
                        </a:rPr>
                        <a:t> Template</a:t>
                      </a:r>
                    </a:p>
                    <a:p>
                      <a:pPr marL="171450"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1 </a:t>
                      </a:r>
                      <a:r>
                        <a:rPr lang="de-DE" sz="1000" b="0" i="0" u="none" strike="noStrike" dirty="0" err="1">
                          <a:solidFill>
                            <a:srgbClr val="000000"/>
                          </a:solidFill>
                          <a:effectLst/>
                          <a:latin typeface="Arial" panose="020B0604020202020204" pitchFamily="34" charset="0"/>
                        </a:rPr>
                        <a:t>Application</a:t>
                      </a:r>
                      <a:r>
                        <a:rPr lang="de-DE" sz="1000" b="0" i="0" u="none" strike="noStrike" dirty="0">
                          <a:solidFill>
                            <a:srgbClr val="000000"/>
                          </a:solidFill>
                          <a:effectLst/>
                          <a:latin typeface="Arial" panose="020B0604020202020204" pitchFamily="34" charset="0"/>
                        </a:rPr>
                        <a:t> Templates</a:t>
                      </a:r>
                    </a:p>
                    <a:p>
                      <a:pPr marL="171450"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1 Status-/Talentpipeline </a:t>
                      </a:r>
                    </a:p>
                    <a:p>
                      <a:pPr marL="171450" indent="-171450" algn="l" fontAlgn="t">
                        <a:buFont typeface="Symbol" panose="05050102010706020507" pitchFamily="18" charset="2"/>
                        <a:buChar char="-"/>
                      </a:pPr>
                      <a:r>
                        <a:rPr lang="de-DE" sz="1000" b="0" i="0" u="none" strike="noStrike" dirty="0">
                          <a:solidFill>
                            <a:srgbClr val="000000"/>
                          </a:solidFill>
                          <a:effectLst/>
                          <a:latin typeface="Arial" panose="020B0604020202020204" pitchFamily="34" charset="0"/>
                        </a:rPr>
                        <a:t>1 </a:t>
                      </a:r>
                      <a:r>
                        <a:rPr lang="de-DE" sz="1000" b="0" i="0" u="none" strike="noStrike" dirty="0" err="1">
                          <a:solidFill>
                            <a:srgbClr val="000000"/>
                          </a:solidFill>
                          <a:effectLst/>
                          <a:latin typeface="Arial" panose="020B0604020202020204" pitchFamily="34" charset="0"/>
                        </a:rPr>
                        <a:t>Candidate</a:t>
                      </a:r>
                      <a:r>
                        <a:rPr lang="de-DE" sz="1000" b="0" i="0" u="none" strike="noStrike" dirty="0">
                          <a:solidFill>
                            <a:srgbClr val="000000"/>
                          </a:solidFill>
                          <a:effectLst/>
                          <a:latin typeface="Arial" panose="020B0604020202020204" pitchFamily="34" charset="0"/>
                        </a:rPr>
                        <a:t> Profile</a:t>
                      </a:r>
                    </a:p>
                  </a:txBody>
                  <a:tcPr marL="36000" marR="36000" marT="36000" marB="36000"/>
                </a:tc>
                <a:extLst>
                  <a:ext uri="{0D108BD9-81ED-4DB2-BD59-A6C34878D82A}">
                    <a16:rowId xmlns:a16="http://schemas.microsoft.com/office/drawing/2014/main" val="2467373365"/>
                  </a:ext>
                </a:extLst>
              </a:tr>
              <a:tr h="1738468">
                <a:tc>
                  <a:txBody>
                    <a:bodyPr/>
                    <a:lstStyle/>
                    <a:p>
                      <a:r>
                        <a:rPr lang="de-DE" sz="1200" dirty="0" err="1"/>
                        <a:t>Deployment</a:t>
                      </a:r>
                      <a:r>
                        <a:rPr lang="de-DE" sz="1200" dirty="0"/>
                        <a:t> Model</a:t>
                      </a:r>
                    </a:p>
                  </a:txBody>
                  <a:tcPr marL="36000" marR="36000" marT="36000" marB="36000" anchor="ctr"/>
                </a:tc>
                <a:tc>
                  <a:txBody>
                    <a:bodyPr/>
                    <a:lstStyle/>
                    <a:p>
                      <a:pPr marL="171450" lvl="0" indent="-171450" algn="l" fontAlgn="t">
                        <a:buFont typeface="Arial" panose="020B0604020202020204" pitchFamily="34" charset="0"/>
                        <a:buChar char="•"/>
                      </a:pPr>
                      <a:r>
                        <a:rPr lang="de-DE" sz="1000" b="0" i="0" u="none" strike="noStrike" kern="1200" dirty="0">
                          <a:solidFill>
                            <a:srgbClr val="000000"/>
                          </a:solidFill>
                          <a:effectLst/>
                          <a:latin typeface="Arial" panose="020B0604020202020204" pitchFamily="34" charset="0"/>
                          <a:ea typeface="+mn-ea"/>
                          <a:cs typeface="+mn-cs"/>
                        </a:rPr>
                        <a:t>Side-</a:t>
                      </a:r>
                      <a:r>
                        <a:rPr lang="de-DE" sz="1000" b="0" i="0" u="none" strike="noStrike" kern="1200" dirty="0" err="1">
                          <a:solidFill>
                            <a:srgbClr val="000000"/>
                          </a:solidFill>
                          <a:effectLst/>
                          <a:latin typeface="Arial" panose="020B0604020202020204" pitchFamily="34" charset="0"/>
                          <a:ea typeface="+mn-ea"/>
                          <a:cs typeface="+mn-cs"/>
                        </a:rPr>
                        <a:t>by</a:t>
                      </a:r>
                      <a:r>
                        <a:rPr lang="de-DE" sz="1000" b="0" i="0" u="none" strike="noStrike" kern="1200" dirty="0">
                          <a:solidFill>
                            <a:srgbClr val="000000"/>
                          </a:solidFill>
                          <a:effectLst/>
                          <a:latin typeface="Arial" panose="020B0604020202020204" pitchFamily="34" charset="0"/>
                          <a:ea typeface="+mn-ea"/>
                          <a:cs typeface="+mn-cs"/>
                        </a:rPr>
                        <a:t>-</a:t>
                      </a:r>
                      <a:r>
                        <a:rPr lang="de-DE" sz="1000" b="0" i="0" u="none" strike="noStrike" kern="1200" dirty="0" err="1">
                          <a:solidFill>
                            <a:srgbClr val="000000"/>
                          </a:solidFill>
                          <a:effectLst/>
                          <a:latin typeface="Arial" panose="020B0604020202020204" pitchFamily="34" charset="0"/>
                          <a:ea typeface="+mn-ea"/>
                          <a:cs typeface="+mn-cs"/>
                        </a:rPr>
                        <a:t>side</a:t>
                      </a:r>
                      <a:r>
                        <a:rPr lang="de-DE" sz="1000" b="0" i="0" u="none" strike="noStrike" kern="1200" dirty="0">
                          <a:solidFill>
                            <a:srgbClr val="000000"/>
                          </a:solidFill>
                          <a:effectLst/>
                          <a:latin typeface="Arial" panose="020B0604020202020204" pitchFamily="34" charset="0"/>
                          <a:ea typeface="+mn-ea"/>
                          <a:cs typeface="+mn-cs"/>
                        </a:rPr>
                        <a:t> Model, d.h. EC wird für alle Unternehmen genutzt</a:t>
                      </a:r>
                    </a:p>
                    <a:p>
                      <a:pPr marL="715729" lvl="1" indent="-171450" algn="l" fontAlgn="t">
                        <a:buFont typeface="Arial" panose="020B0604020202020204" pitchFamily="34" charset="0"/>
                        <a:buChar char="•"/>
                      </a:pPr>
                      <a:r>
                        <a:rPr lang="de-DE" sz="1000" b="0" i="0" u="none" strike="noStrike" kern="1200" dirty="0">
                          <a:solidFill>
                            <a:srgbClr val="000000"/>
                          </a:solidFill>
                          <a:effectLst/>
                          <a:latin typeface="Arial" panose="020B0604020202020204" pitchFamily="34" charset="0"/>
                          <a:ea typeface="+mn-ea"/>
                          <a:cs typeface="+mn-cs"/>
                        </a:rPr>
                        <a:t>EC als Master  für die DZ BANK und Unternehmen, die EC als HR Core System umfänglich nutzen wollen, </a:t>
                      </a:r>
                    </a:p>
                    <a:p>
                      <a:pPr marL="715729" lvl="1" indent="-171450" algn="l" fontAlgn="t">
                        <a:buFont typeface="Arial" panose="020B0604020202020204" pitchFamily="34" charset="0"/>
                        <a:buChar char="•"/>
                      </a:pPr>
                      <a:r>
                        <a:rPr lang="de-DE" sz="1000" b="0" i="0" u="none" strike="noStrike" kern="1200" dirty="0">
                          <a:solidFill>
                            <a:srgbClr val="000000"/>
                          </a:solidFill>
                          <a:effectLst/>
                          <a:latin typeface="Arial" panose="020B0604020202020204" pitchFamily="34" charset="0"/>
                          <a:ea typeface="+mn-ea"/>
                          <a:cs typeface="+mn-cs"/>
                        </a:rPr>
                        <a:t>EC als Slave für alle Unternehmen, die weiterhin ihr bisheriges HR Core System nutzen wollen</a:t>
                      </a:r>
                    </a:p>
                    <a:p>
                      <a:pPr marL="171450" lvl="0" indent="-171450" algn="l" fontAlgn="t">
                        <a:buFont typeface="Arial" panose="020B0604020202020204" pitchFamily="34" charset="0"/>
                        <a:buChar char="•"/>
                      </a:pPr>
                      <a:r>
                        <a:rPr lang="de-DE" sz="1000" b="0" i="0" u="none" strike="noStrike" kern="1200" dirty="0">
                          <a:solidFill>
                            <a:srgbClr val="000000"/>
                          </a:solidFill>
                          <a:effectLst/>
                          <a:latin typeface="Arial" panose="020B0604020202020204" pitchFamily="34" charset="0"/>
                          <a:ea typeface="+mn-ea"/>
                          <a:cs typeface="+mn-cs"/>
                        </a:rPr>
                        <a:t>Weitere Analyse notwendig, ob Side-</a:t>
                      </a:r>
                      <a:r>
                        <a:rPr lang="de-DE" sz="1000" b="0" i="0" u="none" strike="noStrike" kern="1200" dirty="0" err="1">
                          <a:solidFill>
                            <a:srgbClr val="000000"/>
                          </a:solidFill>
                          <a:effectLst/>
                          <a:latin typeface="Arial" panose="020B0604020202020204" pitchFamily="34" charset="0"/>
                          <a:ea typeface="+mn-ea"/>
                          <a:cs typeface="+mn-cs"/>
                        </a:rPr>
                        <a:t>by</a:t>
                      </a:r>
                      <a:r>
                        <a:rPr lang="de-DE" sz="1000" b="0" i="0" u="none" strike="noStrike" kern="1200" dirty="0">
                          <a:solidFill>
                            <a:srgbClr val="000000"/>
                          </a:solidFill>
                          <a:effectLst/>
                          <a:latin typeface="Arial" panose="020B0604020202020204" pitchFamily="34" charset="0"/>
                          <a:ea typeface="+mn-ea"/>
                          <a:cs typeface="+mn-cs"/>
                        </a:rPr>
                        <a:t>-</a:t>
                      </a:r>
                      <a:r>
                        <a:rPr lang="de-DE" sz="1000" b="0" i="0" u="none" strike="noStrike" kern="1200" dirty="0" err="1">
                          <a:solidFill>
                            <a:srgbClr val="000000"/>
                          </a:solidFill>
                          <a:effectLst/>
                          <a:latin typeface="Arial" panose="020B0604020202020204" pitchFamily="34" charset="0"/>
                          <a:ea typeface="+mn-ea"/>
                          <a:cs typeface="+mn-cs"/>
                        </a:rPr>
                        <a:t>side</a:t>
                      </a:r>
                      <a:r>
                        <a:rPr lang="de-DE" sz="1000" b="0" i="0" u="none" strike="noStrike" kern="1200" dirty="0">
                          <a:solidFill>
                            <a:srgbClr val="000000"/>
                          </a:solidFill>
                          <a:effectLst/>
                          <a:latin typeface="Arial" panose="020B0604020202020204" pitchFamily="34" charset="0"/>
                          <a:ea typeface="+mn-ea"/>
                          <a:cs typeface="+mn-cs"/>
                        </a:rPr>
                        <a:t> mix auch innerhalb eines Landes möglich</a:t>
                      </a:r>
                    </a:p>
                    <a:p>
                      <a:pPr marL="171450" lvl="0" indent="-171450" algn="l" fontAlgn="t">
                        <a:buFont typeface="Arial" panose="020B0604020202020204" pitchFamily="34" charset="0"/>
                        <a:buChar char="•"/>
                      </a:pPr>
                      <a:endParaRPr lang="de-DE" sz="1000" b="0" i="0" u="none" strike="noStrike" kern="1200" dirty="0">
                        <a:solidFill>
                          <a:srgbClr val="000000"/>
                        </a:solidFill>
                        <a:effectLst/>
                        <a:latin typeface="Arial" panose="020B0604020202020204" pitchFamily="34" charset="0"/>
                        <a:ea typeface="+mn-ea"/>
                        <a:cs typeface="+mn-cs"/>
                      </a:endParaRPr>
                    </a:p>
                  </a:txBody>
                  <a:tcPr marL="36000" marR="36000" marT="36000" marB="36000"/>
                </a:tc>
                <a:tc>
                  <a:txBody>
                    <a:bodyPr/>
                    <a:lstStyle/>
                    <a:p>
                      <a:pPr marL="171450" lvl="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Kombination von Talent Hybrid und Core Hybrid in einer Instance</a:t>
                      </a:r>
                    </a:p>
                    <a:p>
                      <a:pPr marL="171450" lvl="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Nicht offiziell unterstütztes Scenario, das aber unter Umständen verwendet werden kann</a:t>
                      </a:r>
                    </a:p>
                    <a:p>
                      <a:pPr marL="171450" lvl="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Weitere Analyse der technischen Machbarkeit notwendig</a:t>
                      </a:r>
                    </a:p>
                  </a:txBody>
                  <a:tcPr marL="36000" marR="36000" marT="36000" marB="36000"/>
                </a:tc>
                <a:tc>
                  <a:txBody>
                    <a:bodyPr/>
                    <a:lstStyle/>
                    <a:p>
                      <a:pPr marL="17145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Mindestens zwei Instanzen, je eine für Core Hybrid und eine für Talent Hybrid</a:t>
                      </a:r>
                    </a:p>
                  </a:txBody>
                  <a:tcPr marL="36000" marR="36000" marT="36000" marB="36000"/>
                </a:tc>
                <a:extLst>
                  <a:ext uri="{0D108BD9-81ED-4DB2-BD59-A6C34878D82A}">
                    <a16:rowId xmlns:a16="http://schemas.microsoft.com/office/drawing/2014/main" val="3605009791"/>
                  </a:ext>
                </a:extLst>
              </a:tr>
              <a:tr h="412035">
                <a:tc>
                  <a:txBody>
                    <a:bodyPr/>
                    <a:lstStyle/>
                    <a:p>
                      <a:r>
                        <a:rPr lang="de-DE" sz="1200" dirty="0"/>
                        <a:t>Kostenstellenschlüssel</a:t>
                      </a:r>
                    </a:p>
                  </a:txBody>
                  <a:tcPr marL="36000" marR="36000" marT="36000" marB="36000" anchor="ctr"/>
                </a:tc>
                <a:tc gridSpan="3">
                  <a:txBody>
                    <a:bodyPr/>
                    <a:lstStyle/>
                    <a:p>
                      <a:pPr marL="544279" lvl="1" indent="0" algn="l" fontAlgn="t">
                        <a:buFont typeface="Symbol" panose="05050102010706020507" pitchFamily="18" charset="2"/>
                        <a:buNone/>
                      </a:pPr>
                      <a:r>
                        <a:rPr lang="de-DE" sz="1000" b="0" i="0" u="none" strike="noStrike" dirty="0">
                          <a:solidFill>
                            <a:srgbClr val="000000"/>
                          </a:solidFill>
                          <a:effectLst/>
                          <a:latin typeface="Arial" panose="020B0604020202020204" pitchFamily="34" charset="0"/>
                        </a:rPr>
                        <a:t>Kostenstellen erhalten ein </a:t>
                      </a:r>
                      <a:r>
                        <a:rPr lang="de-DE" sz="1000" b="0" i="0" u="none" strike="noStrike" dirty="0" err="1">
                          <a:solidFill>
                            <a:srgbClr val="000000"/>
                          </a:solidFill>
                          <a:effectLst/>
                          <a:latin typeface="Arial" panose="020B0604020202020204" pitchFamily="34" charset="0"/>
                        </a:rPr>
                        <a:t>Prefix</a:t>
                      </a:r>
                      <a:r>
                        <a:rPr lang="de-DE" sz="1000" b="0" i="0" u="none" strike="noStrike" dirty="0">
                          <a:solidFill>
                            <a:srgbClr val="000000"/>
                          </a:solidFill>
                          <a:effectLst/>
                          <a:latin typeface="Arial" panose="020B0604020202020204" pitchFamily="34" charset="0"/>
                        </a:rPr>
                        <a:t>, welches das Quellsystem/die Gesellschaft identifiziert. </a:t>
                      </a:r>
                      <a:r>
                        <a:rPr lang="de-DE" sz="1000" b="0" i="0" u="none" strike="noStrike" dirty="0" err="1">
                          <a:solidFill>
                            <a:srgbClr val="000000"/>
                          </a:solidFill>
                          <a:effectLst/>
                          <a:latin typeface="Arial" panose="020B0604020202020204" pitchFamily="34" charset="0"/>
                        </a:rPr>
                        <a:t>Prefix</a:t>
                      </a:r>
                      <a:r>
                        <a:rPr lang="de-DE" sz="1000" b="0" i="0" u="none" strike="noStrike" dirty="0">
                          <a:solidFill>
                            <a:srgbClr val="000000"/>
                          </a:solidFill>
                          <a:effectLst/>
                          <a:latin typeface="Arial" panose="020B0604020202020204" pitchFamily="34" charset="0"/>
                        </a:rPr>
                        <a:t> kann über Badi im Quellsystem gesetzt werden. Bei der Replikation der Daten (OM und PA) wird dieses Präfix in der Inbound-Verarbeitung wieder entfernt. </a:t>
                      </a:r>
                    </a:p>
                  </a:txBody>
                  <a:tcPr marL="36000" marR="36000" marT="36000" marB="36000"/>
                </a:tc>
                <a:tc hMerge="1">
                  <a:txBody>
                    <a:bodyPr/>
                    <a:lstStyle/>
                    <a:p>
                      <a:pPr marL="715729" lvl="1" indent="-171450" algn="l" fontAlgn="t">
                        <a:buFont typeface="Symbol" panose="05050102010706020507" pitchFamily="18" charset="2"/>
                        <a:buChar char="-"/>
                      </a:pPr>
                      <a:endParaRPr lang="de-DE" sz="1000" b="0" i="0" u="none" strike="noStrike" dirty="0">
                        <a:solidFill>
                          <a:srgbClr val="000000"/>
                        </a:solidFill>
                        <a:effectLst/>
                        <a:latin typeface="Arial" panose="020B0604020202020204" pitchFamily="34" charset="0"/>
                      </a:endParaRPr>
                    </a:p>
                  </a:txBody>
                  <a:tcPr marL="9525" marR="9525" marT="9525" marB="0"/>
                </a:tc>
                <a:tc hMerge="1">
                  <a:txBody>
                    <a:bodyPr/>
                    <a:lstStyle/>
                    <a:p>
                      <a:pPr marL="171450" indent="-171450" algn="l" fontAlgn="t">
                        <a:buFont typeface="Symbol" panose="05050102010706020507" pitchFamily="18" charset="2"/>
                        <a:buChar char="-"/>
                      </a:pPr>
                      <a:endParaRPr lang="de-DE" sz="10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07709321"/>
                  </a:ext>
                </a:extLst>
              </a:tr>
            </a:tbl>
          </a:graphicData>
        </a:graphic>
      </p:graphicFrame>
      <p:sp>
        <p:nvSpPr>
          <p:cNvPr id="7" name="Rectangle 6">
            <a:extLst>
              <a:ext uri="{FF2B5EF4-FFF2-40B4-BE49-F238E27FC236}">
                <a16:creationId xmlns:a16="http://schemas.microsoft.com/office/drawing/2014/main" id="{BA3F7EA0-85FA-4B03-8593-1BEB3CD480CA}"/>
              </a:ext>
            </a:extLst>
          </p:cNvPr>
          <p:cNvSpPr/>
          <p:nvPr/>
        </p:nvSpPr>
        <p:spPr bwMode="gray">
          <a:xfrm>
            <a:off x="8196497" y="5207898"/>
            <a:ext cx="1675602" cy="914400"/>
          </a:xfrm>
          <a:prstGeom prst="rect">
            <a:avLst/>
          </a:prstGeom>
          <a:solidFill>
            <a:srgbClr val="FFFF0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GB" sz="1800" kern="0" dirty="0" err="1">
                <a:ea typeface="Arial Unicode MS" pitchFamily="34" charset="-128"/>
                <a:cs typeface="Arial Unicode MS" pitchFamily="34" charset="-128"/>
              </a:rPr>
              <a:t>Nicht</a:t>
            </a:r>
            <a:r>
              <a:rPr lang="en-GB" sz="1800" kern="0" dirty="0">
                <a:ea typeface="Arial Unicode MS" pitchFamily="34" charset="-128"/>
                <a:cs typeface="Arial Unicode MS" pitchFamily="34" charset="-128"/>
              </a:rPr>
              <a:t> </a:t>
            </a:r>
            <a:r>
              <a:rPr lang="en-GB" sz="1800" kern="0" dirty="0" err="1">
                <a:ea typeface="Arial Unicode MS" pitchFamily="34" charset="-128"/>
                <a:cs typeface="Arial Unicode MS" pitchFamily="34" charset="-128"/>
              </a:rPr>
              <a:t>für</a:t>
            </a:r>
            <a:r>
              <a:rPr lang="en-GB" sz="1800" kern="0" dirty="0">
                <a:ea typeface="Arial Unicode MS" pitchFamily="34" charset="-128"/>
                <a:cs typeface="Arial Unicode MS" pitchFamily="34" charset="-128"/>
              </a:rPr>
              <a:t> Recruiting relevant</a:t>
            </a: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08344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de-DE">
                <a:solidFill>
                  <a:schemeClr val="accent1"/>
                </a:solidFill>
              </a:rPr>
              <a:t>Optionen </a:t>
            </a:r>
            <a:r>
              <a:rPr lang="de-DE"/>
              <a:t>vs. </a:t>
            </a:r>
            <a:r>
              <a:rPr lang="de-DE">
                <a:solidFill>
                  <a:schemeClr val="accent1"/>
                </a:solidFill>
              </a:rPr>
              <a:t>Konsequenzen</a:t>
            </a:r>
          </a:p>
        </p:txBody>
      </p:sp>
      <p:pic>
        <p:nvPicPr>
          <p:cNvPr id="16" name="Illustration" descr="SAP SuccessFactors illustration" title="SAP SuccessFactors illustration"/>
          <p:cNvPicPr>
            <a:picLocks noGrp="1" noChangeAspect="1"/>
          </p:cNvPicPr>
          <p:nvPr>
            <p:ph type="pic" sz="quarter" idx="12"/>
          </p:nvPr>
        </p:nvPicPr>
        <p:blipFill>
          <a:blip r:embed="rId2"/>
          <a:srcRect l="24" r="24"/>
          <a:stretch>
            <a:fillRect/>
          </a:stretch>
        </p:blipFill>
        <p:spPr>
          <a:prstGeom prst="rect">
            <a:avLst/>
          </a:prstGeom>
        </p:spPr>
      </p:pic>
    </p:spTree>
    <p:extLst>
      <p:ext uri="{BB962C8B-B14F-4D97-AF65-F5344CB8AC3E}">
        <p14:creationId xmlns:p14="http://schemas.microsoft.com/office/powerpoint/2010/main" val="522700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77108"/>
          </a:xfrm>
        </p:spPr>
        <p:txBody>
          <a:bodyPr/>
          <a:lstStyle/>
          <a:p>
            <a:r>
              <a:rPr lang="de-DE"/>
              <a:t>Optionen vs. Konsequenzen</a:t>
            </a:r>
            <a:br>
              <a:rPr lang="de-DE"/>
            </a:br>
            <a:endParaRPr lang="de-DE" sz="2000" b="0"/>
          </a:p>
        </p:txBody>
      </p:sp>
      <p:graphicFrame>
        <p:nvGraphicFramePr>
          <p:cNvPr id="3" name="Table 2">
            <a:extLst>
              <a:ext uri="{FF2B5EF4-FFF2-40B4-BE49-F238E27FC236}">
                <a16:creationId xmlns:a16="http://schemas.microsoft.com/office/drawing/2014/main" id="{1884177A-EC52-430F-865C-340CBE687696}"/>
              </a:ext>
            </a:extLst>
          </p:cNvPr>
          <p:cNvGraphicFramePr>
            <a:graphicFrameLocks noGrp="1"/>
          </p:cNvGraphicFramePr>
          <p:nvPr>
            <p:extLst>
              <p:ext uri="{D42A27DB-BD31-4B8C-83A1-F6EECF244321}">
                <p14:modId xmlns:p14="http://schemas.microsoft.com/office/powerpoint/2010/main" val="4080164230"/>
              </p:ext>
            </p:extLst>
          </p:nvPr>
        </p:nvGraphicFramePr>
        <p:xfrm>
          <a:off x="504001" y="1545590"/>
          <a:ext cx="11068876" cy="5037455"/>
        </p:xfrm>
        <a:graphic>
          <a:graphicData uri="http://schemas.openxmlformats.org/drawingml/2006/table">
            <a:tbl>
              <a:tblPr firstRow="1" firstCol="1" bandRow="1">
                <a:tableStyleId>{5C22544A-7EE6-4342-B048-85BDC9FD1C3A}</a:tableStyleId>
              </a:tblPr>
              <a:tblGrid>
                <a:gridCol w="1728733">
                  <a:extLst>
                    <a:ext uri="{9D8B030D-6E8A-4147-A177-3AD203B41FA5}">
                      <a16:colId xmlns:a16="http://schemas.microsoft.com/office/drawing/2014/main" val="1474230131"/>
                    </a:ext>
                  </a:extLst>
                </a:gridCol>
                <a:gridCol w="1975282">
                  <a:extLst>
                    <a:ext uri="{9D8B030D-6E8A-4147-A177-3AD203B41FA5}">
                      <a16:colId xmlns:a16="http://schemas.microsoft.com/office/drawing/2014/main" val="3855684513"/>
                    </a:ext>
                  </a:extLst>
                </a:gridCol>
                <a:gridCol w="2312633">
                  <a:extLst>
                    <a:ext uri="{9D8B030D-6E8A-4147-A177-3AD203B41FA5}">
                      <a16:colId xmlns:a16="http://schemas.microsoft.com/office/drawing/2014/main" val="2145432155"/>
                    </a:ext>
                  </a:extLst>
                </a:gridCol>
                <a:gridCol w="5052228">
                  <a:extLst>
                    <a:ext uri="{9D8B030D-6E8A-4147-A177-3AD203B41FA5}">
                      <a16:colId xmlns:a16="http://schemas.microsoft.com/office/drawing/2014/main" val="36766505"/>
                    </a:ext>
                  </a:extLst>
                </a:gridCol>
              </a:tblGrid>
              <a:tr h="318276">
                <a:tc>
                  <a:txBody>
                    <a:bodyPr/>
                    <a:lstStyle/>
                    <a:p>
                      <a:endParaRPr lang="de-DE" sz="1200" dirty="0"/>
                    </a:p>
                  </a:txBody>
                  <a:tcPr anchor="ctr"/>
                </a:tc>
                <a:tc>
                  <a:txBody>
                    <a:bodyPr/>
                    <a:lstStyle/>
                    <a:p>
                      <a:pPr algn="ctr"/>
                      <a:r>
                        <a:rPr lang="de-DE" sz="1200" dirty="0"/>
                        <a:t>Option 1 </a:t>
                      </a:r>
                    </a:p>
                    <a:p>
                      <a:pPr algn="ctr"/>
                      <a:r>
                        <a:rPr lang="de-DE" sz="1200" dirty="0"/>
                        <a:t>(Aktuelle Situation)</a:t>
                      </a:r>
                    </a:p>
                  </a:txBody>
                  <a:tcPr/>
                </a:tc>
                <a:tc>
                  <a:txBody>
                    <a:bodyPr/>
                    <a:lstStyle/>
                    <a:p>
                      <a:pPr algn="ctr"/>
                      <a:r>
                        <a:rPr lang="de-DE" sz="1200" dirty="0"/>
                        <a:t>Option 2</a:t>
                      </a:r>
                    </a:p>
                  </a:txBody>
                  <a:tcPr/>
                </a:tc>
                <a:tc>
                  <a:txBody>
                    <a:bodyPr/>
                    <a:lstStyle/>
                    <a:p>
                      <a:pPr algn="ctr"/>
                      <a:r>
                        <a:rPr lang="de-DE" sz="1200" dirty="0"/>
                        <a:t>Option 3</a:t>
                      </a:r>
                    </a:p>
                  </a:txBody>
                  <a:tcPr/>
                </a:tc>
                <a:extLst>
                  <a:ext uri="{0D108BD9-81ED-4DB2-BD59-A6C34878D82A}">
                    <a16:rowId xmlns:a16="http://schemas.microsoft.com/office/drawing/2014/main" val="1506789454"/>
                  </a:ext>
                </a:extLst>
              </a:tr>
              <a:tr h="370840">
                <a:tc>
                  <a:txBody>
                    <a:bodyPr/>
                    <a:lstStyle/>
                    <a:p>
                      <a:r>
                        <a:rPr lang="de-DE" sz="1200" dirty="0"/>
                        <a:t>Systemlandschaft</a:t>
                      </a:r>
                    </a:p>
                  </a:txBody>
                  <a:tcPr anchor="ctr"/>
                </a:tc>
                <a:tc>
                  <a:txBody>
                    <a:bodyPr/>
                    <a:lstStyle/>
                    <a:p>
                      <a:pPr marL="17145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Wie aktuell geplant</a:t>
                      </a:r>
                    </a:p>
                  </a:txBody>
                  <a:tcPr marL="9525" marR="9525" marT="9525" marB="0"/>
                </a:tc>
                <a:tc>
                  <a:txBody>
                    <a:bodyPr/>
                    <a:lstStyle/>
                    <a:p>
                      <a:pPr marL="171450" indent="-171450" algn="l" fontAlgn="t">
                        <a:buFont typeface="Wingdings" panose="05000000000000000000" pitchFamily="2" charset="2"/>
                        <a:buChar char="§"/>
                      </a:pPr>
                      <a:r>
                        <a:rPr lang="de-DE" sz="1000" b="0" i="0" u="none" strike="noStrike" dirty="0">
                          <a:solidFill>
                            <a:srgbClr val="000000"/>
                          </a:solidFill>
                          <a:effectLst/>
                          <a:latin typeface="Arial" panose="020B0604020202020204" pitchFamily="34" charset="0"/>
                        </a:rPr>
                        <a:t>Wie aktuell geplant</a:t>
                      </a:r>
                    </a:p>
                  </a:txBody>
                  <a:tcPr marL="9525" marR="9525" marT="9525" marB="0"/>
                </a:tc>
                <a:tc>
                  <a:txBody>
                    <a:bodyPr/>
                    <a:lstStyle/>
                    <a:p>
                      <a:pPr marL="171450" marR="0" lvl="0" indent="-171450" algn="l" defTabSz="1088558"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sz="1000" b="0" i="0" u="none" strike="noStrike" dirty="0">
                          <a:solidFill>
                            <a:schemeClr val="tx1"/>
                          </a:solidFill>
                          <a:effectLst/>
                          <a:latin typeface="Arial" panose="020B0604020202020204" pitchFamily="34" charset="0"/>
                        </a:rPr>
                        <a:t>Mindestens 1 </a:t>
                      </a:r>
                      <a:r>
                        <a:rPr lang="de-DE" sz="1000" b="0" i="0" u="none" strike="noStrike" dirty="0">
                          <a:solidFill>
                            <a:srgbClr val="000000"/>
                          </a:solidFill>
                          <a:effectLst/>
                          <a:latin typeface="Arial" panose="020B0604020202020204" pitchFamily="34" charset="0"/>
                        </a:rPr>
                        <a:t>zusätzliche Umgebung (Abhängig von Strategie und Integration)</a:t>
                      </a:r>
                    </a:p>
                    <a:p>
                      <a:pPr marL="171450" marR="0" lvl="0" indent="-171450" algn="l" defTabSz="1088558" rtl="0" eaLnBrk="1" fontAlgn="t" latinLnBrk="0" hangingPunct="1">
                        <a:lnSpc>
                          <a:spcPct val="100000"/>
                        </a:lnSpc>
                        <a:spcBef>
                          <a:spcPts val="0"/>
                        </a:spcBef>
                        <a:spcAft>
                          <a:spcPts val="0"/>
                        </a:spcAft>
                        <a:buClrTx/>
                        <a:buSzTx/>
                        <a:buFontTx/>
                        <a:buChar char="-"/>
                        <a:tabLst/>
                        <a:defRPr/>
                      </a:pPr>
                      <a:endParaRPr lang="de-DE" sz="1000" b="0" i="0" u="none" strike="noStrike" dirty="0">
                        <a:solidFill>
                          <a:srgbClr val="000000"/>
                        </a:solidFill>
                        <a:effectLst/>
                        <a:latin typeface="Arial" panose="020B0604020202020204" pitchFamily="34" charset="0"/>
                      </a:endParaRPr>
                    </a:p>
                    <a:p>
                      <a:pPr marL="0" indent="0" algn="l" fontAlgn="t">
                        <a:buFont typeface="Symbol" panose="05050102010706020507" pitchFamily="18" charset="2"/>
                        <a:buNone/>
                      </a:pPr>
                      <a:endParaRPr lang="de-DE" sz="10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2467373365"/>
                  </a:ext>
                </a:extLst>
              </a:tr>
              <a:tr h="370840">
                <a:tc>
                  <a:txBody>
                    <a:bodyPr/>
                    <a:lstStyle/>
                    <a:p>
                      <a:r>
                        <a:rPr lang="de-DE" sz="1200" dirty="0"/>
                        <a:t>Timeline</a:t>
                      </a:r>
                    </a:p>
                  </a:txBody>
                  <a:tcPr anchor="ctr"/>
                </a:tc>
                <a:tc>
                  <a:txBody>
                    <a:bodyPr/>
                    <a:lstStyle/>
                    <a:p>
                      <a:pPr marL="171450" lvl="1"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Wie aktuell geplant</a:t>
                      </a:r>
                    </a:p>
                  </a:txBody>
                  <a:tcPr marL="9525" marR="9525" marT="9525" marB="0"/>
                </a:tc>
                <a:tc>
                  <a:txBody>
                    <a:bodyPr/>
                    <a:lstStyle/>
                    <a:p>
                      <a:pPr marL="171450" lvl="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Zu planen</a:t>
                      </a:r>
                    </a:p>
                    <a:p>
                      <a:pPr marL="0" lvl="0" indent="0" algn="l" fontAlgn="t">
                        <a:buFont typeface="Arial" panose="020B0604020202020204" pitchFamily="34" charset="0"/>
                        <a:buNone/>
                      </a:pPr>
                      <a:endParaRPr lang="de-DE" sz="1000" b="0" i="0" u="none" strike="noStrike" dirty="0">
                        <a:solidFill>
                          <a:srgbClr val="000000"/>
                        </a:solidFill>
                        <a:effectLst/>
                        <a:latin typeface="Arial" panose="020B0604020202020204" pitchFamily="34" charset="0"/>
                      </a:endParaRPr>
                    </a:p>
                  </a:txBody>
                  <a:tcPr marL="9525" marR="9525" marT="9525" marB="0"/>
                </a:tc>
                <a:tc>
                  <a:txBody>
                    <a:bodyPr/>
                    <a:lstStyle/>
                    <a:p>
                      <a:pPr marL="17145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zu planen</a:t>
                      </a:r>
                    </a:p>
                  </a:txBody>
                  <a:tcPr marL="9525" marR="9525" marT="9525" marB="0"/>
                </a:tc>
                <a:extLst>
                  <a:ext uri="{0D108BD9-81ED-4DB2-BD59-A6C34878D82A}">
                    <a16:rowId xmlns:a16="http://schemas.microsoft.com/office/drawing/2014/main" val="1993406396"/>
                  </a:ext>
                </a:extLst>
              </a:tr>
              <a:tr h="370840">
                <a:tc>
                  <a:txBody>
                    <a:bodyPr/>
                    <a:lstStyle/>
                    <a:p>
                      <a:r>
                        <a:rPr lang="de-DE" sz="1200" dirty="0"/>
                        <a:t>Ressourcen</a:t>
                      </a:r>
                    </a:p>
                  </a:txBody>
                  <a:tcPr anchor="ctr"/>
                </a:tc>
                <a:tc>
                  <a:txBody>
                    <a:bodyPr/>
                    <a:lstStyle/>
                    <a:p>
                      <a:pPr marL="171450" lvl="1"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Wie aktuell geplant</a:t>
                      </a:r>
                    </a:p>
                  </a:txBody>
                  <a:tcPr marL="9525" marR="9525" marT="9525" marB="0"/>
                </a:tc>
                <a:tc>
                  <a:txBody>
                    <a:bodyPr/>
                    <a:lstStyle/>
                    <a:p>
                      <a:pPr marL="171450" lvl="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Eventuell zusätzliche Recruiting-Berater</a:t>
                      </a:r>
                    </a:p>
                  </a:txBody>
                  <a:tcPr marL="9525" marR="9525" marT="9525" marB="0"/>
                </a:tc>
                <a:tc>
                  <a:txBody>
                    <a:bodyPr/>
                    <a:lstStyle/>
                    <a:p>
                      <a:pPr marL="17145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Zusätzliche Berater, auch für die anderen Module (abhängig von Strategie)</a:t>
                      </a:r>
                    </a:p>
                  </a:txBody>
                  <a:tcPr marL="9525" marR="9525" marT="9525" marB="0"/>
                </a:tc>
                <a:extLst>
                  <a:ext uri="{0D108BD9-81ED-4DB2-BD59-A6C34878D82A}">
                    <a16:rowId xmlns:a16="http://schemas.microsoft.com/office/drawing/2014/main" val="1601344705"/>
                  </a:ext>
                </a:extLst>
              </a:tr>
              <a:tr h="370840">
                <a:tc>
                  <a:txBody>
                    <a:bodyPr/>
                    <a:lstStyle/>
                    <a:p>
                      <a:r>
                        <a:rPr lang="de-DE" sz="1200" dirty="0"/>
                        <a:t>Kosten</a:t>
                      </a:r>
                    </a:p>
                  </a:txBody>
                  <a:tcPr anchor="ctr"/>
                </a:tc>
                <a:tc>
                  <a:txBody>
                    <a:bodyPr/>
                    <a:lstStyle/>
                    <a:p>
                      <a:pPr marL="171450" marR="0" lvl="1" indent="-171450" algn="l" defTabSz="1088558"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sz="1000" b="0" i="0" u="none" strike="noStrike" dirty="0">
                          <a:solidFill>
                            <a:srgbClr val="000000"/>
                          </a:solidFill>
                          <a:effectLst/>
                          <a:latin typeface="Arial" panose="020B0604020202020204" pitchFamily="34" charset="0"/>
                        </a:rPr>
                        <a:t>Wie aktuell geplant</a:t>
                      </a:r>
                    </a:p>
                    <a:p>
                      <a:pPr marL="171450" marR="0" lvl="1" indent="-171450" algn="l" defTabSz="1088558"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sz="1000" b="0" i="0" u="none" strike="noStrike" dirty="0">
                          <a:solidFill>
                            <a:srgbClr val="000000"/>
                          </a:solidFill>
                          <a:effectLst/>
                          <a:latin typeface="Arial" panose="020B0604020202020204" pitchFamily="34" charset="0"/>
                        </a:rPr>
                        <a:t>Zusätzlich: 5 Tage Recruiting </a:t>
                      </a:r>
                      <a:r>
                        <a:rPr lang="de-DE" sz="1000" b="0" i="0" u="none" strike="noStrike" dirty="0" err="1">
                          <a:solidFill>
                            <a:srgbClr val="000000"/>
                          </a:solidFill>
                          <a:effectLst/>
                          <a:latin typeface="Arial" panose="020B0604020202020204" pitchFamily="34" charset="0"/>
                        </a:rPr>
                        <a:t>Posting</a:t>
                      </a:r>
                      <a:endParaRPr lang="de-DE" sz="1000" b="0" i="0" u="none" strike="noStrike" dirty="0">
                        <a:solidFill>
                          <a:srgbClr val="000000"/>
                        </a:solidFill>
                        <a:effectLst/>
                        <a:latin typeface="Arial" panose="020B0604020202020204" pitchFamily="34" charset="0"/>
                      </a:endParaRPr>
                    </a:p>
                    <a:p>
                      <a:pPr marL="715729" lvl="1" indent="-171450" algn="l" fontAlgn="t">
                        <a:buFont typeface="Symbol" panose="05050102010706020507" pitchFamily="18" charset="2"/>
                        <a:buChar char="-"/>
                      </a:pPr>
                      <a:endParaRPr lang="de-DE" sz="1000" b="0" i="0" u="none" strike="noStrike" dirty="0">
                        <a:solidFill>
                          <a:srgbClr val="000000"/>
                        </a:solidFill>
                        <a:effectLst/>
                        <a:latin typeface="Arial" panose="020B0604020202020204" pitchFamily="34" charset="0"/>
                      </a:endParaRPr>
                    </a:p>
                  </a:txBody>
                  <a:tcPr marL="9525" marR="9525" marT="9525" marB="0"/>
                </a:tc>
                <a:tc>
                  <a:txBody>
                    <a:bodyPr/>
                    <a:lstStyle/>
                    <a:p>
                      <a:pPr marL="171450" lvl="1"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2 zusätzliche Templates (jeweils Job Requisition, </a:t>
                      </a:r>
                      <a:r>
                        <a:rPr lang="de-DE" sz="1000" b="0" i="0" u="none" strike="noStrike" dirty="0" err="1">
                          <a:solidFill>
                            <a:srgbClr val="000000"/>
                          </a:solidFill>
                          <a:effectLst/>
                          <a:latin typeface="Arial" panose="020B0604020202020204" pitchFamily="34" charset="0"/>
                        </a:rPr>
                        <a:t>Candidate</a:t>
                      </a:r>
                      <a:r>
                        <a:rPr lang="de-DE" sz="1000" b="0" i="0" u="none" strike="noStrike" dirty="0">
                          <a:solidFill>
                            <a:srgbClr val="000000"/>
                          </a:solidFill>
                          <a:effectLst/>
                          <a:latin typeface="Arial" panose="020B0604020202020204" pitchFamily="34" charset="0"/>
                        </a:rPr>
                        <a:t> </a:t>
                      </a:r>
                      <a:r>
                        <a:rPr lang="de-DE" sz="1000" b="0" i="0" u="none" strike="noStrike" dirty="0" err="1">
                          <a:solidFill>
                            <a:srgbClr val="000000"/>
                          </a:solidFill>
                          <a:effectLst/>
                          <a:latin typeface="Arial" panose="020B0604020202020204" pitchFamily="34" charset="0"/>
                        </a:rPr>
                        <a:t>Application</a:t>
                      </a:r>
                      <a:r>
                        <a:rPr lang="de-DE" sz="1000" b="0" i="0" u="none" strike="noStrike" dirty="0">
                          <a:solidFill>
                            <a:srgbClr val="000000"/>
                          </a:solidFill>
                          <a:effectLst/>
                          <a:latin typeface="Arial" panose="020B0604020202020204" pitchFamily="34" charset="0"/>
                        </a:rPr>
                        <a:t>, Talent Pipeline): 30-35 Tage</a:t>
                      </a:r>
                    </a:p>
                    <a:p>
                      <a:pPr marL="171450" marR="0" lvl="1" indent="-171450" algn="l" defTabSz="1088558"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sz="1000" b="0" i="0" u="none" strike="noStrike" dirty="0">
                          <a:solidFill>
                            <a:srgbClr val="000000"/>
                          </a:solidFill>
                          <a:effectLst/>
                          <a:latin typeface="Arial" panose="020B0604020202020204" pitchFamily="34" charset="0"/>
                        </a:rPr>
                        <a:t>Zusätzlich: 5 Tage Recruiting </a:t>
                      </a:r>
                      <a:r>
                        <a:rPr lang="de-DE" sz="1000" b="0" i="0" u="none" strike="noStrike" dirty="0" err="1">
                          <a:solidFill>
                            <a:srgbClr val="000000"/>
                          </a:solidFill>
                          <a:effectLst/>
                          <a:latin typeface="Arial" panose="020B0604020202020204" pitchFamily="34" charset="0"/>
                        </a:rPr>
                        <a:t>Posting</a:t>
                      </a:r>
                      <a:endParaRPr lang="de-DE" sz="1000" b="0" i="0" u="none" strike="noStrike" dirty="0">
                        <a:solidFill>
                          <a:srgbClr val="000000"/>
                        </a:solidFill>
                        <a:effectLst/>
                        <a:latin typeface="Arial" panose="020B0604020202020204" pitchFamily="34" charset="0"/>
                      </a:endParaRPr>
                    </a:p>
                  </a:txBody>
                  <a:tcPr marL="9525" marR="9525" marT="9525" marB="0"/>
                </a:tc>
                <a:tc>
                  <a:txBody>
                    <a:bodyPr/>
                    <a:lstStyle/>
                    <a:p>
                      <a:pPr marL="17145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Mehr Aufwände durch Konfiguration von Recruiting und für Instanzen notwendige Themen (Plattform, Berechtigung, Integration). </a:t>
                      </a:r>
                    </a:p>
                    <a:p>
                      <a:pPr marL="17145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Mehraufwände, weil nicht auf HRMC aufgesetzt werden kann.</a:t>
                      </a:r>
                    </a:p>
                    <a:p>
                      <a:pPr marL="17145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Wenn weitere Verbundunternehmen</a:t>
                      </a:r>
                    </a:p>
                    <a:p>
                      <a:pPr marL="17145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Implementierungskosten: bis zu 110 Tagen pro Verbundunternehmen (ohne gruppenübergreifendes Reporting) für parallelisierte Implementierungen.</a:t>
                      </a:r>
                    </a:p>
                    <a:p>
                      <a:pPr marL="17145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Betriebskosten: 8.600€/Jahr pro Verbunternehmen (für Test und Produktion)</a:t>
                      </a:r>
                    </a:p>
                  </a:txBody>
                  <a:tcPr marL="9525" marR="9525" marT="9525" marB="0"/>
                </a:tc>
                <a:extLst>
                  <a:ext uri="{0D108BD9-81ED-4DB2-BD59-A6C34878D82A}">
                    <a16:rowId xmlns:a16="http://schemas.microsoft.com/office/drawing/2014/main" val="2486318889"/>
                  </a:ext>
                </a:extLst>
              </a:tr>
              <a:tr h="370840">
                <a:tc>
                  <a:txBody>
                    <a:bodyPr/>
                    <a:lstStyle/>
                    <a:p>
                      <a:r>
                        <a:rPr lang="de-DE" sz="1200" dirty="0"/>
                        <a:t>Risiko</a:t>
                      </a:r>
                    </a:p>
                  </a:txBody>
                  <a:tcPr anchor="ctr"/>
                </a:tc>
                <a:tc>
                  <a:txBody>
                    <a:bodyPr/>
                    <a:lstStyle/>
                    <a:p>
                      <a:pPr marL="171450" marR="0" lvl="0" indent="-171450" algn="l" defTabSz="1088558"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sz="1000" b="0" i="0" u="none" strike="noStrike" dirty="0">
                          <a:solidFill>
                            <a:srgbClr val="000000"/>
                          </a:solidFill>
                          <a:effectLst/>
                          <a:latin typeface="Arial" panose="020B0604020202020204" pitchFamily="34" charset="0"/>
                        </a:rPr>
                        <a:t>Harmonisierung/Standardisierung wird nicht erreicht.</a:t>
                      </a:r>
                    </a:p>
                    <a:p>
                      <a:pPr marL="171450" marR="0" lvl="0" indent="-171450" algn="l" defTabSz="1088558"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sz="1000" b="0" i="0" u="none" strike="noStrike" dirty="0">
                          <a:solidFill>
                            <a:srgbClr val="000000"/>
                          </a:solidFill>
                          <a:effectLst/>
                          <a:latin typeface="Arial" panose="020B0604020202020204" pitchFamily="34" charset="0"/>
                        </a:rPr>
                        <a:t>Verbundunternehmen steigen aus dem Projekt aus.</a:t>
                      </a:r>
                    </a:p>
                    <a:p>
                      <a:pPr marL="0" lvl="0" indent="0" algn="l" fontAlgn="t">
                        <a:buFont typeface="Symbol" panose="05050102010706020507" pitchFamily="18" charset="2"/>
                        <a:buNone/>
                      </a:pPr>
                      <a:endParaRPr lang="de-DE" sz="1000" b="0" i="0" u="none" strike="noStrike" dirty="0">
                        <a:solidFill>
                          <a:srgbClr val="000000"/>
                        </a:solidFill>
                        <a:effectLst/>
                        <a:latin typeface="Arial" panose="020B0604020202020204" pitchFamily="34" charset="0"/>
                      </a:endParaRPr>
                    </a:p>
                  </a:txBody>
                  <a:tcPr marL="9525" marR="9525" marT="9525" marB="0"/>
                </a:tc>
                <a:tc>
                  <a:txBody>
                    <a:bodyPr/>
                    <a:lstStyle/>
                    <a:p>
                      <a:pPr marL="179388" lvl="1"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Längere Implementierungsiterationen.</a:t>
                      </a:r>
                    </a:p>
                    <a:p>
                      <a:pPr marL="171450" marR="0" lvl="0" indent="-171450" algn="l" defTabSz="1088558"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sz="1000" b="0" i="0" u="none" strike="noStrike" dirty="0">
                          <a:solidFill>
                            <a:srgbClr val="000000"/>
                          </a:solidFill>
                          <a:effectLst/>
                          <a:latin typeface="Arial" panose="020B0604020202020204" pitchFamily="34" charset="0"/>
                        </a:rPr>
                        <a:t>Harmonisierung/Standardisierung wird nicht erreicht.</a:t>
                      </a:r>
                    </a:p>
                    <a:p>
                      <a:pPr marL="171450" marR="0" lvl="0" indent="-171450" algn="l" defTabSz="1088558"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sz="1000" b="0" i="0" u="none" strike="noStrike" dirty="0">
                          <a:solidFill>
                            <a:srgbClr val="000000"/>
                          </a:solidFill>
                          <a:effectLst/>
                          <a:latin typeface="Arial" panose="020B0604020202020204" pitchFamily="34" charset="0"/>
                        </a:rPr>
                        <a:t>Verbundunternehmen steigen aus dem Projekt aus.</a:t>
                      </a:r>
                    </a:p>
                    <a:p>
                      <a:pPr marL="179388" lvl="1" indent="-171450" algn="l" fontAlgn="t">
                        <a:buFont typeface="Arial" panose="020B0604020202020204" pitchFamily="34" charset="0"/>
                        <a:buChar char="•"/>
                      </a:pPr>
                      <a:endParaRPr lang="de-DE" sz="1000" b="0" i="0" u="none" strike="noStrike" dirty="0">
                        <a:solidFill>
                          <a:srgbClr val="000000"/>
                        </a:solidFill>
                        <a:effectLst/>
                        <a:latin typeface="Arial" panose="020B0604020202020204" pitchFamily="34" charset="0"/>
                      </a:endParaRPr>
                    </a:p>
                  </a:txBody>
                  <a:tcPr marL="9525" marR="9525" marT="9525" marB="0"/>
                </a:tc>
                <a:tc>
                  <a:txBody>
                    <a:bodyPr/>
                    <a:lstStyle/>
                    <a:p>
                      <a:pPr marL="171450" marR="0" lvl="0" indent="-171450" algn="l" defTabSz="1088558"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sz="1000" b="0" i="0" u="none" strike="noStrike" dirty="0">
                          <a:solidFill>
                            <a:srgbClr val="000000"/>
                          </a:solidFill>
                          <a:effectLst/>
                          <a:latin typeface="Arial" panose="020B0604020202020204" pitchFamily="34" charset="0"/>
                        </a:rPr>
                        <a:t>Langfristiges Zielszenario/Strategie vorab zu klären (über aktuelle Verbundunternehmen und aktuelle Module hinaus)</a:t>
                      </a:r>
                    </a:p>
                    <a:p>
                      <a:pPr marL="171450" marR="0" lvl="0" indent="-171450" algn="l" defTabSz="1088558"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sz="1000" b="0" i="0" u="none" strike="noStrike" dirty="0">
                          <a:solidFill>
                            <a:srgbClr val="000000"/>
                          </a:solidFill>
                          <a:effectLst/>
                          <a:latin typeface="Arial" panose="020B0604020202020204" pitchFamily="34" charset="0"/>
                        </a:rPr>
                        <a:t>Verbundunternehmen steigen aus dem Projekt aus, weil Aufwand u./o. Kosten sich nicht rechnen (</a:t>
                      </a:r>
                      <a:r>
                        <a:rPr lang="de-DE" sz="1000" b="0" i="0" u="none" strike="noStrike" dirty="0" err="1">
                          <a:solidFill>
                            <a:srgbClr val="000000"/>
                          </a:solidFill>
                          <a:effectLst/>
                          <a:latin typeface="Arial" panose="020B0604020202020204" pitchFamily="34" charset="0"/>
                        </a:rPr>
                        <a:t>zB</a:t>
                      </a:r>
                      <a:r>
                        <a:rPr lang="de-DE" sz="1000" b="0" i="0" u="none" strike="noStrike" dirty="0">
                          <a:solidFill>
                            <a:srgbClr val="000000"/>
                          </a:solidFill>
                          <a:effectLst/>
                          <a:latin typeface="Arial" panose="020B0604020202020204" pitchFamily="34" charset="0"/>
                        </a:rPr>
                        <a:t> zu wenige Ausschreibungen).</a:t>
                      </a:r>
                    </a:p>
                    <a:p>
                      <a:pPr marL="17145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Gruppenübergreifende Prozesse und Reporting komplex.</a:t>
                      </a:r>
                    </a:p>
                    <a:p>
                      <a:pPr marL="17145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Wenn weitere Verbundunternehmen einsteigen, vervielfachen sich Instanzen und Kosten.</a:t>
                      </a:r>
                    </a:p>
                    <a:p>
                      <a:pPr marL="17145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Ressourcenverfügbarkeit, da Bedarf höher</a:t>
                      </a:r>
                    </a:p>
                    <a:p>
                      <a:pPr marL="171450" marR="0" lvl="0" indent="-171450" algn="l" defTabSz="1088558"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sz="1000" b="0" i="0" u="none" strike="noStrike" dirty="0">
                          <a:solidFill>
                            <a:srgbClr val="000000"/>
                          </a:solidFill>
                          <a:effectLst/>
                          <a:latin typeface="Arial" panose="020B0604020202020204" pitchFamily="34" charset="0"/>
                        </a:rPr>
                        <a:t>HR Model Company wird nur für Projekte mit EC ausgeliefert. D.h. u.a. in Prozessdefinitionen muss berücksichtigt werden, dass für Recruiting-relevante EC Felder nicht den Verbundunternehmen zur Verfügung stehen.</a:t>
                      </a:r>
                    </a:p>
                    <a:p>
                      <a:pPr marL="171450" marR="0" lvl="0" indent="-171450" algn="l" defTabSz="1088558"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sz="1000" b="0" i="0" u="none" strike="noStrike" dirty="0" err="1">
                          <a:solidFill>
                            <a:srgbClr val="000000"/>
                          </a:solidFill>
                          <a:effectLst/>
                          <a:latin typeface="Arial" panose="020B0604020202020204" pitchFamily="34" charset="0"/>
                        </a:rPr>
                        <a:t>Governance</a:t>
                      </a:r>
                      <a:r>
                        <a:rPr lang="de-DE" sz="1000" b="0" i="0" u="none" strike="noStrike" dirty="0">
                          <a:solidFill>
                            <a:srgbClr val="000000"/>
                          </a:solidFill>
                          <a:effectLst/>
                          <a:latin typeface="Arial" panose="020B0604020202020204" pitchFamily="34" charset="0"/>
                        </a:rPr>
                        <a:t>- und Betriebsmodell muss angepasst werden.</a:t>
                      </a:r>
                    </a:p>
                    <a:p>
                      <a:pPr marL="171450" marR="0" lvl="0" indent="-171450" algn="l" defTabSz="1088558" rtl="0" eaLnBrk="1" fontAlgn="t" latinLnBrk="0" hangingPunct="1">
                        <a:lnSpc>
                          <a:spcPct val="100000"/>
                        </a:lnSpc>
                        <a:spcBef>
                          <a:spcPts val="0"/>
                        </a:spcBef>
                        <a:spcAft>
                          <a:spcPts val="0"/>
                        </a:spcAft>
                        <a:buClrTx/>
                        <a:buSzTx/>
                        <a:buFont typeface="Arial" panose="020B0604020202020204" pitchFamily="34" charset="0"/>
                        <a:buChar char="•"/>
                        <a:tabLst/>
                        <a:defRPr/>
                      </a:pPr>
                      <a:r>
                        <a:rPr lang="de-DE" sz="1000" b="0" i="0" u="none" strike="noStrike" dirty="0">
                          <a:solidFill>
                            <a:srgbClr val="000000"/>
                          </a:solidFill>
                          <a:effectLst/>
                          <a:latin typeface="Arial" panose="020B0604020202020204" pitchFamily="34" charset="0"/>
                        </a:rPr>
                        <a:t>Geringerer Druck in Richtung Standardisierung.*</a:t>
                      </a:r>
                    </a:p>
                    <a:p>
                      <a:pPr marL="171450" indent="-171450" algn="l" fontAlgn="t">
                        <a:buFont typeface="Arial" panose="020B0604020202020204" pitchFamily="34" charset="0"/>
                        <a:buChar char="•"/>
                      </a:pPr>
                      <a:r>
                        <a:rPr lang="de-DE" sz="1000" b="0" i="0" u="none" strike="noStrike" dirty="0">
                          <a:solidFill>
                            <a:srgbClr val="000000"/>
                          </a:solidFill>
                          <a:effectLst/>
                          <a:latin typeface="Arial" panose="020B0604020202020204" pitchFamily="34" charset="0"/>
                        </a:rPr>
                        <a:t>Kein Nutzen für Bewerber, muss sich u.a. auf bei jedem Verbundunternehme neu registrieren.**</a:t>
                      </a:r>
                    </a:p>
                  </a:txBody>
                  <a:tcPr marL="9525" marR="9525" marT="9525" marB="0"/>
                </a:tc>
                <a:extLst>
                  <a:ext uri="{0D108BD9-81ED-4DB2-BD59-A6C34878D82A}">
                    <a16:rowId xmlns:a16="http://schemas.microsoft.com/office/drawing/2014/main" val="3031609393"/>
                  </a:ext>
                </a:extLst>
              </a:tr>
            </a:tbl>
          </a:graphicData>
        </a:graphic>
      </p:graphicFrame>
      <p:sp>
        <p:nvSpPr>
          <p:cNvPr id="2" name="TextBox 1">
            <a:extLst>
              <a:ext uri="{FF2B5EF4-FFF2-40B4-BE49-F238E27FC236}">
                <a16:creationId xmlns:a16="http://schemas.microsoft.com/office/drawing/2014/main" id="{5FB8339B-5E6E-4FF5-A8DA-C396525547F6}"/>
              </a:ext>
            </a:extLst>
          </p:cNvPr>
          <p:cNvSpPr txBox="1"/>
          <p:nvPr/>
        </p:nvSpPr>
        <p:spPr>
          <a:xfrm>
            <a:off x="6731177" y="6587367"/>
            <a:ext cx="446436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GB" sz="800" kern="0" dirty="0">
                <a:ea typeface="Arial Unicode MS" pitchFamily="34" charset="-128"/>
                <a:cs typeface="Arial Unicode MS" pitchFamily="34" charset="-128"/>
              </a:rPr>
              <a:t>* </a:t>
            </a:r>
            <a:r>
              <a:rPr lang="en-GB" sz="800" kern="0" dirty="0" err="1">
                <a:ea typeface="Arial Unicode MS" pitchFamily="34" charset="-128"/>
                <a:cs typeface="Arial Unicode MS" pitchFamily="34" charset="-128"/>
              </a:rPr>
              <a:t>Abfangbar</a:t>
            </a:r>
            <a:r>
              <a:rPr lang="en-GB" sz="800" kern="0" dirty="0">
                <a:ea typeface="Arial Unicode MS" pitchFamily="34" charset="-128"/>
                <a:cs typeface="Arial Unicode MS" pitchFamily="34" charset="-128"/>
              </a:rPr>
              <a:t> </a:t>
            </a:r>
            <a:r>
              <a:rPr lang="en-GB" sz="800" kern="0" dirty="0" err="1">
                <a:ea typeface="Arial Unicode MS" pitchFamily="34" charset="-128"/>
                <a:cs typeface="Arial Unicode MS" pitchFamily="34" charset="-128"/>
              </a:rPr>
              <a:t>durch</a:t>
            </a:r>
            <a:r>
              <a:rPr lang="en-GB" sz="800" kern="0" dirty="0">
                <a:ea typeface="Arial Unicode MS" pitchFamily="34" charset="-128"/>
                <a:cs typeface="Arial Unicode MS" pitchFamily="34" charset="-128"/>
              </a:rPr>
              <a:t> </a:t>
            </a:r>
            <a:r>
              <a:rPr lang="en-GB" sz="800" kern="0" dirty="0" err="1">
                <a:ea typeface="Arial Unicode MS" pitchFamily="34" charset="-128"/>
                <a:cs typeface="Arial Unicode MS" pitchFamily="34" charset="-128"/>
              </a:rPr>
              <a:t>gemeinsame</a:t>
            </a:r>
            <a:r>
              <a:rPr lang="en-GB" sz="800" kern="0" dirty="0">
                <a:ea typeface="Arial Unicode MS" pitchFamily="34" charset="-128"/>
                <a:cs typeface="Arial Unicode MS" pitchFamily="34" charset="-128"/>
              </a:rPr>
              <a:t> Workshops.</a:t>
            </a:r>
            <a:br>
              <a:rPr lang="en-GB" sz="800" kern="0" dirty="0">
                <a:ea typeface="Arial Unicode MS" pitchFamily="34" charset="-128"/>
                <a:cs typeface="Arial Unicode MS" pitchFamily="34" charset="-128"/>
              </a:rPr>
            </a:br>
            <a:r>
              <a:rPr lang="en-GB" sz="800" kern="0" dirty="0">
                <a:ea typeface="Arial Unicode MS" pitchFamily="34" charset="-128"/>
                <a:cs typeface="Arial Unicode MS" pitchFamily="34" charset="-128"/>
              </a:rPr>
              <a:t>** </a:t>
            </a:r>
            <a:r>
              <a:rPr lang="en-GB" sz="800" kern="0" dirty="0" err="1">
                <a:ea typeface="Arial Unicode MS" pitchFamily="34" charset="-128"/>
                <a:cs typeface="Arial Unicode MS" pitchFamily="34" charset="-128"/>
              </a:rPr>
              <a:t>Vorteil</a:t>
            </a:r>
            <a:r>
              <a:rPr lang="en-GB" sz="800" kern="0" dirty="0">
                <a:ea typeface="Arial Unicode MS" pitchFamily="34" charset="-128"/>
                <a:cs typeface="Arial Unicode MS" pitchFamily="34" charset="-128"/>
              </a:rPr>
              <a:t> </a:t>
            </a:r>
            <a:r>
              <a:rPr lang="en-GB" sz="800" kern="0" dirty="0" err="1">
                <a:ea typeface="Arial Unicode MS" pitchFamily="34" charset="-128"/>
                <a:cs typeface="Arial Unicode MS" pitchFamily="34" charset="-128"/>
              </a:rPr>
              <a:t>gegenüber</a:t>
            </a:r>
            <a:r>
              <a:rPr lang="en-GB" sz="800" kern="0" dirty="0">
                <a:ea typeface="Arial Unicode MS" pitchFamily="34" charset="-128"/>
                <a:cs typeface="Arial Unicode MS" pitchFamily="34" charset="-128"/>
              </a:rPr>
              <a:t> Status quo und </a:t>
            </a:r>
            <a:r>
              <a:rPr lang="en-GB" sz="800" kern="0" dirty="0" err="1">
                <a:ea typeface="Arial Unicode MS" pitchFamily="34" charset="-128"/>
                <a:cs typeface="Arial Unicode MS" pitchFamily="34" charset="-128"/>
              </a:rPr>
              <a:t>für</a:t>
            </a:r>
            <a:r>
              <a:rPr lang="en-GB" sz="800" kern="0" dirty="0">
                <a:ea typeface="Arial Unicode MS" pitchFamily="34" charset="-128"/>
                <a:cs typeface="Arial Unicode MS" pitchFamily="34" charset="-128"/>
              </a:rPr>
              <a:t> </a:t>
            </a:r>
            <a:r>
              <a:rPr lang="en-GB" sz="800" kern="0" dirty="0" err="1">
                <a:ea typeface="Arial Unicode MS" pitchFamily="34" charset="-128"/>
                <a:cs typeface="Arial Unicode MS" pitchFamily="34" charset="-128"/>
              </a:rPr>
              <a:t>Zukunft</a:t>
            </a:r>
            <a:r>
              <a:rPr lang="en-GB" sz="800" kern="0" dirty="0">
                <a:ea typeface="Arial Unicode MS" pitchFamily="34" charset="-128"/>
                <a:cs typeface="Arial Unicode MS" pitchFamily="34" charset="-128"/>
              </a:rPr>
              <a:t>: </a:t>
            </a:r>
            <a:r>
              <a:rPr lang="en-GB" sz="800" kern="0" dirty="0" err="1">
                <a:ea typeface="Arial Unicode MS" pitchFamily="34" charset="-128"/>
                <a:cs typeface="Arial Unicode MS" pitchFamily="34" charset="-128"/>
              </a:rPr>
              <a:t>gleiche</a:t>
            </a:r>
            <a:r>
              <a:rPr lang="en-GB" sz="800" kern="0" dirty="0">
                <a:ea typeface="Arial Unicode MS" pitchFamily="34" charset="-128"/>
                <a:cs typeface="Arial Unicode MS" pitchFamily="34" charset="-128"/>
              </a:rPr>
              <a:t> </a:t>
            </a:r>
            <a:r>
              <a:rPr lang="en-GB" sz="800" kern="0" dirty="0" err="1">
                <a:ea typeface="Arial Unicode MS" pitchFamily="34" charset="-128"/>
                <a:cs typeface="Arial Unicode MS" pitchFamily="34" charset="-128"/>
              </a:rPr>
              <a:t>Prozesse</a:t>
            </a:r>
            <a:r>
              <a:rPr lang="en-GB" sz="800" kern="0" dirty="0">
                <a:ea typeface="Arial Unicode MS" pitchFamily="34" charset="-128"/>
                <a:cs typeface="Arial Unicode MS" pitchFamily="34" charset="-128"/>
              </a:rPr>
              <a:t> und </a:t>
            </a:r>
            <a:r>
              <a:rPr lang="en-GB" sz="800" kern="0" dirty="0" err="1">
                <a:ea typeface="Arial Unicode MS" pitchFamily="34" charset="-128"/>
                <a:cs typeface="Arial Unicode MS" pitchFamily="34" charset="-128"/>
              </a:rPr>
              <a:t>technologische</a:t>
            </a:r>
            <a:r>
              <a:rPr lang="en-GB" sz="800" kern="0" dirty="0">
                <a:ea typeface="Arial Unicode MS" pitchFamily="34" charset="-128"/>
                <a:cs typeface="Arial Unicode MS" pitchFamily="34" charset="-128"/>
              </a:rPr>
              <a:t> </a:t>
            </a:r>
            <a:r>
              <a:rPr lang="en-GB" sz="800" kern="0" dirty="0" err="1">
                <a:ea typeface="Arial Unicode MS" pitchFamily="34" charset="-128"/>
                <a:cs typeface="Arial Unicode MS" pitchFamily="34" charset="-128"/>
              </a:rPr>
              <a:t>Plattform</a:t>
            </a:r>
            <a:r>
              <a:rPr lang="en-GB" sz="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128466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B3E9319-CDD0-4312-8A77-29F5D7B9C124}"/>
              </a:ext>
            </a:extLst>
          </p:cNvPr>
          <p:cNvGraphicFramePr>
            <a:graphicFrameLocks noChangeAspect="1"/>
          </p:cNvGraphicFramePr>
          <p:nvPr>
            <p:custDataLst>
              <p:tags r:id="rId2"/>
            </p:custDataLst>
            <p:extLst>
              <p:ext uri="{D42A27DB-BD31-4B8C-83A1-F6EECF244321}">
                <p14:modId xmlns:p14="http://schemas.microsoft.com/office/powerpoint/2010/main" val="3881053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5" name="think-cell Folie" r:id="rId5" imgW="573" imgH="573" progId="TCLayout.ActiveDocument.1">
                  <p:embed/>
                </p:oleObj>
              </mc:Choice>
              <mc:Fallback>
                <p:oleObj name="think-cell Folie" r:id="rId5" imgW="573" imgH="573" progId="TCLayout.ActiveDocument.1">
                  <p:embed/>
                  <p:pic>
                    <p:nvPicPr>
                      <p:cNvPr id="5" name="Object 4" hidden="1">
                        <a:extLst>
                          <a:ext uri="{FF2B5EF4-FFF2-40B4-BE49-F238E27FC236}">
                            <a16:creationId xmlns:a16="http://schemas.microsoft.com/office/drawing/2014/main" id="{6B3E9319-CDD0-4312-8A77-29F5D7B9C12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5B231CA-D689-4A7E-897D-F9D272516B30}"/>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en-GB" sz="2400" b="1"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3" name="Title 2">
            <a:extLst>
              <a:ext uri="{FF2B5EF4-FFF2-40B4-BE49-F238E27FC236}">
                <a16:creationId xmlns:a16="http://schemas.microsoft.com/office/drawing/2014/main" id="{B18D092B-51DB-47FB-AA72-CEB219D488A4}"/>
              </a:ext>
            </a:extLst>
          </p:cNvPr>
          <p:cNvSpPr>
            <a:spLocks noGrp="1"/>
          </p:cNvSpPr>
          <p:nvPr>
            <p:ph type="title"/>
          </p:nvPr>
        </p:nvSpPr>
        <p:spPr/>
        <p:txBody>
          <a:bodyPr/>
          <a:lstStyle/>
          <a:p>
            <a:r>
              <a:rPr lang="en-GB" dirty="0" err="1"/>
              <a:t>Zusatzkosten</a:t>
            </a:r>
            <a:endParaRPr lang="en-GB" dirty="0"/>
          </a:p>
        </p:txBody>
      </p:sp>
      <p:graphicFrame>
        <p:nvGraphicFramePr>
          <p:cNvPr id="8" name="Table 7">
            <a:extLst>
              <a:ext uri="{FF2B5EF4-FFF2-40B4-BE49-F238E27FC236}">
                <a16:creationId xmlns:a16="http://schemas.microsoft.com/office/drawing/2014/main" id="{3FEF42E3-781F-4451-AD77-EB7861513929}"/>
              </a:ext>
            </a:extLst>
          </p:cNvPr>
          <p:cNvGraphicFramePr>
            <a:graphicFrameLocks noGrp="1"/>
          </p:cNvGraphicFramePr>
          <p:nvPr>
            <p:extLst>
              <p:ext uri="{D42A27DB-BD31-4B8C-83A1-F6EECF244321}">
                <p14:modId xmlns:p14="http://schemas.microsoft.com/office/powerpoint/2010/main" val="2394389338"/>
              </p:ext>
            </p:extLst>
          </p:nvPr>
        </p:nvGraphicFramePr>
        <p:xfrm>
          <a:off x="503998" y="1623390"/>
          <a:ext cx="11186475" cy="3484880"/>
        </p:xfrm>
        <a:graphic>
          <a:graphicData uri="http://schemas.openxmlformats.org/drawingml/2006/table">
            <a:tbl>
              <a:tblPr firstRow="1" bandRow="1">
                <a:tableStyleId>{5C22544A-7EE6-4342-B048-85BDC9FD1C3A}</a:tableStyleId>
              </a:tblPr>
              <a:tblGrid>
                <a:gridCol w="2372367">
                  <a:extLst>
                    <a:ext uri="{9D8B030D-6E8A-4147-A177-3AD203B41FA5}">
                      <a16:colId xmlns:a16="http://schemas.microsoft.com/office/drawing/2014/main" val="381706927"/>
                    </a:ext>
                  </a:extLst>
                </a:gridCol>
                <a:gridCol w="2938036">
                  <a:extLst>
                    <a:ext uri="{9D8B030D-6E8A-4147-A177-3AD203B41FA5}">
                      <a16:colId xmlns:a16="http://schemas.microsoft.com/office/drawing/2014/main" val="553393996"/>
                    </a:ext>
                  </a:extLst>
                </a:gridCol>
                <a:gridCol w="2938036">
                  <a:extLst>
                    <a:ext uri="{9D8B030D-6E8A-4147-A177-3AD203B41FA5}">
                      <a16:colId xmlns:a16="http://schemas.microsoft.com/office/drawing/2014/main" val="3724573120"/>
                    </a:ext>
                  </a:extLst>
                </a:gridCol>
                <a:gridCol w="2938036">
                  <a:extLst>
                    <a:ext uri="{9D8B030D-6E8A-4147-A177-3AD203B41FA5}">
                      <a16:colId xmlns:a16="http://schemas.microsoft.com/office/drawing/2014/main" val="3435604505"/>
                    </a:ext>
                  </a:extLst>
                </a:gridCol>
              </a:tblGrid>
              <a:tr h="370840">
                <a:tc>
                  <a:txBody>
                    <a:bodyPr/>
                    <a:lstStyle/>
                    <a:p>
                      <a:endParaRPr lang="en-GB" sz="1200" dirty="0"/>
                    </a:p>
                  </a:txBody>
                  <a:tcPr anchor="ctr"/>
                </a:tc>
                <a:tc>
                  <a:txBody>
                    <a:bodyPr/>
                    <a:lstStyle/>
                    <a:p>
                      <a:pPr algn="ctr"/>
                      <a:r>
                        <a:rPr lang="en-GB" sz="1400" dirty="0"/>
                        <a:t>Option 2</a:t>
                      </a:r>
                      <a:endParaRPr lang="en-GB" sz="1400" b="1" dirty="0"/>
                    </a:p>
                  </a:txBody>
                  <a:tcPr anchor="ctr"/>
                </a:tc>
                <a:tc gridSpan="2">
                  <a:txBody>
                    <a:bodyPr/>
                    <a:lstStyle/>
                    <a:p>
                      <a:pPr algn="ctr"/>
                      <a:r>
                        <a:rPr lang="en-GB" sz="1400" dirty="0"/>
                        <a:t>Option 3</a:t>
                      </a:r>
                      <a:endParaRPr lang="en-GB" sz="1400" b="1" dirty="0"/>
                    </a:p>
                  </a:txBody>
                  <a:tcPr anchor="ct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275406"/>
                  </a:ext>
                </a:extLst>
              </a:tr>
              <a:tr h="370840">
                <a:tc>
                  <a:txBody>
                    <a:bodyPr/>
                    <a:lstStyle/>
                    <a:p>
                      <a:r>
                        <a:rPr lang="en-GB" sz="1400" dirty="0" err="1">
                          <a:solidFill>
                            <a:schemeClr val="bg1"/>
                          </a:solidFill>
                        </a:rPr>
                        <a:t>Projektansatz</a:t>
                      </a:r>
                      <a:endParaRPr lang="en-GB" sz="1400" b="1" dirty="0">
                        <a:solidFill>
                          <a:schemeClr val="bg1"/>
                        </a:solidFill>
                      </a:endParaRPr>
                    </a:p>
                  </a:txBody>
                  <a:tcPr anchor="ctr">
                    <a:solidFill>
                      <a:srgbClr val="F0AB00"/>
                    </a:solidFill>
                  </a:tcPr>
                </a:tc>
                <a:tc>
                  <a:txBody>
                    <a:bodyPr/>
                    <a:lstStyle/>
                    <a:p>
                      <a:r>
                        <a:rPr lang="en-GB" sz="1200" dirty="0" err="1"/>
                        <a:t>Zusätzliche</a:t>
                      </a:r>
                      <a:r>
                        <a:rPr lang="en-GB" sz="1200" dirty="0"/>
                        <a:t> Templates/</a:t>
                      </a:r>
                      <a:r>
                        <a:rPr lang="en-GB" sz="1200" dirty="0" err="1"/>
                        <a:t>Prozesse</a:t>
                      </a:r>
                      <a:r>
                        <a:rPr lang="en-GB" sz="1200" dirty="0"/>
                        <a:t>, Workarounds</a:t>
                      </a:r>
                    </a:p>
                    <a:p>
                      <a:r>
                        <a:rPr lang="en-GB" sz="1200" dirty="0"/>
                        <a:t>Details: </a:t>
                      </a:r>
                    </a:p>
                    <a:p>
                      <a:pPr marL="171450" indent="-171450">
                        <a:buFontTx/>
                        <a:buChar char="-"/>
                      </a:pPr>
                      <a:r>
                        <a:rPr lang="en-GB" sz="1200" dirty="0"/>
                        <a:t>1 </a:t>
                      </a:r>
                      <a:r>
                        <a:rPr lang="en-GB" sz="1200" dirty="0" err="1"/>
                        <a:t>zusätzl</a:t>
                      </a:r>
                      <a:r>
                        <a:rPr lang="en-GB" sz="1200" dirty="0"/>
                        <a:t>. Job Requisition Template</a:t>
                      </a:r>
                    </a:p>
                    <a:p>
                      <a:pPr marL="171450" indent="-171450">
                        <a:buFontTx/>
                        <a:buChar char="-"/>
                      </a:pPr>
                      <a:r>
                        <a:rPr lang="en-GB" sz="1200" dirty="0"/>
                        <a:t>2 </a:t>
                      </a:r>
                      <a:r>
                        <a:rPr lang="en-GB" sz="1200" dirty="0" err="1"/>
                        <a:t>zusätzliche</a:t>
                      </a:r>
                      <a:r>
                        <a:rPr lang="en-GB" sz="1200" dirty="0"/>
                        <a:t> Candidate Application Templates</a:t>
                      </a:r>
                    </a:p>
                    <a:p>
                      <a:pPr marL="171450" indent="-171450">
                        <a:buFontTx/>
                        <a:buChar char="-"/>
                      </a:pPr>
                      <a:r>
                        <a:rPr lang="en-GB" sz="1200" dirty="0"/>
                        <a:t>2 </a:t>
                      </a:r>
                      <a:r>
                        <a:rPr lang="en-GB" sz="1200" dirty="0" err="1"/>
                        <a:t>zuätzliche</a:t>
                      </a:r>
                      <a:r>
                        <a:rPr lang="en-GB" sz="1200" dirty="0"/>
                        <a:t> Talent </a:t>
                      </a:r>
                      <a:r>
                        <a:rPr lang="en-GB" sz="1200" dirty="0" err="1"/>
                        <a:t>Piplines</a:t>
                      </a:r>
                      <a:endParaRPr lang="en-GB" sz="1200" dirty="0"/>
                    </a:p>
                    <a:p>
                      <a:pPr marL="171450" indent="-171450">
                        <a:buFontTx/>
                        <a:buChar char="-"/>
                      </a:pPr>
                      <a:r>
                        <a:rPr lang="en-GB" sz="1200" dirty="0" err="1"/>
                        <a:t>Recuiting</a:t>
                      </a:r>
                      <a:r>
                        <a:rPr lang="en-GB" sz="1200" dirty="0"/>
                        <a:t> Posting</a:t>
                      </a:r>
                    </a:p>
                  </a:txBody>
                  <a:tcPr anchor="ctr"/>
                </a:tc>
                <a:tc>
                  <a:txBody>
                    <a:bodyPr/>
                    <a:lstStyle/>
                    <a:p>
                      <a:r>
                        <a:rPr lang="en-GB" sz="1200" dirty="0" err="1"/>
                        <a:t>Parallelisierte</a:t>
                      </a:r>
                      <a:r>
                        <a:rPr lang="en-GB" sz="1200" dirty="0"/>
                        <a:t>, </a:t>
                      </a:r>
                      <a:r>
                        <a:rPr lang="en-GB" sz="1200" dirty="0" err="1"/>
                        <a:t>unabhängige</a:t>
                      </a:r>
                      <a:r>
                        <a:rPr lang="en-GB" sz="1200" dirty="0"/>
                        <a:t> </a:t>
                      </a:r>
                      <a:r>
                        <a:rPr lang="en-GB" sz="1200" dirty="0" err="1"/>
                        <a:t>Implementierung</a:t>
                      </a:r>
                      <a:endParaRPr lang="en-GB" sz="1200" dirty="0"/>
                    </a:p>
                    <a:p>
                      <a:endParaRPr lang="en-GB" sz="1200" dirty="0"/>
                    </a:p>
                    <a:p>
                      <a:r>
                        <a:rPr lang="en-GB" sz="1200" dirty="0"/>
                        <a:t>Details:</a:t>
                      </a:r>
                    </a:p>
                    <a:p>
                      <a:pPr marL="171450" indent="-171450">
                        <a:buFontTx/>
                        <a:buChar char="-"/>
                      </a:pPr>
                      <a:r>
                        <a:rPr lang="en-GB" sz="1200" dirty="0"/>
                        <a:t>Foundation</a:t>
                      </a:r>
                    </a:p>
                    <a:p>
                      <a:pPr marL="171450" indent="-171450">
                        <a:buFontTx/>
                        <a:buChar char="-"/>
                      </a:pPr>
                      <a:r>
                        <a:rPr lang="en-GB" sz="1200" dirty="0"/>
                        <a:t>Recruiting Management</a:t>
                      </a:r>
                    </a:p>
                    <a:p>
                      <a:pPr marL="171450" indent="-171450">
                        <a:buFontTx/>
                        <a:buChar char="-"/>
                      </a:pPr>
                      <a:r>
                        <a:rPr lang="en-GB" sz="1200" dirty="0"/>
                        <a:t>Recruiting Marketing</a:t>
                      </a:r>
                    </a:p>
                    <a:p>
                      <a:pPr marL="171450" indent="-171450">
                        <a:buFontTx/>
                        <a:buChar char="-"/>
                      </a:pPr>
                      <a:r>
                        <a:rPr lang="en-GB" sz="1200" dirty="0"/>
                        <a:t>Recruiting Posting</a:t>
                      </a:r>
                    </a:p>
                    <a:p>
                      <a:pPr marL="171450" indent="-171450">
                        <a:buFontTx/>
                        <a:buChar char="-"/>
                      </a:pPr>
                      <a:r>
                        <a:rPr lang="en-GB" sz="1200" dirty="0"/>
                        <a:t>Integration (SAP HCM)</a:t>
                      </a:r>
                    </a:p>
                  </a:txBody>
                  <a:tcPr anchor="ctr"/>
                </a:tc>
                <a:tc>
                  <a:txBody>
                    <a:bodyPr/>
                    <a:lstStyle/>
                    <a:p>
                      <a:pPr marL="0" indent="0">
                        <a:buFontTx/>
                        <a:buNone/>
                      </a:pPr>
                      <a:r>
                        <a:rPr lang="en-GB" sz="1200" dirty="0" err="1"/>
                        <a:t>Gemeinsames</a:t>
                      </a:r>
                      <a:r>
                        <a:rPr lang="en-GB" sz="1200" dirty="0"/>
                        <a:t> </a:t>
                      </a:r>
                      <a:r>
                        <a:rPr lang="en-GB" sz="1200" dirty="0" err="1"/>
                        <a:t>Zielbild</a:t>
                      </a:r>
                      <a:r>
                        <a:rPr lang="en-GB" sz="1200" dirty="0"/>
                        <a:t>:</a:t>
                      </a:r>
                    </a:p>
                    <a:p>
                      <a:pPr marL="171450" indent="-171450">
                        <a:buFontTx/>
                        <a:buChar char="-"/>
                      </a:pPr>
                      <a:r>
                        <a:rPr lang="en-GB" sz="1200" dirty="0" err="1"/>
                        <a:t>Gemeinsame</a:t>
                      </a:r>
                      <a:r>
                        <a:rPr lang="en-GB" sz="1200" dirty="0"/>
                        <a:t> </a:t>
                      </a:r>
                      <a:r>
                        <a:rPr lang="en-GB" sz="1200" dirty="0" err="1"/>
                        <a:t>fachliche</a:t>
                      </a:r>
                      <a:r>
                        <a:rPr lang="en-GB" sz="1200" dirty="0"/>
                        <a:t> </a:t>
                      </a:r>
                      <a:r>
                        <a:rPr lang="en-GB" sz="1200" dirty="0" err="1"/>
                        <a:t>Erarbeitungen</a:t>
                      </a:r>
                      <a:r>
                        <a:rPr lang="en-GB" sz="1200" dirty="0"/>
                        <a:t> </a:t>
                      </a:r>
                      <a:r>
                        <a:rPr lang="en-GB" sz="1200" dirty="0" err="1"/>
                        <a:t>bis</a:t>
                      </a:r>
                      <a:r>
                        <a:rPr lang="en-GB" sz="1200" dirty="0"/>
                        <a:t> </a:t>
                      </a:r>
                      <a:r>
                        <a:rPr lang="en-GB" sz="1200" dirty="0" err="1"/>
                        <a:t>einschl</a:t>
                      </a:r>
                      <a:r>
                        <a:rPr lang="en-GB" sz="1200" dirty="0"/>
                        <a:t>. Iteration 3</a:t>
                      </a:r>
                    </a:p>
                    <a:p>
                      <a:pPr marL="171450" indent="-171450">
                        <a:buFontTx/>
                        <a:buChar char="-"/>
                      </a:pPr>
                      <a:r>
                        <a:rPr lang="en-GB" sz="1200" dirty="0"/>
                        <a:t>Nur DZ BANK </a:t>
                      </a:r>
                      <a:r>
                        <a:rPr lang="en-GB" sz="1200" dirty="0" err="1"/>
                        <a:t>wird</a:t>
                      </a:r>
                      <a:r>
                        <a:rPr lang="en-GB" sz="1200" dirty="0"/>
                        <a:t> </a:t>
                      </a:r>
                      <a:r>
                        <a:rPr lang="en-GB" sz="1200" dirty="0" err="1"/>
                        <a:t>konfiguriert</a:t>
                      </a:r>
                      <a:endParaRPr lang="en-GB" sz="1200" dirty="0"/>
                    </a:p>
                    <a:p>
                      <a:pPr marL="171450" indent="-171450">
                        <a:buFontTx/>
                        <a:buChar char="-"/>
                      </a:pPr>
                      <a:r>
                        <a:rPr lang="en-GB" sz="1200" dirty="0"/>
                        <a:t>+ 4. Iteration (</a:t>
                      </a:r>
                      <a:r>
                        <a:rPr lang="en-GB" sz="1200" dirty="0" err="1"/>
                        <a:t>beginnend</a:t>
                      </a:r>
                      <a:r>
                        <a:rPr lang="en-GB" sz="1200" dirty="0"/>
                        <a:t> </a:t>
                      </a:r>
                      <a:r>
                        <a:rPr lang="en-GB" sz="1200" dirty="0" err="1"/>
                        <a:t>mit</a:t>
                      </a:r>
                      <a:r>
                        <a:rPr lang="en-GB" sz="1200" dirty="0"/>
                        <a:t> Workbook-</a:t>
                      </a:r>
                      <a:r>
                        <a:rPr lang="en-GB" sz="1200" dirty="0" err="1"/>
                        <a:t>Erstellung</a:t>
                      </a:r>
                      <a:r>
                        <a:rPr lang="en-GB" sz="1200" dirty="0"/>
                        <a:t>, …) </a:t>
                      </a:r>
                      <a:r>
                        <a:rPr lang="en-GB" sz="1200" dirty="0" err="1"/>
                        <a:t>für</a:t>
                      </a:r>
                      <a:r>
                        <a:rPr lang="en-GB" sz="1200" dirty="0"/>
                        <a:t> </a:t>
                      </a:r>
                      <a:r>
                        <a:rPr lang="en-GB" sz="1200" dirty="0" err="1"/>
                        <a:t>TeamBank</a:t>
                      </a:r>
                      <a:r>
                        <a:rPr lang="en-GB" sz="1200" dirty="0"/>
                        <a:t> &amp; DZ PRIVATBANK auf </a:t>
                      </a:r>
                      <a:r>
                        <a:rPr lang="en-GB" sz="1200" dirty="0" err="1"/>
                        <a:t>eigenen</a:t>
                      </a:r>
                      <a:r>
                        <a:rPr lang="en-GB" sz="1200" dirty="0"/>
                        <a:t> </a:t>
                      </a:r>
                      <a:r>
                        <a:rPr lang="en-GB" sz="1200" dirty="0" err="1"/>
                        <a:t>Instanzen</a:t>
                      </a:r>
                      <a:r>
                        <a:rPr lang="en-GB" sz="1200" dirty="0"/>
                        <a:t>.</a:t>
                      </a:r>
                    </a:p>
                    <a:p>
                      <a:pPr marL="0" indent="0">
                        <a:buFontTx/>
                        <a:buNone/>
                      </a:pPr>
                      <a:r>
                        <a:rPr lang="en-GB" sz="1200" dirty="0"/>
                        <a:t>Details </a:t>
                      </a:r>
                      <a:r>
                        <a:rPr lang="en-GB" sz="1200" dirty="0" err="1"/>
                        <a:t>wie</a:t>
                      </a:r>
                      <a:r>
                        <a:rPr lang="en-GB" sz="1200" dirty="0"/>
                        <a:t> links.</a:t>
                      </a:r>
                    </a:p>
                  </a:txBody>
                  <a:tcPr anchor="ctr"/>
                </a:tc>
                <a:extLst>
                  <a:ext uri="{0D108BD9-81ED-4DB2-BD59-A6C34878D82A}">
                    <a16:rowId xmlns:a16="http://schemas.microsoft.com/office/drawing/2014/main" val="1822092128"/>
                  </a:ext>
                </a:extLst>
              </a:tr>
              <a:tr h="370840">
                <a:tc>
                  <a:txBody>
                    <a:bodyPr/>
                    <a:lstStyle/>
                    <a:p>
                      <a:r>
                        <a:rPr lang="en-GB" sz="1400" dirty="0" err="1">
                          <a:solidFill>
                            <a:schemeClr val="bg1"/>
                          </a:solidFill>
                        </a:rPr>
                        <a:t>Betriebskosten</a:t>
                      </a:r>
                      <a:r>
                        <a:rPr lang="en-GB" sz="1400" dirty="0">
                          <a:solidFill>
                            <a:schemeClr val="bg1"/>
                          </a:solidFill>
                        </a:rPr>
                        <a:t> </a:t>
                      </a:r>
                      <a:endParaRPr lang="en-GB" sz="1400" b="1" dirty="0">
                        <a:solidFill>
                          <a:schemeClr val="bg1"/>
                        </a:solidFill>
                      </a:endParaRPr>
                    </a:p>
                  </a:txBody>
                  <a:tcPr anchor="ctr">
                    <a:solidFill>
                      <a:srgbClr val="F0AB00"/>
                    </a:solidFill>
                  </a:tcPr>
                </a:tc>
                <a:tc>
                  <a:txBody>
                    <a:bodyPr/>
                    <a:lstStyle/>
                    <a:p>
                      <a:r>
                        <a:rPr lang="en-GB" sz="1200" dirty="0" err="1"/>
                        <a:t>Keine</a:t>
                      </a:r>
                      <a:endParaRPr lang="en-GB" sz="1200" dirty="0"/>
                    </a:p>
                  </a:txBody>
                  <a:tcPr anchor="ctr"/>
                </a:tc>
                <a:tc gridSpan="2">
                  <a:txBody>
                    <a:bodyPr/>
                    <a:lstStyle/>
                    <a:p>
                      <a:pPr algn="ctr"/>
                      <a:r>
                        <a:rPr lang="en-GB" sz="1200" dirty="0"/>
                        <a:t>Pro </a:t>
                      </a:r>
                      <a:r>
                        <a:rPr lang="en-GB" sz="1200" dirty="0" err="1"/>
                        <a:t>Verbundunternehmen</a:t>
                      </a:r>
                      <a:r>
                        <a:rPr lang="en-GB" sz="1200" dirty="0"/>
                        <a:t> 2x 4.290€ (Test und </a:t>
                      </a:r>
                      <a:r>
                        <a:rPr lang="en-GB" sz="1200" dirty="0" err="1"/>
                        <a:t>Produktion</a:t>
                      </a:r>
                      <a:r>
                        <a:rPr lang="en-GB" sz="1200" dirty="0"/>
                        <a:t>)</a:t>
                      </a:r>
                    </a:p>
                  </a:txBody>
                  <a:tcPr anchor="ctr"/>
                </a:tc>
                <a:tc hMerge="1">
                  <a:txBody>
                    <a:bodyPr/>
                    <a:lstStyle/>
                    <a:p>
                      <a:endParaRPr lang="en-GB"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2969359"/>
                  </a:ext>
                </a:extLst>
              </a:tr>
              <a:tr h="370840">
                <a:tc>
                  <a:txBody>
                    <a:bodyPr/>
                    <a:lstStyle/>
                    <a:p>
                      <a:r>
                        <a:rPr lang="en-GB" sz="1400" dirty="0" err="1">
                          <a:solidFill>
                            <a:schemeClr val="bg1"/>
                          </a:solidFill>
                        </a:rPr>
                        <a:t>Implementierungskosten</a:t>
                      </a:r>
                      <a:endParaRPr lang="en-GB" sz="1400" b="1" dirty="0">
                        <a:solidFill>
                          <a:schemeClr val="bg1"/>
                        </a:solidFill>
                      </a:endParaRPr>
                    </a:p>
                  </a:txBody>
                  <a:tcPr anchor="ctr">
                    <a:solidFill>
                      <a:srgbClr val="F0AB00"/>
                    </a:solidFill>
                  </a:tcPr>
                </a:tc>
                <a:tc>
                  <a:txBody>
                    <a:bodyPr/>
                    <a:lstStyle/>
                    <a:p>
                      <a:r>
                        <a:rPr lang="en-GB" sz="1200" dirty="0"/>
                        <a:t>Functional Consultant: 33 </a:t>
                      </a:r>
                      <a:r>
                        <a:rPr lang="en-GB" sz="1200" dirty="0" err="1"/>
                        <a:t>Tage</a:t>
                      </a:r>
                      <a:endParaRPr lang="en-GB" sz="1200" dirty="0"/>
                    </a:p>
                    <a:p>
                      <a:r>
                        <a:rPr lang="en-GB" sz="1200" dirty="0"/>
                        <a:t>PM &amp; Solution Architect: 4 </a:t>
                      </a:r>
                      <a:r>
                        <a:rPr lang="en-GB" sz="1200" dirty="0" err="1"/>
                        <a:t>Tage</a:t>
                      </a:r>
                      <a:endParaRPr lang="en-GB" sz="1200" dirty="0"/>
                    </a:p>
                    <a:p>
                      <a:r>
                        <a:rPr lang="en-GB" sz="1200" dirty="0" err="1"/>
                        <a:t>Summe</a:t>
                      </a:r>
                      <a:r>
                        <a:rPr lang="en-GB" sz="1200" dirty="0"/>
                        <a:t>: ca. 54.171,50€</a:t>
                      </a:r>
                    </a:p>
                  </a:txBody>
                  <a:tcPr anchor="ctr"/>
                </a:tc>
                <a:tc>
                  <a:txBody>
                    <a:bodyPr/>
                    <a:lstStyle/>
                    <a:p>
                      <a:r>
                        <a:rPr lang="en-GB" sz="1200" dirty="0"/>
                        <a:t>Pro </a:t>
                      </a:r>
                      <a:r>
                        <a:rPr lang="en-GB" sz="1200" dirty="0" err="1"/>
                        <a:t>Verbundunternehmen</a:t>
                      </a:r>
                      <a:r>
                        <a:rPr lang="en-GB" sz="1200" dirty="0"/>
                        <a:t>:</a:t>
                      </a:r>
                    </a:p>
                    <a:p>
                      <a:pPr marL="171450" indent="-171450">
                        <a:buFontTx/>
                        <a:buChar char="-"/>
                      </a:pPr>
                      <a:r>
                        <a:rPr lang="en-GB" sz="1200" dirty="0"/>
                        <a:t>Functional Consultant: 79 </a:t>
                      </a:r>
                      <a:r>
                        <a:rPr lang="en-GB" sz="1200" dirty="0" err="1"/>
                        <a:t>Tage</a:t>
                      </a:r>
                      <a:endParaRPr lang="en-GB" sz="1200" dirty="0"/>
                    </a:p>
                    <a:p>
                      <a:pPr marL="171450" indent="-171450">
                        <a:buFontTx/>
                        <a:buChar char="-"/>
                      </a:pPr>
                      <a:r>
                        <a:rPr lang="en-GB" sz="1200" dirty="0"/>
                        <a:t>Integration: 16 </a:t>
                      </a:r>
                      <a:r>
                        <a:rPr lang="en-GB" sz="1200" dirty="0" err="1"/>
                        <a:t>Tage</a:t>
                      </a:r>
                      <a:endParaRPr lang="en-GB" sz="1200" dirty="0"/>
                    </a:p>
                    <a:p>
                      <a:pPr marL="171450" indent="-171450">
                        <a:buFontTx/>
                        <a:buChar char="-"/>
                      </a:pPr>
                      <a:r>
                        <a:rPr lang="en-GB" sz="1200" dirty="0"/>
                        <a:t>PM &amp; Solution Architect: 15 </a:t>
                      </a:r>
                      <a:r>
                        <a:rPr lang="en-GB" sz="1200" dirty="0" err="1"/>
                        <a:t>Tage</a:t>
                      </a:r>
                      <a:endParaRPr lang="en-GB" sz="1200" dirty="0"/>
                    </a:p>
                    <a:p>
                      <a:r>
                        <a:rPr lang="en-GB" sz="1200" dirty="0" err="1"/>
                        <a:t>Summe</a:t>
                      </a:r>
                      <a:r>
                        <a:rPr lang="en-GB" sz="1200" dirty="0"/>
                        <a:t>: ca. 161.872,50€</a:t>
                      </a:r>
                    </a:p>
                  </a:txBody>
                  <a:tcPr anchor="ctr"/>
                </a:tc>
                <a:tc>
                  <a:txBody>
                    <a:bodyPr/>
                    <a:lstStyle/>
                    <a:p>
                      <a:r>
                        <a:rPr lang="en-GB" sz="1200" dirty="0"/>
                        <a:t>Ansatz </a:t>
                      </a:r>
                      <a:r>
                        <a:rPr lang="en-GB" sz="1200" dirty="0" err="1"/>
                        <a:t>zu</a:t>
                      </a:r>
                      <a:r>
                        <a:rPr lang="en-GB" sz="1200" dirty="0"/>
                        <a:t> </a:t>
                      </a:r>
                      <a:r>
                        <a:rPr lang="en-GB" sz="1200" dirty="0" err="1"/>
                        <a:t>detaillieren</a:t>
                      </a:r>
                      <a:r>
                        <a:rPr lang="en-GB" sz="1200" dirty="0"/>
                        <a:t> und </a:t>
                      </a:r>
                      <a:r>
                        <a:rPr lang="en-GB" sz="1200" dirty="0" err="1"/>
                        <a:t>zu</a:t>
                      </a:r>
                      <a:r>
                        <a:rPr lang="en-GB" sz="1200" dirty="0"/>
                        <a:t> </a:t>
                      </a:r>
                      <a:r>
                        <a:rPr lang="en-GB" sz="1200" dirty="0" err="1"/>
                        <a:t>kalkulieren</a:t>
                      </a:r>
                      <a:r>
                        <a:rPr lang="en-GB" sz="1200" dirty="0"/>
                        <a:t>.</a:t>
                      </a:r>
                    </a:p>
                  </a:txBody>
                  <a:tcPr anchor="ctr"/>
                </a:tc>
                <a:extLst>
                  <a:ext uri="{0D108BD9-81ED-4DB2-BD59-A6C34878D82A}">
                    <a16:rowId xmlns:a16="http://schemas.microsoft.com/office/drawing/2014/main" val="4192014999"/>
                  </a:ext>
                </a:extLst>
              </a:tr>
            </a:tbl>
          </a:graphicData>
        </a:graphic>
      </p:graphicFrame>
    </p:spTree>
    <p:extLst>
      <p:ext uri="{BB962C8B-B14F-4D97-AF65-F5344CB8AC3E}">
        <p14:creationId xmlns:p14="http://schemas.microsoft.com/office/powerpoint/2010/main" val="19973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de-DE">
                <a:solidFill>
                  <a:schemeClr val="accent1"/>
                </a:solidFill>
              </a:rPr>
              <a:t>Ausgangsituation</a:t>
            </a:r>
          </a:p>
        </p:txBody>
      </p:sp>
      <p:pic>
        <p:nvPicPr>
          <p:cNvPr id="16" name="Illustration" descr="SAP SuccessFactors illustration" title="SAP SuccessFactors illustration"/>
          <p:cNvPicPr>
            <a:picLocks noGrp="1" noChangeAspect="1"/>
          </p:cNvPicPr>
          <p:nvPr>
            <p:ph type="pic" sz="quarter" idx="12"/>
          </p:nvPr>
        </p:nvPicPr>
        <p:blipFill>
          <a:blip r:embed="rId2"/>
          <a:srcRect l="24" r="24"/>
          <a:stretch>
            <a:fillRect/>
          </a:stretch>
        </p:blipFill>
        <p:spPr>
          <a:prstGeom prst="rect">
            <a:avLst/>
          </a:prstGeom>
        </p:spPr>
      </p:pic>
    </p:spTree>
    <p:extLst>
      <p:ext uri="{BB962C8B-B14F-4D97-AF65-F5344CB8AC3E}">
        <p14:creationId xmlns:p14="http://schemas.microsoft.com/office/powerpoint/2010/main" val="25928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p:txBody>
          <a:bodyPr/>
          <a:lstStyle/>
          <a:p>
            <a:r>
              <a:rPr lang="de-DE" dirty="0"/>
              <a:t>Kontaktinformationen:</a:t>
            </a:r>
          </a:p>
          <a:p>
            <a:pPr lvl="1"/>
            <a:r>
              <a:rPr lang="de-DE" b="1" dirty="0"/>
              <a:t>Andrea Wiesenberger</a:t>
            </a:r>
          </a:p>
          <a:p>
            <a:pPr lvl="1"/>
            <a:r>
              <a:rPr lang="de-DE" b="1" dirty="0"/>
              <a:t>Mohamed Boujataoui</a:t>
            </a:r>
          </a:p>
        </p:txBody>
      </p:sp>
      <p:sp>
        <p:nvSpPr>
          <p:cNvPr id="2" name="Thank you"/>
          <p:cNvSpPr>
            <a:spLocks noGrp="1"/>
          </p:cNvSpPr>
          <p:nvPr>
            <p:ph type="ctrTitle"/>
          </p:nvPr>
        </p:nvSpPr>
        <p:spPr bwMode="gray">
          <a:xfrm>
            <a:off x="504000" y="1467009"/>
            <a:ext cx="5593588" cy="923116"/>
          </a:xfrm>
        </p:spPr>
        <p:txBody>
          <a:bodyPr/>
          <a:lstStyle/>
          <a:p>
            <a:r>
              <a:rPr lang="de-DE"/>
              <a:t>Vielen Dank.</a:t>
            </a:r>
          </a:p>
        </p:txBody>
      </p:sp>
      <p:pic>
        <p:nvPicPr>
          <p:cNvPr id="5" name="Picture 4">
            <a:extLst>
              <a:ext uri="{FF2B5EF4-FFF2-40B4-BE49-F238E27FC236}">
                <a16:creationId xmlns:a16="http://schemas.microsoft.com/office/drawing/2014/main" id="{31BDEB96-E1E2-4502-9AA8-1C3137D27FB6}"/>
              </a:ext>
            </a:extLst>
          </p:cNvPr>
          <p:cNvPicPr>
            <a:picLocks noChangeAspect="1"/>
          </p:cNvPicPr>
          <p:nvPr/>
        </p:nvPicPr>
        <p:blipFill rotWithShape="1">
          <a:blip r:embed="rId2"/>
          <a:srcRect t="28548" b="30319"/>
          <a:stretch/>
        </p:blipFill>
        <p:spPr>
          <a:xfrm>
            <a:off x="504000" y="5928693"/>
            <a:ext cx="1336572" cy="549778"/>
          </a:xfrm>
          <a:prstGeom prst="rect">
            <a:avLst/>
          </a:prstGeom>
        </p:spPr>
      </p:pic>
    </p:spTree>
    <p:extLst>
      <p:ext uri="{BB962C8B-B14F-4D97-AF65-F5344CB8AC3E}">
        <p14:creationId xmlns:p14="http://schemas.microsoft.com/office/powerpoint/2010/main" val="1881851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35"/>
          <p:cNvSpPr/>
          <p:nvPr/>
        </p:nvSpPr>
        <p:spPr bwMode="auto">
          <a:xfrm>
            <a:off x="5425486" y="1799694"/>
            <a:ext cx="5805326" cy="4582064"/>
          </a:xfrm>
          <a:prstGeom prst="roundRect">
            <a:avLst/>
          </a:prstGeom>
          <a:solidFill>
            <a:schemeClr val="accent4">
              <a:lumMod val="60000"/>
              <a:lumOff val="4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9" name="Rounded Rectangle 35"/>
          <p:cNvSpPr/>
          <p:nvPr/>
        </p:nvSpPr>
        <p:spPr bwMode="auto">
          <a:xfrm>
            <a:off x="922908" y="1799694"/>
            <a:ext cx="4333848" cy="4582064"/>
          </a:xfrm>
          <a:prstGeom prst="roundRect">
            <a:avLst/>
          </a:prstGeom>
          <a:solidFill>
            <a:schemeClr val="accent3">
              <a:lumMod val="60000"/>
              <a:lumOff val="4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65" name="Title 1"/>
          <p:cNvSpPr>
            <a:spLocks noGrp="1"/>
          </p:cNvSpPr>
          <p:nvPr>
            <p:ph type="title"/>
          </p:nvPr>
        </p:nvSpPr>
        <p:spPr>
          <a:xfrm>
            <a:off x="354240" y="380070"/>
            <a:ext cx="10513166" cy="738322"/>
          </a:xfrm>
        </p:spPr>
        <p:txBody>
          <a:bodyPr/>
          <a:lstStyle/>
          <a:p>
            <a:r>
              <a:rPr lang="en-US" dirty="0"/>
              <a:t>SuccessFactors </a:t>
            </a:r>
            <a:r>
              <a:rPr lang="en-US" dirty="0" err="1"/>
              <a:t>Instanzstrategie</a:t>
            </a:r>
            <a:r>
              <a:rPr lang="en-US" dirty="0"/>
              <a:t/>
            </a:r>
            <a:br>
              <a:rPr lang="en-US" dirty="0"/>
            </a:br>
            <a:r>
              <a:rPr lang="en-US" b="0" dirty="0" err="1">
                <a:solidFill>
                  <a:schemeClr val="bg1">
                    <a:lumMod val="50000"/>
                  </a:schemeClr>
                </a:solidFill>
              </a:rPr>
              <a:t>Empfohlene</a:t>
            </a:r>
            <a:r>
              <a:rPr lang="en-US" b="0" dirty="0">
                <a:solidFill>
                  <a:schemeClr val="bg1">
                    <a:lumMod val="50000"/>
                  </a:schemeClr>
                </a:solidFill>
              </a:rPr>
              <a:t> </a:t>
            </a:r>
            <a:r>
              <a:rPr lang="en-US" b="0" dirty="0" err="1">
                <a:solidFill>
                  <a:schemeClr val="bg1">
                    <a:lumMod val="50000"/>
                  </a:schemeClr>
                </a:solidFill>
              </a:rPr>
              <a:t>Architektur</a:t>
            </a:r>
            <a:r>
              <a:rPr lang="en-US" b="0" dirty="0">
                <a:solidFill>
                  <a:schemeClr val="bg1">
                    <a:lumMod val="50000"/>
                  </a:schemeClr>
                </a:solidFill>
              </a:rPr>
              <a:t> (</a:t>
            </a:r>
            <a:r>
              <a:rPr lang="en-US" b="0" dirty="0" err="1">
                <a:solidFill>
                  <a:schemeClr val="bg1">
                    <a:lumMod val="50000"/>
                  </a:schemeClr>
                </a:solidFill>
              </a:rPr>
              <a:t>mit</a:t>
            </a:r>
            <a:r>
              <a:rPr lang="en-US" b="0" dirty="0">
                <a:solidFill>
                  <a:schemeClr val="bg1">
                    <a:lumMod val="50000"/>
                  </a:schemeClr>
                </a:solidFill>
              </a:rPr>
              <a:t> Employee Central)</a:t>
            </a:r>
          </a:p>
        </p:txBody>
      </p:sp>
      <p:sp>
        <p:nvSpPr>
          <p:cNvPr id="11" name="Rounded Rectangle 33"/>
          <p:cNvSpPr/>
          <p:nvPr/>
        </p:nvSpPr>
        <p:spPr bwMode="auto">
          <a:xfrm>
            <a:off x="5702185" y="2358218"/>
            <a:ext cx="2407614" cy="1304983"/>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13" name="Rounded Rectangle 31"/>
          <p:cNvSpPr/>
          <p:nvPr/>
        </p:nvSpPr>
        <p:spPr bwMode="auto">
          <a:xfrm>
            <a:off x="1888603" y="2358218"/>
            <a:ext cx="2407614" cy="1320333"/>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14" name="Freeform 6"/>
          <p:cNvSpPr>
            <a:spLocks/>
          </p:cNvSpPr>
          <p:nvPr/>
        </p:nvSpPr>
        <p:spPr bwMode="auto">
          <a:xfrm>
            <a:off x="2032178" y="2748414"/>
            <a:ext cx="2029491" cy="768599"/>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57545" tIns="28770" rIns="57545" bIns="28770" numCol="1" anchor="t" anchorCtr="0" compatLnSpc="1">
            <a:prstTxWarp prst="textNoShape">
              <a:avLst/>
            </a:prstTxWarp>
          </a:bodyPr>
          <a:lstStyle/>
          <a:p>
            <a:endParaRPr lang="en-US" sz="1350" dirty="0">
              <a:solidFill>
                <a:schemeClr val="bg1"/>
              </a:solidFill>
              <a:latin typeface="BentonSans Medium" panose="02000603000000020004" pitchFamily="2" charset="0"/>
            </a:endParaRPr>
          </a:p>
        </p:txBody>
      </p:sp>
      <p:sp>
        <p:nvSpPr>
          <p:cNvPr id="16" name="Rectangle 15"/>
          <p:cNvSpPr/>
          <p:nvPr/>
        </p:nvSpPr>
        <p:spPr>
          <a:xfrm>
            <a:off x="1814961" y="2358217"/>
            <a:ext cx="2538879" cy="230779"/>
          </a:xfrm>
          <a:prstGeom prst="rect">
            <a:avLst/>
          </a:prstGeom>
        </p:spPr>
        <p:txBody>
          <a:bodyPr wrap="square">
            <a:spAutoFit/>
          </a:bodyPr>
          <a:lstStyle/>
          <a:p>
            <a:pPr lvl="0" algn="ctr"/>
            <a:r>
              <a:rPr lang="en-US" sz="900" b="1" dirty="0" err="1">
                <a:latin typeface="Arial" pitchFamily="34" charset="0"/>
                <a:cs typeface="Arial" pitchFamily="34" charset="0"/>
              </a:rPr>
              <a:t>Entwicklung</a:t>
            </a:r>
            <a:endParaRPr lang="en-US" sz="900" b="1" dirty="0">
              <a:latin typeface="Arial" pitchFamily="34" charset="0"/>
              <a:cs typeface="Arial" pitchFamily="34" charset="0"/>
            </a:endParaRPr>
          </a:p>
        </p:txBody>
      </p:sp>
      <p:sp>
        <p:nvSpPr>
          <p:cNvPr id="24" name="Freeform 6"/>
          <p:cNvSpPr>
            <a:spLocks/>
          </p:cNvSpPr>
          <p:nvPr/>
        </p:nvSpPr>
        <p:spPr bwMode="auto">
          <a:xfrm>
            <a:off x="5872466" y="2727949"/>
            <a:ext cx="2029491" cy="80370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57545" tIns="28770" rIns="57545" bIns="28770" numCol="1" anchor="t" anchorCtr="0" compatLnSpc="1">
            <a:prstTxWarp prst="textNoShape">
              <a:avLst/>
            </a:prstTxWarp>
          </a:bodyPr>
          <a:lstStyle/>
          <a:p>
            <a:endParaRPr lang="en-US" sz="1350" dirty="0">
              <a:solidFill>
                <a:schemeClr val="bg1"/>
              </a:solidFill>
              <a:latin typeface="BentonSans Medium" panose="02000603000000020004" pitchFamily="2" charset="0"/>
            </a:endParaRPr>
          </a:p>
        </p:txBody>
      </p:sp>
      <p:sp>
        <p:nvSpPr>
          <p:cNvPr id="26" name="Rectangle 25"/>
          <p:cNvSpPr/>
          <p:nvPr/>
        </p:nvSpPr>
        <p:spPr>
          <a:xfrm>
            <a:off x="5655249" y="2358217"/>
            <a:ext cx="2538879" cy="230779"/>
          </a:xfrm>
          <a:prstGeom prst="rect">
            <a:avLst/>
          </a:prstGeom>
        </p:spPr>
        <p:txBody>
          <a:bodyPr wrap="square">
            <a:spAutoFit/>
          </a:bodyPr>
          <a:lstStyle/>
          <a:p>
            <a:pPr lvl="0" algn="ctr"/>
            <a:r>
              <a:rPr lang="en-US" sz="900" b="1" dirty="0">
                <a:latin typeface="Arial" pitchFamily="34" charset="0"/>
                <a:cs typeface="Arial" pitchFamily="34" charset="0"/>
              </a:rPr>
              <a:t>Production</a:t>
            </a:r>
          </a:p>
        </p:txBody>
      </p:sp>
      <p:sp>
        <p:nvSpPr>
          <p:cNvPr id="32" name="Rectangle 31"/>
          <p:cNvSpPr/>
          <p:nvPr/>
        </p:nvSpPr>
        <p:spPr>
          <a:xfrm>
            <a:off x="1737450" y="1799694"/>
            <a:ext cx="2538879" cy="461558"/>
          </a:xfrm>
          <a:prstGeom prst="rect">
            <a:avLst/>
          </a:prstGeom>
        </p:spPr>
        <p:txBody>
          <a:bodyPr wrap="square">
            <a:spAutoFit/>
          </a:bodyPr>
          <a:lstStyle/>
          <a:p>
            <a:pPr lvl="0" algn="ctr"/>
            <a:r>
              <a:rPr lang="en-US" sz="1200" b="1" dirty="0">
                <a:solidFill>
                  <a:srgbClr val="FF0000"/>
                </a:solidFill>
                <a:latin typeface="Arial" pitchFamily="34" charset="0"/>
                <a:cs typeface="Arial" pitchFamily="34" charset="0"/>
              </a:rPr>
              <a:t>*PREVIEW </a:t>
            </a:r>
            <a:r>
              <a:rPr lang="en-US" sz="1200" b="1" dirty="0" err="1">
                <a:solidFill>
                  <a:srgbClr val="FF0000"/>
                </a:solidFill>
                <a:latin typeface="Arial" pitchFamily="34" charset="0"/>
                <a:cs typeface="Arial" pitchFamily="34" charset="0"/>
              </a:rPr>
              <a:t>Umgebung</a:t>
            </a:r>
            <a:endParaRPr lang="en-US" sz="1200" b="1" dirty="0">
              <a:solidFill>
                <a:srgbClr val="FF0000"/>
              </a:solidFill>
              <a:latin typeface="Arial" pitchFamily="34" charset="0"/>
              <a:cs typeface="Arial" pitchFamily="34" charset="0"/>
            </a:endParaRPr>
          </a:p>
          <a:p>
            <a:pPr lvl="0" algn="ctr"/>
            <a:r>
              <a:rPr lang="en-US" sz="1200" b="1" dirty="0">
                <a:solidFill>
                  <a:srgbClr val="FF0000"/>
                </a:solidFill>
                <a:latin typeface="Arial" pitchFamily="34" charset="0"/>
                <a:cs typeface="Arial" pitchFamily="34" charset="0"/>
              </a:rPr>
              <a:t>(DC12 Preview)</a:t>
            </a:r>
          </a:p>
        </p:txBody>
      </p:sp>
      <p:sp>
        <p:nvSpPr>
          <p:cNvPr id="33" name="Rectangle 32"/>
          <p:cNvSpPr/>
          <p:nvPr/>
        </p:nvSpPr>
        <p:spPr>
          <a:xfrm>
            <a:off x="7058709" y="1810853"/>
            <a:ext cx="2538879" cy="461558"/>
          </a:xfrm>
          <a:prstGeom prst="rect">
            <a:avLst/>
          </a:prstGeom>
        </p:spPr>
        <p:txBody>
          <a:bodyPr wrap="square">
            <a:spAutoFit/>
          </a:bodyPr>
          <a:lstStyle/>
          <a:p>
            <a:pPr lvl="0" algn="ctr"/>
            <a:r>
              <a:rPr lang="en-US" sz="1200" b="1" dirty="0">
                <a:solidFill>
                  <a:srgbClr val="FF0000"/>
                </a:solidFill>
                <a:latin typeface="Arial" pitchFamily="34" charset="0"/>
                <a:cs typeface="Arial" pitchFamily="34" charset="0"/>
              </a:rPr>
              <a:t>PRODUCTION </a:t>
            </a:r>
            <a:r>
              <a:rPr lang="en-US" sz="1200" b="1" dirty="0" err="1">
                <a:solidFill>
                  <a:srgbClr val="FF0000"/>
                </a:solidFill>
                <a:latin typeface="Arial" pitchFamily="34" charset="0"/>
                <a:cs typeface="Arial" pitchFamily="34" charset="0"/>
              </a:rPr>
              <a:t>Umgebung</a:t>
            </a:r>
            <a:endParaRPr lang="en-US" sz="1200" b="1" dirty="0">
              <a:solidFill>
                <a:srgbClr val="FF0000"/>
              </a:solidFill>
              <a:latin typeface="Arial" pitchFamily="34" charset="0"/>
              <a:cs typeface="Arial" pitchFamily="34" charset="0"/>
            </a:endParaRPr>
          </a:p>
          <a:p>
            <a:pPr lvl="0" algn="ctr"/>
            <a:r>
              <a:rPr lang="en-US" sz="1200" b="1" dirty="0">
                <a:solidFill>
                  <a:srgbClr val="FF0000"/>
                </a:solidFill>
                <a:latin typeface="Arial" pitchFamily="34" charset="0"/>
                <a:cs typeface="Arial" pitchFamily="34" charset="0"/>
              </a:rPr>
              <a:t>(DC12 Production)</a:t>
            </a:r>
          </a:p>
        </p:txBody>
      </p:sp>
      <p:sp>
        <p:nvSpPr>
          <p:cNvPr id="39" name="TextBox 38"/>
          <p:cNvSpPr txBox="1"/>
          <p:nvPr/>
        </p:nvSpPr>
        <p:spPr>
          <a:xfrm>
            <a:off x="2032177" y="3731883"/>
            <a:ext cx="1651167" cy="55399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900" i="1" kern="0" dirty="0">
                <a:ea typeface="Arial Unicode MS" pitchFamily="34" charset="-128"/>
                <a:cs typeface="Arial Unicode MS" pitchFamily="34" charset="-128"/>
              </a:rPr>
              <a:t>*</a:t>
            </a:r>
            <a:r>
              <a:rPr lang="en-US" sz="900" i="1" kern="0" dirty="0" err="1">
                <a:ea typeface="Arial Unicode MS" pitchFamily="34" charset="-128"/>
                <a:cs typeface="Arial Unicode MS" pitchFamily="34" charset="-128"/>
              </a:rPr>
              <a:t>vierteljährliche</a:t>
            </a:r>
            <a:r>
              <a:rPr lang="en-US" sz="900" i="1" kern="0" dirty="0">
                <a:ea typeface="Arial Unicode MS" pitchFamily="34" charset="-128"/>
                <a:cs typeface="Arial Unicode MS" pitchFamily="34" charset="-128"/>
              </a:rPr>
              <a:t> </a:t>
            </a:r>
            <a:r>
              <a:rPr lang="en-US" sz="900" i="1" dirty="0"/>
              <a:t>SuccessFactors Releases </a:t>
            </a:r>
            <a:r>
              <a:rPr lang="en-US" sz="900" i="1" dirty="0" err="1"/>
              <a:t>werden</a:t>
            </a:r>
            <a:r>
              <a:rPr lang="en-US" sz="900" i="1" dirty="0"/>
              <a:t> 30 </a:t>
            </a:r>
            <a:r>
              <a:rPr lang="en-US" sz="900" i="1" dirty="0" err="1"/>
              <a:t>Tage</a:t>
            </a:r>
            <a:r>
              <a:rPr lang="en-US" sz="900" i="1" dirty="0"/>
              <a:t> </a:t>
            </a:r>
            <a:r>
              <a:rPr lang="en-US" sz="900" i="1" dirty="0" err="1"/>
              <a:t>vor</a:t>
            </a:r>
            <a:r>
              <a:rPr lang="en-US" sz="900" i="1" dirty="0"/>
              <a:t> der Production </a:t>
            </a:r>
            <a:r>
              <a:rPr lang="en-US" sz="900" i="1" dirty="0" err="1"/>
              <a:t>Umgebung</a:t>
            </a:r>
            <a:r>
              <a:rPr lang="en-US" sz="900" i="1" dirty="0"/>
              <a:t> </a:t>
            </a:r>
            <a:r>
              <a:rPr lang="en-US" sz="900" i="1" dirty="0" err="1"/>
              <a:t>aufgespielt</a:t>
            </a:r>
            <a:endParaRPr lang="en-US" sz="900" i="1" kern="0" dirty="0">
              <a:ea typeface="Arial Unicode MS" pitchFamily="34" charset="-128"/>
              <a:cs typeface="Arial Unicode MS" pitchFamily="34" charset="-128"/>
            </a:endParaRPr>
          </a:p>
        </p:txBody>
      </p:sp>
      <p:sp>
        <p:nvSpPr>
          <p:cNvPr id="18" name="Rounded Rectangle 33"/>
          <p:cNvSpPr/>
          <p:nvPr/>
        </p:nvSpPr>
        <p:spPr bwMode="auto">
          <a:xfrm>
            <a:off x="5698678" y="4109475"/>
            <a:ext cx="2407614" cy="1304983"/>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20" name="Freeform 6"/>
          <p:cNvSpPr>
            <a:spLocks/>
          </p:cNvSpPr>
          <p:nvPr/>
        </p:nvSpPr>
        <p:spPr bwMode="auto">
          <a:xfrm>
            <a:off x="5868959" y="4479206"/>
            <a:ext cx="2029491" cy="80370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57545" tIns="28770" rIns="57545" bIns="28770" numCol="1" anchor="t" anchorCtr="0" compatLnSpc="1">
            <a:prstTxWarp prst="textNoShape">
              <a:avLst/>
            </a:prstTxWarp>
          </a:bodyPr>
          <a:lstStyle/>
          <a:p>
            <a:endParaRPr lang="en-US" sz="1350" dirty="0">
              <a:solidFill>
                <a:schemeClr val="bg1"/>
              </a:solidFill>
              <a:latin typeface="BentonSans Medium" panose="02000603000000020004" pitchFamily="2" charset="0"/>
            </a:endParaRPr>
          </a:p>
        </p:txBody>
      </p:sp>
      <p:sp>
        <p:nvSpPr>
          <p:cNvPr id="21" name="Rectangle 20"/>
          <p:cNvSpPr/>
          <p:nvPr/>
        </p:nvSpPr>
        <p:spPr>
          <a:xfrm>
            <a:off x="5651742" y="4109473"/>
            <a:ext cx="2538879" cy="230779"/>
          </a:xfrm>
          <a:prstGeom prst="rect">
            <a:avLst/>
          </a:prstGeom>
        </p:spPr>
        <p:txBody>
          <a:bodyPr wrap="square">
            <a:spAutoFit/>
          </a:bodyPr>
          <a:lstStyle/>
          <a:p>
            <a:pPr lvl="0" algn="ctr"/>
            <a:r>
              <a:rPr lang="en-US" sz="900" b="1" dirty="0" err="1">
                <a:latin typeface="Arial" pitchFamily="34" charset="0"/>
                <a:cs typeface="Arial" pitchFamily="34" charset="0"/>
              </a:rPr>
              <a:t>Qualitäts</a:t>
            </a:r>
            <a:r>
              <a:rPr lang="en-US" sz="900" b="1" dirty="0">
                <a:latin typeface="Arial" pitchFamily="34" charset="0"/>
                <a:cs typeface="Arial" pitchFamily="34" charset="0"/>
              </a:rPr>
              <a:t> </a:t>
            </a:r>
            <a:r>
              <a:rPr lang="en-US" sz="900" b="1" dirty="0" err="1">
                <a:latin typeface="Arial" pitchFamily="34" charset="0"/>
                <a:cs typeface="Arial" pitchFamily="34" charset="0"/>
              </a:rPr>
              <a:t>Sicherung</a:t>
            </a:r>
            <a:endParaRPr lang="en-US" sz="900" b="1" dirty="0">
              <a:latin typeface="Arial" pitchFamily="34" charset="0"/>
              <a:cs typeface="Arial" pitchFamily="34" charset="0"/>
            </a:endParaRPr>
          </a:p>
        </p:txBody>
      </p:sp>
      <p:sp>
        <p:nvSpPr>
          <p:cNvPr id="25" name="Down Arrow 1"/>
          <p:cNvSpPr/>
          <p:nvPr/>
        </p:nvSpPr>
        <p:spPr bwMode="gray">
          <a:xfrm rot="18258484">
            <a:off x="4782627" y="3077288"/>
            <a:ext cx="327576" cy="2226837"/>
          </a:xfrm>
          <a:prstGeom prst="downArrow">
            <a:avLst/>
          </a:prstGeom>
          <a:solidFill>
            <a:srgbClr val="008000"/>
          </a:solidFill>
          <a:ln w="6350" algn="ctr">
            <a:noFill/>
            <a:miter lim="800000"/>
            <a:headEnd/>
            <a:tailEnd/>
          </a:ln>
        </p:spPr>
        <p:txBody>
          <a:bodyPr vert="vert" lIns="89979" tIns="71983" rIns="89979" bIns="71983" rtlCol="0" anchor="ctr"/>
          <a:lstStyle/>
          <a:p>
            <a:pPr algn="ctr" defTabSz="914217" fontAlgn="base">
              <a:spcBef>
                <a:spcPct val="50000"/>
              </a:spcBef>
              <a:spcAft>
                <a:spcPct val="0"/>
              </a:spcAft>
              <a:buClr>
                <a:srgbClr val="F0AB00"/>
              </a:buClr>
              <a:buSzPct val="80000"/>
            </a:pPr>
            <a:r>
              <a:rPr lang="en-US" sz="1050" kern="0" dirty="0">
                <a:solidFill>
                  <a:schemeClr val="bg1"/>
                </a:solidFill>
                <a:ea typeface="Arial Unicode MS" pitchFamily="34" charset="-128"/>
                <a:cs typeface="Arial Unicode MS" pitchFamily="34" charset="-128"/>
              </a:rPr>
              <a:t>Migrations </a:t>
            </a:r>
            <a:r>
              <a:rPr lang="en-US" sz="1050" kern="0" dirty="0" err="1">
                <a:solidFill>
                  <a:schemeClr val="bg1"/>
                </a:solidFill>
                <a:ea typeface="Arial Unicode MS" pitchFamily="34" charset="-128"/>
                <a:cs typeface="Arial Unicode MS" pitchFamily="34" charset="-128"/>
              </a:rPr>
              <a:t>Pfad</a:t>
            </a:r>
            <a:endParaRPr lang="en-US" sz="1050" kern="0" dirty="0">
              <a:solidFill>
                <a:schemeClr val="bg1"/>
              </a:solidFill>
              <a:ea typeface="Arial Unicode MS" pitchFamily="34" charset="-128"/>
              <a:cs typeface="Arial Unicode MS" pitchFamily="34" charset="-128"/>
            </a:endParaRPr>
          </a:p>
        </p:txBody>
      </p:sp>
      <p:sp>
        <p:nvSpPr>
          <p:cNvPr id="27" name="Down Arrow 1"/>
          <p:cNvSpPr/>
          <p:nvPr/>
        </p:nvSpPr>
        <p:spPr bwMode="gray">
          <a:xfrm rot="10800000">
            <a:off x="6213771" y="3531657"/>
            <a:ext cx="125819" cy="1207659"/>
          </a:xfrm>
          <a:prstGeom prst="downArrow">
            <a:avLst/>
          </a:prstGeom>
          <a:solidFill>
            <a:srgbClr val="008000"/>
          </a:solidFill>
          <a:ln w="6350" algn="ctr">
            <a:noFill/>
            <a:miter lim="800000"/>
            <a:headEnd/>
            <a:tailEnd/>
          </a:ln>
        </p:spPr>
        <p:txBody>
          <a:bodyPr vert="vert" lIns="89979" tIns="71983" rIns="89979" bIns="71983" rtlCol="0" anchor="ctr"/>
          <a:lstStyle/>
          <a:p>
            <a:pPr algn="ctr" defTabSz="914217" fontAlgn="base">
              <a:spcBef>
                <a:spcPct val="50000"/>
              </a:spcBef>
              <a:spcAft>
                <a:spcPct val="0"/>
              </a:spcAft>
              <a:buClr>
                <a:srgbClr val="F0AB00"/>
              </a:buClr>
              <a:buSzPct val="80000"/>
            </a:pPr>
            <a:endParaRPr lang="en-US" sz="1050" kern="0" dirty="0">
              <a:ea typeface="Arial Unicode MS" pitchFamily="34" charset="-128"/>
              <a:cs typeface="Arial Unicode MS" pitchFamily="34" charset="-128"/>
            </a:endParaRPr>
          </a:p>
        </p:txBody>
      </p:sp>
      <p:sp>
        <p:nvSpPr>
          <p:cNvPr id="28" name="Down Arrow 1"/>
          <p:cNvSpPr/>
          <p:nvPr/>
        </p:nvSpPr>
        <p:spPr bwMode="gray">
          <a:xfrm rot="5400000">
            <a:off x="4811306" y="2591588"/>
            <a:ext cx="310949" cy="1585084"/>
          </a:xfrm>
          <a:prstGeom prst="downArrow">
            <a:avLst/>
          </a:prstGeom>
          <a:solidFill>
            <a:srgbClr val="0076CB"/>
          </a:solidFill>
          <a:ln w="6350" algn="ctr">
            <a:noFill/>
            <a:miter lim="800000"/>
            <a:headEnd/>
            <a:tailEnd/>
          </a:ln>
        </p:spPr>
        <p:txBody>
          <a:bodyPr vert="vert270" lIns="89979" tIns="71983" rIns="89979" bIns="71983" rtlCol="0" anchor="ctr"/>
          <a:lstStyle/>
          <a:p>
            <a:pPr algn="ctr" defTabSz="914217" fontAlgn="base">
              <a:spcBef>
                <a:spcPct val="50000"/>
              </a:spcBef>
              <a:spcAft>
                <a:spcPct val="0"/>
              </a:spcAft>
              <a:buClr>
                <a:srgbClr val="F0AB00"/>
              </a:buClr>
              <a:buSzPct val="80000"/>
            </a:pPr>
            <a:r>
              <a:rPr lang="en-US" sz="1050" kern="0" dirty="0" err="1">
                <a:solidFill>
                  <a:schemeClr val="bg1"/>
                </a:solidFill>
                <a:ea typeface="Arial Unicode MS" pitchFamily="34" charset="-128"/>
                <a:cs typeface="Arial Unicode MS" pitchFamily="34" charset="-128"/>
              </a:rPr>
              <a:t>Daten</a:t>
            </a:r>
            <a:r>
              <a:rPr lang="en-US" sz="1050" kern="0" dirty="0">
                <a:solidFill>
                  <a:schemeClr val="bg1"/>
                </a:solidFill>
                <a:ea typeface="Arial Unicode MS" pitchFamily="34" charset="-128"/>
                <a:cs typeface="Arial Unicode MS" pitchFamily="34" charset="-128"/>
              </a:rPr>
              <a:t> Refresh</a:t>
            </a:r>
          </a:p>
        </p:txBody>
      </p:sp>
      <p:sp>
        <p:nvSpPr>
          <p:cNvPr id="29" name="Down Arrow 1"/>
          <p:cNvSpPr/>
          <p:nvPr/>
        </p:nvSpPr>
        <p:spPr bwMode="gray">
          <a:xfrm>
            <a:off x="6005928" y="3554306"/>
            <a:ext cx="120605" cy="1322193"/>
          </a:xfrm>
          <a:prstGeom prst="downArrow">
            <a:avLst/>
          </a:prstGeom>
          <a:solidFill>
            <a:srgbClr val="0076CB"/>
          </a:solidFill>
          <a:ln w="6350" algn="ctr">
            <a:noFill/>
            <a:miter lim="800000"/>
            <a:headEnd/>
            <a:tailEnd/>
          </a:ln>
        </p:spPr>
        <p:txBody>
          <a:bodyPr vert="vert" lIns="89979" tIns="71983" rIns="89979" bIns="71983" rtlCol="0" anchor="ctr"/>
          <a:lstStyle/>
          <a:p>
            <a:pPr algn="ctr" defTabSz="914217" fontAlgn="base">
              <a:spcBef>
                <a:spcPct val="50000"/>
              </a:spcBef>
              <a:spcAft>
                <a:spcPct val="0"/>
              </a:spcAft>
              <a:buClr>
                <a:srgbClr val="F0AB00"/>
              </a:buClr>
              <a:buSzPct val="80000"/>
            </a:pPr>
            <a:endParaRPr lang="en-US" sz="1050" kern="0" dirty="0">
              <a:ea typeface="Arial Unicode MS" pitchFamily="34" charset="-128"/>
              <a:cs typeface="Arial Unicode MS" pitchFamily="34" charset="-128"/>
            </a:endParaRPr>
          </a:p>
        </p:txBody>
      </p:sp>
      <p:sp>
        <p:nvSpPr>
          <p:cNvPr id="31" name="Down Arrow 1"/>
          <p:cNvSpPr/>
          <p:nvPr/>
        </p:nvSpPr>
        <p:spPr bwMode="gray">
          <a:xfrm rot="7460103">
            <a:off x="4610957" y="3222850"/>
            <a:ext cx="310949" cy="2332633"/>
          </a:xfrm>
          <a:prstGeom prst="downArrow">
            <a:avLst/>
          </a:prstGeom>
          <a:solidFill>
            <a:srgbClr val="C00000"/>
          </a:solidFill>
          <a:ln w="6350" algn="ctr">
            <a:noFill/>
            <a:miter lim="800000"/>
            <a:headEnd/>
            <a:tailEnd/>
          </a:ln>
        </p:spPr>
        <p:txBody>
          <a:bodyPr vert="vert270" lIns="89979" tIns="71983" rIns="89979" bIns="71983" rtlCol="0" anchor="ctr"/>
          <a:lstStyle/>
          <a:p>
            <a:pPr algn="ctr" defTabSz="914217" fontAlgn="base">
              <a:spcBef>
                <a:spcPct val="50000"/>
              </a:spcBef>
              <a:spcAft>
                <a:spcPct val="0"/>
              </a:spcAft>
              <a:buClr>
                <a:srgbClr val="F0AB00"/>
              </a:buClr>
              <a:buSzPct val="80000"/>
            </a:pPr>
            <a:r>
              <a:rPr lang="en-US" sz="1050" kern="0" dirty="0">
                <a:solidFill>
                  <a:schemeClr val="bg1"/>
                </a:solidFill>
                <a:ea typeface="Arial Unicode MS" pitchFamily="34" charset="-128"/>
                <a:cs typeface="Arial Unicode MS" pitchFamily="34" charset="-128"/>
              </a:rPr>
              <a:t>Production Issue Migrations </a:t>
            </a:r>
            <a:r>
              <a:rPr lang="en-US" sz="1050" kern="0" dirty="0" err="1">
                <a:solidFill>
                  <a:schemeClr val="bg1"/>
                </a:solidFill>
                <a:ea typeface="Arial Unicode MS" pitchFamily="34" charset="-128"/>
                <a:cs typeface="Arial Unicode MS" pitchFamily="34" charset="-128"/>
              </a:rPr>
              <a:t>Pfad</a:t>
            </a:r>
            <a:endParaRPr lang="en-US" sz="1050" kern="0" dirty="0">
              <a:solidFill>
                <a:schemeClr val="bg1"/>
              </a:solidFill>
              <a:ea typeface="Arial Unicode MS" pitchFamily="34" charset="-128"/>
              <a:cs typeface="Arial Unicode MS" pitchFamily="34" charset="-128"/>
            </a:endParaRPr>
          </a:p>
        </p:txBody>
      </p:sp>
      <p:sp>
        <p:nvSpPr>
          <p:cNvPr id="34" name="Down Arrow 1"/>
          <p:cNvSpPr/>
          <p:nvPr/>
        </p:nvSpPr>
        <p:spPr bwMode="gray">
          <a:xfrm rot="10800000">
            <a:off x="7477984" y="3551794"/>
            <a:ext cx="125819" cy="1207659"/>
          </a:xfrm>
          <a:prstGeom prst="downArrow">
            <a:avLst/>
          </a:prstGeom>
          <a:solidFill>
            <a:srgbClr val="C00000"/>
          </a:solidFill>
          <a:ln w="6350" algn="ctr">
            <a:noFill/>
            <a:miter lim="800000"/>
            <a:headEnd/>
            <a:tailEnd/>
          </a:ln>
        </p:spPr>
        <p:txBody>
          <a:bodyPr vert="vert" lIns="89979" tIns="71983" rIns="89979" bIns="71983" rtlCol="0" anchor="ctr"/>
          <a:lstStyle/>
          <a:p>
            <a:pPr algn="ctr" defTabSz="914217" fontAlgn="base">
              <a:spcBef>
                <a:spcPct val="50000"/>
              </a:spcBef>
              <a:spcAft>
                <a:spcPct val="0"/>
              </a:spcAft>
              <a:buClr>
                <a:srgbClr val="F0AB00"/>
              </a:buClr>
              <a:buSzPct val="80000"/>
            </a:pPr>
            <a:endParaRPr lang="en-US" sz="105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824640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35"/>
          <p:cNvSpPr/>
          <p:nvPr/>
        </p:nvSpPr>
        <p:spPr bwMode="auto">
          <a:xfrm>
            <a:off x="6199369" y="1771575"/>
            <a:ext cx="4333848" cy="4582064"/>
          </a:xfrm>
          <a:prstGeom prst="roundRect">
            <a:avLst/>
          </a:prstGeom>
          <a:solidFill>
            <a:schemeClr val="accent4">
              <a:lumMod val="60000"/>
              <a:lumOff val="4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9" name="Rounded Rectangle 35"/>
          <p:cNvSpPr/>
          <p:nvPr/>
        </p:nvSpPr>
        <p:spPr bwMode="auto">
          <a:xfrm>
            <a:off x="1492857" y="1774734"/>
            <a:ext cx="4333848" cy="4582064"/>
          </a:xfrm>
          <a:prstGeom prst="roundRect">
            <a:avLst/>
          </a:prstGeom>
          <a:solidFill>
            <a:schemeClr val="accent3">
              <a:lumMod val="60000"/>
              <a:lumOff val="4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65" name="Title 1"/>
          <p:cNvSpPr>
            <a:spLocks noGrp="1"/>
          </p:cNvSpPr>
          <p:nvPr>
            <p:ph type="title"/>
          </p:nvPr>
        </p:nvSpPr>
        <p:spPr>
          <a:xfrm>
            <a:off x="354240" y="380070"/>
            <a:ext cx="10513166" cy="738322"/>
          </a:xfrm>
        </p:spPr>
        <p:txBody>
          <a:bodyPr/>
          <a:lstStyle/>
          <a:p>
            <a:r>
              <a:rPr lang="en-US" dirty="0"/>
              <a:t>SuccessFactors </a:t>
            </a:r>
            <a:r>
              <a:rPr lang="en-US" dirty="0" err="1"/>
              <a:t>Instanzstrategie</a:t>
            </a:r>
            <a:r>
              <a:rPr lang="en-US" dirty="0"/>
              <a:t/>
            </a:r>
            <a:br>
              <a:rPr lang="en-US" dirty="0"/>
            </a:br>
            <a:r>
              <a:rPr lang="en-US" b="0" dirty="0" err="1">
                <a:solidFill>
                  <a:schemeClr val="bg1">
                    <a:lumMod val="50000"/>
                  </a:schemeClr>
                </a:solidFill>
              </a:rPr>
              <a:t>Empfohlene</a:t>
            </a:r>
            <a:r>
              <a:rPr lang="en-US" b="0" dirty="0">
                <a:solidFill>
                  <a:schemeClr val="bg1">
                    <a:lumMod val="50000"/>
                  </a:schemeClr>
                </a:solidFill>
              </a:rPr>
              <a:t> </a:t>
            </a:r>
            <a:r>
              <a:rPr lang="en-US" b="0" dirty="0" err="1">
                <a:solidFill>
                  <a:schemeClr val="bg1">
                    <a:lumMod val="50000"/>
                  </a:schemeClr>
                </a:solidFill>
              </a:rPr>
              <a:t>Architektur</a:t>
            </a:r>
            <a:r>
              <a:rPr lang="en-US" b="0" dirty="0">
                <a:solidFill>
                  <a:schemeClr val="bg1">
                    <a:lumMod val="50000"/>
                  </a:schemeClr>
                </a:solidFill>
              </a:rPr>
              <a:t> (</a:t>
            </a:r>
            <a:r>
              <a:rPr lang="en-US" b="0" dirty="0" err="1">
                <a:solidFill>
                  <a:schemeClr val="bg1">
                    <a:lumMod val="50000"/>
                  </a:schemeClr>
                </a:solidFill>
              </a:rPr>
              <a:t>ohne</a:t>
            </a:r>
            <a:r>
              <a:rPr lang="en-US" b="0" dirty="0">
                <a:solidFill>
                  <a:schemeClr val="bg1">
                    <a:lumMod val="50000"/>
                  </a:schemeClr>
                </a:solidFill>
              </a:rPr>
              <a:t> Employee Central)</a:t>
            </a:r>
          </a:p>
        </p:txBody>
      </p:sp>
      <p:sp>
        <p:nvSpPr>
          <p:cNvPr id="11" name="Rounded Rectangle 33"/>
          <p:cNvSpPr/>
          <p:nvPr/>
        </p:nvSpPr>
        <p:spPr bwMode="auto">
          <a:xfrm>
            <a:off x="7181267" y="2343243"/>
            <a:ext cx="2407614" cy="1304983"/>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13" name="Rounded Rectangle 31"/>
          <p:cNvSpPr/>
          <p:nvPr/>
        </p:nvSpPr>
        <p:spPr bwMode="auto">
          <a:xfrm>
            <a:off x="2458552" y="2333257"/>
            <a:ext cx="2407614" cy="1320333"/>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14" name="Freeform 6"/>
          <p:cNvSpPr>
            <a:spLocks/>
          </p:cNvSpPr>
          <p:nvPr/>
        </p:nvSpPr>
        <p:spPr bwMode="auto">
          <a:xfrm>
            <a:off x="2602127" y="2723454"/>
            <a:ext cx="2029491" cy="768599"/>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57545" tIns="28770" rIns="57545" bIns="28770" numCol="1" anchor="t" anchorCtr="0" compatLnSpc="1">
            <a:prstTxWarp prst="textNoShape">
              <a:avLst/>
            </a:prstTxWarp>
          </a:bodyPr>
          <a:lstStyle/>
          <a:p>
            <a:endParaRPr lang="en-US" sz="1350" dirty="0">
              <a:solidFill>
                <a:schemeClr val="bg1"/>
              </a:solidFill>
              <a:latin typeface="BentonSans Medium" panose="02000603000000020004" pitchFamily="2" charset="0"/>
            </a:endParaRPr>
          </a:p>
        </p:txBody>
      </p:sp>
      <p:sp>
        <p:nvSpPr>
          <p:cNvPr id="16" name="Rectangle 15"/>
          <p:cNvSpPr/>
          <p:nvPr/>
        </p:nvSpPr>
        <p:spPr>
          <a:xfrm>
            <a:off x="2384910" y="2333256"/>
            <a:ext cx="2538879" cy="230779"/>
          </a:xfrm>
          <a:prstGeom prst="rect">
            <a:avLst/>
          </a:prstGeom>
        </p:spPr>
        <p:txBody>
          <a:bodyPr wrap="square">
            <a:spAutoFit/>
          </a:bodyPr>
          <a:lstStyle/>
          <a:p>
            <a:pPr lvl="0" algn="ctr"/>
            <a:r>
              <a:rPr lang="en-US" sz="900" b="1" dirty="0">
                <a:latin typeface="Arial" pitchFamily="34" charset="0"/>
                <a:cs typeface="Arial" pitchFamily="34" charset="0"/>
              </a:rPr>
              <a:t>Preview</a:t>
            </a:r>
          </a:p>
        </p:txBody>
      </p:sp>
      <p:sp>
        <p:nvSpPr>
          <p:cNvPr id="24" name="Freeform 6"/>
          <p:cNvSpPr>
            <a:spLocks/>
          </p:cNvSpPr>
          <p:nvPr/>
        </p:nvSpPr>
        <p:spPr bwMode="auto">
          <a:xfrm>
            <a:off x="7351548" y="2712974"/>
            <a:ext cx="2029491" cy="80370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57545" tIns="28770" rIns="57545" bIns="28770" numCol="1" anchor="t" anchorCtr="0" compatLnSpc="1">
            <a:prstTxWarp prst="textNoShape">
              <a:avLst/>
            </a:prstTxWarp>
          </a:bodyPr>
          <a:lstStyle/>
          <a:p>
            <a:endParaRPr lang="en-US" sz="1350" dirty="0">
              <a:solidFill>
                <a:schemeClr val="bg1"/>
              </a:solidFill>
              <a:latin typeface="BentonSans Medium" panose="02000603000000020004" pitchFamily="2" charset="0"/>
            </a:endParaRPr>
          </a:p>
        </p:txBody>
      </p:sp>
      <p:sp>
        <p:nvSpPr>
          <p:cNvPr id="26" name="Rectangle 25"/>
          <p:cNvSpPr/>
          <p:nvPr/>
        </p:nvSpPr>
        <p:spPr>
          <a:xfrm>
            <a:off x="7134332" y="2343241"/>
            <a:ext cx="2538879" cy="230779"/>
          </a:xfrm>
          <a:prstGeom prst="rect">
            <a:avLst/>
          </a:prstGeom>
        </p:spPr>
        <p:txBody>
          <a:bodyPr wrap="square">
            <a:spAutoFit/>
          </a:bodyPr>
          <a:lstStyle/>
          <a:p>
            <a:pPr lvl="0" algn="ctr"/>
            <a:r>
              <a:rPr lang="en-US" sz="900" b="1" dirty="0">
                <a:latin typeface="Arial" pitchFamily="34" charset="0"/>
                <a:cs typeface="Arial" pitchFamily="34" charset="0"/>
              </a:rPr>
              <a:t>Production</a:t>
            </a:r>
          </a:p>
        </p:txBody>
      </p:sp>
      <p:sp>
        <p:nvSpPr>
          <p:cNvPr id="32" name="Rectangle 31"/>
          <p:cNvSpPr/>
          <p:nvPr/>
        </p:nvSpPr>
        <p:spPr>
          <a:xfrm>
            <a:off x="2307399" y="1774734"/>
            <a:ext cx="2538879" cy="461558"/>
          </a:xfrm>
          <a:prstGeom prst="rect">
            <a:avLst/>
          </a:prstGeom>
        </p:spPr>
        <p:txBody>
          <a:bodyPr wrap="square">
            <a:spAutoFit/>
          </a:bodyPr>
          <a:lstStyle/>
          <a:p>
            <a:pPr lvl="0" algn="ctr"/>
            <a:r>
              <a:rPr lang="en-US" sz="1200" b="1" dirty="0">
                <a:solidFill>
                  <a:srgbClr val="FF0000"/>
                </a:solidFill>
                <a:latin typeface="Arial" pitchFamily="34" charset="0"/>
                <a:cs typeface="Arial" pitchFamily="34" charset="0"/>
              </a:rPr>
              <a:t>*PREVIEW STACK</a:t>
            </a:r>
          </a:p>
          <a:p>
            <a:pPr lvl="0" algn="ctr"/>
            <a:r>
              <a:rPr lang="en-US" sz="1200" b="1" dirty="0">
                <a:solidFill>
                  <a:srgbClr val="FF0000"/>
                </a:solidFill>
                <a:latin typeface="Arial" pitchFamily="34" charset="0"/>
                <a:cs typeface="Arial" pitchFamily="34" charset="0"/>
              </a:rPr>
              <a:t>(DC# Preview)</a:t>
            </a:r>
          </a:p>
        </p:txBody>
      </p:sp>
      <p:sp>
        <p:nvSpPr>
          <p:cNvPr id="33" name="Rectangle 32"/>
          <p:cNvSpPr/>
          <p:nvPr/>
        </p:nvSpPr>
        <p:spPr>
          <a:xfrm>
            <a:off x="7181268" y="1771575"/>
            <a:ext cx="2538879" cy="461558"/>
          </a:xfrm>
          <a:prstGeom prst="rect">
            <a:avLst/>
          </a:prstGeom>
        </p:spPr>
        <p:txBody>
          <a:bodyPr wrap="square">
            <a:spAutoFit/>
          </a:bodyPr>
          <a:lstStyle/>
          <a:p>
            <a:pPr lvl="0" algn="ctr"/>
            <a:r>
              <a:rPr lang="en-US" sz="1200" b="1" dirty="0">
                <a:solidFill>
                  <a:srgbClr val="FF0000"/>
                </a:solidFill>
                <a:latin typeface="Arial" pitchFamily="34" charset="0"/>
                <a:cs typeface="Arial" pitchFamily="34" charset="0"/>
              </a:rPr>
              <a:t>PRODUCTION STACK</a:t>
            </a:r>
          </a:p>
          <a:p>
            <a:pPr lvl="0" algn="ctr"/>
            <a:r>
              <a:rPr lang="en-US" sz="1200" b="1" dirty="0">
                <a:solidFill>
                  <a:srgbClr val="FF0000"/>
                </a:solidFill>
                <a:latin typeface="Arial" pitchFamily="34" charset="0"/>
                <a:cs typeface="Arial" pitchFamily="34" charset="0"/>
              </a:rPr>
              <a:t>(DC# Production)</a:t>
            </a:r>
          </a:p>
        </p:txBody>
      </p:sp>
      <p:sp>
        <p:nvSpPr>
          <p:cNvPr id="20" name="TextBox 19"/>
          <p:cNvSpPr txBox="1"/>
          <p:nvPr/>
        </p:nvSpPr>
        <p:spPr>
          <a:xfrm>
            <a:off x="2141982" y="3876678"/>
            <a:ext cx="3040752" cy="276999"/>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900" i="1" kern="0" dirty="0">
                <a:ea typeface="Arial Unicode MS" pitchFamily="34" charset="-128"/>
                <a:cs typeface="Arial Unicode MS" pitchFamily="34" charset="-128"/>
              </a:rPr>
              <a:t>* </a:t>
            </a:r>
            <a:r>
              <a:rPr lang="en-US" sz="900" i="1" kern="0" dirty="0" err="1">
                <a:ea typeface="Arial Unicode MS" pitchFamily="34" charset="-128"/>
                <a:cs typeface="Arial Unicode MS" pitchFamily="34" charset="-128"/>
              </a:rPr>
              <a:t>vierteljährliche</a:t>
            </a:r>
            <a:r>
              <a:rPr lang="en-US" sz="900" i="1" kern="0" dirty="0">
                <a:ea typeface="Arial Unicode MS" pitchFamily="34" charset="-128"/>
                <a:cs typeface="Arial Unicode MS" pitchFamily="34" charset="-128"/>
              </a:rPr>
              <a:t> </a:t>
            </a:r>
            <a:r>
              <a:rPr lang="en-US" sz="900" i="1" dirty="0"/>
              <a:t>SuccessFactors Releases </a:t>
            </a:r>
            <a:r>
              <a:rPr lang="en-US" sz="900" i="1" dirty="0" err="1"/>
              <a:t>werden</a:t>
            </a:r>
            <a:r>
              <a:rPr lang="en-US" sz="900" i="1" dirty="0"/>
              <a:t> 30 </a:t>
            </a:r>
            <a:r>
              <a:rPr lang="en-US" sz="900" i="1" dirty="0" err="1"/>
              <a:t>Tage</a:t>
            </a:r>
            <a:r>
              <a:rPr lang="en-US" sz="900" i="1" dirty="0"/>
              <a:t> </a:t>
            </a:r>
            <a:r>
              <a:rPr lang="en-US" sz="900" i="1" dirty="0" err="1"/>
              <a:t>vor</a:t>
            </a:r>
            <a:r>
              <a:rPr lang="en-US" sz="900" i="1" dirty="0"/>
              <a:t> der Production </a:t>
            </a:r>
            <a:r>
              <a:rPr lang="en-US" sz="900" i="1" dirty="0" err="1"/>
              <a:t>Umgebung</a:t>
            </a:r>
            <a:r>
              <a:rPr lang="en-US" sz="900" i="1" dirty="0"/>
              <a:t> </a:t>
            </a:r>
            <a:r>
              <a:rPr lang="en-US" sz="900" i="1" dirty="0" err="1"/>
              <a:t>aufgespielt</a:t>
            </a:r>
            <a:endParaRPr lang="en-US" sz="900" i="1" kern="0" dirty="0">
              <a:ea typeface="Arial Unicode MS" pitchFamily="34" charset="-128"/>
              <a:cs typeface="Arial Unicode MS" pitchFamily="34" charset="-128"/>
            </a:endParaRPr>
          </a:p>
        </p:txBody>
      </p:sp>
      <p:sp>
        <p:nvSpPr>
          <p:cNvPr id="2" name="Rectangle 1"/>
          <p:cNvSpPr/>
          <p:nvPr/>
        </p:nvSpPr>
        <p:spPr>
          <a:xfrm>
            <a:off x="284831" y="1388906"/>
            <a:ext cx="9277916" cy="410787"/>
          </a:xfrm>
          <a:prstGeom prst="rect">
            <a:avLst/>
          </a:prstGeom>
        </p:spPr>
        <p:txBody>
          <a:bodyPr wrap="square">
            <a:spAutoFit/>
          </a:bodyPr>
          <a:lstStyle/>
          <a:p>
            <a:pPr fontAlgn="ctr">
              <a:lnSpc>
                <a:spcPct val="115000"/>
              </a:lnSpc>
              <a:spcAft>
                <a:spcPts val="1000"/>
              </a:spcAft>
            </a:pPr>
            <a:r>
              <a:rPr lang="en-US" sz="900" dirty="0">
                <a:solidFill>
                  <a:srgbClr val="000000"/>
                </a:solidFill>
                <a:ea typeface="Calibri" panose="020F0502020204030204" pitchFamily="34" charset="0"/>
                <a:cs typeface="Times New Roman" panose="02020603050405020304" pitchFamily="18" charset="0"/>
              </a:rPr>
              <a:t>NOTE:  Pay close attention to project timelines and release dates overlapping. Evaluation and migration of new features to Production may affect implementation project timelines. </a:t>
            </a:r>
            <a:br>
              <a:rPr lang="en-US" sz="900" dirty="0">
                <a:solidFill>
                  <a:srgbClr val="000000"/>
                </a:solidFill>
                <a:ea typeface="Calibri" panose="020F0502020204030204" pitchFamily="34" charset="0"/>
                <a:cs typeface="Times New Roman" panose="02020603050405020304" pitchFamily="18" charset="0"/>
              </a:rPr>
            </a:br>
            <a:endParaRPr lang="en-US" sz="900" dirty="0">
              <a:ea typeface="Calibri" panose="020F0502020204030204" pitchFamily="34" charset="0"/>
              <a:cs typeface="Times New Roman" panose="02020603050405020304" pitchFamily="18" charset="0"/>
            </a:endParaRPr>
          </a:p>
        </p:txBody>
      </p:sp>
      <p:sp>
        <p:nvSpPr>
          <p:cNvPr id="17" name="Down Arrow 1">
            <a:extLst>
              <a:ext uri="{FF2B5EF4-FFF2-40B4-BE49-F238E27FC236}">
                <a16:creationId xmlns:a16="http://schemas.microsoft.com/office/drawing/2014/main" id="{FD1BCEA7-0006-4CBA-918C-7B20AC202BA6}"/>
              </a:ext>
            </a:extLst>
          </p:cNvPr>
          <p:cNvSpPr/>
          <p:nvPr/>
        </p:nvSpPr>
        <p:spPr bwMode="gray">
          <a:xfrm rot="16200000">
            <a:off x="5831158" y="1907348"/>
            <a:ext cx="327576" cy="2226837"/>
          </a:xfrm>
          <a:prstGeom prst="downArrow">
            <a:avLst/>
          </a:prstGeom>
          <a:solidFill>
            <a:srgbClr val="008000"/>
          </a:solidFill>
          <a:ln w="6350" algn="ctr">
            <a:noFill/>
            <a:miter lim="800000"/>
            <a:headEnd/>
            <a:tailEnd/>
          </a:ln>
        </p:spPr>
        <p:txBody>
          <a:bodyPr vert="vert" lIns="89979" tIns="71983" rIns="89979" bIns="71983" rtlCol="0" anchor="ctr"/>
          <a:lstStyle/>
          <a:p>
            <a:pPr algn="ctr" defTabSz="914217" fontAlgn="base">
              <a:spcBef>
                <a:spcPct val="50000"/>
              </a:spcBef>
              <a:spcAft>
                <a:spcPct val="0"/>
              </a:spcAft>
              <a:buClr>
                <a:srgbClr val="F0AB00"/>
              </a:buClr>
              <a:buSzPct val="80000"/>
            </a:pPr>
            <a:r>
              <a:rPr lang="en-US" sz="1050" kern="0" dirty="0">
                <a:solidFill>
                  <a:schemeClr val="bg1"/>
                </a:solidFill>
                <a:ea typeface="Arial Unicode MS" pitchFamily="34" charset="-128"/>
                <a:cs typeface="Arial Unicode MS" pitchFamily="34" charset="-128"/>
              </a:rPr>
              <a:t>Migrations </a:t>
            </a:r>
            <a:r>
              <a:rPr lang="en-US" sz="1050" kern="0" dirty="0" err="1">
                <a:solidFill>
                  <a:schemeClr val="bg1"/>
                </a:solidFill>
                <a:ea typeface="Arial Unicode MS" pitchFamily="34" charset="-128"/>
                <a:cs typeface="Arial Unicode MS" pitchFamily="34" charset="-128"/>
              </a:rPr>
              <a:t>Pfad</a:t>
            </a:r>
            <a:endParaRPr lang="en-US" sz="1050" kern="0" dirty="0">
              <a:solidFill>
                <a:schemeClr val="bg1"/>
              </a:solidFill>
              <a:ea typeface="Arial Unicode MS" pitchFamily="34" charset="-128"/>
              <a:cs typeface="Arial Unicode MS" pitchFamily="34" charset="-128"/>
            </a:endParaRPr>
          </a:p>
        </p:txBody>
      </p:sp>
      <p:sp>
        <p:nvSpPr>
          <p:cNvPr id="18" name="Down Arrow 1">
            <a:extLst>
              <a:ext uri="{FF2B5EF4-FFF2-40B4-BE49-F238E27FC236}">
                <a16:creationId xmlns:a16="http://schemas.microsoft.com/office/drawing/2014/main" id="{5FD6200D-6FA2-4E90-9F8E-B2E859F93880}"/>
              </a:ext>
            </a:extLst>
          </p:cNvPr>
          <p:cNvSpPr/>
          <p:nvPr/>
        </p:nvSpPr>
        <p:spPr bwMode="gray">
          <a:xfrm rot="5401619">
            <a:off x="5790122" y="2164879"/>
            <a:ext cx="310949" cy="2332633"/>
          </a:xfrm>
          <a:prstGeom prst="downArrow">
            <a:avLst/>
          </a:prstGeom>
          <a:solidFill>
            <a:srgbClr val="C00000"/>
          </a:solidFill>
          <a:ln w="6350" algn="ctr">
            <a:noFill/>
            <a:miter lim="800000"/>
            <a:headEnd/>
            <a:tailEnd/>
          </a:ln>
        </p:spPr>
        <p:txBody>
          <a:bodyPr vert="vert270" lIns="89979" tIns="71983" rIns="89979" bIns="71983" rtlCol="0" anchor="ctr"/>
          <a:lstStyle/>
          <a:p>
            <a:pPr algn="ctr" defTabSz="914217" fontAlgn="base">
              <a:spcBef>
                <a:spcPct val="50000"/>
              </a:spcBef>
              <a:spcAft>
                <a:spcPct val="0"/>
              </a:spcAft>
              <a:buClr>
                <a:srgbClr val="F0AB00"/>
              </a:buClr>
              <a:buSzPct val="80000"/>
            </a:pPr>
            <a:r>
              <a:rPr lang="en-US" sz="1050" kern="0" dirty="0">
                <a:solidFill>
                  <a:schemeClr val="bg1"/>
                </a:solidFill>
                <a:ea typeface="Arial Unicode MS" pitchFamily="34" charset="-128"/>
                <a:cs typeface="Arial Unicode MS" pitchFamily="34" charset="-128"/>
              </a:rPr>
              <a:t>Production Issue Migrations </a:t>
            </a:r>
            <a:r>
              <a:rPr lang="en-US" sz="1050" kern="0" dirty="0" err="1">
                <a:solidFill>
                  <a:schemeClr val="bg1"/>
                </a:solidFill>
                <a:ea typeface="Arial Unicode MS" pitchFamily="34" charset="-128"/>
                <a:cs typeface="Arial Unicode MS" pitchFamily="34" charset="-128"/>
              </a:rPr>
              <a:t>Pfad</a:t>
            </a:r>
            <a:endParaRPr lang="en-US" sz="105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12651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de-DE" sz="1800" dirty="0" err="1"/>
              <a:t>BizX</a:t>
            </a:r>
            <a:r>
              <a:rPr lang="de-DE" sz="1800" dirty="0"/>
              <a:t> Instanzen</a:t>
            </a:r>
          </a:p>
          <a:p>
            <a:pPr lvl="1"/>
            <a:r>
              <a:rPr lang="de-DE" sz="1600" dirty="0" err="1"/>
              <a:t>DZBTest</a:t>
            </a:r>
            <a:r>
              <a:rPr lang="de-DE" sz="1600" dirty="0"/>
              <a:t> (Entwicklungsumgebung, </a:t>
            </a:r>
            <a:r>
              <a:rPr lang="de-DE" sz="1600" dirty="0" err="1"/>
              <a:t>preview</a:t>
            </a:r>
            <a:r>
              <a:rPr lang="de-DE" sz="1600" dirty="0"/>
              <a:t> </a:t>
            </a:r>
            <a:r>
              <a:rPr lang="de-DE" sz="1600" dirty="0" err="1"/>
              <a:t>stack</a:t>
            </a:r>
            <a:r>
              <a:rPr lang="de-DE" sz="1600" dirty="0"/>
              <a:t>)</a:t>
            </a:r>
          </a:p>
          <a:p>
            <a:pPr lvl="1"/>
            <a:r>
              <a:rPr lang="de-DE" sz="1600" dirty="0" err="1"/>
              <a:t>dzbankagD</a:t>
            </a:r>
            <a:r>
              <a:rPr lang="de-DE" sz="1600" dirty="0"/>
              <a:t> (Testumgebung)</a:t>
            </a:r>
          </a:p>
          <a:p>
            <a:pPr lvl="1"/>
            <a:r>
              <a:rPr lang="de-DE" sz="1600" dirty="0" err="1"/>
              <a:t>DZBank</a:t>
            </a:r>
            <a:r>
              <a:rPr lang="de-DE" sz="1600" dirty="0"/>
              <a:t> (Produktionsumgebung)</a:t>
            </a:r>
          </a:p>
          <a:p>
            <a:pPr marL="0" lvl="1" indent="0">
              <a:buNone/>
            </a:pPr>
            <a:endParaRPr lang="de-DE" sz="1600" dirty="0"/>
          </a:p>
          <a:p>
            <a:pPr lvl="0"/>
            <a:r>
              <a:rPr lang="de-DE" sz="1800" dirty="0"/>
              <a:t>RMK Instanzen</a:t>
            </a:r>
          </a:p>
          <a:p>
            <a:pPr lvl="1"/>
            <a:r>
              <a:rPr lang="de-DE" sz="1600" dirty="0"/>
              <a:t>Side ID: 155351 (Entwicklungsumgebung, </a:t>
            </a:r>
            <a:r>
              <a:rPr lang="de-DE" sz="1600" dirty="0" err="1"/>
              <a:t>preview</a:t>
            </a:r>
            <a:r>
              <a:rPr lang="de-DE" sz="1600" dirty="0"/>
              <a:t> </a:t>
            </a:r>
            <a:r>
              <a:rPr lang="de-DE" sz="1600" dirty="0" err="1"/>
              <a:t>stack</a:t>
            </a:r>
            <a:r>
              <a:rPr lang="de-DE" sz="1600" dirty="0"/>
              <a:t>)</a:t>
            </a:r>
          </a:p>
          <a:p>
            <a:pPr lvl="1"/>
            <a:r>
              <a:rPr lang="de-DE" sz="1600" dirty="0"/>
              <a:t>Side ID: 24701 (Produktionsumgebung)</a:t>
            </a:r>
            <a:endParaRPr lang="de-DE" dirty="0"/>
          </a:p>
          <a:p>
            <a:pPr marL="0" lvl="1" indent="0">
              <a:buNone/>
            </a:pPr>
            <a:endParaRPr lang="de-DE" dirty="0"/>
          </a:p>
          <a:p>
            <a:pPr marL="0" lvl="1" indent="0">
              <a:buNone/>
            </a:pPr>
            <a:r>
              <a:rPr lang="de-DE" dirty="0"/>
              <a:t>Recruiting </a:t>
            </a:r>
            <a:r>
              <a:rPr lang="de-DE" dirty="0" err="1"/>
              <a:t>Posting</a:t>
            </a:r>
            <a:r>
              <a:rPr lang="de-DE" dirty="0"/>
              <a:t>:</a:t>
            </a:r>
          </a:p>
          <a:p>
            <a:pPr lvl="1"/>
            <a:r>
              <a:rPr lang="de-DE" sz="1600" dirty="0"/>
              <a:t>RPOS „740502995“ (Produktionsumgebung)</a:t>
            </a:r>
          </a:p>
        </p:txBody>
      </p:sp>
      <p:sp>
        <p:nvSpPr>
          <p:cNvPr id="4" name="Title"/>
          <p:cNvSpPr>
            <a:spLocks noGrp="1"/>
          </p:cNvSpPr>
          <p:nvPr>
            <p:ph type="title"/>
          </p:nvPr>
        </p:nvSpPr>
        <p:spPr bwMode="gray">
          <a:xfrm>
            <a:off x="504001" y="504000"/>
            <a:ext cx="11186476" cy="677108"/>
          </a:xfrm>
        </p:spPr>
        <p:txBody>
          <a:bodyPr/>
          <a:lstStyle/>
          <a:p>
            <a:r>
              <a:rPr lang="de-DE"/>
              <a:t>Ausgangssituation</a:t>
            </a:r>
            <a:br>
              <a:rPr lang="de-DE"/>
            </a:br>
            <a:endParaRPr lang="de-DE" sz="2000" b="0"/>
          </a:p>
        </p:txBody>
      </p:sp>
    </p:spTree>
    <p:extLst>
      <p:ext uri="{BB962C8B-B14F-4D97-AF65-F5344CB8AC3E}">
        <p14:creationId xmlns:p14="http://schemas.microsoft.com/office/powerpoint/2010/main" val="4210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FCE9FD-9885-4929-BFBD-83F0DA32D996}"/>
              </a:ext>
            </a:extLst>
          </p:cNvPr>
          <p:cNvGraphicFramePr>
            <a:graphicFrameLocks noChangeAspect="1"/>
          </p:cNvGraphicFramePr>
          <p:nvPr>
            <p:custDataLst>
              <p:tags r:id="rId2"/>
            </p:custDataLst>
            <p:extLst>
              <p:ext uri="{D42A27DB-BD31-4B8C-83A1-F6EECF244321}">
                <p14:modId xmlns:p14="http://schemas.microsoft.com/office/powerpoint/2010/main" val="1846401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7" name="think-cell Folie" r:id="rId5" imgW="573" imgH="573" progId="TCLayout.ActiveDocument.1">
                  <p:embed/>
                </p:oleObj>
              </mc:Choice>
              <mc:Fallback>
                <p:oleObj name="think-cell Folie" r:id="rId5" imgW="573" imgH="573" progId="TCLayout.ActiveDocument.1">
                  <p:embed/>
                  <p:pic>
                    <p:nvPicPr>
                      <p:cNvPr id="4" name="Object 3" hidden="1">
                        <a:extLst>
                          <a:ext uri="{FF2B5EF4-FFF2-40B4-BE49-F238E27FC236}">
                            <a16:creationId xmlns:a16="http://schemas.microsoft.com/office/drawing/2014/main" id="{07FCE9FD-9885-4929-BFBD-83F0DA32D9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01976250-42F6-4C58-BCED-8B190807F895}"/>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en-GB" sz="2400" b="1"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3" name="Title 2">
            <a:extLst>
              <a:ext uri="{FF2B5EF4-FFF2-40B4-BE49-F238E27FC236}">
                <a16:creationId xmlns:a16="http://schemas.microsoft.com/office/drawing/2014/main" id="{70324D9A-10B6-4139-A00A-3B31F2B12A08}"/>
              </a:ext>
            </a:extLst>
          </p:cNvPr>
          <p:cNvSpPr>
            <a:spLocks noGrp="1"/>
          </p:cNvSpPr>
          <p:nvPr>
            <p:ph type="title"/>
          </p:nvPr>
        </p:nvSpPr>
        <p:spPr/>
        <p:txBody>
          <a:bodyPr/>
          <a:lstStyle/>
          <a:p>
            <a:r>
              <a:rPr lang="en-GB" dirty="0" err="1"/>
              <a:t>Systemarchitektur</a:t>
            </a:r>
            <a:r>
              <a:rPr lang="en-GB" dirty="0"/>
              <a:t> SuccessFactors</a:t>
            </a:r>
          </a:p>
        </p:txBody>
      </p:sp>
      <p:pic>
        <p:nvPicPr>
          <p:cNvPr id="5" name="Picture 4">
            <a:extLst>
              <a:ext uri="{FF2B5EF4-FFF2-40B4-BE49-F238E27FC236}">
                <a16:creationId xmlns:a16="http://schemas.microsoft.com/office/drawing/2014/main" id="{D17EE40B-A3C3-445B-ABE8-8D752D7366F4}"/>
              </a:ext>
            </a:extLst>
          </p:cNvPr>
          <p:cNvPicPr>
            <a:picLocks noChangeAspect="1"/>
          </p:cNvPicPr>
          <p:nvPr/>
        </p:nvPicPr>
        <p:blipFill>
          <a:blip r:embed="rId7"/>
          <a:stretch>
            <a:fillRect/>
          </a:stretch>
        </p:blipFill>
        <p:spPr>
          <a:xfrm>
            <a:off x="1875454" y="971380"/>
            <a:ext cx="8341566" cy="5659898"/>
          </a:xfrm>
          <a:prstGeom prst="rect">
            <a:avLst/>
          </a:prstGeom>
        </p:spPr>
      </p:pic>
      <p:sp>
        <p:nvSpPr>
          <p:cNvPr id="2" name="Rectangle 1">
            <a:extLst>
              <a:ext uri="{FF2B5EF4-FFF2-40B4-BE49-F238E27FC236}">
                <a16:creationId xmlns:a16="http://schemas.microsoft.com/office/drawing/2014/main" id="{AA484AB2-D8B8-4137-A45A-BB70FB22E7A3}"/>
              </a:ext>
            </a:extLst>
          </p:cNvPr>
          <p:cNvSpPr/>
          <p:nvPr/>
        </p:nvSpPr>
        <p:spPr bwMode="gray">
          <a:xfrm>
            <a:off x="1926454" y="3344129"/>
            <a:ext cx="794552" cy="823937"/>
          </a:xfrm>
          <a:prstGeom prst="rect">
            <a:avLst/>
          </a:prstGeom>
          <a:noFill/>
          <a:ln w="57150">
            <a:solidFill>
              <a:srgbClr val="FF0000"/>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49E20124-CC58-4C2A-97CD-F66AD33AE3AC}"/>
              </a:ext>
            </a:extLst>
          </p:cNvPr>
          <p:cNvSpPr/>
          <p:nvPr/>
        </p:nvSpPr>
        <p:spPr bwMode="gray">
          <a:xfrm>
            <a:off x="1926454" y="2059200"/>
            <a:ext cx="794552" cy="823937"/>
          </a:xfrm>
          <a:prstGeom prst="rect">
            <a:avLst/>
          </a:prstGeom>
          <a:noFill/>
          <a:ln w="57150">
            <a:solidFill>
              <a:srgbClr val="FF0000"/>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B8FCCD1E-B8CC-48AC-A5F0-A5735766AA93}"/>
              </a:ext>
            </a:extLst>
          </p:cNvPr>
          <p:cNvSpPr/>
          <p:nvPr/>
        </p:nvSpPr>
        <p:spPr bwMode="gray">
          <a:xfrm>
            <a:off x="6633099" y="1010781"/>
            <a:ext cx="3451934" cy="3157285"/>
          </a:xfrm>
          <a:prstGeom prst="rect">
            <a:avLst/>
          </a:prstGeom>
          <a:noFill/>
          <a:ln w="57150">
            <a:solidFill>
              <a:srgbClr val="FF0000"/>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 name="Group 11">
            <a:extLst>
              <a:ext uri="{FF2B5EF4-FFF2-40B4-BE49-F238E27FC236}">
                <a16:creationId xmlns:a16="http://schemas.microsoft.com/office/drawing/2014/main" id="{39E58E47-8FBC-498C-A661-EF1B9C487ADB}"/>
              </a:ext>
            </a:extLst>
          </p:cNvPr>
          <p:cNvGrpSpPr/>
          <p:nvPr/>
        </p:nvGrpSpPr>
        <p:grpSpPr>
          <a:xfrm>
            <a:off x="896712" y="2059199"/>
            <a:ext cx="794552" cy="823937"/>
            <a:chOff x="896712" y="2059199"/>
            <a:chExt cx="794552" cy="823937"/>
          </a:xfrm>
        </p:grpSpPr>
        <p:sp>
          <p:nvSpPr>
            <p:cNvPr id="9" name="Rectangle 8">
              <a:extLst>
                <a:ext uri="{FF2B5EF4-FFF2-40B4-BE49-F238E27FC236}">
                  <a16:creationId xmlns:a16="http://schemas.microsoft.com/office/drawing/2014/main" id="{CC7B0528-F850-4748-970B-FC5EE04C56A2}"/>
                </a:ext>
              </a:extLst>
            </p:cNvPr>
            <p:cNvSpPr/>
            <p:nvPr/>
          </p:nvSpPr>
          <p:spPr bwMode="gray">
            <a:xfrm>
              <a:off x="896712" y="2059199"/>
              <a:ext cx="794552" cy="823937"/>
            </a:xfrm>
            <a:prstGeom prst="rect">
              <a:avLst/>
            </a:prstGeom>
            <a:solidFill>
              <a:srgbClr val="DEC3B4"/>
            </a:solidFill>
            <a:ln w="57150">
              <a:solidFill>
                <a:srgbClr val="FF0000"/>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600" b="0" i="0" u="none" strike="noStrike" kern="0" cap="none" spc="0" normalizeH="0" baseline="0" noProof="0" dirty="0">
                  <a:ln>
                    <a:noFill/>
                  </a:ln>
                  <a:effectLst/>
                  <a:uLnTx/>
                  <a:uFillTx/>
                  <a:ea typeface="Arial Unicode MS" pitchFamily="34" charset="-128"/>
                  <a:cs typeface="Arial Unicode MS" pitchFamily="34" charset="-128"/>
                </a:rPr>
                <a:t>Recruit Post</a:t>
              </a:r>
            </a:p>
          </p:txBody>
        </p:sp>
        <p:sp>
          <p:nvSpPr>
            <p:cNvPr id="10" name="Rectangle 9">
              <a:extLst>
                <a:ext uri="{FF2B5EF4-FFF2-40B4-BE49-F238E27FC236}">
                  <a16:creationId xmlns:a16="http://schemas.microsoft.com/office/drawing/2014/main" id="{F0188E2D-45E7-4E17-9864-706D956200B9}"/>
                </a:ext>
              </a:extLst>
            </p:cNvPr>
            <p:cNvSpPr/>
            <p:nvPr/>
          </p:nvSpPr>
          <p:spPr bwMode="gray">
            <a:xfrm>
              <a:off x="999915" y="2397073"/>
              <a:ext cx="588146" cy="384700"/>
            </a:xfrm>
            <a:prstGeom prst="rect">
              <a:avLst/>
            </a:prstGeom>
            <a:solidFill>
              <a:srgbClr val="5B9BD5"/>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Recruiting Posting</a:t>
              </a:r>
            </a:p>
          </p:txBody>
        </p:sp>
      </p:grpSp>
      <p:cxnSp>
        <p:nvCxnSpPr>
          <p:cNvPr id="14" name="Connector: Elbow 13">
            <a:extLst>
              <a:ext uri="{FF2B5EF4-FFF2-40B4-BE49-F238E27FC236}">
                <a16:creationId xmlns:a16="http://schemas.microsoft.com/office/drawing/2014/main" id="{9E234A8A-DDF4-4B84-BC42-861B4081CB41}"/>
              </a:ext>
            </a:extLst>
          </p:cNvPr>
          <p:cNvCxnSpPr>
            <a:cxnSpLocks/>
            <a:stCxn id="6" idx="1"/>
            <a:endCxn id="9" idx="3"/>
          </p:cNvCxnSpPr>
          <p:nvPr/>
        </p:nvCxnSpPr>
        <p:spPr>
          <a:xfrm rot="10800000">
            <a:off x="1691264" y="2471169"/>
            <a:ext cx="235190" cy="1"/>
          </a:xfrm>
          <a:prstGeom prst="bentConnector3">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91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67DBD4-9830-4C3A-AED8-F652ED33004A}"/>
              </a:ext>
            </a:extLst>
          </p:cNvPr>
          <p:cNvSpPr>
            <a:spLocks noGrp="1"/>
          </p:cNvSpPr>
          <p:nvPr>
            <p:ph type="title"/>
          </p:nvPr>
        </p:nvSpPr>
        <p:spPr/>
        <p:txBody>
          <a:bodyPr/>
          <a:lstStyle/>
          <a:p>
            <a:r>
              <a:rPr lang="de-DE" dirty="0"/>
              <a:t>SuccessFactors Instanzen (Nicht-</a:t>
            </a:r>
            <a:r>
              <a:rPr lang="de-DE" dirty="0" err="1"/>
              <a:t>BizX</a:t>
            </a:r>
            <a:r>
              <a:rPr lang="de-DE" dirty="0"/>
              <a:t>)</a:t>
            </a:r>
          </a:p>
        </p:txBody>
      </p:sp>
      <p:sp>
        <p:nvSpPr>
          <p:cNvPr id="4" name="Rounded Rectangle 11">
            <a:extLst>
              <a:ext uri="{FF2B5EF4-FFF2-40B4-BE49-F238E27FC236}">
                <a16:creationId xmlns:a16="http://schemas.microsoft.com/office/drawing/2014/main" id="{BD233726-DCE8-4725-B6DB-4903B21367A3}"/>
              </a:ext>
            </a:extLst>
          </p:cNvPr>
          <p:cNvSpPr/>
          <p:nvPr/>
        </p:nvSpPr>
        <p:spPr bwMode="auto">
          <a:xfrm>
            <a:off x="1711323" y="1218402"/>
            <a:ext cx="2682171" cy="1735541"/>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914400" eaLnBrk="0" fontAlgn="base" hangingPunct="0">
              <a:spcBef>
                <a:spcPct val="0"/>
              </a:spcBef>
              <a:spcAft>
                <a:spcPct val="0"/>
              </a:spcAft>
            </a:pPr>
            <a:endParaRPr lang="en-US" sz="2000" dirty="0">
              <a:solidFill>
                <a:schemeClr val="tx1"/>
              </a:solidFill>
              <a:latin typeface="Calibri" pitchFamily="34" charset="0"/>
              <a:ea typeface="ヒラギノ角ゴ Pro W3" charset="-128"/>
              <a:cs typeface="ヒラギノ角ゴ Pro W3" charset="-128"/>
            </a:endParaRPr>
          </a:p>
        </p:txBody>
      </p:sp>
      <p:sp>
        <p:nvSpPr>
          <p:cNvPr id="5" name="Can 8">
            <a:extLst>
              <a:ext uri="{FF2B5EF4-FFF2-40B4-BE49-F238E27FC236}">
                <a16:creationId xmlns:a16="http://schemas.microsoft.com/office/drawing/2014/main" id="{C58C0B68-FF04-42C2-9751-5768F421CEF0}"/>
              </a:ext>
            </a:extLst>
          </p:cNvPr>
          <p:cNvSpPr/>
          <p:nvPr/>
        </p:nvSpPr>
        <p:spPr>
          <a:xfrm>
            <a:off x="1780777" y="1256905"/>
            <a:ext cx="1371601" cy="862641"/>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a:r>
              <a:rPr lang="en-US" sz="800" dirty="0">
                <a:solidFill>
                  <a:schemeClr val="tx1"/>
                </a:solidFill>
                <a:latin typeface="Arial" pitchFamily="34" charset="0"/>
                <a:cs typeface="Arial" pitchFamily="34" charset="0"/>
              </a:rPr>
              <a:t>Non-</a:t>
            </a:r>
            <a:r>
              <a:rPr lang="en-US" sz="800" dirty="0" err="1">
                <a:solidFill>
                  <a:schemeClr val="tx1"/>
                </a:solidFill>
                <a:latin typeface="Arial" pitchFamily="34" charset="0"/>
                <a:cs typeface="Arial" pitchFamily="34" charset="0"/>
              </a:rPr>
              <a:t>BizX</a:t>
            </a:r>
            <a:endParaRPr lang="en-US" sz="800" dirty="0">
              <a:solidFill>
                <a:schemeClr val="tx1"/>
              </a:solidFill>
              <a:latin typeface="Arial" pitchFamily="34" charset="0"/>
              <a:cs typeface="Arial" pitchFamily="34" charset="0"/>
            </a:endParaRPr>
          </a:p>
          <a:p>
            <a:pPr algn="ctr"/>
            <a:r>
              <a:rPr lang="en-US" sz="800" dirty="0">
                <a:solidFill>
                  <a:schemeClr val="tx1"/>
                </a:solidFill>
                <a:latin typeface="Arial" pitchFamily="34" charset="0"/>
                <a:cs typeface="Arial" pitchFamily="34" charset="0"/>
              </a:rPr>
              <a:t>PROD</a:t>
            </a:r>
          </a:p>
          <a:p>
            <a:pPr algn="ctr"/>
            <a:r>
              <a:rPr lang="en-US" sz="800" dirty="0">
                <a:solidFill>
                  <a:schemeClr val="tx1"/>
                </a:solidFill>
                <a:latin typeface="Arial" pitchFamily="34" charset="0"/>
                <a:cs typeface="Arial" pitchFamily="34" charset="0"/>
              </a:rPr>
              <a:t>Onboarding</a:t>
            </a:r>
          </a:p>
        </p:txBody>
      </p:sp>
      <p:sp>
        <p:nvSpPr>
          <p:cNvPr id="6" name="Can 9">
            <a:extLst>
              <a:ext uri="{FF2B5EF4-FFF2-40B4-BE49-F238E27FC236}">
                <a16:creationId xmlns:a16="http://schemas.microsoft.com/office/drawing/2014/main" id="{0590D0E0-913F-4138-AB97-4C3C24AD4123}"/>
              </a:ext>
            </a:extLst>
          </p:cNvPr>
          <p:cNvSpPr/>
          <p:nvPr/>
        </p:nvSpPr>
        <p:spPr>
          <a:xfrm>
            <a:off x="2860043" y="1989390"/>
            <a:ext cx="1371601" cy="862641"/>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a:r>
              <a:rPr lang="en-US" sz="800" dirty="0">
                <a:solidFill>
                  <a:schemeClr val="tx1"/>
                </a:solidFill>
                <a:latin typeface="Arial" pitchFamily="34" charset="0"/>
                <a:cs typeface="Arial" pitchFamily="34" charset="0"/>
              </a:rPr>
              <a:t>Non-</a:t>
            </a:r>
            <a:r>
              <a:rPr lang="en-US" sz="800" dirty="0" err="1">
                <a:solidFill>
                  <a:schemeClr val="tx1"/>
                </a:solidFill>
                <a:latin typeface="Arial" pitchFamily="34" charset="0"/>
                <a:cs typeface="Arial" pitchFamily="34" charset="0"/>
              </a:rPr>
              <a:t>BizX</a:t>
            </a:r>
            <a:endParaRPr lang="en-US" sz="800" dirty="0">
              <a:solidFill>
                <a:schemeClr val="tx1"/>
              </a:solidFill>
              <a:latin typeface="Arial" pitchFamily="34" charset="0"/>
              <a:cs typeface="Arial" pitchFamily="34" charset="0"/>
            </a:endParaRPr>
          </a:p>
          <a:p>
            <a:pPr algn="ctr"/>
            <a:r>
              <a:rPr lang="en-US" sz="800" dirty="0">
                <a:solidFill>
                  <a:schemeClr val="tx1"/>
                </a:solidFill>
                <a:latin typeface="Arial" pitchFamily="34" charset="0"/>
                <a:cs typeface="Arial" pitchFamily="34" charset="0"/>
              </a:rPr>
              <a:t>TEST</a:t>
            </a:r>
          </a:p>
          <a:p>
            <a:pPr algn="ctr"/>
            <a:r>
              <a:rPr lang="en-US" sz="800" dirty="0">
                <a:solidFill>
                  <a:schemeClr val="tx1"/>
                </a:solidFill>
                <a:latin typeface="Arial" pitchFamily="34" charset="0"/>
                <a:cs typeface="Arial" pitchFamily="34" charset="0"/>
              </a:rPr>
              <a:t>Onboarding</a:t>
            </a:r>
          </a:p>
        </p:txBody>
      </p:sp>
      <p:sp>
        <p:nvSpPr>
          <p:cNvPr id="7" name="TextBox 12">
            <a:extLst>
              <a:ext uri="{FF2B5EF4-FFF2-40B4-BE49-F238E27FC236}">
                <a16:creationId xmlns:a16="http://schemas.microsoft.com/office/drawing/2014/main" id="{EF94D839-CBA3-43F4-B613-0D3F8404BA72}"/>
              </a:ext>
            </a:extLst>
          </p:cNvPr>
          <p:cNvSpPr txBox="1"/>
          <p:nvPr/>
        </p:nvSpPr>
        <p:spPr>
          <a:xfrm>
            <a:off x="3765140" y="1293079"/>
            <a:ext cx="628355" cy="215444"/>
          </a:xfrm>
          <a:prstGeom prst="rect">
            <a:avLst/>
          </a:prstGeom>
          <a:noFill/>
        </p:spPr>
        <p:txBody>
          <a:bodyPr wrap="square" lIns="0" tIns="0" rIns="0" bIns="0" rtlCol="0">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fontAlgn="base">
              <a:spcBef>
                <a:spcPts val="600"/>
              </a:spcBef>
              <a:spcAft>
                <a:spcPct val="0"/>
              </a:spcAft>
              <a:buClr>
                <a:srgbClr val="F0AB00"/>
              </a:buClr>
              <a:buSzPct val="80000"/>
            </a:pPr>
            <a:r>
              <a:rPr lang="en-US" sz="1400" b="1" kern="0" dirty="0">
                <a:ea typeface="Arial Unicode MS" pitchFamily="34" charset="-128"/>
                <a:cs typeface="Arial Unicode MS" pitchFamily="34" charset="-128"/>
              </a:rPr>
              <a:t>ONB</a:t>
            </a:r>
          </a:p>
        </p:txBody>
      </p:sp>
      <p:sp>
        <p:nvSpPr>
          <p:cNvPr id="8" name="Rounded Rectangle 27">
            <a:extLst>
              <a:ext uri="{FF2B5EF4-FFF2-40B4-BE49-F238E27FC236}">
                <a16:creationId xmlns:a16="http://schemas.microsoft.com/office/drawing/2014/main" id="{7ACC2921-7B0E-407A-9DA5-4F563AC8B300}"/>
              </a:ext>
            </a:extLst>
          </p:cNvPr>
          <p:cNvSpPr/>
          <p:nvPr/>
        </p:nvSpPr>
        <p:spPr bwMode="auto">
          <a:xfrm>
            <a:off x="1711324" y="3849922"/>
            <a:ext cx="2753383" cy="1816049"/>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914400" eaLnBrk="0" fontAlgn="base" hangingPunct="0">
              <a:spcBef>
                <a:spcPct val="0"/>
              </a:spcBef>
              <a:spcAft>
                <a:spcPct val="0"/>
              </a:spcAft>
            </a:pPr>
            <a:endParaRPr lang="en-US" sz="2000" dirty="0">
              <a:solidFill>
                <a:schemeClr val="tx1"/>
              </a:solidFill>
              <a:latin typeface="Calibri" pitchFamily="34" charset="0"/>
              <a:ea typeface="ヒラギノ角ゴ Pro W3" charset="-128"/>
              <a:cs typeface="ヒラギノ角ゴ Pro W3" charset="-128"/>
            </a:endParaRPr>
          </a:p>
        </p:txBody>
      </p:sp>
      <p:sp>
        <p:nvSpPr>
          <p:cNvPr id="9" name="Can 29">
            <a:extLst>
              <a:ext uri="{FF2B5EF4-FFF2-40B4-BE49-F238E27FC236}">
                <a16:creationId xmlns:a16="http://schemas.microsoft.com/office/drawing/2014/main" id="{6BBAF5A6-3322-476F-87C1-AB5313666BA8}"/>
              </a:ext>
            </a:extLst>
          </p:cNvPr>
          <p:cNvSpPr/>
          <p:nvPr/>
        </p:nvSpPr>
        <p:spPr>
          <a:xfrm>
            <a:off x="1911286" y="3927892"/>
            <a:ext cx="1371601" cy="1675227"/>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a:r>
              <a:rPr lang="en-US" sz="800" dirty="0">
                <a:solidFill>
                  <a:schemeClr val="tx1"/>
                </a:solidFill>
                <a:latin typeface="Arial" pitchFamily="34" charset="0"/>
                <a:cs typeface="Arial" pitchFamily="34" charset="0"/>
              </a:rPr>
              <a:t>Non-</a:t>
            </a:r>
            <a:r>
              <a:rPr lang="en-US" sz="800" dirty="0" err="1">
                <a:solidFill>
                  <a:schemeClr val="tx1"/>
                </a:solidFill>
                <a:latin typeface="Arial" pitchFamily="34" charset="0"/>
                <a:cs typeface="Arial" pitchFamily="34" charset="0"/>
              </a:rPr>
              <a:t>BizX</a:t>
            </a:r>
            <a:endParaRPr lang="en-US" sz="800" dirty="0">
              <a:solidFill>
                <a:schemeClr val="tx1"/>
              </a:solidFill>
              <a:latin typeface="Arial" pitchFamily="34" charset="0"/>
              <a:cs typeface="Arial" pitchFamily="34" charset="0"/>
            </a:endParaRPr>
          </a:p>
          <a:p>
            <a:pPr algn="ctr"/>
            <a:r>
              <a:rPr lang="en-US" sz="800" dirty="0">
                <a:solidFill>
                  <a:schemeClr val="tx1"/>
                </a:solidFill>
                <a:latin typeface="Arial" pitchFamily="34" charset="0"/>
                <a:cs typeface="Arial" pitchFamily="34" charset="0"/>
              </a:rPr>
              <a:t>PROD Environment</a:t>
            </a:r>
          </a:p>
          <a:p>
            <a:pPr algn="ctr"/>
            <a:r>
              <a:rPr lang="en-US" sz="800" dirty="0">
                <a:solidFill>
                  <a:schemeClr val="tx1"/>
                </a:solidFill>
                <a:latin typeface="Arial" pitchFamily="34" charset="0"/>
                <a:cs typeface="Arial" pitchFamily="34" charset="0"/>
              </a:rPr>
              <a:t>WFA</a:t>
            </a:r>
          </a:p>
          <a:p>
            <a:pPr algn="ctr"/>
            <a:endParaRPr lang="en-US" sz="800" dirty="0">
              <a:solidFill>
                <a:schemeClr val="tx1"/>
              </a:solidFill>
              <a:latin typeface="Arial" pitchFamily="34" charset="0"/>
              <a:cs typeface="Arial" pitchFamily="34" charset="0"/>
            </a:endParaRPr>
          </a:p>
          <a:p>
            <a:pPr algn="ctr"/>
            <a:endParaRPr lang="en-US" sz="800" dirty="0">
              <a:solidFill>
                <a:schemeClr val="tx1"/>
              </a:solidFill>
              <a:latin typeface="Arial" pitchFamily="34" charset="0"/>
              <a:cs typeface="Arial" pitchFamily="34" charset="0"/>
            </a:endParaRPr>
          </a:p>
          <a:p>
            <a:pPr algn="ctr"/>
            <a:r>
              <a:rPr lang="en-US" sz="800" dirty="0">
                <a:solidFill>
                  <a:schemeClr val="tx1"/>
                </a:solidFill>
                <a:latin typeface="Arial" pitchFamily="34" charset="0"/>
                <a:cs typeface="Arial" pitchFamily="34" charset="0"/>
              </a:rPr>
              <a:t>Non-</a:t>
            </a:r>
            <a:r>
              <a:rPr lang="en-US" sz="800" dirty="0" err="1">
                <a:solidFill>
                  <a:schemeClr val="tx1"/>
                </a:solidFill>
                <a:latin typeface="Arial" pitchFamily="34" charset="0"/>
                <a:cs typeface="Arial" pitchFamily="34" charset="0"/>
              </a:rPr>
              <a:t>BizX</a:t>
            </a:r>
            <a:endParaRPr lang="en-US" sz="800" dirty="0">
              <a:solidFill>
                <a:schemeClr val="tx1"/>
              </a:solidFill>
              <a:latin typeface="Arial" pitchFamily="34" charset="0"/>
              <a:cs typeface="Arial" pitchFamily="34" charset="0"/>
            </a:endParaRPr>
          </a:p>
          <a:p>
            <a:pPr algn="ctr"/>
            <a:r>
              <a:rPr lang="en-US" sz="800" dirty="0">
                <a:solidFill>
                  <a:schemeClr val="tx1"/>
                </a:solidFill>
                <a:latin typeface="Arial" pitchFamily="34" charset="0"/>
                <a:cs typeface="Arial" pitchFamily="34" charset="0"/>
              </a:rPr>
              <a:t>PRE-PROD</a:t>
            </a:r>
          </a:p>
          <a:p>
            <a:pPr algn="ctr"/>
            <a:r>
              <a:rPr lang="en-US" sz="800" dirty="0">
                <a:solidFill>
                  <a:schemeClr val="tx1"/>
                </a:solidFill>
                <a:latin typeface="Arial" pitchFamily="34" charset="0"/>
                <a:cs typeface="Arial" pitchFamily="34" charset="0"/>
              </a:rPr>
              <a:t>Workforce Analytics &amp; Planning</a:t>
            </a:r>
          </a:p>
          <a:p>
            <a:pPr algn="ctr"/>
            <a:endParaRPr lang="en-US" sz="800" dirty="0">
              <a:solidFill>
                <a:schemeClr val="tx1"/>
              </a:solidFill>
              <a:latin typeface="Arial" pitchFamily="34" charset="0"/>
              <a:cs typeface="Arial" pitchFamily="34" charset="0"/>
            </a:endParaRPr>
          </a:p>
        </p:txBody>
      </p:sp>
      <p:sp>
        <p:nvSpPr>
          <p:cNvPr id="10" name="TextBox 30">
            <a:extLst>
              <a:ext uri="{FF2B5EF4-FFF2-40B4-BE49-F238E27FC236}">
                <a16:creationId xmlns:a16="http://schemas.microsoft.com/office/drawing/2014/main" id="{3DE48CBA-B818-4C4B-B28D-855DAE6DA055}"/>
              </a:ext>
            </a:extLst>
          </p:cNvPr>
          <p:cNvSpPr txBox="1"/>
          <p:nvPr/>
        </p:nvSpPr>
        <p:spPr>
          <a:xfrm>
            <a:off x="3610177" y="3926178"/>
            <a:ext cx="759238" cy="215444"/>
          </a:xfrm>
          <a:prstGeom prst="rect">
            <a:avLst/>
          </a:prstGeom>
          <a:noFill/>
        </p:spPr>
        <p:txBody>
          <a:bodyPr wrap="square" lIns="0" tIns="0" rIns="0" bIns="0" rtlCol="0">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fontAlgn="base">
              <a:spcBef>
                <a:spcPts val="600"/>
              </a:spcBef>
              <a:spcAft>
                <a:spcPct val="0"/>
              </a:spcAft>
              <a:buClr>
                <a:srgbClr val="F0AB00"/>
              </a:buClr>
              <a:buSzPct val="80000"/>
            </a:pPr>
            <a:r>
              <a:rPr lang="en-US" sz="1400" b="1" kern="0" dirty="0">
                <a:ea typeface="Arial Unicode MS" pitchFamily="34" charset="-128"/>
                <a:cs typeface="Arial Unicode MS" pitchFamily="34" charset="-128"/>
              </a:rPr>
              <a:t>WFA/P</a:t>
            </a:r>
          </a:p>
        </p:txBody>
      </p:sp>
      <p:sp>
        <p:nvSpPr>
          <p:cNvPr id="11" name="Can 31">
            <a:extLst>
              <a:ext uri="{FF2B5EF4-FFF2-40B4-BE49-F238E27FC236}">
                <a16:creationId xmlns:a16="http://schemas.microsoft.com/office/drawing/2014/main" id="{445DB6AB-805E-463C-8A6D-34495A26AECA}"/>
              </a:ext>
            </a:extLst>
          </p:cNvPr>
          <p:cNvSpPr/>
          <p:nvPr/>
        </p:nvSpPr>
        <p:spPr>
          <a:xfrm>
            <a:off x="1915521" y="3927892"/>
            <a:ext cx="1371601" cy="899787"/>
          </a:xfrm>
          <a:prstGeom prst="ca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a:r>
              <a:rPr lang="en-US" sz="800" dirty="0">
                <a:solidFill>
                  <a:schemeClr val="tx1"/>
                </a:solidFill>
                <a:latin typeface="Arial" pitchFamily="34" charset="0"/>
                <a:cs typeface="Arial" pitchFamily="34" charset="0"/>
              </a:rPr>
              <a:t>Non-</a:t>
            </a:r>
            <a:r>
              <a:rPr lang="en-US" sz="800" dirty="0" err="1">
                <a:solidFill>
                  <a:schemeClr val="tx1"/>
                </a:solidFill>
                <a:latin typeface="Arial" pitchFamily="34" charset="0"/>
                <a:cs typeface="Arial" pitchFamily="34" charset="0"/>
              </a:rPr>
              <a:t>BizX</a:t>
            </a:r>
            <a:endParaRPr lang="en-US" sz="800" dirty="0">
              <a:solidFill>
                <a:schemeClr val="tx1"/>
              </a:solidFill>
              <a:latin typeface="Arial" pitchFamily="34" charset="0"/>
              <a:cs typeface="Arial" pitchFamily="34" charset="0"/>
            </a:endParaRPr>
          </a:p>
          <a:p>
            <a:pPr algn="ctr"/>
            <a:r>
              <a:rPr lang="en-US" sz="800" dirty="0">
                <a:solidFill>
                  <a:schemeClr val="tx1"/>
                </a:solidFill>
                <a:latin typeface="Arial" pitchFamily="34" charset="0"/>
                <a:cs typeface="Arial" pitchFamily="34" charset="0"/>
              </a:rPr>
              <a:t>PROD</a:t>
            </a:r>
          </a:p>
          <a:p>
            <a:pPr algn="ctr"/>
            <a:r>
              <a:rPr lang="en-US" sz="800" dirty="0">
                <a:solidFill>
                  <a:schemeClr val="tx1"/>
                </a:solidFill>
                <a:latin typeface="Arial" pitchFamily="34" charset="0"/>
                <a:cs typeface="Arial" pitchFamily="34" charset="0"/>
              </a:rPr>
              <a:t>Workforce Analytics &amp; Planning</a:t>
            </a:r>
          </a:p>
        </p:txBody>
      </p:sp>
      <p:sp>
        <p:nvSpPr>
          <p:cNvPr id="12" name="Rounded Rectangle 32">
            <a:extLst>
              <a:ext uri="{FF2B5EF4-FFF2-40B4-BE49-F238E27FC236}">
                <a16:creationId xmlns:a16="http://schemas.microsoft.com/office/drawing/2014/main" id="{31E58057-EE45-4834-A379-1EB2E9B93A19}"/>
              </a:ext>
            </a:extLst>
          </p:cNvPr>
          <p:cNvSpPr/>
          <p:nvPr/>
        </p:nvSpPr>
        <p:spPr bwMode="auto">
          <a:xfrm>
            <a:off x="4519406" y="1760673"/>
            <a:ext cx="2901560" cy="1753196"/>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914400" eaLnBrk="0" fontAlgn="base" hangingPunct="0">
              <a:spcBef>
                <a:spcPct val="0"/>
              </a:spcBef>
              <a:spcAft>
                <a:spcPct val="0"/>
              </a:spcAft>
            </a:pPr>
            <a:endParaRPr lang="en-US" sz="2000" dirty="0">
              <a:solidFill>
                <a:schemeClr val="tx1"/>
              </a:solidFill>
              <a:latin typeface="Calibri" pitchFamily="34" charset="0"/>
              <a:ea typeface="ヒラギノ角ゴ Pro W3" charset="-128"/>
              <a:cs typeface="ヒラギノ角ゴ Pro W3" charset="-128"/>
            </a:endParaRPr>
          </a:p>
        </p:txBody>
      </p:sp>
      <p:sp>
        <p:nvSpPr>
          <p:cNvPr id="13" name="Can 33">
            <a:extLst>
              <a:ext uri="{FF2B5EF4-FFF2-40B4-BE49-F238E27FC236}">
                <a16:creationId xmlns:a16="http://schemas.microsoft.com/office/drawing/2014/main" id="{97FC761D-BE10-4E38-8D86-DF4BBEBF072B}"/>
              </a:ext>
            </a:extLst>
          </p:cNvPr>
          <p:cNvSpPr/>
          <p:nvPr/>
        </p:nvSpPr>
        <p:spPr>
          <a:xfrm>
            <a:off x="4633065" y="1799177"/>
            <a:ext cx="1371601" cy="862641"/>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a:r>
              <a:rPr lang="en-US" sz="800" dirty="0">
                <a:solidFill>
                  <a:schemeClr val="tx1"/>
                </a:solidFill>
                <a:latin typeface="Arial" pitchFamily="34" charset="0"/>
                <a:cs typeface="Arial" pitchFamily="34" charset="0"/>
              </a:rPr>
              <a:t>Non-</a:t>
            </a:r>
            <a:r>
              <a:rPr lang="en-US" sz="800" dirty="0" err="1">
                <a:solidFill>
                  <a:schemeClr val="tx1"/>
                </a:solidFill>
                <a:latin typeface="Arial" pitchFamily="34" charset="0"/>
                <a:cs typeface="Arial" pitchFamily="34" charset="0"/>
              </a:rPr>
              <a:t>BizX</a:t>
            </a:r>
            <a:endParaRPr lang="en-US" sz="800" dirty="0">
              <a:solidFill>
                <a:schemeClr val="tx1"/>
              </a:solidFill>
              <a:latin typeface="Arial" pitchFamily="34" charset="0"/>
              <a:cs typeface="Arial" pitchFamily="34" charset="0"/>
            </a:endParaRPr>
          </a:p>
          <a:p>
            <a:pPr algn="ctr"/>
            <a:r>
              <a:rPr lang="en-US" sz="800" dirty="0">
                <a:solidFill>
                  <a:schemeClr val="tx1"/>
                </a:solidFill>
                <a:latin typeface="Arial" pitchFamily="34" charset="0"/>
                <a:cs typeface="Arial" pitchFamily="34" charset="0"/>
              </a:rPr>
              <a:t>PROD</a:t>
            </a:r>
          </a:p>
          <a:p>
            <a:pPr algn="ctr"/>
            <a:r>
              <a:rPr lang="en-US" sz="800" dirty="0">
                <a:solidFill>
                  <a:schemeClr val="tx1"/>
                </a:solidFill>
                <a:latin typeface="Arial" pitchFamily="34" charset="0"/>
                <a:cs typeface="Arial" pitchFamily="34" charset="0"/>
              </a:rPr>
              <a:t>Learning</a:t>
            </a:r>
          </a:p>
        </p:txBody>
      </p:sp>
      <p:sp>
        <p:nvSpPr>
          <p:cNvPr id="14" name="Can 34">
            <a:extLst>
              <a:ext uri="{FF2B5EF4-FFF2-40B4-BE49-F238E27FC236}">
                <a16:creationId xmlns:a16="http://schemas.microsoft.com/office/drawing/2014/main" id="{1C955E43-DAE5-42BD-9589-4F289AB34F4C}"/>
              </a:ext>
            </a:extLst>
          </p:cNvPr>
          <p:cNvSpPr/>
          <p:nvPr/>
        </p:nvSpPr>
        <p:spPr>
          <a:xfrm>
            <a:off x="5712331" y="2531662"/>
            <a:ext cx="1371601" cy="862641"/>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a:r>
              <a:rPr lang="en-US" sz="800" dirty="0">
                <a:solidFill>
                  <a:schemeClr val="tx1"/>
                </a:solidFill>
                <a:latin typeface="Arial" pitchFamily="34" charset="0"/>
                <a:cs typeface="Arial" pitchFamily="34" charset="0"/>
              </a:rPr>
              <a:t>Non-</a:t>
            </a:r>
            <a:r>
              <a:rPr lang="en-US" sz="800" dirty="0" err="1">
                <a:solidFill>
                  <a:schemeClr val="tx1"/>
                </a:solidFill>
                <a:latin typeface="Arial" pitchFamily="34" charset="0"/>
                <a:cs typeface="Arial" pitchFamily="34" charset="0"/>
              </a:rPr>
              <a:t>BizX</a:t>
            </a:r>
            <a:endParaRPr lang="en-US" sz="800" dirty="0">
              <a:solidFill>
                <a:schemeClr val="tx1"/>
              </a:solidFill>
              <a:latin typeface="Arial" pitchFamily="34" charset="0"/>
              <a:cs typeface="Arial" pitchFamily="34" charset="0"/>
            </a:endParaRPr>
          </a:p>
          <a:p>
            <a:pPr algn="ctr"/>
            <a:r>
              <a:rPr lang="en-US" sz="800" dirty="0">
                <a:solidFill>
                  <a:schemeClr val="tx1"/>
                </a:solidFill>
                <a:latin typeface="Arial" pitchFamily="34" charset="0"/>
                <a:cs typeface="Arial" pitchFamily="34" charset="0"/>
              </a:rPr>
              <a:t>TEST</a:t>
            </a:r>
          </a:p>
          <a:p>
            <a:pPr algn="ctr"/>
            <a:r>
              <a:rPr lang="en-US" sz="800" dirty="0">
                <a:solidFill>
                  <a:schemeClr val="tx1"/>
                </a:solidFill>
                <a:latin typeface="Arial" pitchFamily="34" charset="0"/>
                <a:cs typeface="Arial" pitchFamily="34" charset="0"/>
              </a:rPr>
              <a:t>Learning</a:t>
            </a:r>
          </a:p>
        </p:txBody>
      </p:sp>
      <p:sp>
        <p:nvSpPr>
          <p:cNvPr id="15" name="TextBox 35">
            <a:extLst>
              <a:ext uri="{FF2B5EF4-FFF2-40B4-BE49-F238E27FC236}">
                <a16:creationId xmlns:a16="http://schemas.microsoft.com/office/drawing/2014/main" id="{5565F4AB-E741-47F4-9E92-C255FF3C4B8E}"/>
              </a:ext>
            </a:extLst>
          </p:cNvPr>
          <p:cNvSpPr txBox="1"/>
          <p:nvPr/>
        </p:nvSpPr>
        <p:spPr>
          <a:xfrm>
            <a:off x="6802517" y="1818130"/>
            <a:ext cx="504952" cy="215444"/>
          </a:xfrm>
          <a:prstGeom prst="rect">
            <a:avLst/>
          </a:prstGeom>
          <a:noFill/>
        </p:spPr>
        <p:txBody>
          <a:bodyPr wrap="square" lIns="0" tIns="0" rIns="0" bIns="0" rtlCol="0">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fontAlgn="base">
              <a:spcBef>
                <a:spcPts val="600"/>
              </a:spcBef>
              <a:spcAft>
                <a:spcPct val="0"/>
              </a:spcAft>
              <a:buClr>
                <a:srgbClr val="F0AB00"/>
              </a:buClr>
              <a:buSzPct val="80000"/>
            </a:pPr>
            <a:r>
              <a:rPr lang="en-US" sz="1400" b="1" kern="0" dirty="0">
                <a:ea typeface="Arial Unicode MS" pitchFamily="34" charset="-128"/>
                <a:cs typeface="Arial Unicode MS" pitchFamily="34" charset="-128"/>
              </a:rPr>
              <a:t>LMS</a:t>
            </a:r>
            <a:endParaRPr lang="en-US" sz="1800" b="1" kern="0" dirty="0">
              <a:ea typeface="Arial Unicode MS" pitchFamily="34" charset="-128"/>
              <a:cs typeface="Arial Unicode MS" pitchFamily="34" charset="-128"/>
            </a:endParaRPr>
          </a:p>
        </p:txBody>
      </p:sp>
      <p:sp>
        <p:nvSpPr>
          <p:cNvPr id="16" name="Rounded Rectangle 36">
            <a:extLst>
              <a:ext uri="{FF2B5EF4-FFF2-40B4-BE49-F238E27FC236}">
                <a16:creationId xmlns:a16="http://schemas.microsoft.com/office/drawing/2014/main" id="{5AB5F0DD-BF83-4E7C-87C3-A66B9F70205C}"/>
              </a:ext>
            </a:extLst>
          </p:cNvPr>
          <p:cNvSpPr/>
          <p:nvPr/>
        </p:nvSpPr>
        <p:spPr bwMode="auto">
          <a:xfrm>
            <a:off x="7688725" y="3899446"/>
            <a:ext cx="2788063" cy="1753196"/>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914400" eaLnBrk="0" fontAlgn="base" hangingPunct="0">
              <a:spcBef>
                <a:spcPct val="0"/>
              </a:spcBef>
              <a:spcAft>
                <a:spcPct val="0"/>
              </a:spcAft>
            </a:pPr>
            <a:endParaRPr lang="en-US" sz="2000" dirty="0">
              <a:solidFill>
                <a:schemeClr val="tx1"/>
              </a:solidFill>
              <a:latin typeface="Calibri" pitchFamily="34" charset="0"/>
              <a:ea typeface="ヒラギノ角ゴ Pro W3" charset="-128"/>
              <a:cs typeface="ヒラギノ角ゴ Pro W3" charset="-128"/>
            </a:endParaRPr>
          </a:p>
        </p:txBody>
      </p:sp>
      <p:sp>
        <p:nvSpPr>
          <p:cNvPr id="17" name="Can 37">
            <a:extLst>
              <a:ext uri="{FF2B5EF4-FFF2-40B4-BE49-F238E27FC236}">
                <a16:creationId xmlns:a16="http://schemas.microsoft.com/office/drawing/2014/main" id="{D6A29AEC-E0E2-4B68-B03B-1F162901C320}"/>
              </a:ext>
            </a:extLst>
          </p:cNvPr>
          <p:cNvSpPr/>
          <p:nvPr/>
        </p:nvSpPr>
        <p:spPr>
          <a:xfrm>
            <a:off x="7802381" y="3937950"/>
            <a:ext cx="1371601" cy="862641"/>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a:r>
              <a:rPr lang="en-US" sz="800" dirty="0">
                <a:solidFill>
                  <a:schemeClr val="tx1"/>
                </a:solidFill>
                <a:latin typeface="Arial" pitchFamily="34" charset="0"/>
                <a:cs typeface="Arial" pitchFamily="34" charset="0"/>
              </a:rPr>
              <a:t>Non-</a:t>
            </a:r>
            <a:r>
              <a:rPr lang="en-US" sz="800" dirty="0" err="1">
                <a:solidFill>
                  <a:schemeClr val="tx1"/>
                </a:solidFill>
                <a:latin typeface="Arial" pitchFamily="34" charset="0"/>
                <a:cs typeface="Arial" pitchFamily="34" charset="0"/>
              </a:rPr>
              <a:t>BizX</a:t>
            </a:r>
            <a:endParaRPr lang="en-US" sz="800" dirty="0">
              <a:solidFill>
                <a:schemeClr val="tx1"/>
              </a:solidFill>
              <a:latin typeface="Arial" pitchFamily="34" charset="0"/>
              <a:cs typeface="Arial" pitchFamily="34" charset="0"/>
            </a:endParaRPr>
          </a:p>
          <a:p>
            <a:pPr algn="ctr"/>
            <a:r>
              <a:rPr lang="en-US" sz="800" dirty="0">
                <a:solidFill>
                  <a:schemeClr val="tx1"/>
                </a:solidFill>
                <a:latin typeface="Arial" pitchFamily="34" charset="0"/>
                <a:cs typeface="Arial" pitchFamily="34" charset="0"/>
              </a:rPr>
              <a:t>PROD</a:t>
            </a:r>
          </a:p>
          <a:p>
            <a:pPr algn="ctr"/>
            <a:r>
              <a:rPr lang="en-US" sz="800" dirty="0">
                <a:solidFill>
                  <a:schemeClr val="tx1"/>
                </a:solidFill>
                <a:latin typeface="Arial" pitchFamily="34" charset="0"/>
                <a:cs typeface="Arial" pitchFamily="34" charset="0"/>
              </a:rPr>
              <a:t>JAM</a:t>
            </a:r>
          </a:p>
        </p:txBody>
      </p:sp>
      <p:sp>
        <p:nvSpPr>
          <p:cNvPr id="18" name="Can 38">
            <a:extLst>
              <a:ext uri="{FF2B5EF4-FFF2-40B4-BE49-F238E27FC236}">
                <a16:creationId xmlns:a16="http://schemas.microsoft.com/office/drawing/2014/main" id="{882B7899-40BE-4F0F-BB65-105B08033643}"/>
              </a:ext>
            </a:extLst>
          </p:cNvPr>
          <p:cNvSpPr/>
          <p:nvPr/>
        </p:nvSpPr>
        <p:spPr>
          <a:xfrm>
            <a:off x="8881647" y="4670436"/>
            <a:ext cx="1371601" cy="862641"/>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a:r>
              <a:rPr lang="en-US" sz="800" dirty="0">
                <a:solidFill>
                  <a:schemeClr val="tx1"/>
                </a:solidFill>
                <a:latin typeface="Arial" pitchFamily="34" charset="0"/>
                <a:cs typeface="Arial" pitchFamily="34" charset="0"/>
              </a:rPr>
              <a:t>Non-</a:t>
            </a:r>
            <a:r>
              <a:rPr lang="en-US" sz="800" dirty="0" err="1">
                <a:solidFill>
                  <a:schemeClr val="tx1"/>
                </a:solidFill>
                <a:latin typeface="Arial" pitchFamily="34" charset="0"/>
                <a:cs typeface="Arial" pitchFamily="34" charset="0"/>
              </a:rPr>
              <a:t>BizX</a:t>
            </a:r>
            <a:endParaRPr lang="en-US" sz="800" dirty="0">
              <a:solidFill>
                <a:schemeClr val="tx1"/>
              </a:solidFill>
              <a:latin typeface="Arial" pitchFamily="34" charset="0"/>
              <a:cs typeface="Arial" pitchFamily="34" charset="0"/>
            </a:endParaRPr>
          </a:p>
          <a:p>
            <a:pPr algn="ctr"/>
            <a:r>
              <a:rPr lang="en-US" sz="800" dirty="0">
                <a:solidFill>
                  <a:schemeClr val="tx1"/>
                </a:solidFill>
                <a:latin typeface="Arial" pitchFamily="34" charset="0"/>
                <a:cs typeface="Arial" pitchFamily="34" charset="0"/>
              </a:rPr>
              <a:t>TEST</a:t>
            </a:r>
          </a:p>
          <a:p>
            <a:pPr algn="ctr"/>
            <a:r>
              <a:rPr lang="en-US" sz="800" dirty="0">
                <a:solidFill>
                  <a:schemeClr val="tx1"/>
                </a:solidFill>
                <a:latin typeface="Arial" pitchFamily="34" charset="0"/>
                <a:cs typeface="Arial" pitchFamily="34" charset="0"/>
              </a:rPr>
              <a:t>JAM</a:t>
            </a:r>
          </a:p>
        </p:txBody>
      </p:sp>
      <p:sp>
        <p:nvSpPr>
          <p:cNvPr id="19" name="TextBox 39">
            <a:extLst>
              <a:ext uri="{FF2B5EF4-FFF2-40B4-BE49-F238E27FC236}">
                <a16:creationId xmlns:a16="http://schemas.microsoft.com/office/drawing/2014/main" id="{E5317B79-A528-426A-A2CD-13B6D353649A}"/>
              </a:ext>
            </a:extLst>
          </p:cNvPr>
          <p:cNvSpPr txBox="1"/>
          <p:nvPr/>
        </p:nvSpPr>
        <p:spPr>
          <a:xfrm>
            <a:off x="9896678" y="3997526"/>
            <a:ext cx="466455" cy="215444"/>
          </a:xfrm>
          <a:prstGeom prst="rect">
            <a:avLst/>
          </a:prstGeom>
          <a:noFill/>
        </p:spPr>
        <p:txBody>
          <a:bodyPr wrap="square" lIns="0" tIns="0" rIns="0" bIns="0" rtlCol="0">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fontAlgn="base">
              <a:spcBef>
                <a:spcPts val="600"/>
              </a:spcBef>
              <a:spcAft>
                <a:spcPct val="0"/>
              </a:spcAft>
              <a:buClr>
                <a:srgbClr val="F0AB00"/>
              </a:buClr>
              <a:buSzPct val="80000"/>
            </a:pPr>
            <a:r>
              <a:rPr lang="en-US" sz="1400" b="1" kern="0" dirty="0">
                <a:ea typeface="Arial Unicode MS" pitchFamily="34" charset="-128"/>
                <a:cs typeface="Arial Unicode MS" pitchFamily="34" charset="-128"/>
              </a:rPr>
              <a:t>JAM</a:t>
            </a:r>
            <a:endParaRPr lang="en-US" sz="1800" b="1" kern="0" dirty="0">
              <a:ea typeface="Arial Unicode MS" pitchFamily="34" charset="-128"/>
              <a:cs typeface="Arial Unicode MS" pitchFamily="34" charset="-128"/>
            </a:endParaRPr>
          </a:p>
        </p:txBody>
      </p:sp>
      <p:sp>
        <p:nvSpPr>
          <p:cNvPr id="24" name="Freeform 6">
            <a:extLst>
              <a:ext uri="{FF2B5EF4-FFF2-40B4-BE49-F238E27FC236}">
                <a16:creationId xmlns:a16="http://schemas.microsoft.com/office/drawing/2014/main" id="{27307630-2A97-4F8A-9901-40B4FD03C99A}"/>
              </a:ext>
            </a:extLst>
          </p:cNvPr>
          <p:cNvSpPr>
            <a:spLocks/>
          </p:cNvSpPr>
          <p:nvPr/>
        </p:nvSpPr>
        <p:spPr bwMode="auto">
          <a:xfrm>
            <a:off x="2802333" y="1307734"/>
            <a:ext cx="451647" cy="24262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76744" tIns="38369" rIns="76744" bIns="38369" numCol="1" anchor="t" anchorCtr="0" compatLnSpc="1">
            <a:prstTxWarp prst="textNoShape">
              <a:avLst/>
            </a:prstTxWarp>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endParaRPr lang="en-US" dirty="0">
              <a:solidFill>
                <a:schemeClr val="bg1"/>
              </a:solidFill>
              <a:latin typeface="BentonSans Medium" panose="02000603000000020004" pitchFamily="2" charset="0"/>
            </a:endParaRPr>
          </a:p>
        </p:txBody>
      </p:sp>
      <p:sp>
        <p:nvSpPr>
          <p:cNvPr id="25" name="Freeform 6">
            <a:extLst>
              <a:ext uri="{FF2B5EF4-FFF2-40B4-BE49-F238E27FC236}">
                <a16:creationId xmlns:a16="http://schemas.microsoft.com/office/drawing/2014/main" id="{CAFF9062-7331-4BC3-A889-4A83A194D989}"/>
              </a:ext>
            </a:extLst>
          </p:cNvPr>
          <p:cNvSpPr>
            <a:spLocks/>
          </p:cNvSpPr>
          <p:nvPr/>
        </p:nvSpPr>
        <p:spPr bwMode="auto">
          <a:xfrm>
            <a:off x="3861724" y="2006461"/>
            <a:ext cx="451647" cy="24262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76744" tIns="38369" rIns="76744" bIns="38369" numCol="1" anchor="t" anchorCtr="0" compatLnSpc="1">
            <a:prstTxWarp prst="textNoShape">
              <a:avLst/>
            </a:prstTxWarp>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endParaRPr lang="en-US" dirty="0">
              <a:solidFill>
                <a:schemeClr val="bg1"/>
              </a:solidFill>
              <a:latin typeface="BentonSans Medium" panose="02000603000000020004" pitchFamily="2" charset="0"/>
            </a:endParaRPr>
          </a:p>
        </p:txBody>
      </p:sp>
      <p:sp>
        <p:nvSpPr>
          <p:cNvPr id="26" name="Freeform 6">
            <a:extLst>
              <a:ext uri="{FF2B5EF4-FFF2-40B4-BE49-F238E27FC236}">
                <a16:creationId xmlns:a16="http://schemas.microsoft.com/office/drawing/2014/main" id="{1767DF27-1C10-40AA-B71E-E06AC69B0B0D}"/>
              </a:ext>
            </a:extLst>
          </p:cNvPr>
          <p:cNvSpPr>
            <a:spLocks/>
          </p:cNvSpPr>
          <p:nvPr/>
        </p:nvSpPr>
        <p:spPr bwMode="auto">
          <a:xfrm>
            <a:off x="5607657" y="1790946"/>
            <a:ext cx="451647" cy="24262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76744" tIns="38369" rIns="76744" bIns="38369" numCol="1" anchor="t" anchorCtr="0" compatLnSpc="1">
            <a:prstTxWarp prst="textNoShape">
              <a:avLst/>
            </a:prstTxWarp>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endParaRPr lang="en-US" dirty="0">
              <a:solidFill>
                <a:schemeClr val="bg1"/>
              </a:solidFill>
              <a:latin typeface="BentonSans Medium" panose="02000603000000020004" pitchFamily="2" charset="0"/>
            </a:endParaRPr>
          </a:p>
        </p:txBody>
      </p:sp>
      <p:sp>
        <p:nvSpPr>
          <p:cNvPr id="27" name="Freeform 6">
            <a:extLst>
              <a:ext uri="{FF2B5EF4-FFF2-40B4-BE49-F238E27FC236}">
                <a16:creationId xmlns:a16="http://schemas.microsoft.com/office/drawing/2014/main" id="{437A47DF-F59E-43DD-B80E-EB0E41F8550D}"/>
              </a:ext>
            </a:extLst>
          </p:cNvPr>
          <p:cNvSpPr>
            <a:spLocks/>
          </p:cNvSpPr>
          <p:nvPr/>
        </p:nvSpPr>
        <p:spPr bwMode="auto">
          <a:xfrm>
            <a:off x="6766591" y="2542572"/>
            <a:ext cx="451647" cy="24262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76744" tIns="38369" rIns="76744" bIns="38369" numCol="1" anchor="t" anchorCtr="0" compatLnSpc="1">
            <a:prstTxWarp prst="textNoShape">
              <a:avLst/>
            </a:prstTxWarp>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endParaRPr lang="en-US" dirty="0">
              <a:solidFill>
                <a:schemeClr val="bg1"/>
              </a:solidFill>
              <a:latin typeface="BentonSans Medium" panose="02000603000000020004" pitchFamily="2" charset="0"/>
            </a:endParaRPr>
          </a:p>
        </p:txBody>
      </p:sp>
      <p:sp>
        <p:nvSpPr>
          <p:cNvPr id="28" name="Freeform 6">
            <a:extLst>
              <a:ext uri="{FF2B5EF4-FFF2-40B4-BE49-F238E27FC236}">
                <a16:creationId xmlns:a16="http://schemas.microsoft.com/office/drawing/2014/main" id="{F2617DAD-A5B3-437E-AA94-89691BD5A856}"/>
              </a:ext>
            </a:extLst>
          </p:cNvPr>
          <p:cNvSpPr>
            <a:spLocks/>
          </p:cNvSpPr>
          <p:nvPr/>
        </p:nvSpPr>
        <p:spPr bwMode="auto">
          <a:xfrm>
            <a:off x="2951551" y="3968230"/>
            <a:ext cx="451647" cy="24262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76744" tIns="38369" rIns="76744" bIns="38369" numCol="1" anchor="t" anchorCtr="0" compatLnSpc="1">
            <a:prstTxWarp prst="textNoShape">
              <a:avLst/>
            </a:prstTxWarp>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endParaRPr lang="en-US" dirty="0">
              <a:solidFill>
                <a:schemeClr val="bg1"/>
              </a:solidFill>
              <a:latin typeface="BentonSans Medium" panose="02000603000000020004" pitchFamily="2" charset="0"/>
            </a:endParaRPr>
          </a:p>
        </p:txBody>
      </p:sp>
      <p:sp>
        <p:nvSpPr>
          <p:cNvPr id="29" name="Freeform 6">
            <a:extLst>
              <a:ext uri="{FF2B5EF4-FFF2-40B4-BE49-F238E27FC236}">
                <a16:creationId xmlns:a16="http://schemas.microsoft.com/office/drawing/2014/main" id="{FBD6529F-303E-44C1-9957-4CB64F568AF4}"/>
              </a:ext>
            </a:extLst>
          </p:cNvPr>
          <p:cNvSpPr>
            <a:spLocks/>
          </p:cNvSpPr>
          <p:nvPr/>
        </p:nvSpPr>
        <p:spPr bwMode="auto">
          <a:xfrm>
            <a:off x="8876855" y="3951326"/>
            <a:ext cx="451647" cy="24262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76744" tIns="38369" rIns="76744" bIns="38369" numCol="1" anchor="t" anchorCtr="0" compatLnSpc="1">
            <a:prstTxWarp prst="textNoShape">
              <a:avLst/>
            </a:prstTxWarp>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endParaRPr lang="en-US" dirty="0">
              <a:solidFill>
                <a:schemeClr val="bg1"/>
              </a:solidFill>
              <a:latin typeface="BentonSans Medium" panose="02000603000000020004" pitchFamily="2" charset="0"/>
            </a:endParaRPr>
          </a:p>
        </p:txBody>
      </p:sp>
      <p:sp>
        <p:nvSpPr>
          <p:cNvPr id="30" name="Freeform 6">
            <a:extLst>
              <a:ext uri="{FF2B5EF4-FFF2-40B4-BE49-F238E27FC236}">
                <a16:creationId xmlns:a16="http://schemas.microsoft.com/office/drawing/2014/main" id="{B7651F94-D810-47DF-B2F8-60BA3B9860F5}"/>
              </a:ext>
            </a:extLst>
          </p:cNvPr>
          <p:cNvSpPr>
            <a:spLocks/>
          </p:cNvSpPr>
          <p:nvPr/>
        </p:nvSpPr>
        <p:spPr bwMode="auto">
          <a:xfrm>
            <a:off x="9927393" y="4670434"/>
            <a:ext cx="451647" cy="24262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76744" tIns="38369" rIns="76744" bIns="38369" numCol="1" anchor="t" anchorCtr="0" compatLnSpc="1">
            <a:prstTxWarp prst="textNoShape">
              <a:avLst/>
            </a:prstTxWarp>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endParaRPr lang="en-US" dirty="0">
              <a:solidFill>
                <a:schemeClr val="bg1"/>
              </a:solidFill>
              <a:latin typeface="BentonSans Medium" panose="02000603000000020004" pitchFamily="2" charset="0"/>
            </a:endParaRPr>
          </a:p>
        </p:txBody>
      </p:sp>
      <p:sp>
        <p:nvSpPr>
          <p:cNvPr id="31" name="Rounded Rectangle 45">
            <a:extLst>
              <a:ext uri="{FF2B5EF4-FFF2-40B4-BE49-F238E27FC236}">
                <a16:creationId xmlns:a16="http://schemas.microsoft.com/office/drawing/2014/main" id="{C615D546-6F53-47C6-9E1F-F75474185935}"/>
              </a:ext>
            </a:extLst>
          </p:cNvPr>
          <p:cNvSpPr/>
          <p:nvPr/>
        </p:nvSpPr>
        <p:spPr bwMode="auto">
          <a:xfrm>
            <a:off x="7653317" y="1338550"/>
            <a:ext cx="2761861" cy="1753196"/>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914400" eaLnBrk="0" fontAlgn="base" hangingPunct="0">
              <a:spcBef>
                <a:spcPct val="0"/>
              </a:spcBef>
              <a:spcAft>
                <a:spcPct val="0"/>
              </a:spcAft>
            </a:pPr>
            <a:endParaRPr lang="en-US" sz="2000" dirty="0">
              <a:solidFill>
                <a:schemeClr val="tx1"/>
              </a:solidFill>
              <a:latin typeface="Calibri" pitchFamily="34" charset="0"/>
              <a:ea typeface="ヒラギノ角ゴ Pro W3" charset="-128"/>
              <a:cs typeface="ヒラギノ角ゴ Pro W3" charset="-128"/>
            </a:endParaRPr>
          </a:p>
        </p:txBody>
      </p:sp>
      <p:sp>
        <p:nvSpPr>
          <p:cNvPr id="32" name="Can 46">
            <a:extLst>
              <a:ext uri="{FF2B5EF4-FFF2-40B4-BE49-F238E27FC236}">
                <a16:creationId xmlns:a16="http://schemas.microsoft.com/office/drawing/2014/main" id="{44A21F6B-7208-48BF-993C-DE4E0FB499DC}"/>
              </a:ext>
            </a:extLst>
          </p:cNvPr>
          <p:cNvSpPr/>
          <p:nvPr/>
        </p:nvSpPr>
        <p:spPr>
          <a:xfrm>
            <a:off x="7756734" y="1377056"/>
            <a:ext cx="1371601" cy="862641"/>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a:r>
              <a:rPr lang="en-US" sz="800" dirty="0">
                <a:solidFill>
                  <a:schemeClr val="tx1"/>
                </a:solidFill>
                <a:latin typeface="Arial" pitchFamily="34" charset="0"/>
                <a:cs typeface="Arial" pitchFamily="34" charset="0"/>
              </a:rPr>
              <a:t>Non-</a:t>
            </a:r>
            <a:r>
              <a:rPr lang="en-US" sz="800" dirty="0" err="1">
                <a:solidFill>
                  <a:schemeClr val="tx1"/>
                </a:solidFill>
                <a:latin typeface="Arial" pitchFamily="34" charset="0"/>
                <a:cs typeface="Arial" pitchFamily="34" charset="0"/>
              </a:rPr>
              <a:t>BizX</a:t>
            </a:r>
            <a:endParaRPr lang="en-US" sz="800" dirty="0">
              <a:solidFill>
                <a:schemeClr val="tx1"/>
              </a:solidFill>
              <a:latin typeface="Arial" pitchFamily="34" charset="0"/>
              <a:cs typeface="Arial" pitchFamily="34" charset="0"/>
            </a:endParaRPr>
          </a:p>
          <a:p>
            <a:pPr algn="ctr"/>
            <a:r>
              <a:rPr lang="en-US" sz="800" dirty="0">
                <a:solidFill>
                  <a:schemeClr val="tx1"/>
                </a:solidFill>
                <a:latin typeface="Arial" pitchFamily="34" charset="0"/>
                <a:cs typeface="Arial" pitchFamily="34" charset="0"/>
              </a:rPr>
              <a:t>PROD</a:t>
            </a:r>
          </a:p>
          <a:p>
            <a:pPr algn="ctr"/>
            <a:r>
              <a:rPr lang="en-US" sz="800" dirty="0">
                <a:solidFill>
                  <a:schemeClr val="tx1"/>
                </a:solidFill>
                <a:latin typeface="Arial" pitchFamily="34" charset="0"/>
                <a:cs typeface="Arial" pitchFamily="34" charset="0"/>
              </a:rPr>
              <a:t>Recruiting Marketing</a:t>
            </a:r>
          </a:p>
        </p:txBody>
      </p:sp>
      <p:sp>
        <p:nvSpPr>
          <p:cNvPr id="33" name="Can 47">
            <a:extLst>
              <a:ext uri="{FF2B5EF4-FFF2-40B4-BE49-F238E27FC236}">
                <a16:creationId xmlns:a16="http://schemas.microsoft.com/office/drawing/2014/main" id="{E388CC7D-ED55-4830-9AFC-53664FB5A73E}"/>
              </a:ext>
            </a:extLst>
          </p:cNvPr>
          <p:cNvSpPr/>
          <p:nvPr/>
        </p:nvSpPr>
        <p:spPr>
          <a:xfrm>
            <a:off x="8836000" y="2109541"/>
            <a:ext cx="1371601" cy="862641"/>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a:r>
              <a:rPr lang="en-US" sz="800" dirty="0">
                <a:solidFill>
                  <a:schemeClr val="tx1"/>
                </a:solidFill>
                <a:latin typeface="Arial" pitchFamily="34" charset="0"/>
                <a:cs typeface="Arial" pitchFamily="34" charset="0"/>
              </a:rPr>
              <a:t>Non-</a:t>
            </a:r>
            <a:r>
              <a:rPr lang="en-US" sz="800" dirty="0" err="1">
                <a:solidFill>
                  <a:schemeClr val="tx1"/>
                </a:solidFill>
                <a:latin typeface="Arial" pitchFamily="34" charset="0"/>
                <a:cs typeface="Arial" pitchFamily="34" charset="0"/>
              </a:rPr>
              <a:t>BizX</a:t>
            </a:r>
            <a:endParaRPr lang="en-US" sz="800" dirty="0">
              <a:solidFill>
                <a:schemeClr val="tx1"/>
              </a:solidFill>
              <a:latin typeface="Arial" pitchFamily="34" charset="0"/>
              <a:cs typeface="Arial" pitchFamily="34" charset="0"/>
            </a:endParaRPr>
          </a:p>
          <a:p>
            <a:pPr algn="ctr"/>
            <a:r>
              <a:rPr lang="en-US" sz="800" dirty="0">
                <a:solidFill>
                  <a:schemeClr val="tx1"/>
                </a:solidFill>
                <a:latin typeface="Arial" pitchFamily="34" charset="0"/>
                <a:cs typeface="Arial" pitchFamily="34" charset="0"/>
              </a:rPr>
              <a:t>TEST</a:t>
            </a:r>
          </a:p>
          <a:p>
            <a:pPr algn="ctr"/>
            <a:r>
              <a:rPr lang="en-US" sz="800" dirty="0">
                <a:solidFill>
                  <a:schemeClr val="tx1"/>
                </a:solidFill>
                <a:latin typeface="Arial" pitchFamily="34" charset="0"/>
                <a:cs typeface="Arial" pitchFamily="34" charset="0"/>
              </a:rPr>
              <a:t>Recruiting Marketing</a:t>
            </a:r>
          </a:p>
        </p:txBody>
      </p:sp>
      <p:sp>
        <p:nvSpPr>
          <p:cNvPr id="34" name="TextBox 48">
            <a:extLst>
              <a:ext uri="{FF2B5EF4-FFF2-40B4-BE49-F238E27FC236}">
                <a16:creationId xmlns:a16="http://schemas.microsoft.com/office/drawing/2014/main" id="{1CD98BF8-0988-46B3-9897-9464AA7B550A}"/>
              </a:ext>
            </a:extLst>
          </p:cNvPr>
          <p:cNvSpPr txBox="1"/>
          <p:nvPr/>
        </p:nvSpPr>
        <p:spPr>
          <a:xfrm>
            <a:off x="9735809" y="1389166"/>
            <a:ext cx="553518" cy="215444"/>
          </a:xfrm>
          <a:prstGeom prst="rect">
            <a:avLst/>
          </a:prstGeom>
          <a:noFill/>
        </p:spPr>
        <p:txBody>
          <a:bodyPr wrap="square" lIns="0" tIns="0" rIns="0" bIns="0" rtlCol="0">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fontAlgn="base">
              <a:spcBef>
                <a:spcPts val="600"/>
              </a:spcBef>
              <a:spcAft>
                <a:spcPct val="0"/>
              </a:spcAft>
              <a:buClr>
                <a:srgbClr val="F0AB00"/>
              </a:buClr>
              <a:buSzPct val="80000"/>
            </a:pPr>
            <a:r>
              <a:rPr lang="en-US" sz="1400" b="1" kern="0" dirty="0">
                <a:ea typeface="Arial Unicode MS" pitchFamily="34" charset="-128"/>
                <a:cs typeface="Arial Unicode MS" pitchFamily="34" charset="-128"/>
              </a:rPr>
              <a:t>RMK</a:t>
            </a:r>
            <a:endParaRPr lang="en-US" sz="1800" b="1" kern="0" dirty="0">
              <a:ea typeface="Arial Unicode MS" pitchFamily="34" charset="-128"/>
              <a:cs typeface="Arial Unicode MS" pitchFamily="34" charset="-128"/>
            </a:endParaRPr>
          </a:p>
        </p:txBody>
      </p:sp>
      <p:sp>
        <p:nvSpPr>
          <p:cNvPr id="36" name="Freeform 6">
            <a:extLst>
              <a:ext uri="{FF2B5EF4-FFF2-40B4-BE49-F238E27FC236}">
                <a16:creationId xmlns:a16="http://schemas.microsoft.com/office/drawing/2014/main" id="{FDF926FF-831D-4CC2-8CAA-9FDF60937FB2}"/>
              </a:ext>
            </a:extLst>
          </p:cNvPr>
          <p:cNvSpPr>
            <a:spLocks/>
          </p:cNvSpPr>
          <p:nvPr/>
        </p:nvSpPr>
        <p:spPr bwMode="auto">
          <a:xfrm>
            <a:off x="8778290" y="1427885"/>
            <a:ext cx="451647" cy="24262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76744" tIns="38369" rIns="76744" bIns="38369" numCol="1" anchor="t" anchorCtr="0" compatLnSpc="1">
            <a:prstTxWarp prst="textNoShape">
              <a:avLst/>
            </a:prstTxWarp>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endParaRPr lang="en-US" dirty="0">
              <a:solidFill>
                <a:schemeClr val="bg1"/>
              </a:solidFill>
              <a:latin typeface="BentonSans Medium" panose="02000603000000020004" pitchFamily="2" charset="0"/>
            </a:endParaRPr>
          </a:p>
        </p:txBody>
      </p:sp>
      <p:sp>
        <p:nvSpPr>
          <p:cNvPr id="37" name="Freeform 6">
            <a:extLst>
              <a:ext uri="{FF2B5EF4-FFF2-40B4-BE49-F238E27FC236}">
                <a16:creationId xmlns:a16="http://schemas.microsoft.com/office/drawing/2014/main" id="{3CDE0268-4143-4814-B1AD-0034D17CBFFE}"/>
              </a:ext>
            </a:extLst>
          </p:cNvPr>
          <p:cNvSpPr>
            <a:spLocks/>
          </p:cNvSpPr>
          <p:nvPr/>
        </p:nvSpPr>
        <p:spPr bwMode="auto">
          <a:xfrm>
            <a:off x="9837682" y="2126610"/>
            <a:ext cx="451647" cy="24262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76744" tIns="38369" rIns="76744" bIns="38369" numCol="1" anchor="t" anchorCtr="0" compatLnSpc="1">
            <a:prstTxWarp prst="textNoShape">
              <a:avLst/>
            </a:prstTxWarp>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endParaRPr lang="en-US" dirty="0">
              <a:solidFill>
                <a:schemeClr val="bg1"/>
              </a:solidFill>
              <a:latin typeface="BentonSans Medium" panose="02000603000000020004" pitchFamily="2" charset="0"/>
            </a:endParaRPr>
          </a:p>
        </p:txBody>
      </p:sp>
      <p:sp>
        <p:nvSpPr>
          <p:cNvPr id="38" name="Rounded Rectangle 52">
            <a:extLst>
              <a:ext uri="{FF2B5EF4-FFF2-40B4-BE49-F238E27FC236}">
                <a16:creationId xmlns:a16="http://schemas.microsoft.com/office/drawing/2014/main" id="{12D2C486-A321-4A97-AFCD-6E4C971F1019}"/>
              </a:ext>
            </a:extLst>
          </p:cNvPr>
          <p:cNvSpPr/>
          <p:nvPr/>
        </p:nvSpPr>
        <p:spPr bwMode="auto">
          <a:xfrm>
            <a:off x="4822040" y="3802723"/>
            <a:ext cx="1718399" cy="778776"/>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914400" eaLnBrk="0" fontAlgn="base" hangingPunct="0">
              <a:spcBef>
                <a:spcPct val="0"/>
              </a:spcBef>
              <a:spcAft>
                <a:spcPct val="0"/>
              </a:spcAft>
            </a:pPr>
            <a:endParaRPr lang="en-US" sz="2000" dirty="0">
              <a:solidFill>
                <a:schemeClr val="tx1"/>
              </a:solidFill>
              <a:latin typeface="Calibri" pitchFamily="34" charset="0"/>
              <a:ea typeface="ヒラギノ角ゴ Pro W3" charset="-128"/>
              <a:cs typeface="ヒラギノ角ゴ Pro W3" charset="-128"/>
            </a:endParaRPr>
          </a:p>
        </p:txBody>
      </p:sp>
      <p:sp>
        <p:nvSpPr>
          <p:cNvPr id="39" name="Can 53">
            <a:extLst>
              <a:ext uri="{FF2B5EF4-FFF2-40B4-BE49-F238E27FC236}">
                <a16:creationId xmlns:a16="http://schemas.microsoft.com/office/drawing/2014/main" id="{179DA111-4709-4892-9057-5DB28AA765B1}"/>
              </a:ext>
            </a:extLst>
          </p:cNvPr>
          <p:cNvSpPr/>
          <p:nvPr/>
        </p:nvSpPr>
        <p:spPr>
          <a:xfrm>
            <a:off x="4896717" y="4050687"/>
            <a:ext cx="731686" cy="497279"/>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a:r>
              <a:rPr lang="en-US" sz="800" dirty="0" err="1">
                <a:solidFill>
                  <a:schemeClr val="tx1"/>
                </a:solidFill>
                <a:latin typeface="Arial" pitchFamily="34" charset="0"/>
                <a:cs typeface="Arial" pitchFamily="34" charset="0"/>
              </a:rPr>
              <a:t>iContent</a:t>
            </a:r>
            <a:endParaRPr lang="en-US" sz="800" dirty="0">
              <a:solidFill>
                <a:schemeClr val="tx1"/>
              </a:solidFill>
              <a:latin typeface="Arial" pitchFamily="34" charset="0"/>
              <a:cs typeface="Arial" pitchFamily="34" charset="0"/>
            </a:endParaRPr>
          </a:p>
        </p:txBody>
      </p:sp>
      <p:sp>
        <p:nvSpPr>
          <p:cNvPr id="41" name="Freeform 6">
            <a:extLst>
              <a:ext uri="{FF2B5EF4-FFF2-40B4-BE49-F238E27FC236}">
                <a16:creationId xmlns:a16="http://schemas.microsoft.com/office/drawing/2014/main" id="{9FDE8A95-7848-49EE-9FC9-B02F293C462F}"/>
              </a:ext>
            </a:extLst>
          </p:cNvPr>
          <p:cNvSpPr>
            <a:spLocks/>
          </p:cNvSpPr>
          <p:nvPr/>
        </p:nvSpPr>
        <p:spPr bwMode="auto">
          <a:xfrm>
            <a:off x="5402581" y="3961250"/>
            <a:ext cx="451647" cy="24262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76744" tIns="38369" rIns="76744" bIns="38369" numCol="1" anchor="t" anchorCtr="0" compatLnSpc="1">
            <a:prstTxWarp prst="textNoShape">
              <a:avLst/>
            </a:prstTxWarp>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endParaRPr lang="en-US" dirty="0">
              <a:solidFill>
                <a:schemeClr val="bg1"/>
              </a:solidFill>
              <a:latin typeface="BentonSans Medium" panose="02000603000000020004" pitchFamily="2" charset="0"/>
            </a:endParaRPr>
          </a:p>
        </p:txBody>
      </p:sp>
      <p:sp>
        <p:nvSpPr>
          <p:cNvPr id="42" name="TextBox 56">
            <a:extLst>
              <a:ext uri="{FF2B5EF4-FFF2-40B4-BE49-F238E27FC236}">
                <a16:creationId xmlns:a16="http://schemas.microsoft.com/office/drawing/2014/main" id="{208BA582-38AA-4028-9AB7-878C65AD9AAC}"/>
              </a:ext>
            </a:extLst>
          </p:cNvPr>
          <p:cNvSpPr txBox="1"/>
          <p:nvPr/>
        </p:nvSpPr>
        <p:spPr>
          <a:xfrm>
            <a:off x="5776491" y="3802721"/>
            <a:ext cx="763946" cy="215444"/>
          </a:xfrm>
          <a:prstGeom prst="rect">
            <a:avLst/>
          </a:prstGeom>
          <a:noFill/>
        </p:spPr>
        <p:txBody>
          <a:bodyPr wrap="square" lIns="0" tIns="0" rIns="0" bIns="0" rtlCol="0">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fontAlgn="base">
              <a:spcBef>
                <a:spcPts val="600"/>
              </a:spcBef>
              <a:spcAft>
                <a:spcPct val="0"/>
              </a:spcAft>
              <a:buClr>
                <a:srgbClr val="F0AB00"/>
              </a:buClr>
              <a:buSzPct val="80000"/>
            </a:pPr>
            <a:r>
              <a:rPr lang="en-US" sz="1400" b="1" kern="0" dirty="0" err="1">
                <a:ea typeface="Arial Unicode MS" pitchFamily="34" charset="-128"/>
                <a:cs typeface="Arial Unicode MS" pitchFamily="34" charset="-128"/>
              </a:rPr>
              <a:t>iContent</a:t>
            </a:r>
            <a:endParaRPr lang="en-US" sz="1800" b="1" kern="0" dirty="0">
              <a:ea typeface="Arial Unicode MS" pitchFamily="34" charset="-128"/>
              <a:cs typeface="Arial Unicode MS" pitchFamily="34" charset="-128"/>
            </a:endParaRPr>
          </a:p>
        </p:txBody>
      </p:sp>
      <p:sp>
        <p:nvSpPr>
          <p:cNvPr id="48" name="Rounded Rectangle 52">
            <a:extLst>
              <a:ext uri="{FF2B5EF4-FFF2-40B4-BE49-F238E27FC236}">
                <a16:creationId xmlns:a16="http://schemas.microsoft.com/office/drawing/2014/main" id="{A7DB8251-A336-4870-AC0B-2927DF8762D1}"/>
              </a:ext>
            </a:extLst>
          </p:cNvPr>
          <p:cNvSpPr/>
          <p:nvPr/>
        </p:nvSpPr>
        <p:spPr bwMode="auto">
          <a:xfrm>
            <a:off x="5561109" y="4800593"/>
            <a:ext cx="1718399" cy="778776"/>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914400" eaLnBrk="0" fontAlgn="base" hangingPunct="0">
              <a:spcBef>
                <a:spcPct val="0"/>
              </a:spcBef>
              <a:spcAft>
                <a:spcPct val="0"/>
              </a:spcAft>
            </a:pPr>
            <a:endParaRPr lang="en-US" sz="2000" dirty="0">
              <a:solidFill>
                <a:schemeClr val="tx1"/>
              </a:solidFill>
              <a:latin typeface="Calibri" pitchFamily="34" charset="0"/>
              <a:ea typeface="ヒラギノ角ゴ Pro W3" charset="-128"/>
              <a:cs typeface="ヒラギノ角ゴ Pro W3" charset="-128"/>
            </a:endParaRPr>
          </a:p>
        </p:txBody>
      </p:sp>
      <p:sp>
        <p:nvSpPr>
          <p:cNvPr id="49" name="Can 53">
            <a:extLst>
              <a:ext uri="{FF2B5EF4-FFF2-40B4-BE49-F238E27FC236}">
                <a16:creationId xmlns:a16="http://schemas.microsoft.com/office/drawing/2014/main" id="{99961D05-3976-48F7-B470-108E3AADD3F1}"/>
              </a:ext>
            </a:extLst>
          </p:cNvPr>
          <p:cNvSpPr/>
          <p:nvPr/>
        </p:nvSpPr>
        <p:spPr>
          <a:xfrm>
            <a:off x="5635786" y="5048557"/>
            <a:ext cx="731686" cy="497279"/>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a:r>
              <a:rPr lang="en-US" sz="800" dirty="0">
                <a:solidFill>
                  <a:schemeClr val="tx1"/>
                </a:solidFill>
                <a:latin typeface="Arial" pitchFamily="34" charset="0"/>
                <a:cs typeface="Arial" pitchFamily="34" charset="0"/>
              </a:rPr>
              <a:t>Recruiting Posting PROD</a:t>
            </a:r>
          </a:p>
        </p:txBody>
      </p:sp>
      <p:sp>
        <p:nvSpPr>
          <p:cNvPr id="50" name="Freeform 6">
            <a:extLst>
              <a:ext uri="{FF2B5EF4-FFF2-40B4-BE49-F238E27FC236}">
                <a16:creationId xmlns:a16="http://schemas.microsoft.com/office/drawing/2014/main" id="{211D4C99-0A32-42DB-8A0A-AE8E084D2AE0}"/>
              </a:ext>
            </a:extLst>
          </p:cNvPr>
          <p:cNvSpPr>
            <a:spLocks/>
          </p:cNvSpPr>
          <p:nvPr/>
        </p:nvSpPr>
        <p:spPr bwMode="auto">
          <a:xfrm>
            <a:off x="6069830" y="4868163"/>
            <a:ext cx="451647" cy="24262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76744" tIns="38369" rIns="76744" bIns="38369" numCol="1" anchor="t" anchorCtr="0" compatLnSpc="1">
            <a:prstTxWarp prst="textNoShape">
              <a:avLst/>
            </a:prstTxWarp>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endParaRPr lang="en-US" dirty="0">
              <a:solidFill>
                <a:schemeClr val="bg1"/>
              </a:solidFill>
              <a:latin typeface="BentonSans Medium" panose="02000603000000020004" pitchFamily="2" charset="0"/>
            </a:endParaRPr>
          </a:p>
        </p:txBody>
      </p:sp>
      <p:sp>
        <p:nvSpPr>
          <p:cNvPr id="51" name="TextBox 56">
            <a:extLst>
              <a:ext uri="{FF2B5EF4-FFF2-40B4-BE49-F238E27FC236}">
                <a16:creationId xmlns:a16="http://schemas.microsoft.com/office/drawing/2014/main" id="{8D37FFA7-6305-4EFA-B7BF-671B432609DD}"/>
              </a:ext>
            </a:extLst>
          </p:cNvPr>
          <p:cNvSpPr txBox="1"/>
          <p:nvPr/>
        </p:nvSpPr>
        <p:spPr>
          <a:xfrm>
            <a:off x="6515560" y="4800591"/>
            <a:ext cx="763946" cy="215444"/>
          </a:xfrm>
          <a:prstGeom prst="rect">
            <a:avLst/>
          </a:prstGeom>
          <a:noFill/>
        </p:spPr>
        <p:txBody>
          <a:bodyPr wrap="square" lIns="0" tIns="0" rIns="0" bIns="0" rtlCol="0">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fontAlgn="base">
              <a:spcBef>
                <a:spcPts val="600"/>
              </a:spcBef>
              <a:spcAft>
                <a:spcPct val="0"/>
              </a:spcAft>
              <a:buClr>
                <a:srgbClr val="F0AB00"/>
              </a:buClr>
              <a:buSzPct val="80000"/>
            </a:pPr>
            <a:r>
              <a:rPr lang="en-US" sz="1400" b="1" kern="0" dirty="0">
                <a:ea typeface="Arial Unicode MS" pitchFamily="34" charset="-128"/>
                <a:cs typeface="Arial Unicode MS" pitchFamily="34" charset="-128"/>
              </a:rPr>
              <a:t>RPOS</a:t>
            </a:r>
            <a:endParaRPr lang="en-US" sz="1800" b="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09601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95BB03-A541-4AAB-8268-AA6A9839EABF}"/>
              </a:ext>
            </a:extLst>
          </p:cNvPr>
          <p:cNvGraphicFramePr>
            <a:graphicFrameLocks noChangeAspect="1"/>
          </p:cNvGraphicFramePr>
          <p:nvPr>
            <p:custDataLst>
              <p:tags r:id="rId2"/>
            </p:custDataLst>
            <p:extLst>
              <p:ext uri="{D42A27DB-BD31-4B8C-83A1-F6EECF244321}">
                <p14:modId xmlns:p14="http://schemas.microsoft.com/office/powerpoint/2010/main" val="8550896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Folie" r:id="rId6" imgW="573" imgH="573" progId="TCLayout.ActiveDocument.1">
                  <p:embed/>
                </p:oleObj>
              </mc:Choice>
              <mc:Fallback>
                <p:oleObj name="think-cell Folie" r:id="rId6" imgW="573" imgH="573" progId="TCLayout.ActiveDocument.1">
                  <p:embed/>
                  <p:pic>
                    <p:nvPicPr>
                      <p:cNvPr id="3" name="Object 2" hidden="1">
                        <a:extLst>
                          <a:ext uri="{FF2B5EF4-FFF2-40B4-BE49-F238E27FC236}">
                            <a16:creationId xmlns:a16="http://schemas.microsoft.com/office/drawing/2014/main" id="{3895BB03-A541-4AAB-8268-AA6A9839EAB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FEE77E8-AC1E-4C59-9832-B5C6E31AE1B3}"/>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en-US" sz="24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19" name="Rounded Rectangle 35"/>
          <p:cNvSpPr/>
          <p:nvPr/>
        </p:nvSpPr>
        <p:spPr bwMode="auto">
          <a:xfrm>
            <a:off x="3241331" y="1824366"/>
            <a:ext cx="2764973" cy="4582064"/>
          </a:xfrm>
          <a:prstGeom prst="roundRect">
            <a:avLst/>
          </a:prstGeom>
          <a:solidFill>
            <a:schemeClr val="accent4">
              <a:lumMod val="60000"/>
              <a:lumOff val="4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9" name="Rounded Rectangle 35"/>
          <p:cNvSpPr/>
          <p:nvPr/>
        </p:nvSpPr>
        <p:spPr bwMode="auto">
          <a:xfrm>
            <a:off x="341936" y="1799694"/>
            <a:ext cx="2717971" cy="4582064"/>
          </a:xfrm>
          <a:prstGeom prst="roundRect">
            <a:avLst/>
          </a:prstGeom>
          <a:solidFill>
            <a:schemeClr val="accent3">
              <a:lumMod val="60000"/>
              <a:lumOff val="4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65" name="Title 1"/>
          <p:cNvSpPr>
            <a:spLocks noGrp="1"/>
          </p:cNvSpPr>
          <p:nvPr>
            <p:ph type="title"/>
          </p:nvPr>
        </p:nvSpPr>
        <p:spPr>
          <a:xfrm>
            <a:off x="354240" y="380070"/>
            <a:ext cx="10513166" cy="738322"/>
          </a:xfrm>
        </p:spPr>
        <p:txBody>
          <a:bodyPr/>
          <a:lstStyle/>
          <a:p>
            <a:r>
              <a:rPr lang="en-US" dirty="0"/>
              <a:t>SuccessFactors </a:t>
            </a:r>
            <a:r>
              <a:rPr lang="en-US" dirty="0" err="1"/>
              <a:t>Instanzstrategie</a:t>
            </a:r>
            <a:r>
              <a:rPr lang="en-US" dirty="0"/>
              <a:t/>
            </a:r>
            <a:br>
              <a:rPr lang="en-US" dirty="0"/>
            </a:br>
            <a:r>
              <a:rPr lang="en-US" b="0" dirty="0" err="1">
                <a:solidFill>
                  <a:schemeClr val="bg1">
                    <a:lumMod val="50000"/>
                  </a:schemeClr>
                </a:solidFill>
              </a:rPr>
              <a:t>Empfohlene</a:t>
            </a:r>
            <a:r>
              <a:rPr lang="en-US" b="0" dirty="0">
                <a:solidFill>
                  <a:schemeClr val="bg1">
                    <a:lumMod val="50000"/>
                  </a:schemeClr>
                </a:solidFill>
              </a:rPr>
              <a:t> </a:t>
            </a:r>
            <a:r>
              <a:rPr lang="en-US" b="0" dirty="0" err="1">
                <a:solidFill>
                  <a:schemeClr val="bg1">
                    <a:lumMod val="50000"/>
                  </a:schemeClr>
                </a:solidFill>
              </a:rPr>
              <a:t>Architektur</a:t>
            </a:r>
            <a:endParaRPr lang="en-US" b="0" dirty="0">
              <a:solidFill>
                <a:schemeClr val="bg1">
                  <a:lumMod val="50000"/>
                </a:schemeClr>
              </a:solidFill>
            </a:endParaRPr>
          </a:p>
        </p:txBody>
      </p:sp>
      <p:sp>
        <p:nvSpPr>
          <p:cNvPr id="11" name="Rounded Rectangle 33"/>
          <p:cNvSpPr/>
          <p:nvPr/>
        </p:nvSpPr>
        <p:spPr bwMode="auto">
          <a:xfrm>
            <a:off x="3483058" y="2382890"/>
            <a:ext cx="2407614" cy="1304983"/>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13" name="Rounded Rectangle 31"/>
          <p:cNvSpPr/>
          <p:nvPr/>
        </p:nvSpPr>
        <p:spPr bwMode="auto">
          <a:xfrm>
            <a:off x="454758" y="2412589"/>
            <a:ext cx="2407614" cy="1320333"/>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14" name="Freeform 6"/>
          <p:cNvSpPr>
            <a:spLocks/>
          </p:cNvSpPr>
          <p:nvPr/>
        </p:nvSpPr>
        <p:spPr bwMode="auto">
          <a:xfrm>
            <a:off x="623321" y="2802785"/>
            <a:ext cx="2029491" cy="768599"/>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57545" tIns="28770" rIns="57545" bIns="28770" numCol="1" anchor="t" anchorCtr="0" compatLnSpc="1">
            <a:prstTxWarp prst="textNoShape">
              <a:avLst/>
            </a:prstTxWarp>
          </a:bodyPr>
          <a:lstStyle/>
          <a:p>
            <a:endParaRPr lang="en-US" sz="1350" dirty="0">
              <a:solidFill>
                <a:schemeClr val="bg1"/>
              </a:solidFill>
              <a:latin typeface="BentonSans Medium" panose="02000603000000020004" pitchFamily="2" charset="0"/>
            </a:endParaRPr>
          </a:p>
        </p:txBody>
      </p:sp>
      <p:sp>
        <p:nvSpPr>
          <p:cNvPr id="16" name="Rectangle 15"/>
          <p:cNvSpPr/>
          <p:nvPr/>
        </p:nvSpPr>
        <p:spPr>
          <a:xfrm>
            <a:off x="521028" y="2412588"/>
            <a:ext cx="2538879" cy="230779"/>
          </a:xfrm>
          <a:prstGeom prst="rect">
            <a:avLst/>
          </a:prstGeom>
        </p:spPr>
        <p:txBody>
          <a:bodyPr wrap="square">
            <a:spAutoFit/>
          </a:bodyPr>
          <a:lstStyle/>
          <a:p>
            <a:pPr lvl="0" algn="ctr"/>
            <a:r>
              <a:rPr lang="en-US" sz="900" b="1" dirty="0" err="1">
                <a:latin typeface="Arial" pitchFamily="34" charset="0"/>
                <a:cs typeface="Arial" pitchFamily="34" charset="0"/>
              </a:rPr>
              <a:t>Entwicklung</a:t>
            </a:r>
            <a:endParaRPr lang="en-US" sz="900" b="1" dirty="0">
              <a:latin typeface="Arial" pitchFamily="34" charset="0"/>
              <a:cs typeface="Arial" pitchFamily="34" charset="0"/>
            </a:endParaRPr>
          </a:p>
        </p:txBody>
      </p:sp>
      <p:sp>
        <p:nvSpPr>
          <p:cNvPr id="24" name="Freeform 6"/>
          <p:cNvSpPr>
            <a:spLocks/>
          </p:cNvSpPr>
          <p:nvPr/>
        </p:nvSpPr>
        <p:spPr bwMode="auto">
          <a:xfrm>
            <a:off x="3653339" y="2752621"/>
            <a:ext cx="2029491" cy="80370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57545" tIns="28770" rIns="57545" bIns="28770" numCol="1" anchor="t" anchorCtr="0" compatLnSpc="1">
            <a:prstTxWarp prst="textNoShape">
              <a:avLst/>
            </a:prstTxWarp>
          </a:bodyPr>
          <a:lstStyle/>
          <a:p>
            <a:endParaRPr lang="en-US" sz="1350" dirty="0">
              <a:solidFill>
                <a:schemeClr val="bg1"/>
              </a:solidFill>
              <a:latin typeface="BentonSans Medium" panose="02000603000000020004" pitchFamily="2" charset="0"/>
            </a:endParaRPr>
          </a:p>
        </p:txBody>
      </p:sp>
      <p:sp>
        <p:nvSpPr>
          <p:cNvPr id="26" name="Rectangle 25"/>
          <p:cNvSpPr/>
          <p:nvPr/>
        </p:nvSpPr>
        <p:spPr>
          <a:xfrm>
            <a:off x="3695952" y="2382889"/>
            <a:ext cx="2538879" cy="230779"/>
          </a:xfrm>
          <a:prstGeom prst="rect">
            <a:avLst/>
          </a:prstGeom>
        </p:spPr>
        <p:txBody>
          <a:bodyPr wrap="square">
            <a:spAutoFit/>
          </a:bodyPr>
          <a:lstStyle/>
          <a:p>
            <a:pPr lvl="0" algn="ctr"/>
            <a:r>
              <a:rPr lang="en-US" sz="900" b="1" dirty="0" err="1">
                <a:latin typeface="Arial" pitchFamily="34" charset="0"/>
                <a:cs typeface="Arial" pitchFamily="34" charset="0"/>
              </a:rPr>
              <a:t>Produktion</a:t>
            </a:r>
            <a:endParaRPr lang="en-US" sz="900" b="1" dirty="0">
              <a:latin typeface="Arial" pitchFamily="34" charset="0"/>
              <a:cs typeface="Arial" pitchFamily="34" charset="0"/>
            </a:endParaRPr>
          </a:p>
        </p:txBody>
      </p:sp>
      <p:sp>
        <p:nvSpPr>
          <p:cNvPr id="32" name="Rectangle 31"/>
          <p:cNvSpPr/>
          <p:nvPr/>
        </p:nvSpPr>
        <p:spPr>
          <a:xfrm>
            <a:off x="443517" y="1854065"/>
            <a:ext cx="2538879" cy="461558"/>
          </a:xfrm>
          <a:prstGeom prst="rect">
            <a:avLst/>
          </a:prstGeom>
        </p:spPr>
        <p:txBody>
          <a:bodyPr wrap="square">
            <a:spAutoFit/>
          </a:bodyPr>
          <a:lstStyle/>
          <a:p>
            <a:pPr lvl="0" algn="ctr"/>
            <a:r>
              <a:rPr lang="en-US" sz="1200" b="1" dirty="0">
                <a:solidFill>
                  <a:srgbClr val="FF0000"/>
                </a:solidFill>
                <a:latin typeface="Arial" pitchFamily="34" charset="0"/>
                <a:cs typeface="Arial" pitchFamily="34" charset="0"/>
              </a:rPr>
              <a:t>*PREVIEW </a:t>
            </a:r>
            <a:r>
              <a:rPr lang="en-US" sz="1200" b="1" dirty="0" err="1">
                <a:solidFill>
                  <a:srgbClr val="FF0000"/>
                </a:solidFill>
                <a:latin typeface="Arial" pitchFamily="34" charset="0"/>
                <a:cs typeface="Arial" pitchFamily="34" charset="0"/>
              </a:rPr>
              <a:t>Umgebung</a:t>
            </a:r>
            <a:endParaRPr lang="en-US" sz="1200" b="1" dirty="0">
              <a:solidFill>
                <a:srgbClr val="FF0000"/>
              </a:solidFill>
              <a:latin typeface="Arial" pitchFamily="34" charset="0"/>
              <a:cs typeface="Arial" pitchFamily="34" charset="0"/>
            </a:endParaRPr>
          </a:p>
          <a:p>
            <a:pPr lvl="0" algn="ctr"/>
            <a:r>
              <a:rPr lang="en-US" sz="1200" b="1" dirty="0">
                <a:solidFill>
                  <a:srgbClr val="FF0000"/>
                </a:solidFill>
                <a:latin typeface="Arial" pitchFamily="34" charset="0"/>
                <a:cs typeface="Arial" pitchFamily="34" charset="0"/>
              </a:rPr>
              <a:t>(DC12 Preview)</a:t>
            </a:r>
          </a:p>
        </p:txBody>
      </p:sp>
      <p:sp>
        <p:nvSpPr>
          <p:cNvPr id="33" name="Rectangle 32"/>
          <p:cNvSpPr/>
          <p:nvPr/>
        </p:nvSpPr>
        <p:spPr>
          <a:xfrm>
            <a:off x="3739381" y="1898682"/>
            <a:ext cx="2538879" cy="461558"/>
          </a:xfrm>
          <a:prstGeom prst="rect">
            <a:avLst/>
          </a:prstGeom>
        </p:spPr>
        <p:txBody>
          <a:bodyPr wrap="square">
            <a:spAutoFit/>
          </a:bodyPr>
          <a:lstStyle/>
          <a:p>
            <a:pPr lvl="0" algn="ctr"/>
            <a:r>
              <a:rPr lang="en-US" sz="1200" b="1" dirty="0">
                <a:solidFill>
                  <a:srgbClr val="FF0000"/>
                </a:solidFill>
                <a:latin typeface="Arial" pitchFamily="34" charset="0"/>
                <a:cs typeface="Arial" pitchFamily="34" charset="0"/>
              </a:rPr>
              <a:t>PRODUCTION </a:t>
            </a:r>
            <a:r>
              <a:rPr lang="en-US" sz="1200" b="1" dirty="0" err="1">
                <a:solidFill>
                  <a:srgbClr val="FF0000"/>
                </a:solidFill>
                <a:latin typeface="Arial" pitchFamily="34" charset="0"/>
                <a:cs typeface="Arial" pitchFamily="34" charset="0"/>
              </a:rPr>
              <a:t>Umgebung</a:t>
            </a:r>
            <a:endParaRPr lang="en-US" sz="1200" b="1" dirty="0">
              <a:solidFill>
                <a:srgbClr val="FF0000"/>
              </a:solidFill>
              <a:latin typeface="Arial" pitchFamily="34" charset="0"/>
              <a:cs typeface="Arial" pitchFamily="34" charset="0"/>
            </a:endParaRPr>
          </a:p>
          <a:p>
            <a:pPr lvl="0" algn="ctr"/>
            <a:r>
              <a:rPr lang="en-US" sz="1200" b="1" dirty="0">
                <a:solidFill>
                  <a:srgbClr val="FF0000"/>
                </a:solidFill>
                <a:latin typeface="Arial" pitchFamily="34" charset="0"/>
                <a:cs typeface="Arial" pitchFamily="34" charset="0"/>
              </a:rPr>
              <a:t>(DC12 Production)</a:t>
            </a:r>
          </a:p>
        </p:txBody>
      </p:sp>
      <p:sp>
        <p:nvSpPr>
          <p:cNvPr id="39" name="TextBox 38"/>
          <p:cNvSpPr txBox="1"/>
          <p:nvPr/>
        </p:nvSpPr>
        <p:spPr>
          <a:xfrm>
            <a:off x="598332" y="3786254"/>
            <a:ext cx="1651167" cy="55399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900" i="1" kern="0" dirty="0">
                <a:ea typeface="Arial Unicode MS" pitchFamily="34" charset="-128"/>
                <a:cs typeface="Arial Unicode MS" pitchFamily="34" charset="-128"/>
              </a:rPr>
              <a:t>*</a:t>
            </a:r>
            <a:r>
              <a:rPr lang="en-US" sz="900" i="1" kern="0" dirty="0" err="1">
                <a:ea typeface="Arial Unicode MS" pitchFamily="34" charset="-128"/>
                <a:cs typeface="Arial Unicode MS" pitchFamily="34" charset="-128"/>
              </a:rPr>
              <a:t>vierteljährliche</a:t>
            </a:r>
            <a:r>
              <a:rPr lang="en-US" sz="900" i="1" kern="0" dirty="0">
                <a:ea typeface="Arial Unicode MS" pitchFamily="34" charset="-128"/>
                <a:cs typeface="Arial Unicode MS" pitchFamily="34" charset="-128"/>
              </a:rPr>
              <a:t> </a:t>
            </a:r>
            <a:r>
              <a:rPr lang="en-US" sz="900" i="1" dirty="0"/>
              <a:t>SuccessFactors Releases </a:t>
            </a:r>
            <a:r>
              <a:rPr lang="en-US" sz="900" i="1" dirty="0" err="1"/>
              <a:t>werden</a:t>
            </a:r>
            <a:r>
              <a:rPr lang="en-US" sz="900" i="1" dirty="0"/>
              <a:t> 30 </a:t>
            </a:r>
            <a:r>
              <a:rPr lang="en-US" sz="900" i="1" dirty="0" err="1"/>
              <a:t>Tage</a:t>
            </a:r>
            <a:r>
              <a:rPr lang="en-US" sz="900" i="1" dirty="0"/>
              <a:t> </a:t>
            </a:r>
            <a:r>
              <a:rPr lang="en-US" sz="900" i="1" dirty="0" err="1"/>
              <a:t>vor</a:t>
            </a:r>
            <a:r>
              <a:rPr lang="en-US" sz="900" i="1" dirty="0"/>
              <a:t> der Production </a:t>
            </a:r>
            <a:r>
              <a:rPr lang="en-US" sz="900" i="1" dirty="0" err="1"/>
              <a:t>Umgebung</a:t>
            </a:r>
            <a:r>
              <a:rPr lang="en-US" sz="900" i="1" dirty="0"/>
              <a:t> </a:t>
            </a:r>
            <a:r>
              <a:rPr lang="en-US" sz="900" i="1" dirty="0" err="1"/>
              <a:t>aufgespielt</a:t>
            </a:r>
            <a:endParaRPr lang="en-US" sz="900" i="1" kern="0" dirty="0">
              <a:ea typeface="Arial Unicode MS" pitchFamily="34" charset="-128"/>
              <a:cs typeface="Arial Unicode MS" pitchFamily="34" charset="-128"/>
            </a:endParaRPr>
          </a:p>
        </p:txBody>
      </p:sp>
      <p:sp>
        <p:nvSpPr>
          <p:cNvPr id="18" name="Rounded Rectangle 33"/>
          <p:cNvSpPr/>
          <p:nvPr/>
        </p:nvSpPr>
        <p:spPr bwMode="auto">
          <a:xfrm>
            <a:off x="3479551" y="4134147"/>
            <a:ext cx="2407614" cy="1304983"/>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20" name="Freeform 6"/>
          <p:cNvSpPr>
            <a:spLocks/>
          </p:cNvSpPr>
          <p:nvPr/>
        </p:nvSpPr>
        <p:spPr bwMode="auto">
          <a:xfrm>
            <a:off x="3649832" y="4503878"/>
            <a:ext cx="2029491" cy="80370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57545" tIns="28770" rIns="57545" bIns="28770" numCol="1" anchor="t" anchorCtr="0" compatLnSpc="1">
            <a:prstTxWarp prst="textNoShape">
              <a:avLst/>
            </a:prstTxWarp>
          </a:bodyPr>
          <a:lstStyle/>
          <a:p>
            <a:endParaRPr lang="en-US" sz="1350" dirty="0">
              <a:solidFill>
                <a:schemeClr val="bg1"/>
              </a:solidFill>
              <a:latin typeface="BentonSans Medium" panose="02000603000000020004" pitchFamily="2" charset="0"/>
            </a:endParaRPr>
          </a:p>
        </p:txBody>
      </p:sp>
      <p:sp>
        <p:nvSpPr>
          <p:cNvPr id="21" name="Rectangle 20"/>
          <p:cNvSpPr/>
          <p:nvPr/>
        </p:nvSpPr>
        <p:spPr>
          <a:xfrm>
            <a:off x="3692445" y="4134145"/>
            <a:ext cx="2538879" cy="230779"/>
          </a:xfrm>
          <a:prstGeom prst="rect">
            <a:avLst/>
          </a:prstGeom>
        </p:spPr>
        <p:txBody>
          <a:bodyPr wrap="square">
            <a:spAutoFit/>
          </a:bodyPr>
          <a:lstStyle/>
          <a:p>
            <a:pPr lvl="0" algn="ctr"/>
            <a:r>
              <a:rPr lang="en-US" sz="900" b="1" dirty="0" err="1">
                <a:latin typeface="Arial" pitchFamily="34" charset="0"/>
                <a:cs typeface="Arial" pitchFamily="34" charset="0"/>
              </a:rPr>
              <a:t>Qualitätssicherung</a:t>
            </a:r>
            <a:endParaRPr lang="en-US" sz="900" b="1" dirty="0">
              <a:latin typeface="Arial" pitchFamily="34" charset="0"/>
              <a:cs typeface="Arial" pitchFamily="34" charset="0"/>
            </a:endParaRPr>
          </a:p>
        </p:txBody>
      </p:sp>
      <p:sp>
        <p:nvSpPr>
          <p:cNvPr id="25" name="Down Arrow 1"/>
          <p:cNvSpPr/>
          <p:nvPr/>
        </p:nvSpPr>
        <p:spPr bwMode="gray">
          <a:xfrm rot="18258484">
            <a:off x="2985506" y="3388534"/>
            <a:ext cx="327576" cy="1368193"/>
          </a:xfrm>
          <a:prstGeom prst="downArrow">
            <a:avLst/>
          </a:prstGeom>
          <a:solidFill>
            <a:srgbClr val="008000"/>
          </a:solidFill>
          <a:ln w="6350" algn="ctr">
            <a:noFill/>
            <a:miter lim="800000"/>
            <a:headEnd/>
            <a:tailEnd/>
          </a:ln>
        </p:spPr>
        <p:txBody>
          <a:bodyPr vert="vert" lIns="89979" tIns="71983" rIns="89979" bIns="71983" rtlCol="0" anchor="ctr"/>
          <a:lstStyle/>
          <a:p>
            <a:pPr algn="ctr" defTabSz="914217" fontAlgn="base">
              <a:spcBef>
                <a:spcPct val="50000"/>
              </a:spcBef>
              <a:spcAft>
                <a:spcPct val="0"/>
              </a:spcAft>
              <a:buClr>
                <a:srgbClr val="F0AB00"/>
              </a:buClr>
              <a:buSzPct val="80000"/>
            </a:pPr>
            <a:r>
              <a:rPr lang="en-US" sz="1050" kern="0" dirty="0">
                <a:solidFill>
                  <a:schemeClr val="bg1"/>
                </a:solidFill>
                <a:ea typeface="Arial Unicode MS" pitchFamily="34" charset="-128"/>
                <a:cs typeface="Arial Unicode MS" pitchFamily="34" charset="-128"/>
              </a:rPr>
              <a:t>Migrations </a:t>
            </a:r>
            <a:r>
              <a:rPr lang="en-US" sz="1050" kern="0" dirty="0" err="1">
                <a:solidFill>
                  <a:schemeClr val="bg1"/>
                </a:solidFill>
                <a:ea typeface="Arial Unicode MS" pitchFamily="34" charset="-128"/>
                <a:cs typeface="Arial Unicode MS" pitchFamily="34" charset="-128"/>
              </a:rPr>
              <a:t>Pfad</a:t>
            </a:r>
            <a:endParaRPr lang="en-US" sz="1050" kern="0" dirty="0">
              <a:solidFill>
                <a:schemeClr val="bg1"/>
              </a:solidFill>
              <a:ea typeface="Arial Unicode MS" pitchFamily="34" charset="-128"/>
              <a:cs typeface="Arial Unicode MS" pitchFamily="34" charset="-128"/>
            </a:endParaRPr>
          </a:p>
        </p:txBody>
      </p:sp>
      <p:sp>
        <p:nvSpPr>
          <p:cNvPr id="27" name="Down Arrow 1"/>
          <p:cNvSpPr/>
          <p:nvPr/>
        </p:nvSpPr>
        <p:spPr bwMode="gray">
          <a:xfrm rot="10800000">
            <a:off x="3994644" y="3556329"/>
            <a:ext cx="125819" cy="1207659"/>
          </a:xfrm>
          <a:prstGeom prst="downArrow">
            <a:avLst/>
          </a:prstGeom>
          <a:solidFill>
            <a:srgbClr val="008000"/>
          </a:solidFill>
          <a:ln w="6350" algn="ctr">
            <a:noFill/>
            <a:miter lim="800000"/>
            <a:headEnd/>
            <a:tailEnd/>
          </a:ln>
        </p:spPr>
        <p:txBody>
          <a:bodyPr vert="vert" lIns="89979" tIns="71983" rIns="89979" bIns="71983" rtlCol="0" anchor="ctr"/>
          <a:lstStyle/>
          <a:p>
            <a:pPr algn="ctr" defTabSz="914217" fontAlgn="base">
              <a:spcBef>
                <a:spcPct val="50000"/>
              </a:spcBef>
              <a:spcAft>
                <a:spcPct val="0"/>
              </a:spcAft>
              <a:buClr>
                <a:srgbClr val="F0AB00"/>
              </a:buClr>
              <a:buSzPct val="80000"/>
            </a:pPr>
            <a:endParaRPr lang="en-US" sz="1050" kern="0" dirty="0">
              <a:ea typeface="Arial Unicode MS" pitchFamily="34" charset="-128"/>
              <a:cs typeface="Arial Unicode MS" pitchFamily="34" charset="-128"/>
            </a:endParaRPr>
          </a:p>
        </p:txBody>
      </p:sp>
      <p:sp>
        <p:nvSpPr>
          <p:cNvPr id="28" name="Down Arrow 1"/>
          <p:cNvSpPr/>
          <p:nvPr/>
        </p:nvSpPr>
        <p:spPr bwMode="gray">
          <a:xfrm rot="5400000">
            <a:off x="2865519" y="3054134"/>
            <a:ext cx="598346" cy="865893"/>
          </a:xfrm>
          <a:prstGeom prst="downArrow">
            <a:avLst/>
          </a:prstGeom>
          <a:solidFill>
            <a:srgbClr val="0076CB"/>
          </a:solidFill>
          <a:ln w="6350" algn="ctr">
            <a:noFill/>
            <a:miter lim="800000"/>
            <a:headEnd/>
            <a:tailEnd/>
          </a:ln>
        </p:spPr>
        <p:txBody>
          <a:bodyPr vert="vert270" lIns="89979" tIns="71983" rIns="89979" bIns="71983" rtlCol="0" anchor="ctr"/>
          <a:lstStyle/>
          <a:p>
            <a:pPr algn="ctr" defTabSz="914217" fontAlgn="base">
              <a:spcBef>
                <a:spcPct val="50000"/>
              </a:spcBef>
              <a:spcAft>
                <a:spcPct val="0"/>
              </a:spcAft>
              <a:buClr>
                <a:srgbClr val="F0AB00"/>
              </a:buClr>
              <a:buSzPct val="80000"/>
            </a:pPr>
            <a:r>
              <a:rPr lang="en-US" sz="1050" kern="0" dirty="0" err="1">
                <a:solidFill>
                  <a:schemeClr val="bg1"/>
                </a:solidFill>
                <a:ea typeface="Arial Unicode MS" pitchFamily="34" charset="-128"/>
                <a:cs typeface="Arial Unicode MS" pitchFamily="34" charset="-128"/>
              </a:rPr>
              <a:t>Daten</a:t>
            </a:r>
            <a:r>
              <a:rPr lang="en-US" sz="1050" kern="0" dirty="0">
                <a:solidFill>
                  <a:schemeClr val="bg1"/>
                </a:solidFill>
                <a:ea typeface="Arial Unicode MS" pitchFamily="34" charset="-128"/>
                <a:cs typeface="Arial Unicode MS" pitchFamily="34" charset="-128"/>
              </a:rPr>
              <a:t> Refresh</a:t>
            </a:r>
          </a:p>
        </p:txBody>
      </p:sp>
      <p:sp>
        <p:nvSpPr>
          <p:cNvPr id="29" name="Down Arrow 1"/>
          <p:cNvSpPr/>
          <p:nvPr/>
        </p:nvSpPr>
        <p:spPr bwMode="gray">
          <a:xfrm>
            <a:off x="3786801" y="3578978"/>
            <a:ext cx="120605" cy="1322193"/>
          </a:xfrm>
          <a:prstGeom prst="downArrow">
            <a:avLst/>
          </a:prstGeom>
          <a:solidFill>
            <a:srgbClr val="0076CB"/>
          </a:solidFill>
          <a:ln w="6350" algn="ctr">
            <a:noFill/>
            <a:miter lim="800000"/>
            <a:headEnd/>
            <a:tailEnd/>
          </a:ln>
        </p:spPr>
        <p:txBody>
          <a:bodyPr vert="vert" lIns="89979" tIns="71983" rIns="89979" bIns="71983" rtlCol="0" anchor="ctr"/>
          <a:lstStyle/>
          <a:p>
            <a:pPr algn="ctr" defTabSz="914217" fontAlgn="base">
              <a:spcBef>
                <a:spcPct val="50000"/>
              </a:spcBef>
              <a:spcAft>
                <a:spcPct val="0"/>
              </a:spcAft>
              <a:buClr>
                <a:srgbClr val="F0AB00"/>
              </a:buClr>
              <a:buSzPct val="80000"/>
            </a:pPr>
            <a:endParaRPr lang="en-US" sz="1050" kern="0" dirty="0">
              <a:ea typeface="Arial Unicode MS" pitchFamily="34" charset="-128"/>
              <a:cs typeface="Arial Unicode MS" pitchFamily="34" charset="-128"/>
            </a:endParaRPr>
          </a:p>
        </p:txBody>
      </p:sp>
      <p:sp>
        <p:nvSpPr>
          <p:cNvPr id="31" name="Down Arrow 1"/>
          <p:cNvSpPr/>
          <p:nvPr/>
        </p:nvSpPr>
        <p:spPr bwMode="gray">
          <a:xfrm rot="7460103">
            <a:off x="2639165" y="3626209"/>
            <a:ext cx="568160" cy="1537832"/>
          </a:xfrm>
          <a:prstGeom prst="downArrow">
            <a:avLst/>
          </a:prstGeom>
          <a:solidFill>
            <a:srgbClr val="C00000"/>
          </a:solidFill>
          <a:ln w="6350" algn="ctr">
            <a:noFill/>
            <a:miter lim="800000"/>
            <a:headEnd/>
            <a:tailEnd/>
          </a:ln>
        </p:spPr>
        <p:txBody>
          <a:bodyPr vert="vert270" lIns="89979" tIns="71983" rIns="89979" bIns="71983" rtlCol="0" anchor="ctr"/>
          <a:lstStyle/>
          <a:p>
            <a:pPr algn="ctr" defTabSz="914217" fontAlgn="base">
              <a:spcBef>
                <a:spcPct val="50000"/>
              </a:spcBef>
              <a:spcAft>
                <a:spcPct val="0"/>
              </a:spcAft>
              <a:buClr>
                <a:srgbClr val="F0AB00"/>
              </a:buClr>
              <a:buSzPct val="80000"/>
            </a:pPr>
            <a:r>
              <a:rPr lang="en-US" sz="1050" kern="0" dirty="0">
                <a:solidFill>
                  <a:schemeClr val="bg1"/>
                </a:solidFill>
                <a:ea typeface="Arial Unicode MS" pitchFamily="34" charset="-128"/>
                <a:cs typeface="Arial Unicode MS" pitchFamily="34" charset="-128"/>
              </a:rPr>
              <a:t>Production Issue Migrations </a:t>
            </a:r>
            <a:r>
              <a:rPr lang="en-US" sz="1050" kern="0" dirty="0" err="1">
                <a:solidFill>
                  <a:schemeClr val="bg1"/>
                </a:solidFill>
                <a:ea typeface="Arial Unicode MS" pitchFamily="34" charset="-128"/>
                <a:cs typeface="Arial Unicode MS" pitchFamily="34" charset="-128"/>
              </a:rPr>
              <a:t>Pfad</a:t>
            </a:r>
            <a:endParaRPr lang="en-US" sz="1050" kern="0" dirty="0">
              <a:solidFill>
                <a:schemeClr val="bg1"/>
              </a:solidFill>
              <a:ea typeface="Arial Unicode MS" pitchFamily="34" charset="-128"/>
              <a:cs typeface="Arial Unicode MS" pitchFamily="34" charset="-128"/>
            </a:endParaRPr>
          </a:p>
        </p:txBody>
      </p:sp>
      <p:sp>
        <p:nvSpPr>
          <p:cNvPr id="34" name="Down Arrow 1"/>
          <p:cNvSpPr/>
          <p:nvPr/>
        </p:nvSpPr>
        <p:spPr bwMode="gray">
          <a:xfrm rot="10800000">
            <a:off x="5258857" y="3576466"/>
            <a:ext cx="125819" cy="1207659"/>
          </a:xfrm>
          <a:prstGeom prst="downArrow">
            <a:avLst/>
          </a:prstGeom>
          <a:solidFill>
            <a:srgbClr val="C00000"/>
          </a:solidFill>
          <a:ln w="6350" algn="ctr">
            <a:noFill/>
            <a:miter lim="800000"/>
            <a:headEnd/>
            <a:tailEnd/>
          </a:ln>
        </p:spPr>
        <p:txBody>
          <a:bodyPr vert="vert" lIns="89979" tIns="71983" rIns="89979" bIns="71983" rtlCol="0" anchor="ctr"/>
          <a:lstStyle/>
          <a:p>
            <a:pPr algn="ctr" defTabSz="914217" fontAlgn="base">
              <a:spcBef>
                <a:spcPct val="50000"/>
              </a:spcBef>
              <a:spcAft>
                <a:spcPct val="0"/>
              </a:spcAft>
              <a:buClr>
                <a:srgbClr val="F0AB00"/>
              </a:buClr>
              <a:buSzPct val="80000"/>
            </a:pPr>
            <a:endParaRPr lang="en-US" sz="1050" kern="0" dirty="0">
              <a:ea typeface="Arial Unicode MS" pitchFamily="34" charset="-128"/>
              <a:cs typeface="Arial Unicode MS" pitchFamily="34" charset="-128"/>
            </a:endParaRPr>
          </a:p>
        </p:txBody>
      </p:sp>
      <p:sp>
        <p:nvSpPr>
          <p:cNvPr id="23" name="Rounded Rectangle 35">
            <a:extLst>
              <a:ext uri="{FF2B5EF4-FFF2-40B4-BE49-F238E27FC236}">
                <a16:creationId xmlns:a16="http://schemas.microsoft.com/office/drawing/2014/main" id="{FCBCCEE6-406C-44B6-86C2-44314AC0339A}"/>
              </a:ext>
            </a:extLst>
          </p:cNvPr>
          <p:cNvSpPr/>
          <p:nvPr/>
        </p:nvSpPr>
        <p:spPr bwMode="auto">
          <a:xfrm>
            <a:off x="9350206" y="1854065"/>
            <a:ext cx="2648748" cy="4582064"/>
          </a:xfrm>
          <a:prstGeom prst="roundRect">
            <a:avLst/>
          </a:prstGeom>
          <a:solidFill>
            <a:schemeClr val="accent4">
              <a:lumMod val="60000"/>
              <a:lumOff val="4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30" name="Rounded Rectangle 35">
            <a:extLst>
              <a:ext uri="{FF2B5EF4-FFF2-40B4-BE49-F238E27FC236}">
                <a16:creationId xmlns:a16="http://schemas.microsoft.com/office/drawing/2014/main" id="{B4013A95-F121-42CE-8155-B1918B5A0C43}"/>
              </a:ext>
            </a:extLst>
          </p:cNvPr>
          <p:cNvSpPr/>
          <p:nvPr/>
        </p:nvSpPr>
        <p:spPr bwMode="auto">
          <a:xfrm>
            <a:off x="6382726" y="1854065"/>
            <a:ext cx="2769264" cy="4582064"/>
          </a:xfrm>
          <a:prstGeom prst="roundRect">
            <a:avLst/>
          </a:prstGeom>
          <a:solidFill>
            <a:schemeClr val="accent3">
              <a:lumMod val="60000"/>
              <a:lumOff val="4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35" name="Rounded Rectangle 33">
            <a:extLst>
              <a:ext uri="{FF2B5EF4-FFF2-40B4-BE49-F238E27FC236}">
                <a16:creationId xmlns:a16="http://schemas.microsoft.com/office/drawing/2014/main" id="{0DB78E06-A2EF-4FC7-BA17-8946B5B80C15}"/>
              </a:ext>
            </a:extLst>
          </p:cNvPr>
          <p:cNvSpPr/>
          <p:nvPr/>
        </p:nvSpPr>
        <p:spPr bwMode="auto">
          <a:xfrm>
            <a:off x="9472146" y="2431097"/>
            <a:ext cx="2407614" cy="1304983"/>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36" name="Rounded Rectangle 31">
            <a:extLst>
              <a:ext uri="{FF2B5EF4-FFF2-40B4-BE49-F238E27FC236}">
                <a16:creationId xmlns:a16="http://schemas.microsoft.com/office/drawing/2014/main" id="{CC008D83-048C-4D3B-ADAA-CE040D01D2AE}"/>
              </a:ext>
            </a:extLst>
          </p:cNvPr>
          <p:cNvSpPr/>
          <p:nvPr/>
        </p:nvSpPr>
        <p:spPr bwMode="auto">
          <a:xfrm>
            <a:off x="6533879" y="2412588"/>
            <a:ext cx="2407614" cy="1320333"/>
          </a:xfrm>
          <a:prstGeom prst="roundRect">
            <a:avLst/>
          </a:prstGeom>
          <a:solidFill>
            <a:schemeClr val="accent5">
              <a:lumMod val="40000"/>
              <a:lumOff val="60000"/>
              <a:alpha val="22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0" tIns="0" rIns="0" bIns="0" numCol="1" rtlCol="0" anchor="ctr" anchorCtr="0" compatLnSpc="1">
            <a:prstTxWarp prst="textNoShape">
              <a:avLst/>
            </a:prstTxWarp>
          </a:bodyPr>
          <a:lstStyle/>
          <a:p>
            <a:pPr algn="ctr" defTabSz="685663" eaLnBrk="0" fontAlgn="base" hangingPunct="0">
              <a:spcBef>
                <a:spcPct val="0"/>
              </a:spcBef>
              <a:spcAft>
                <a:spcPct val="0"/>
              </a:spcAft>
            </a:pPr>
            <a:endParaRPr lang="en-US" sz="1500" dirty="0">
              <a:solidFill>
                <a:schemeClr val="tx1"/>
              </a:solidFill>
              <a:latin typeface="Calibri" pitchFamily="34" charset="0"/>
              <a:ea typeface="ヒラギノ角ゴ Pro W3" charset="-128"/>
              <a:cs typeface="ヒラギノ角ゴ Pro W3" charset="-128"/>
            </a:endParaRPr>
          </a:p>
        </p:txBody>
      </p:sp>
      <p:sp>
        <p:nvSpPr>
          <p:cNvPr id="37" name="Freeform 6">
            <a:extLst>
              <a:ext uri="{FF2B5EF4-FFF2-40B4-BE49-F238E27FC236}">
                <a16:creationId xmlns:a16="http://schemas.microsoft.com/office/drawing/2014/main" id="{3FA9F589-CD34-4351-A0CC-BE7323961169}"/>
              </a:ext>
            </a:extLst>
          </p:cNvPr>
          <p:cNvSpPr>
            <a:spLocks/>
          </p:cNvSpPr>
          <p:nvPr/>
        </p:nvSpPr>
        <p:spPr bwMode="auto">
          <a:xfrm>
            <a:off x="6677454" y="2802785"/>
            <a:ext cx="2029491" cy="768599"/>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57545" tIns="28770" rIns="57545" bIns="28770" numCol="1" anchor="t" anchorCtr="0" compatLnSpc="1">
            <a:prstTxWarp prst="textNoShape">
              <a:avLst/>
            </a:prstTxWarp>
          </a:bodyPr>
          <a:lstStyle/>
          <a:p>
            <a:endParaRPr lang="en-US" sz="1350" dirty="0">
              <a:solidFill>
                <a:schemeClr val="bg1"/>
              </a:solidFill>
              <a:latin typeface="BentonSans Medium" panose="02000603000000020004" pitchFamily="2" charset="0"/>
            </a:endParaRPr>
          </a:p>
        </p:txBody>
      </p:sp>
      <p:sp>
        <p:nvSpPr>
          <p:cNvPr id="38" name="Rectangle 37">
            <a:extLst>
              <a:ext uri="{FF2B5EF4-FFF2-40B4-BE49-F238E27FC236}">
                <a16:creationId xmlns:a16="http://schemas.microsoft.com/office/drawing/2014/main" id="{59973991-42C1-4D69-9ED6-2FFBB1F6F923}"/>
              </a:ext>
            </a:extLst>
          </p:cNvPr>
          <p:cNvSpPr/>
          <p:nvPr/>
        </p:nvSpPr>
        <p:spPr>
          <a:xfrm>
            <a:off x="6460237" y="2412587"/>
            <a:ext cx="2538879" cy="230779"/>
          </a:xfrm>
          <a:prstGeom prst="rect">
            <a:avLst/>
          </a:prstGeom>
        </p:spPr>
        <p:txBody>
          <a:bodyPr wrap="square">
            <a:spAutoFit/>
          </a:bodyPr>
          <a:lstStyle/>
          <a:p>
            <a:pPr lvl="0" algn="ctr"/>
            <a:r>
              <a:rPr lang="en-US" sz="900" b="1" dirty="0">
                <a:latin typeface="Arial" pitchFamily="34" charset="0"/>
                <a:cs typeface="Arial" pitchFamily="34" charset="0"/>
              </a:rPr>
              <a:t>Preview</a:t>
            </a:r>
          </a:p>
        </p:txBody>
      </p:sp>
      <p:sp>
        <p:nvSpPr>
          <p:cNvPr id="40" name="Freeform 6">
            <a:extLst>
              <a:ext uri="{FF2B5EF4-FFF2-40B4-BE49-F238E27FC236}">
                <a16:creationId xmlns:a16="http://schemas.microsoft.com/office/drawing/2014/main" id="{489C3F42-437D-41BE-9ED6-4F40B2DFF69D}"/>
              </a:ext>
            </a:extLst>
          </p:cNvPr>
          <p:cNvSpPr>
            <a:spLocks/>
          </p:cNvSpPr>
          <p:nvPr/>
        </p:nvSpPr>
        <p:spPr bwMode="auto">
          <a:xfrm>
            <a:off x="9642427" y="2800828"/>
            <a:ext cx="2029491" cy="803708"/>
          </a:xfrm>
          <a:custGeom>
            <a:avLst/>
            <a:gdLst>
              <a:gd name="T0" fmla="*/ 323 w 361"/>
              <a:gd name="T1" fmla="*/ 117 h 197"/>
              <a:gd name="T2" fmla="*/ 323 w 361"/>
              <a:gd name="T3" fmla="*/ 117 h 197"/>
              <a:gd name="T4" fmla="*/ 274 w 361"/>
              <a:gd name="T5" fmla="*/ 68 h 197"/>
              <a:gd name="T6" fmla="*/ 271 w 361"/>
              <a:gd name="T7" fmla="*/ 68 h 197"/>
              <a:gd name="T8" fmla="*/ 195 w 361"/>
              <a:gd name="T9" fmla="*/ 0 h 197"/>
              <a:gd name="T10" fmla="*/ 118 w 361"/>
              <a:gd name="T11" fmla="*/ 69 h 197"/>
              <a:gd name="T12" fmla="*/ 96 w 361"/>
              <a:gd name="T13" fmla="*/ 64 h 197"/>
              <a:gd name="T14" fmla="*/ 37 w 361"/>
              <a:gd name="T15" fmla="*/ 117 h 197"/>
              <a:gd name="T16" fmla="*/ 0 w 361"/>
              <a:gd name="T17" fmla="*/ 157 h 197"/>
              <a:gd name="T18" fmla="*/ 40 w 361"/>
              <a:gd name="T19" fmla="*/ 197 h 197"/>
              <a:gd name="T20" fmla="*/ 320 w 361"/>
              <a:gd name="T21" fmla="*/ 197 h 197"/>
              <a:gd name="T22" fmla="*/ 320 w 361"/>
              <a:gd name="T23" fmla="*/ 197 h 197"/>
              <a:gd name="T24" fmla="*/ 321 w 361"/>
              <a:gd name="T25" fmla="*/ 197 h 197"/>
              <a:gd name="T26" fmla="*/ 361 w 361"/>
              <a:gd name="T27" fmla="*/ 157 h 197"/>
              <a:gd name="T28" fmla="*/ 323 w 361"/>
              <a:gd name="T29" fmla="*/ 11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7">
                <a:moveTo>
                  <a:pt x="323" y="117"/>
                </a:moveTo>
                <a:cubicBezTo>
                  <a:pt x="323" y="117"/>
                  <a:pt x="323" y="117"/>
                  <a:pt x="323" y="117"/>
                </a:cubicBezTo>
                <a:cubicBezTo>
                  <a:pt x="323" y="90"/>
                  <a:pt x="301" y="68"/>
                  <a:pt x="274" y="68"/>
                </a:cubicBezTo>
                <a:cubicBezTo>
                  <a:pt x="273" y="68"/>
                  <a:pt x="272" y="68"/>
                  <a:pt x="271" y="68"/>
                </a:cubicBezTo>
                <a:cubicBezTo>
                  <a:pt x="266" y="30"/>
                  <a:pt x="234" y="0"/>
                  <a:pt x="195" y="0"/>
                </a:cubicBezTo>
                <a:cubicBezTo>
                  <a:pt x="155" y="0"/>
                  <a:pt x="123" y="30"/>
                  <a:pt x="118" y="69"/>
                </a:cubicBezTo>
                <a:cubicBezTo>
                  <a:pt x="112" y="66"/>
                  <a:pt x="104" y="64"/>
                  <a:pt x="96" y="64"/>
                </a:cubicBezTo>
                <a:cubicBezTo>
                  <a:pt x="66" y="64"/>
                  <a:pt x="41" y="87"/>
                  <a:pt x="37" y="117"/>
                </a:cubicBezTo>
                <a:cubicBezTo>
                  <a:pt x="16" y="118"/>
                  <a:pt x="0" y="136"/>
                  <a:pt x="0" y="157"/>
                </a:cubicBezTo>
                <a:cubicBezTo>
                  <a:pt x="0" y="179"/>
                  <a:pt x="18" y="197"/>
                  <a:pt x="40" y="197"/>
                </a:cubicBezTo>
                <a:cubicBezTo>
                  <a:pt x="320" y="197"/>
                  <a:pt x="320" y="197"/>
                  <a:pt x="320" y="197"/>
                </a:cubicBezTo>
                <a:cubicBezTo>
                  <a:pt x="320" y="197"/>
                  <a:pt x="320" y="197"/>
                  <a:pt x="320" y="197"/>
                </a:cubicBezTo>
                <a:cubicBezTo>
                  <a:pt x="320" y="197"/>
                  <a:pt x="320" y="197"/>
                  <a:pt x="321" y="197"/>
                </a:cubicBezTo>
                <a:cubicBezTo>
                  <a:pt x="343" y="197"/>
                  <a:pt x="361" y="179"/>
                  <a:pt x="361" y="157"/>
                </a:cubicBezTo>
                <a:cubicBezTo>
                  <a:pt x="361" y="135"/>
                  <a:pt x="344" y="118"/>
                  <a:pt x="323" y="117"/>
                </a:cubicBezTo>
                <a:close/>
              </a:path>
            </a:pathLst>
          </a:custGeom>
          <a:solidFill>
            <a:schemeClr val="bg1"/>
          </a:solidFill>
          <a:ln w="57150" cmpd="sng">
            <a:solidFill>
              <a:schemeClr val="accent3">
                <a:lumMod val="60000"/>
                <a:lumOff val="40000"/>
              </a:schemeClr>
            </a:solidFill>
          </a:ln>
        </p:spPr>
        <p:txBody>
          <a:bodyPr vert="horz" wrap="square" lIns="57545" tIns="28770" rIns="57545" bIns="28770" numCol="1" anchor="t" anchorCtr="0" compatLnSpc="1">
            <a:prstTxWarp prst="textNoShape">
              <a:avLst/>
            </a:prstTxWarp>
          </a:bodyPr>
          <a:lstStyle/>
          <a:p>
            <a:endParaRPr lang="en-US" sz="1350" dirty="0">
              <a:solidFill>
                <a:schemeClr val="bg1"/>
              </a:solidFill>
              <a:latin typeface="BentonSans Medium" panose="02000603000000020004" pitchFamily="2" charset="0"/>
            </a:endParaRPr>
          </a:p>
        </p:txBody>
      </p:sp>
      <p:sp>
        <p:nvSpPr>
          <p:cNvPr id="41" name="Rectangle 40">
            <a:extLst>
              <a:ext uri="{FF2B5EF4-FFF2-40B4-BE49-F238E27FC236}">
                <a16:creationId xmlns:a16="http://schemas.microsoft.com/office/drawing/2014/main" id="{B4CE3618-0F15-44D9-8771-E0176DF69155}"/>
              </a:ext>
            </a:extLst>
          </p:cNvPr>
          <p:cNvSpPr/>
          <p:nvPr/>
        </p:nvSpPr>
        <p:spPr>
          <a:xfrm>
            <a:off x="9425211" y="2431095"/>
            <a:ext cx="2538879" cy="230779"/>
          </a:xfrm>
          <a:prstGeom prst="rect">
            <a:avLst/>
          </a:prstGeom>
        </p:spPr>
        <p:txBody>
          <a:bodyPr wrap="square">
            <a:spAutoFit/>
          </a:bodyPr>
          <a:lstStyle/>
          <a:p>
            <a:pPr lvl="0" algn="ctr"/>
            <a:r>
              <a:rPr lang="en-US" sz="900" b="1" dirty="0" err="1">
                <a:latin typeface="Arial" pitchFamily="34" charset="0"/>
                <a:cs typeface="Arial" pitchFamily="34" charset="0"/>
              </a:rPr>
              <a:t>Produktion</a:t>
            </a:r>
            <a:endParaRPr lang="en-US" sz="900" b="1" dirty="0">
              <a:latin typeface="Arial" pitchFamily="34" charset="0"/>
              <a:cs typeface="Arial" pitchFamily="34" charset="0"/>
            </a:endParaRPr>
          </a:p>
        </p:txBody>
      </p:sp>
      <p:sp>
        <p:nvSpPr>
          <p:cNvPr id="42" name="Rectangle 41">
            <a:extLst>
              <a:ext uri="{FF2B5EF4-FFF2-40B4-BE49-F238E27FC236}">
                <a16:creationId xmlns:a16="http://schemas.microsoft.com/office/drawing/2014/main" id="{96EAF6B2-6486-4F81-B386-8A4D58252369}"/>
              </a:ext>
            </a:extLst>
          </p:cNvPr>
          <p:cNvSpPr/>
          <p:nvPr/>
        </p:nvSpPr>
        <p:spPr>
          <a:xfrm>
            <a:off x="6382726" y="1854065"/>
            <a:ext cx="2538879" cy="461558"/>
          </a:xfrm>
          <a:prstGeom prst="rect">
            <a:avLst/>
          </a:prstGeom>
        </p:spPr>
        <p:txBody>
          <a:bodyPr wrap="square">
            <a:spAutoFit/>
          </a:bodyPr>
          <a:lstStyle/>
          <a:p>
            <a:pPr lvl="0" algn="ctr"/>
            <a:r>
              <a:rPr lang="en-US" sz="1200" b="1" dirty="0">
                <a:solidFill>
                  <a:srgbClr val="FF0000"/>
                </a:solidFill>
                <a:latin typeface="Arial" pitchFamily="34" charset="0"/>
                <a:cs typeface="Arial" pitchFamily="34" charset="0"/>
              </a:rPr>
              <a:t>*PREVIEW STACK</a:t>
            </a:r>
          </a:p>
          <a:p>
            <a:pPr lvl="0" algn="ctr"/>
            <a:r>
              <a:rPr lang="en-US" sz="1200" b="1" dirty="0">
                <a:solidFill>
                  <a:srgbClr val="FF0000"/>
                </a:solidFill>
                <a:latin typeface="Arial" pitchFamily="34" charset="0"/>
                <a:cs typeface="Arial" pitchFamily="34" charset="0"/>
              </a:rPr>
              <a:t>(DC# Preview)</a:t>
            </a:r>
          </a:p>
        </p:txBody>
      </p:sp>
      <p:sp>
        <p:nvSpPr>
          <p:cNvPr id="43" name="Rectangle 42">
            <a:extLst>
              <a:ext uri="{FF2B5EF4-FFF2-40B4-BE49-F238E27FC236}">
                <a16:creationId xmlns:a16="http://schemas.microsoft.com/office/drawing/2014/main" id="{EBB62D18-3D98-4EF6-A5D6-2CEDD0653A77}"/>
              </a:ext>
            </a:extLst>
          </p:cNvPr>
          <p:cNvSpPr/>
          <p:nvPr/>
        </p:nvSpPr>
        <p:spPr>
          <a:xfrm>
            <a:off x="9472147" y="1859429"/>
            <a:ext cx="2538879" cy="461558"/>
          </a:xfrm>
          <a:prstGeom prst="rect">
            <a:avLst/>
          </a:prstGeom>
        </p:spPr>
        <p:txBody>
          <a:bodyPr wrap="square">
            <a:spAutoFit/>
          </a:bodyPr>
          <a:lstStyle/>
          <a:p>
            <a:pPr lvl="0" algn="ctr"/>
            <a:r>
              <a:rPr lang="en-US" sz="1200" b="1" dirty="0">
                <a:solidFill>
                  <a:srgbClr val="FF0000"/>
                </a:solidFill>
                <a:latin typeface="Arial" pitchFamily="34" charset="0"/>
                <a:cs typeface="Arial" pitchFamily="34" charset="0"/>
              </a:rPr>
              <a:t>PRODUCTION STACK</a:t>
            </a:r>
          </a:p>
          <a:p>
            <a:pPr lvl="0" algn="ctr"/>
            <a:r>
              <a:rPr lang="en-US" sz="1200" b="1" dirty="0">
                <a:solidFill>
                  <a:srgbClr val="FF0000"/>
                </a:solidFill>
                <a:latin typeface="Arial" pitchFamily="34" charset="0"/>
                <a:cs typeface="Arial" pitchFamily="34" charset="0"/>
              </a:rPr>
              <a:t>(DC# Production)</a:t>
            </a:r>
          </a:p>
        </p:txBody>
      </p:sp>
      <p:sp>
        <p:nvSpPr>
          <p:cNvPr id="44" name="TextBox 43">
            <a:extLst>
              <a:ext uri="{FF2B5EF4-FFF2-40B4-BE49-F238E27FC236}">
                <a16:creationId xmlns:a16="http://schemas.microsoft.com/office/drawing/2014/main" id="{D3FCB76C-5D66-4F3A-9086-839DFDACFAC3}"/>
              </a:ext>
            </a:extLst>
          </p:cNvPr>
          <p:cNvSpPr txBox="1"/>
          <p:nvPr/>
        </p:nvSpPr>
        <p:spPr>
          <a:xfrm>
            <a:off x="6533879" y="3892340"/>
            <a:ext cx="2338298" cy="415498"/>
          </a:xfrm>
          <a:prstGeom prst="rect">
            <a:avLst/>
          </a:prstGeom>
          <a:noFill/>
        </p:spPr>
        <p:txBody>
          <a:bodyPr wrap="square" lIns="0" tIns="0" rIns="0" bIns="0" rtlCol="0">
            <a:spAutoFit/>
          </a:bodyPr>
          <a:lstStyle/>
          <a:p>
            <a:pPr fontAlgn="base">
              <a:spcBef>
                <a:spcPts val="450"/>
              </a:spcBef>
              <a:spcAft>
                <a:spcPct val="0"/>
              </a:spcAft>
              <a:buClr>
                <a:srgbClr val="F0AB00"/>
              </a:buClr>
              <a:buSzPct val="80000"/>
            </a:pPr>
            <a:r>
              <a:rPr lang="en-US" sz="900" i="1" kern="0" dirty="0">
                <a:ea typeface="Arial Unicode MS" pitchFamily="34" charset="-128"/>
                <a:cs typeface="Arial Unicode MS" pitchFamily="34" charset="-128"/>
              </a:rPr>
              <a:t>* </a:t>
            </a:r>
            <a:r>
              <a:rPr lang="en-US" sz="900" i="1" kern="0" dirty="0" err="1">
                <a:ea typeface="Arial Unicode MS" pitchFamily="34" charset="-128"/>
                <a:cs typeface="Arial Unicode MS" pitchFamily="34" charset="-128"/>
              </a:rPr>
              <a:t>vierteljährliche</a:t>
            </a:r>
            <a:r>
              <a:rPr lang="en-US" sz="900" i="1" kern="0" dirty="0">
                <a:ea typeface="Arial Unicode MS" pitchFamily="34" charset="-128"/>
                <a:cs typeface="Arial Unicode MS" pitchFamily="34" charset="-128"/>
              </a:rPr>
              <a:t> </a:t>
            </a:r>
            <a:r>
              <a:rPr lang="en-US" sz="900" i="1" dirty="0"/>
              <a:t>SuccessFactors Releases </a:t>
            </a:r>
            <a:r>
              <a:rPr lang="en-US" sz="900" i="1" dirty="0" err="1"/>
              <a:t>werden</a:t>
            </a:r>
            <a:r>
              <a:rPr lang="en-US" sz="900" i="1" dirty="0"/>
              <a:t> 30 </a:t>
            </a:r>
            <a:r>
              <a:rPr lang="en-US" sz="900" i="1" dirty="0" err="1"/>
              <a:t>Tage</a:t>
            </a:r>
            <a:r>
              <a:rPr lang="en-US" sz="900" i="1" dirty="0"/>
              <a:t> </a:t>
            </a:r>
            <a:r>
              <a:rPr lang="en-US" sz="900" i="1" dirty="0" err="1"/>
              <a:t>vor</a:t>
            </a:r>
            <a:r>
              <a:rPr lang="en-US" sz="900" i="1" dirty="0"/>
              <a:t> der Production </a:t>
            </a:r>
            <a:r>
              <a:rPr lang="en-US" sz="900" i="1" dirty="0" err="1"/>
              <a:t>Umgebung</a:t>
            </a:r>
            <a:r>
              <a:rPr lang="en-US" sz="900" i="1" dirty="0"/>
              <a:t> </a:t>
            </a:r>
            <a:r>
              <a:rPr lang="en-US" sz="900" i="1" dirty="0" err="1"/>
              <a:t>aufgespielt</a:t>
            </a:r>
            <a:endParaRPr lang="en-US" sz="900" i="1" kern="0" dirty="0">
              <a:ea typeface="Arial Unicode MS" pitchFamily="34" charset="-128"/>
              <a:cs typeface="Arial Unicode MS" pitchFamily="34" charset="-128"/>
            </a:endParaRPr>
          </a:p>
        </p:txBody>
      </p:sp>
      <p:sp>
        <p:nvSpPr>
          <p:cNvPr id="45" name="Down Arrow 1">
            <a:extLst>
              <a:ext uri="{FF2B5EF4-FFF2-40B4-BE49-F238E27FC236}">
                <a16:creationId xmlns:a16="http://schemas.microsoft.com/office/drawing/2014/main" id="{EB8225EC-6798-41F1-901A-EDC4335D1DBA}"/>
              </a:ext>
            </a:extLst>
          </p:cNvPr>
          <p:cNvSpPr/>
          <p:nvPr/>
        </p:nvSpPr>
        <p:spPr bwMode="gray">
          <a:xfrm rot="16200000">
            <a:off x="9352965" y="2295627"/>
            <a:ext cx="327576" cy="1608941"/>
          </a:xfrm>
          <a:prstGeom prst="downArrow">
            <a:avLst/>
          </a:prstGeom>
          <a:solidFill>
            <a:srgbClr val="008000"/>
          </a:solidFill>
          <a:ln w="6350" algn="ctr">
            <a:noFill/>
            <a:miter lim="800000"/>
            <a:headEnd/>
            <a:tailEnd/>
          </a:ln>
        </p:spPr>
        <p:txBody>
          <a:bodyPr vert="vert" lIns="89979" tIns="71983" rIns="89979" bIns="71983" rtlCol="0" anchor="ctr"/>
          <a:lstStyle/>
          <a:p>
            <a:pPr algn="ctr" defTabSz="914217" fontAlgn="base">
              <a:spcBef>
                <a:spcPct val="50000"/>
              </a:spcBef>
              <a:spcAft>
                <a:spcPct val="0"/>
              </a:spcAft>
              <a:buClr>
                <a:srgbClr val="F0AB00"/>
              </a:buClr>
              <a:buSzPct val="80000"/>
            </a:pPr>
            <a:r>
              <a:rPr lang="en-US" sz="1050" kern="0" dirty="0">
                <a:solidFill>
                  <a:schemeClr val="bg1"/>
                </a:solidFill>
                <a:ea typeface="Arial Unicode MS" pitchFamily="34" charset="-128"/>
                <a:cs typeface="Arial Unicode MS" pitchFamily="34" charset="-128"/>
              </a:rPr>
              <a:t>Migrations </a:t>
            </a:r>
            <a:r>
              <a:rPr lang="en-US" sz="1050" kern="0" dirty="0" err="1">
                <a:solidFill>
                  <a:schemeClr val="bg1"/>
                </a:solidFill>
                <a:ea typeface="Arial Unicode MS" pitchFamily="34" charset="-128"/>
                <a:cs typeface="Arial Unicode MS" pitchFamily="34" charset="-128"/>
              </a:rPr>
              <a:t>Pfad</a:t>
            </a:r>
            <a:endParaRPr lang="en-US" sz="1050" kern="0" dirty="0">
              <a:solidFill>
                <a:schemeClr val="bg1"/>
              </a:solidFill>
              <a:ea typeface="Arial Unicode MS" pitchFamily="34" charset="-128"/>
              <a:cs typeface="Arial Unicode MS" pitchFamily="34" charset="-128"/>
            </a:endParaRPr>
          </a:p>
        </p:txBody>
      </p:sp>
      <p:sp>
        <p:nvSpPr>
          <p:cNvPr id="46" name="Down Arrow 1">
            <a:extLst>
              <a:ext uri="{FF2B5EF4-FFF2-40B4-BE49-F238E27FC236}">
                <a16:creationId xmlns:a16="http://schemas.microsoft.com/office/drawing/2014/main" id="{56AE1466-7F1F-46DA-B4DA-F09FA885948D}"/>
              </a:ext>
            </a:extLst>
          </p:cNvPr>
          <p:cNvSpPr/>
          <p:nvPr/>
        </p:nvSpPr>
        <p:spPr bwMode="gray">
          <a:xfrm rot="5401619">
            <a:off x="9081954" y="2885332"/>
            <a:ext cx="571748" cy="1311188"/>
          </a:xfrm>
          <a:prstGeom prst="downArrow">
            <a:avLst/>
          </a:prstGeom>
          <a:solidFill>
            <a:srgbClr val="C00000"/>
          </a:solidFill>
          <a:ln w="6350" algn="ctr">
            <a:noFill/>
            <a:miter lim="800000"/>
            <a:headEnd/>
            <a:tailEnd/>
          </a:ln>
        </p:spPr>
        <p:txBody>
          <a:bodyPr vert="vert270" lIns="89979" tIns="71983" rIns="89979" bIns="71983" rtlCol="0" anchor="ctr"/>
          <a:lstStyle/>
          <a:p>
            <a:pPr algn="ctr" defTabSz="914217" fontAlgn="base">
              <a:spcBef>
                <a:spcPct val="50000"/>
              </a:spcBef>
              <a:spcAft>
                <a:spcPct val="0"/>
              </a:spcAft>
              <a:buClr>
                <a:srgbClr val="F0AB00"/>
              </a:buClr>
              <a:buSzPct val="80000"/>
            </a:pPr>
            <a:r>
              <a:rPr lang="en-US" sz="1050" kern="0" dirty="0">
                <a:solidFill>
                  <a:schemeClr val="bg1"/>
                </a:solidFill>
                <a:ea typeface="Arial Unicode MS" pitchFamily="34" charset="-128"/>
                <a:cs typeface="Arial Unicode MS" pitchFamily="34" charset="-128"/>
              </a:rPr>
              <a:t>Production Issue Migrations </a:t>
            </a:r>
            <a:r>
              <a:rPr lang="en-US" sz="1050" kern="0" dirty="0" err="1">
                <a:solidFill>
                  <a:schemeClr val="bg1"/>
                </a:solidFill>
                <a:ea typeface="Arial Unicode MS" pitchFamily="34" charset="-128"/>
                <a:cs typeface="Arial Unicode MS" pitchFamily="34" charset="-128"/>
              </a:rPr>
              <a:t>Pfad</a:t>
            </a:r>
            <a:endParaRPr lang="en-US" sz="1050" kern="0" dirty="0">
              <a:solidFill>
                <a:schemeClr val="bg1"/>
              </a:solidFill>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1BABCC05-D715-44DE-9E27-5CF78A44F8DD}"/>
              </a:ext>
            </a:extLst>
          </p:cNvPr>
          <p:cNvSpPr/>
          <p:nvPr/>
        </p:nvSpPr>
        <p:spPr>
          <a:xfrm>
            <a:off x="1185904" y="1331106"/>
            <a:ext cx="2844048" cy="415498"/>
          </a:xfrm>
          <a:prstGeom prst="rect">
            <a:avLst/>
          </a:prstGeom>
        </p:spPr>
        <p:txBody>
          <a:bodyPr wrap="none">
            <a:spAutoFit/>
          </a:bodyPr>
          <a:lstStyle/>
          <a:p>
            <a:r>
              <a:rPr lang="en-US" dirty="0" err="1"/>
              <a:t>Mit</a:t>
            </a:r>
            <a:r>
              <a:rPr lang="en-US" dirty="0"/>
              <a:t> Employee Central</a:t>
            </a:r>
            <a:endParaRPr lang="en-GB" dirty="0"/>
          </a:p>
        </p:txBody>
      </p:sp>
      <p:sp>
        <p:nvSpPr>
          <p:cNvPr id="47" name="Rectangle 46">
            <a:extLst>
              <a:ext uri="{FF2B5EF4-FFF2-40B4-BE49-F238E27FC236}">
                <a16:creationId xmlns:a16="http://schemas.microsoft.com/office/drawing/2014/main" id="{C2B4F03D-D4BB-4781-9539-8627C3701110}"/>
              </a:ext>
            </a:extLst>
          </p:cNvPr>
          <p:cNvSpPr/>
          <p:nvPr/>
        </p:nvSpPr>
        <p:spPr>
          <a:xfrm>
            <a:off x="7767358" y="1309144"/>
            <a:ext cx="3052439" cy="415498"/>
          </a:xfrm>
          <a:prstGeom prst="rect">
            <a:avLst/>
          </a:prstGeom>
        </p:spPr>
        <p:txBody>
          <a:bodyPr wrap="none">
            <a:spAutoFit/>
          </a:bodyPr>
          <a:lstStyle/>
          <a:p>
            <a:r>
              <a:rPr lang="en-US" dirty="0" err="1"/>
              <a:t>Ohne</a:t>
            </a:r>
            <a:r>
              <a:rPr lang="en-US" dirty="0"/>
              <a:t> Employee Central</a:t>
            </a:r>
            <a:endParaRPr lang="en-GB" dirty="0"/>
          </a:p>
        </p:txBody>
      </p:sp>
      <p:cxnSp>
        <p:nvCxnSpPr>
          <p:cNvPr id="6" name="Straight Connector 5">
            <a:extLst>
              <a:ext uri="{FF2B5EF4-FFF2-40B4-BE49-F238E27FC236}">
                <a16:creationId xmlns:a16="http://schemas.microsoft.com/office/drawing/2014/main" id="{CC9BA875-321E-43CE-880D-5AB5A435C39A}"/>
              </a:ext>
            </a:extLst>
          </p:cNvPr>
          <p:cNvCxnSpPr/>
          <p:nvPr/>
        </p:nvCxnSpPr>
        <p:spPr>
          <a:xfrm>
            <a:off x="6185941" y="1409004"/>
            <a:ext cx="0" cy="5131632"/>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33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de-DE"/>
              <a:t>Identifizierte</a:t>
            </a:r>
            <a:r>
              <a:rPr lang="de-DE">
                <a:solidFill>
                  <a:schemeClr val="accent1"/>
                </a:solidFill>
              </a:rPr>
              <a:t> Probleme</a:t>
            </a:r>
          </a:p>
        </p:txBody>
      </p:sp>
      <p:pic>
        <p:nvPicPr>
          <p:cNvPr id="16" name="Illustration" descr="SAP SuccessFactors illustration" title="SAP SuccessFactors illustration"/>
          <p:cNvPicPr>
            <a:picLocks noGrp="1" noChangeAspect="1"/>
          </p:cNvPicPr>
          <p:nvPr>
            <p:ph type="pic" sz="quarter" idx="12"/>
          </p:nvPr>
        </p:nvPicPr>
        <p:blipFill>
          <a:blip r:embed="rId2"/>
          <a:srcRect l="24" r="24"/>
          <a:stretch>
            <a:fillRect/>
          </a:stretch>
        </p:blipFill>
        <p:spPr>
          <a:prstGeom prst="rect">
            <a:avLst/>
          </a:prstGeom>
        </p:spPr>
      </p:pic>
    </p:spTree>
    <p:extLst>
      <p:ext uri="{BB962C8B-B14F-4D97-AF65-F5344CB8AC3E}">
        <p14:creationId xmlns:p14="http://schemas.microsoft.com/office/powerpoint/2010/main" val="381417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BC117A4-9217-4F2E-8FD7-A71CE478B6E7}"/>
              </a:ext>
            </a:extLst>
          </p:cNvPr>
          <p:cNvGraphicFramePr>
            <a:graphicFrameLocks noChangeAspect="1"/>
          </p:cNvGraphicFramePr>
          <p:nvPr>
            <p:custDataLst>
              <p:tags r:id="rId2"/>
            </p:custDataLst>
            <p:extLst>
              <p:ext uri="{D42A27DB-BD31-4B8C-83A1-F6EECF244321}">
                <p14:modId xmlns:p14="http://schemas.microsoft.com/office/powerpoint/2010/main" val="646237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5" name="think-cell Folie" r:id="rId5" imgW="573" imgH="573" progId="TCLayout.ActiveDocument.1">
                  <p:embed/>
                </p:oleObj>
              </mc:Choice>
              <mc:Fallback>
                <p:oleObj name="think-cell Folie" r:id="rId5" imgW="573" imgH="573" progId="TCLayout.ActiveDocument.1">
                  <p:embed/>
                  <p:pic>
                    <p:nvPicPr>
                      <p:cNvPr id="3" name="Object 2" hidden="1">
                        <a:extLst>
                          <a:ext uri="{FF2B5EF4-FFF2-40B4-BE49-F238E27FC236}">
                            <a16:creationId xmlns:a16="http://schemas.microsoft.com/office/drawing/2014/main" id="{EBC117A4-9217-4F2E-8FD7-A71CE478B6E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41F9E40-DB93-4532-8EB0-351E2115732A}"/>
              </a:ext>
            </a:extLst>
          </p:cNvPr>
          <p:cNvSpPr/>
          <p:nvPr>
            <p:custDataLst>
              <p:tags r:id="rId3"/>
            </p:custDataLst>
          </p:nvPr>
        </p:nvSpPr>
        <p:spPr bwMode="gray">
          <a:xfrm>
            <a:off x="0" y="0"/>
            <a:ext cx="158750" cy="158750"/>
          </a:xfrm>
          <a:prstGeom prst="rect">
            <a:avLst/>
          </a:prstGeom>
          <a:noFill/>
          <a:ln w="25400" algn="ctr">
            <a:solidFill>
              <a:schemeClr val="tx1"/>
            </a:solidFill>
            <a:miter lim="800000"/>
            <a:headEnd/>
            <a:tailEnd/>
          </a:ln>
        </p:spPr>
        <p:txBody>
          <a:bodyPr vert="horz" wrap="none" lIns="0" tIns="0" rIns="0" bIns="0" numCol="1" spcCol="0" rtlCol="0" anchor="ctr" anchorCtr="0">
            <a:noAutofit/>
          </a:bodyPr>
          <a:lstStyle/>
          <a:p>
            <a:pPr algn="ctr" defTabSz="914400" fontAlgn="base">
              <a:spcBef>
                <a:spcPct val="0"/>
              </a:spcBef>
              <a:spcAft>
                <a:spcPct val="0"/>
              </a:spcAft>
              <a:buClr>
                <a:srgbClr val="F0AB00"/>
              </a:buClr>
              <a:buSzPct val="80000"/>
            </a:pPr>
            <a:endParaRPr kumimoji="0" lang="de-DE" sz="2000" u="none" strike="noStrike" kern="0" cap="none" spc="0" normalizeH="0" noProof="0" dirty="0" err="1">
              <a:ln>
                <a:noFill/>
              </a:ln>
              <a:effectLst/>
              <a:uLnTx/>
              <a:uFillTx/>
              <a:latin typeface="Arial" panose="020B0604020202020204" pitchFamily="34" charset="0"/>
              <a:ea typeface="+mj-ea"/>
              <a:cs typeface="+mj-cs"/>
              <a:sym typeface="Arial" panose="020B0604020202020204" pitchFamily="34" charset="0"/>
            </a:endParaRPr>
          </a:p>
        </p:txBody>
      </p:sp>
      <p:sp>
        <p:nvSpPr>
          <p:cNvPr id="11" name="Text Placeholder"/>
          <p:cNvSpPr>
            <a:spLocks noGrp="1"/>
          </p:cNvSpPr>
          <p:nvPr>
            <p:ph type="body" sz="quarter" idx="10"/>
          </p:nvPr>
        </p:nvSpPr>
        <p:spPr bwMode="gray"/>
        <p:txBody>
          <a:bodyPr>
            <a:normAutofit/>
          </a:bodyPr>
          <a:lstStyle/>
          <a:p>
            <a:pPr lvl="1"/>
            <a:r>
              <a:rPr lang="de-DE" dirty="0"/>
              <a:t>Recruiting E-Mail Adresse: </a:t>
            </a:r>
          </a:p>
          <a:p>
            <a:pPr lvl="2"/>
            <a:r>
              <a:rPr lang="de-DE" sz="1600" dirty="0"/>
              <a:t>Wird als Absenderadresse für automatische E-Mails an den Kandidaten verwendet </a:t>
            </a:r>
            <a:br>
              <a:rPr lang="de-DE" sz="1600" dirty="0"/>
            </a:br>
            <a:r>
              <a:rPr lang="de-DE" sz="1600" dirty="0"/>
              <a:t>(Action Trigger wie bspw. "</a:t>
            </a:r>
            <a:r>
              <a:rPr lang="de-DE" sz="1600" dirty="0" err="1"/>
              <a:t>Invite</a:t>
            </a:r>
            <a:r>
              <a:rPr lang="de-DE" sz="1600" dirty="0"/>
              <a:t> </a:t>
            </a:r>
            <a:r>
              <a:rPr lang="de-DE" sz="1600" dirty="0" err="1"/>
              <a:t>to</a:t>
            </a:r>
            <a:r>
              <a:rPr lang="de-DE" sz="1600" dirty="0"/>
              <a:t> </a:t>
            </a:r>
            <a:r>
              <a:rPr lang="de-DE" sz="1600" dirty="0" err="1"/>
              <a:t>Apply</a:t>
            </a:r>
            <a:r>
              <a:rPr lang="de-DE" sz="1600" dirty="0"/>
              <a:t>", Job </a:t>
            </a:r>
            <a:r>
              <a:rPr lang="de-DE" sz="1600" dirty="0" err="1"/>
              <a:t>Alerts</a:t>
            </a:r>
            <a:r>
              <a:rPr lang="de-DE" sz="1600" dirty="0"/>
              <a:t>, Status E-Mails wie Zwischenbescheid/Eingangsbestätigung)</a:t>
            </a:r>
          </a:p>
          <a:p>
            <a:pPr lvl="2"/>
            <a:r>
              <a:rPr lang="de-DE" sz="1600" dirty="0"/>
              <a:t>Kann nur eine E-Mail Adresse hinterlegt werden pro Instanz.</a:t>
            </a:r>
            <a:endParaRPr lang="de-DE" sz="1400" dirty="0"/>
          </a:p>
          <a:p>
            <a:pPr lvl="1"/>
            <a:endParaRPr lang="de-DE" dirty="0"/>
          </a:p>
          <a:p>
            <a:pPr lvl="1"/>
            <a:r>
              <a:rPr lang="de-DE" dirty="0"/>
              <a:t>Abgrenzung interner Kandidaten:</a:t>
            </a:r>
          </a:p>
          <a:p>
            <a:pPr lvl="2"/>
            <a:r>
              <a:rPr lang="de-DE" sz="1600" dirty="0"/>
              <a:t>Alle internen User in einer Instanz gelten im Recruiting als interne Kandidaten, unabhängig davon welcher (Tochter-) Gesellschaft sie innerhalb einer Instanz angehören.</a:t>
            </a:r>
          </a:p>
          <a:p>
            <a:pPr marL="179387" lvl="2" indent="0">
              <a:buNone/>
            </a:pPr>
            <a:endParaRPr lang="de-DE" dirty="0"/>
          </a:p>
          <a:p>
            <a:pPr lvl="1"/>
            <a:r>
              <a:rPr lang="de-DE" dirty="0"/>
              <a:t>Zugänglichkeit interner Stellenmarkt:</a:t>
            </a:r>
          </a:p>
          <a:p>
            <a:pPr lvl="2"/>
            <a:r>
              <a:rPr lang="de-DE" sz="1600" dirty="0"/>
              <a:t>Der interne Stellenmarkt ist für jeden User/MA, der hierzu über die entsprechende Berechtigung (RBPs) verfügt, zugänglich. </a:t>
            </a:r>
          </a:p>
          <a:p>
            <a:pPr lvl="2"/>
            <a:r>
              <a:rPr lang="de-DE" sz="1600" dirty="0"/>
              <a:t>Eine weitere Berechtigungseinschränkung, wie bspw. Sichtbarkeit nur der gesellschaftseigenen Stellen, ist über RBPs nicht aussteuerbar.</a:t>
            </a:r>
          </a:p>
          <a:p>
            <a:pPr marL="179387" lvl="2" indent="0">
              <a:buNone/>
            </a:pPr>
            <a:endParaRPr lang="de-DE" sz="1600" dirty="0"/>
          </a:p>
        </p:txBody>
      </p:sp>
      <p:sp>
        <p:nvSpPr>
          <p:cNvPr id="4" name="Title"/>
          <p:cNvSpPr>
            <a:spLocks noGrp="1"/>
          </p:cNvSpPr>
          <p:nvPr>
            <p:ph type="title"/>
          </p:nvPr>
        </p:nvSpPr>
        <p:spPr bwMode="gray">
          <a:xfrm>
            <a:off x="504001" y="504000"/>
            <a:ext cx="11186476" cy="677108"/>
          </a:xfrm>
        </p:spPr>
        <p:txBody>
          <a:bodyPr/>
          <a:lstStyle/>
          <a:p>
            <a:r>
              <a:rPr lang="de-DE" dirty="0"/>
              <a:t>Identifizierte Probleme I</a:t>
            </a:r>
            <a:br>
              <a:rPr lang="de-DE" dirty="0"/>
            </a:br>
            <a:r>
              <a:rPr lang="de-DE" sz="2000" b="0" dirty="0"/>
              <a:t>Recruiting 1/3</a:t>
            </a:r>
          </a:p>
        </p:txBody>
      </p:sp>
    </p:spTree>
    <p:extLst>
      <p:ext uri="{BB962C8B-B14F-4D97-AF65-F5344CB8AC3E}">
        <p14:creationId xmlns:p14="http://schemas.microsoft.com/office/powerpoint/2010/main" val="39934289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wsdKvng_Q9OzTtMNyEUM.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wsdKvng_Q9OzTtMNyEU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4hTr.RAoRrGdczpxaoi7U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4hTr.RAoRrGdczpxaoi7U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4hTr.RAoRrGdczpxaoi7U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hTr.RAoRrGdczpxaoi7U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4hTr.RAoRrGdczpxaoi7U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t6vUuh4.Svijyx9BNNMFH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4hTr.RAoRrGdczpxaoi7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KkNe3srSWmMNyfO.hruy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4hTr.RAoRrGdczpxaoi7U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4hTr.RAoRrGdczpxaoi7U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2O3cZWwNSMOSq9NLPxCij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1Pn1awDfQmeDsPE7.d8QQ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WJ.zyuST_u0chUQfcHAP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Ri2PWgzURDmmoWasNkM9K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BWW5l.fhRNSaivmy5CYAHQ"/>
</p:tagLst>
</file>

<file path=ppt/theme/theme1.xml><?xml version="1.0" encoding="utf-8"?>
<a:theme xmlns:a="http://schemas.openxmlformats.org/drawingml/2006/main" name="SAP SuccessFactors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SuccessFactors_2018_16x9_white.potx" id="{27559154-FF0B-4769-876C-A013E4AC5957}" vid="{2493F0F7-68E5-4E96-A67A-CC07409D6D2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SAP_SuccessFactors_2018_16x9_white</Template>
  <TotalTime>0</TotalTime>
  <Words>2067</Words>
  <Application>Microsoft Office PowerPoint</Application>
  <PresentationFormat>Benutzerdefiniert</PresentationFormat>
  <Paragraphs>465</Paragraphs>
  <Slides>34</Slides>
  <Notes>5</Notes>
  <HiddenSlides>2</HiddenSlides>
  <MMClips>0</MMClips>
  <ScaleCrop>false</ScaleCrop>
  <HeadingPairs>
    <vt:vector size="8" baseType="variant">
      <vt:variant>
        <vt:lpstr>Verwendete Schriftarten</vt:lpstr>
      </vt:variant>
      <vt:variant>
        <vt:i4>10</vt:i4>
      </vt:variant>
      <vt:variant>
        <vt:lpstr>Design</vt:lpstr>
      </vt:variant>
      <vt:variant>
        <vt:i4>1</vt:i4>
      </vt:variant>
      <vt:variant>
        <vt:lpstr>Eingebettete OLE-Server</vt:lpstr>
      </vt:variant>
      <vt:variant>
        <vt:i4>1</vt:i4>
      </vt:variant>
      <vt:variant>
        <vt:lpstr>Folientitel</vt:lpstr>
      </vt:variant>
      <vt:variant>
        <vt:i4>34</vt:i4>
      </vt:variant>
    </vt:vector>
  </HeadingPairs>
  <TitlesOfParts>
    <vt:vector size="46" baseType="lpstr">
      <vt:lpstr>Arial Unicode MS</vt:lpstr>
      <vt:lpstr>Arial</vt:lpstr>
      <vt:lpstr>BentonSans Medium</vt:lpstr>
      <vt:lpstr>Calibri</vt:lpstr>
      <vt:lpstr>Courier New</vt:lpstr>
      <vt:lpstr>Symbol</vt:lpstr>
      <vt:lpstr>Times New Roman</vt:lpstr>
      <vt:lpstr>Wingdings</vt:lpstr>
      <vt:lpstr>Wingdings</vt:lpstr>
      <vt:lpstr>ヒラギノ角ゴ Pro W3</vt:lpstr>
      <vt:lpstr>SAP SuccessFactors 2018 16x9 white</vt:lpstr>
      <vt:lpstr>think-cell Folie</vt:lpstr>
      <vt:lpstr>SuccessFactors @DZ BANK Solution Optionen</vt:lpstr>
      <vt:lpstr>Inhalt</vt:lpstr>
      <vt:lpstr>Ausgangsituation</vt:lpstr>
      <vt:lpstr>Ausgangssituation </vt:lpstr>
      <vt:lpstr>Systemarchitektur SuccessFactors</vt:lpstr>
      <vt:lpstr>SuccessFactors Instanzen (Nicht-BizX)</vt:lpstr>
      <vt:lpstr>SuccessFactors Instanzstrategie Empfohlene Architektur</vt:lpstr>
      <vt:lpstr>Identifizierte Probleme</vt:lpstr>
      <vt:lpstr>Identifizierte Probleme I Recruiting 1/3</vt:lpstr>
      <vt:lpstr>Identifizierte Probleme I Recruiting 2/3</vt:lpstr>
      <vt:lpstr>Identifizierte Probleme I Recruiting 3/3</vt:lpstr>
      <vt:lpstr>Identifizierte Probleme II Integration</vt:lpstr>
      <vt:lpstr>Optionen</vt:lpstr>
      <vt:lpstr>Optionen Übersicht</vt:lpstr>
      <vt:lpstr>Eine SuccessFactors Instanz</vt:lpstr>
      <vt:lpstr>Mehrere SuccessFactors Instanzen</vt:lpstr>
      <vt:lpstr>Optionen Probleme vs. Lösungsoptionen</vt:lpstr>
      <vt:lpstr>Optionen Probleme vs. Lösungsoptionen</vt:lpstr>
      <vt:lpstr>Optionen Probleme vs. Lösungsoptionen</vt:lpstr>
      <vt:lpstr>Optionen Probleme vs. Lösungsoptionen</vt:lpstr>
      <vt:lpstr>Optionen Probleme vs. Lösungsoptionen</vt:lpstr>
      <vt:lpstr>Optionen Probleme vs. Lösungsoptionen</vt:lpstr>
      <vt:lpstr>Optionen Probleme vs. Lösungsoptionen</vt:lpstr>
      <vt:lpstr>Optionen Probleme vs. Lösungsoptionen</vt:lpstr>
      <vt:lpstr>Optionen Probleme vs. Lösungsoptionen</vt:lpstr>
      <vt:lpstr>Optionen Probleme vs. Lösungsoptionen</vt:lpstr>
      <vt:lpstr>Optionen vs. Konsequenzen</vt:lpstr>
      <vt:lpstr>Optionen vs. Konsequenzen </vt:lpstr>
      <vt:lpstr>Zusatzkosten</vt:lpstr>
      <vt:lpstr>Vielen Dank.</vt:lpstr>
      <vt:lpstr>SuccessFactors Instanzstrategie Empfohlene Architektur (mit Employee Central)</vt:lpstr>
      <vt:lpstr>SuccessFactors Instanzstrategie Empfohlene Architektur (ohne Employee Central)</vt:lpstr>
      <vt:lpstr>PowerPoint-Präsentation</vt:lpstr>
      <vt:lpstr>PowerPoint-Präsentation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SuccessFactors @DZ BANK Solution Options</dc:title>
  <dc:creator>Wiesenberger, Andrea</dc:creator>
  <cp:keywords>2018/16:9/white</cp:keywords>
  <cp:lastModifiedBy>Friedrich, Jens</cp:lastModifiedBy>
  <cp:revision>87</cp:revision>
  <dcterms:created xsi:type="dcterms:W3CDTF">2019-01-04T08:36:15Z</dcterms:created>
  <dcterms:modified xsi:type="dcterms:W3CDTF">2019-01-24T13:52:24Z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