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4" r:id="rId2"/>
    <p:sldId id="307" r:id="rId3"/>
    <p:sldId id="305" r:id="rId4"/>
    <p:sldId id="306" r:id="rId5"/>
  </p:sldIdLst>
  <p:sldSz cx="12192000" cy="6858000"/>
  <p:notesSz cx="6797675" cy="9856788"/>
  <p:custDataLst>
    <p:tags r:id="rId8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795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3885" userDrawn="1">
          <p15:clr>
            <a:srgbClr val="A4A3A4"/>
          </p15:clr>
        </p15:guide>
        <p15:guide id="7" pos="5632" userDrawn="1">
          <p15:clr>
            <a:srgbClr val="A4A3A4"/>
          </p15:clr>
        </p15:guide>
        <p15:guide id="8" pos="6902" userDrawn="1">
          <p15:clr>
            <a:srgbClr val="A4A3A4"/>
          </p15:clr>
        </p15:guide>
        <p15:guide id="9" pos="2162" userDrawn="1">
          <p15:clr>
            <a:srgbClr val="A4A3A4"/>
          </p15:clr>
        </p15:guide>
        <p15:guide id="10" pos="1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3"/>
    <a:srgbClr val="FFFFFF"/>
    <a:srgbClr val="FDFFFF"/>
    <a:srgbClr val="FEFEFE"/>
    <a:srgbClr val="FFFFFE"/>
    <a:srgbClr val="FFFEFE"/>
    <a:srgbClr val="FFFEFF"/>
    <a:srgbClr val="FEFEFF"/>
    <a:srgbClr val="FEFFFF"/>
    <a:srgbClr val="FD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396" autoAdjust="0"/>
    <p:restoredTop sz="94743" autoAdjust="0"/>
  </p:normalViewPr>
  <p:slideViewPr>
    <p:cSldViewPr>
      <p:cViewPr varScale="1">
        <p:scale>
          <a:sx n="109" d="100"/>
          <a:sy n="109" d="100"/>
        </p:scale>
        <p:origin x="132" y="588"/>
      </p:cViewPr>
      <p:guideLst>
        <p:guide orient="horz" pos="3793"/>
        <p:guide orient="horz" pos="2160"/>
        <p:guide pos="3795"/>
        <p:guide pos="7469"/>
        <p:guide pos="211"/>
        <p:guide pos="3885"/>
        <p:guide pos="5632"/>
        <p:guide pos="6902"/>
        <p:guide pos="2162"/>
        <p:guide pos="195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3624" y="72"/>
      </p:cViewPr>
      <p:guideLst>
        <p:guide orient="horz" pos="310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FE831-BE47-4B4C-84E8-C6AA6721FCAD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6FD87-9F71-4EDA-8E59-68A5108F9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5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6509" y="926673"/>
            <a:ext cx="5904656" cy="33219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446509" y="4681974"/>
            <a:ext cx="5904658" cy="44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2238"/>
            <a:ext cx="2945659" cy="49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62238"/>
            <a:ext cx="2945659" cy="49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fld id="{E27E67B1-BA9C-451B-95D3-E21BE585E57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65113" indent="-265113" algn="l" rtl="0" fontAlgn="base">
      <a:spcBef>
        <a:spcPct val="0"/>
      </a:spcBef>
      <a:spcAft>
        <a:spcPct val="30000"/>
      </a:spcAft>
      <a:buFont typeface="Arial" pitchFamily="34" charset="0"/>
      <a:buChar char="–"/>
      <a:tabLst>
        <a:tab pos="266700" algn="l"/>
        <a:tab pos="542925" algn="l"/>
        <a:tab pos="809625" algn="l"/>
        <a:tab pos="1076325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41338" indent="-276225" algn="l" rtl="0" fontAlgn="base">
      <a:spcBef>
        <a:spcPct val="0"/>
      </a:spcBef>
      <a:spcAft>
        <a:spcPct val="30000"/>
      </a:spcAft>
      <a:buFont typeface="Arial" pitchFamily="34" charset="0"/>
      <a:buChar char="–"/>
      <a:tabLst>
        <a:tab pos="542925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806450" indent="-265113" algn="l" rtl="0" fontAlgn="base">
      <a:spcBef>
        <a:spcPct val="0"/>
      </a:spcBef>
      <a:spcAft>
        <a:spcPct val="30000"/>
      </a:spcAft>
      <a:buFont typeface="Arial" charset="0"/>
      <a:buChar char="–"/>
      <a:tabLst>
        <a:tab pos="806450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71563" indent="-265113" algn="l" rtl="0" fontAlgn="base">
      <a:spcBef>
        <a:spcPct val="0"/>
      </a:spcBef>
      <a:spcAft>
        <a:spcPct val="30000"/>
      </a:spcAft>
      <a:buFont typeface="Arial" charset="0"/>
      <a:buChar char="–"/>
      <a:tabLst>
        <a:tab pos="1071563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47788" indent="-276225" algn="l" rtl="0" fontAlgn="base">
      <a:spcBef>
        <a:spcPct val="0"/>
      </a:spcBef>
      <a:spcAft>
        <a:spcPct val="30000"/>
      </a:spcAft>
      <a:buFont typeface="Arial" charset="0"/>
      <a:buChar char="–"/>
      <a:tabLst>
        <a:tab pos="1347788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3" y="1268760"/>
            <a:ext cx="7330901" cy="4320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1863" y="1268760"/>
            <a:ext cx="7320137" cy="3564396"/>
          </a:xfrm>
          <a:noFill/>
          <a:ln>
            <a:noFill/>
          </a:ln>
        </p:spPr>
        <p:txBody>
          <a:bodyPr lIns="288000" tIns="244800" rIns="288000" bIns="936000"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159896" y="3825044"/>
            <a:ext cx="6697142" cy="720080"/>
          </a:xfrm>
        </p:spPr>
        <p:txBody>
          <a:bodyPr anchor="b"/>
          <a:lstStyle>
            <a:lvl1pPr marL="0" indent="0">
              <a:spcAft>
                <a:spcPct val="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334963" y="1314000"/>
            <a:ext cx="5689600" cy="47073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6167438" y="1314000"/>
            <a:ext cx="5689599" cy="47073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DBDE72A3-743C-4847-ADA9-A842B1E74822}" type="datetime1">
              <a:rPr lang="de-DE" smtClean="0"/>
              <a:t>17.12.2018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373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82BE029B-6438-4E8D-8116-25208FAE7377}" type="datetime1">
              <a:rPr lang="de-DE" smtClean="0"/>
              <a:t>17.12.2018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1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F8C0E03D-D648-41D6-B262-9CA0DA3170AD}" type="datetime1">
              <a:rPr lang="de-DE" smtClean="0"/>
              <a:t>17.12.2018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48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9C404E54-5B31-4047-8E8B-1DB674303504}" type="datetime1">
              <a:rPr lang="de-DE" smtClean="0"/>
              <a:t>17.12.2018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04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 marL="266700" indent="-266700">
              <a:buFont typeface="+mj-lt"/>
              <a:buAutoNum type="arabicPeriod"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6631950D-307C-4F7E-907E-28F59DE88C6C}" type="datetime1">
              <a:rPr lang="de-DE" smtClean="0"/>
              <a:t>17.12.2018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94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de-D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3" y="1268760"/>
            <a:ext cx="7330901" cy="4320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5948" y="1268760"/>
            <a:ext cx="7326052" cy="3564396"/>
          </a:xfrm>
          <a:noFill/>
          <a:ln>
            <a:noFill/>
          </a:ln>
        </p:spPr>
        <p:txBody>
          <a:bodyPr lIns="288000" tIns="244800" rIns="288000" bIns="936000"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Kapitels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171786" y="2132856"/>
            <a:ext cx="6685252" cy="576064"/>
          </a:xfrm>
        </p:spPr>
        <p:txBody>
          <a:bodyPr anchor="t"/>
          <a:lstStyle>
            <a:lvl1pPr marL="0" indent="0">
              <a:spcAft>
                <a:spcPct val="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45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terkap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de-D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3" y="1268760"/>
            <a:ext cx="7330901" cy="4320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7200" y="1268760"/>
            <a:ext cx="7324800" cy="3564396"/>
          </a:xfrm>
          <a:noFill/>
          <a:ln>
            <a:noFill/>
          </a:ln>
        </p:spPr>
        <p:txBody>
          <a:bodyPr lIns="288000" tIns="244800" rIns="288000" bIns="936000"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Kapitels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173200" y="2132856"/>
            <a:ext cx="6683838" cy="576064"/>
          </a:xfrm>
        </p:spPr>
        <p:txBody>
          <a:bodyPr anchor="t"/>
          <a:lstStyle>
            <a:lvl1pPr marL="0" indent="0">
              <a:spcAft>
                <a:spcPct val="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736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334963" y="1376363"/>
            <a:ext cx="11522075" cy="4645026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CA2538C7-2659-4F80-9A2A-A5135D7C2D53}" type="datetime1">
              <a:rPr lang="de-DE" smtClean="0"/>
              <a:t>17.12.2018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9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 mit Margina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334963" y="1376363"/>
            <a:ext cx="8605837" cy="4645026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 bwMode="gray">
          <a:xfrm>
            <a:off x="9083674" y="1360808"/>
            <a:ext cx="2773363" cy="4660580"/>
          </a:xfrm>
        </p:spPr>
        <p:txBody>
          <a:bodyPr/>
          <a:lstStyle>
            <a:lvl1pPr marL="0" indent="0">
              <a:buNone/>
              <a:defRPr sz="1000"/>
            </a:lvl1pPr>
            <a:lvl2pPr marL="176213" indent="-176213">
              <a:tabLst>
                <a:tab pos="176213" algn="l"/>
              </a:tabLst>
              <a:defRPr sz="1000"/>
            </a:lvl2pPr>
            <a:lvl3pPr marL="360363" indent="-184150">
              <a:tabLst>
                <a:tab pos="360363" algn="l"/>
              </a:tabLst>
              <a:defRPr sz="1000"/>
            </a:lvl3pPr>
            <a:lvl4pPr marL="536575" indent="-176213">
              <a:tabLst>
                <a:tab pos="536575" algn="l"/>
              </a:tabLst>
              <a:defRPr sz="1000"/>
            </a:lvl4pPr>
            <a:lvl5pPr marL="720725" indent="-196850">
              <a:tabLst>
                <a:tab pos="720725" algn="l"/>
              </a:tabLst>
              <a:defRPr sz="1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fld id="{9058B226-C602-4776-B7D1-230164480C99}" type="datetime1">
              <a:rPr lang="de-DE" smtClean="0"/>
              <a:t>17.12.2018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45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 mit Text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334963" y="1376363"/>
            <a:ext cx="5689600" cy="4645026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6167438" y="1314000"/>
            <a:ext cx="5689599" cy="47073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fld id="{66DDC4B2-A9EF-46BD-BBE6-CF28DDF98B69}" type="datetime1">
              <a:rPr lang="de-DE" smtClean="0"/>
              <a:t>17.12.2018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5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 mit Text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6167438" y="1376363"/>
            <a:ext cx="5689600" cy="4645025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334964" y="1314000"/>
            <a:ext cx="5689600" cy="47073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fld id="{4272FB57-9FA4-49AD-B88B-CD0BDB77E4BD}" type="datetime1">
              <a:rPr lang="de-DE" smtClean="0"/>
              <a:t>17.12.2018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58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23850" y="6402516"/>
            <a:ext cx="50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700" kern="120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34963" y="368660"/>
            <a:ext cx="1152207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4963" y="1314000"/>
            <a:ext cx="11522075" cy="470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gray">
          <a:xfrm>
            <a:off x="1523492" y="6403044"/>
            <a:ext cx="4500000" cy="1434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334963" y="6093296"/>
            <a:ext cx="11522075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Bild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906" y="6093296"/>
            <a:ext cx="2340571" cy="7497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864000" y="6402517"/>
            <a:ext cx="551480" cy="1439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fld id="{5F8A69EE-9EBE-45B4-84DA-65CEBF0A418C}" type="datetime1">
              <a:rPr lang="de-DE" smtClean="0"/>
              <a:t>17.12.2018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8623A89-FAAD-1C47-B268-A70B56CF28D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190" y="261546"/>
            <a:ext cx="1776512" cy="5370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1" r:id="rId3"/>
    <p:sldLayoutId id="2147483679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64" r:id="rId10"/>
    <p:sldLayoutId id="2147483666" r:id="rId11"/>
    <p:sldLayoutId id="2147483667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68288" indent="-268288" algn="l" rtl="0" eaLnBrk="1" fontAlgn="base" hangingPunct="1">
        <a:spcBef>
          <a:spcPct val="0"/>
        </a:spcBef>
        <a:spcAft>
          <a:spcPct val="30000"/>
        </a:spcAft>
        <a:buFont typeface="Arial" pitchFamily="34" charset="0"/>
        <a:buChar char="–"/>
        <a:tabLst>
          <a:tab pos="2667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8288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536575" algn="l"/>
        </a:tabLst>
        <a:defRPr sz="2000">
          <a:solidFill>
            <a:schemeClr val="tx1"/>
          </a:solidFill>
          <a:latin typeface="+mn-lt"/>
          <a:cs typeface="+mn-cs"/>
        </a:defRPr>
      </a:lvl2pPr>
      <a:lvl3pPr marL="804863" indent="-268288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804863" algn="l"/>
        </a:tabLst>
        <a:defRPr sz="2000">
          <a:solidFill>
            <a:schemeClr val="tx1"/>
          </a:solidFill>
          <a:latin typeface="+mn-lt"/>
          <a:cs typeface="+mn-cs"/>
        </a:defRPr>
      </a:lvl3pPr>
      <a:lvl4pPr marL="1073150" indent="-268288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107315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1343025" indent="-269875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1343025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1530350" indent="-265113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266700" algn="l"/>
          <a:tab pos="542925" algn="l"/>
          <a:tab pos="809625" algn="l"/>
          <a:tab pos="1076325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1987550" indent="-265113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266700" algn="l"/>
          <a:tab pos="542925" algn="l"/>
          <a:tab pos="809625" algn="l"/>
          <a:tab pos="1076325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2444750" indent="-265113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266700" algn="l"/>
          <a:tab pos="542925" algn="l"/>
          <a:tab pos="809625" algn="l"/>
          <a:tab pos="1076325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2901950" indent="-265113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266700" algn="l"/>
          <a:tab pos="542925" algn="l"/>
          <a:tab pos="809625" algn="l"/>
          <a:tab pos="1076325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67">
          <p15:clr>
            <a:srgbClr val="F26B43"/>
          </p15:clr>
        </p15:guide>
        <p15:guide id="2" pos="3795">
          <p15:clr>
            <a:srgbClr val="F26B43"/>
          </p15:clr>
        </p15:guide>
        <p15:guide id="3" pos="3885">
          <p15:clr>
            <a:srgbClr val="F26B43"/>
          </p15:clr>
        </p15:guide>
        <p15:guide id="4" pos="5632">
          <p15:clr>
            <a:srgbClr val="F26B43"/>
          </p15:clr>
        </p15:guide>
        <p15:guide id="5" pos="5722">
          <p15:clr>
            <a:srgbClr val="F26B43"/>
          </p15:clr>
        </p15:guide>
        <p15:guide id="6" pos="7469">
          <p15:clr>
            <a:srgbClr val="F26B43"/>
          </p15:clr>
        </p15:guide>
        <p15:guide id="7" pos="2048">
          <p15:clr>
            <a:srgbClr val="F26B43"/>
          </p15:clr>
        </p15:guide>
        <p15:guide id="8" pos="1958">
          <p15:clr>
            <a:srgbClr val="F26B43"/>
          </p15:clr>
        </p15:guide>
        <p15:guide id="9" pos="211">
          <p15:clr>
            <a:srgbClr val="F26B43"/>
          </p15:clr>
        </p15:guide>
        <p15:guide id="10" orient="horz" pos="37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3811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kumimoji="0" lang="de-DE" sz="2500" b="1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Offene Punkte und Entscheidungsbedarf </a:t>
            </a:r>
            <a:r>
              <a:rPr lang="de-DE" dirty="0" err="1" smtClean="0"/>
              <a:t>Workstream</a:t>
            </a:r>
            <a:r>
              <a:rPr lang="de-DE" dirty="0" smtClean="0"/>
              <a:t>: EC</a:t>
            </a:r>
            <a:br>
              <a:rPr lang="de-DE" dirty="0" smtClean="0"/>
            </a:br>
            <a:r>
              <a:rPr lang="de-DE" dirty="0" smtClean="0"/>
              <a:t>12/2018</a:t>
            </a:r>
            <a:endParaRPr lang="de-DE" sz="1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9C404E54-5B31-4047-8E8B-1DB674303504}" type="datetime1">
              <a:rPr lang="de-DE" smtClean="0"/>
              <a:t>17.12.2018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6F1BA828-8884-4DE0-86D6-A69D5A920C2F}" type="slidenum">
              <a:rPr lang="de-DE" smtClean="0"/>
              <a:pPr/>
              <a:t>1</a:t>
            </a:fld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-694224" y="1913558"/>
            <a:ext cx="298707" cy="723354"/>
            <a:chOff x="478409" y="1913558"/>
            <a:chExt cx="298707" cy="723354"/>
          </a:xfrm>
        </p:grpSpPr>
        <p:sp>
          <p:nvSpPr>
            <p:cNvPr id="63" name="Rechteck 12">
              <a:extLst>
                <a:ext uri="{FF2B5EF4-FFF2-40B4-BE49-F238E27FC236}">
                  <a16:creationId xmlns:a16="http://schemas.microsoft.com/office/drawing/2014/main" id="{47050F6C-387C-43C9-9761-17CC0F109526}"/>
                </a:ext>
              </a:extLst>
            </p:cNvPr>
            <p:cNvSpPr/>
            <p:nvPr/>
          </p:nvSpPr>
          <p:spPr bwMode="gray">
            <a:xfrm>
              <a:off x="478409" y="1913558"/>
              <a:ext cx="298707" cy="723354"/>
            </a:xfrm>
            <a:prstGeom prst="rect">
              <a:avLst/>
            </a:prstGeom>
            <a:solidFill>
              <a:schemeClr val="bg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4" name="Oval 12">
              <a:extLst>
                <a:ext uri="{FF2B5EF4-FFF2-40B4-BE49-F238E27FC236}">
                  <a16:creationId xmlns:a16="http://schemas.microsoft.com/office/drawing/2014/main" id="{5C7A8AA7-CA4F-4289-A199-8BBCE6F588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2901" y="1926247"/>
              <a:ext cx="229723" cy="22918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Font typeface="Arial" pitchFamily="34" charset="0"/>
                <a:buNone/>
              </a:pPr>
              <a:r>
                <a:rPr lang="de-DE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</a:p>
          </p:txBody>
        </p:sp>
        <p:sp>
          <p:nvSpPr>
            <p:cNvPr id="65" name="Oval 12">
              <a:extLst>
                <a:ext uri="{FF2B5EF4-FFF2-40B4-BE49-F238E27FC236}">
                  <a16:creationId xmlns:a16="http://schemas.microsoft.com/office/drawing/2014/main" id="{80A9670E-6912-48C4-B078-388AC4EE2EA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11455" y="2158006"/>
              <a:ext cx="232615" cy="227223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Font typeface="Arial" pitchFamily="34" charset="0"/>
                <a:buNone/>
              </a:pPr>
              <a:r>
                <a:rPr lang="de-DE" sz="900" b="1" dirty="0"/>
                <a:t>Y</a:t>
              </a:r>
            </a:p>
          </p:txBody>
        </p:sp>
        <p:sp>
          <p:nvSpPr>
            <p:cNvPr id="66" name="Oval 12">
              <a:extLst>
                <a:ext uri="{FF2B5EF4-FFF2-40B4-BE49-F238E27FC236}">
                  <a16:creationId xmlns:a16="http://schemas.microsoft.com/office/drawing/2014/main" id="{5032E78A-3650-43E5-90A7-21192FBD60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1455" y="2387808"/>
              <a:ext cx="232615" cy="243075"/>
            </a:xfrm>
            <a:prstGeom prst="ellips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de-DE" sz="900" dirty="0">
                  <a:solidFill>
                    <a:schemeClr val="accent6">
                      <a:lumMod val="50000"/>
                    </a:schemeClr>
                  </a:solidFill>
                </a:rPr>
                <a:t>G</a:t>
              </a:r>
            </a:p>
          </p:txBody>
        </p:sp>
      </p:grp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98923"/>
              </p:ext>
            </p:extLst>
          </p:nvPr>
        </p:nvGraphicFramePr>
        <p:xfrm>
          <a:off x="335109" y="1357298"/>
          <a:ext cx="11521928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24">
                  <a:extLst>
                    <a:ext uri="{9D8B030D-6E8A-4147-A177-3AD203B41FA5}">
                      <a16:colId xmlns:a16="http://schemas.microsoft.com/office/drawing/2014/main" val="1945757803"/>
                    </a:ext>
                  </a:extLst>
                </a:gridCol>
                <a:gridCol w="5120725">
                  <a:extLst>
                    <a:ext uri="{9D8B030D-6E8A-4147-A177-3AD203B41FA5}">
                      <a16:colId xmlns:a16="http://schemas.microsoft.com/office/drawing/2014/main" val="84544550"/>
                    </a:ext>
                  </a:extLst>
                </a:gridCol>
                <a:gridCol w="3925889">
                  <a:extLst>
                    <a:ext uri="{9D8B030D-6E8A-4147-A177-3AD203B41FA5}">
                      <a16:colId xmlns:a16="http://schemas.microsoft.com/office/drawing/2014/main" val="3272915164"/>
                    </a:ext>
                  </a:extLst>
                </a:gridCol>
                <a:gridCol w="1109490">
                  <a:extLst>
                    <a:ext uri="{9D8B030D-6E8A-4147-A177-3AD203B41FA5}">
                      <a16:colId xmlns:a16="http://schemas.microsoft.com/office/drawing/2014/main" val="703793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Thema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Lösung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Org</a:t>
                      </a:r>
                      <a:r>
                        <a:rPr lang="de-DE" sz="1000" dirty="0" smtClean="0"/>
                        <a:t>-Struktur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Abbildung der Organisations-Struktur und Verwendung der SF-</a:t>
                      </a:r>
                      <a:r>
                        <a:rPr lang="de-DE" sz="1000" dirty="0" err="1" smtClean="0"/>
                        <a:t>Foundation</a:t>
                      </a:r>
                      <a:r>
                        <a:rPr lang="de-DE" sz="1000" dirty="0" smtClean="0"/>
                        <a:t>-Objekte:</a:t>
                      </a:r>
                    </a:p>
                    <a:p>
                      <a:r>
                        <a:rPr lang="de-DE" sz="1000" dirty="0" smtClean="0"/>
                        <a:t>Business Unit = Dezernat ?</a:t>
                      </a:r>
                    </a:p>
                    <a:p>
                      <a:r>
                        <a:rPr lang="de-DE" sz="1000" dirty="0" smtClean="0"/>
                        <a:t>Division = Bereich ?</a:t>
                      </a:r>
                    </a:p>
                    <a:p>
                      <a:r>
                        <a:rPr lang="de-DE" sz="1000" dirty="0" smtClean="0"/>
                        <a:t>Department = Abteilung 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 smtClean="0"/>
                        <a:t>Was ist mit Gruppe ? Neues zus. Objekt oder innerhalb der bestehenden Objekte schachteln 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 smtClean="0"/>
                        <a:t>Namensgebung für alle Gruppenunternehmen einheitlich zu definieren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 smtClean="0"/>
                        <a:t>Sind die ausl. „Filialen“ rechtl. selbst. Einheiten 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 smtClean="0"/>
                        <a:t>Kürzel (z.B. „PSA“) als zus. Feld 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 smtClean="0"/>
                        <a:t>Abbildung von Repräsentanzen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Offen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Org</a:t>
                      </a:r>
                      <a:r>
                        <a:rPr lang="de-DE" sz="1000" dirty="0" smtClean="0"/>
                        <a:t>-Struktur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Definition und</a:t>
                      </a:r>
                      <a:r>
                        <a:rPr lang="de-DE" sz="1000" baseline="0" dirty="0" smtClean="0"/>
                        <a:t> Festlegung der Codes für die </a:t>
                      </a:r>
                      <a:r>
                        <a:rPr lang="de-DE" sz="1000" baseline="0" dirty="0" err="1" smtClean="0"/>
                        <a:t>Foundation</a:t>
                      </a:r>
                      <a:r>
                        <a:rPr lang="de-DE" sz="1000" baseline="0" dirty="0" smtClean="0"/>
                        <a:t>-Objekte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Offen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9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Org</a:t>
                      </a:r>
                      <a:r>
                        <a:rPr lang="de-DE" sz="1000" dirty="0" smtClean="0"/>
                        <a:t>-Struktur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Pflege „Head </a:t>
                      </a:r>
                      <a:r>
                        <a:rPr lang="de-DE" sz="1000" dirty="0" err="1" smtClean="0"/>
                        <a:t>of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unit</a:t>
                      </a:r>
                      <a:r>
                        <a:rPr lang="de-DE" sz="1000" dirty="0" smtClean="0"/>
                        <a:t>“ an </a:t>
                      </a:r>
                      <a:r>
                        <a:rPr lang="de-DE" sz="1000" dirty="0" err="1" smtClean="0"/>
                        <a:t>Foundation</a:t>
                      </a:r>
                      <a:r>
                        <a:rPr lang="de-DE" sz="1000" dirty="0" smtClean="0"/>
                        <a:t>-Objekten:</a:t>
                      </a:r>
                      <a:r>
                        <a:rPr lang="de-DE" sz="1000" baseline="0" dirty="0" smtClean="0"/>
                        <a:t> wer macht das ?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Offen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75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 smtClean="0"/>
                        <a:t>Org</a:t>
                      </a:r>
                      <a:r>
                        <a:rPr lang="de-DE" sz="1000" dirty="0" smtClean="0"/>
                        <a:t>-Struktur</a:t>
                      </a:r>
                    </a:p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Abbildung von Historiendaten (für welchen Zeitraum) ?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Offen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4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Locationgroup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Zusammenfassung der Standorte nach (ehem.) Regionen (Ost, West, Süd,</a:t>
                      </a:r>
                      <a:r>
                        <a:rPr lang="de-DE" sz="1000" baseline="0" dirty="0" smtClean="0"/>
                        <a:t> Nord, Süd-West) oder nach VS-Zuständigkeiten ?</a:t>
                      </a:r>
                    </a:p>
                    <a:p>
                      <a:r>
                        <a:rPr lang="de-DE" sz="1000" baseline="0" dirty="0" smtClean="0"/>
                        <a:t>Gesonderte </a:t>
                      </a:r>
                      <a:r>
                        <a:rPr lang="de-DE" sz="1000" baseline="0" dirty="0" err="1" smtClean="0"/>
                        <a:t>Locationgroup</a:t>
                      </a:r>
                      <a:r>
                        <a:rPr lang="de-DE" sz="1000" baseline="0" dirty="0" smtClean="0"/>
                        <a:t> für Rentner-Weihnachtsfeiern ?</a:t>
                      </a:r>
                    </a:p>
                    <a:p>
                      <a:endParaRPr lang="de-DE" sz="1000" baseline="0" dirty="0" smtClean="0"/>
                    </a:p>
                    <a:p>
                      <a:r>
                        <a:rPr lang="de-DE" sz="1000" baseline="0" dirty="0" smtClean="0"/>
                        <a:t>Ann.: Abbildung von ÖBR-Zuständigkeiten über Workflow-Prozesse (z.B. S/BR ist zuständig für Location „Karlsruhe“) 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Offen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9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Kostenstelle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Anbindung / Schnittstelle SF an SAP-CO mit aktuellem Kostenstellenstamm und Kostenstellen-Hierarchien ?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Offen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70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5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3811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kumimoji="0" lang="de-DE" sz="2500" b="1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Offene Punkte und Entscheidungsbedarf </a:t>
            </a:r>
            <a:r>
              <a:rPr lang="de-DE" dirty="0" err="1" smtClean="0"/>
              <a:t>Workstream</a:t>
            </a:r>
            <a:r>
              <a:rPr lang="de-DE" dirty="0" smtClean="0"/>
              <a:t>: EC</a:t>
            </a:r>
            <a:br>
              <a:rPr lang="de-DE" dirty="0" smtClean="0"/>
            </a:br>
            <a:r>
              <a:rPr lang="de-DE" dirty="0" smtClean="0"/>
              <a:t>12/2018</a:t>
            </a:r>
            <a:endParaRPr lang="de-DE" sz="1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9C404E54-5B31-4047-8E8B-1DB674303504}" type="datetime1">
              <a:rPr lang="de-DE" smtClean="0"/>
              <a:t>17.12.2018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6F1BA828-8884-4DE0-86D6-A69D5A920C2F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-694224" y="1913558"/>
            <a:ext cx="298707" cy="723354"/>
            <a:chOff x="478409" y="1913558"/>
            <a:chExt cx="298707" cy="723354"/>
          </a:xfrm>
        </p:grpSpPr>
        <p:sp>
          <p:nvSpPr>
            <p:cNvPr id="63" name="Rechteck 12">
              <a:extLst>
                <a:ext uri="{FF2B5EF4-FFF2-40B4-BE49-F238E27FC236}">
                  <a16:creationId xmlns:a16="http://schemas.microsoft.com/office/drawing/2014/main" id="{47050F6C-387C-43C9-9761-17CC0F109526}"/>
                </a:ext>
              </a:extLst>
            </p:cNvPr>
            <p:cNvSpPr/>
            <p:nvPr/>
          </p:nvSpPr>
          <p:spPr bwMode="gray">
            <a:xfrm>
              <a:off x="478409" y="1913558"/>
              <a:ext cx="298707" cy="723354"/>
            </a:xfrm>
            <a:prstGeom prst="rect">
              <a:avLst/>
            </a:prstGeom>
            <a:solidFill>
              <a:schemeClr val="bg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4" name="Oval 12">
              <a:extLst>
                <a:ext uri="{FF2B5EF4-FFF2-40B4-BE49-F238E27FC236}">
                  <a16:creationId xmlns:a16="http://schemas.microsoft.com/office/drawing/2014/main" id="{5C7A8AA7-CA4F-4289-A199-8BBCE6F588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2901" y="1926247"/>
              <a:ext cx="229723" cy="22918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Font typeface="Arial" pitchFamily="34" charset="0"/>
                <a:buNone/>
              </a:pPr>
              <a:r>
                <a:rPr lang="de-DE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</a:p>
          </p:txBody>
        </p:sp>
        <p:sp>
          <p:nvSpPr>
            <p:cNvPr id="65" name="Oval 12">
              <a:extLst>
                <a:ext uri="{FF2B5EF4-FFF2-40B4-BE49-F238E27FC236}">
                  <a16:creationId xmlns:a16="http://schemas.microsoft.com/office/drawing/2014/main" id="{80A9670E-6912-48C4-B078-388AC4EE2EA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11455" y="2158006"/>
              <a:ext cx="232615" cy="227223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Font typeface="Arial" pitchFamily="34" charset="0"/>
                <a:buNone/>
              </a:pPr>
              <a:r>
                <a:rPr lang="de-DE" sz="900" b="1" dirty="0"/>
                <a:t>Y</a:t>
              </a:r>
            </a:p>
          </p:txBody>
        </p:sp>
        <p:sp>
          <p:nvSpPr>
            <p:cNvPr id="66" name="Oval 12">
              <a:extLst>
                <a:ext uri="{FF2B5EF4-FFF2-40B4-BE49-F238E27FC236}">
                  <a16:creationId xmlns:a16="http://schemas.microsoft.com/office/drawing/2014/main" id="{5032E78A-3650-43E5-90A7-21192FBD60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1455" y="2387808"/>
              <a:ext cx="232615" cy="243075"/>
            </a:xfrm>
            <a:prstGeom prst="ellips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de-DE" sz="900" dirty="0">
                  <a:solidFill>
                    <a:schemeClr val="accent6">
                      <a:lumMod val="50000"/>
                    </a:schemeClr>
                  </a:solidFill>
                </a:rPr>
                <a:t>G</a:t>
              </a:r>
            </a:p>
          </p:txBody>
        </p:sp>
      </p:grp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532626"/>
              </p:ext>
            </p:extLst>
          </p:nvPr>
        </p:nvGraphicFramePr>
        <p:xfrm>
          <a:off x="335109" y="1357298"/>
          <a:ext cx="11521928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24">
                  <a:extLst>
                    <a:ext uri="{9D8B030D-6E8A-4147-A177-3AD203B41FA5}">
                      <a16:colId xmlns:a16="http://schemas.microsoft.com/office/drawing/2014/main" val="1945757803"/>
                    </a:ext>
                  </a:extLst>
                </a:gridCol>
                <a:gridCol w="5120725">
                  <a:extLst>
                    <a:ext uri="{9D8B030D-6E8A-4147-A177-3AD203B41FA5}">
                      <a16:colId xmlns:a16="http://schemas.microsoft.com/office/drawing/2014/main" val="84544550"/>
                    </a:ext>
                  </a:extLst>
                </a:gridCol>
                <a:gridCol w="3925889">
                  <a:extLst>
                    <a:ext uri="{9D8B030D-6E8A-4147-A177-3AD203B41FA5}">
                      <a16:colId xmlns:a16="http://schemas.microsoft.com/office/drawing/2014/main" val="3272915164"/>
                    </a:ext>
                  </a:extLst>
                </a:gridCol>
                <a:gridCol w="1109490">
                  <a:extLst>
                    <a:ext uri="{9D8B030D-6E8A-4147-A177-3AD203B41FA5}">
                      <a16:colId xmlns:a16="http://schemas.microsoft.com/office/drawing/2014/main" val="703793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Thema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Lösung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Zeitarbeitskräfte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Bestandteil der Personaldaten</a:t>
                      </a:r>
                      <a:r>
                        <a:rPr lang="de-DE" sz="1000" baseline="0" dirty="0" smtClean="0"/>
                        <a:t> in SF ?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Offen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Rentner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Bestandteil der Personaldaten</a:t>
                      </a:r>
                      <a:r>
                        <a:rPr lang="de-DE" sz="1000" baseline="0" dirty="0" smtClean="0"/>
                        <a:t> in SF ? ATZ und Vorruhestand dto. ?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Offen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Vergütung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Abbildung der Tariftabellen</a:t>
                      </a:r>
                      <a:r>
                        <a:rPr lang="de-DE" sz="1000" baseline="0" dirty="0" smtClean="0"/>
                        <a:t> und AT-Bandbreiten (nicht im Standard enthalten, wer pflegt das ?)</a:t>
                      </a:r>
                    </a:p>
                    <a:p>
                      <a:r>
                        <a:rPr lang="de-DE" sz="1000" baseline="0" dirty="0" smtClean="0"/>
                        <a:t>Abbildung abweichender Vergütungsstrukturen von Gruppenunternehmen ?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Offen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0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Vergütung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Pay Range</a:t>
                      </a:r>
                      <a:r>
                        <a:rPr lang="de-DE" sz="1000" baseline="0" dirty="0" smtClean="0"/>
                        <a:t> und Anzeige im ESS für MA ?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Offen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9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Job-Struktur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Klärung/Definition</a:t>
                      </a:r>
                      <a:r>
                        <a:rPr lang="de-DE" sz="1000" baseline="0" dirty="0" smtClean="0"/>
                        <a:t> Job-Family/-</a:t>
                      </a:r>
                      <a:r>
                        <a:rPr lang="de-DE" sz="1000" baseline="0" dirty="0" err="1" smtClean="0"/>
                        <a:t>Classification</a:t>
                      </a:r>
                      <a:r>
                        <a:rPr lang="de-DE" sz="1000" baseline="0" dirty="0" smtClean="0"/>
                        <a:t> ?</a:t>
                      </a:r>
                      <a:br>
                        <a:rPr lang="de-DE" sz="1000" baseline="0" dirty="0" smtClean="0"/>
                      </a:br>
                      <a:r>
                        <a:rPr lang="de-DE" sz="1000" baseline="0" dirty="0" smtClean="0"/>
                        <a:t>BR erforderlich ?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Offen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4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Vergütung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Pay </a:t>
                      </a:r>
                      <a:r>
                        <a:rPr lang="de-DE" sz="1000" dirty="0" err="1" smtClean="0"/>
                        <a:t>Component</a:t>
                      </a:r>
                      <a:r>
                        <a:rPr lang="de-DE" sz="1000" dirty="0" smtClean="0"/>
                        <a:t> Group: Berechnung Jahresgehalt inkl. Urlaubsgeld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2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2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SF-EC: Organisationsobjekte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863" y="1915319"/>
            <a:ext cx="8296275" cy="350520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9C404E54-5B31-4047-8E8B-1DB674303504}" type="datetime1">
              <a:rPr lang="de-DE" smtClean="0"/>
              <a:t>17.12.2018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6F1BA828-8884-4DE0-86D6-A69D5A920C2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18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SF-EC: Weitere Objekte mit übergreifendem Charakter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388" y="1724819"/>
            <a:ext cx="8277225" cy="388620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9C404E54-5B31-4047-8E8B-1DB674303504}" type="datetime1">
              <a:rPr lang="de-DE" smtClean="0"/>
              <a:t>17.12.2018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6F1BA828-8884-4DE0-86D6-A69D5A920C2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174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jeUhDwQa633Ey.psM8m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jeUhDwQa633Ey.psM8mg"/>
</p:tagLst>
</file>

<file path=ppt/theme/theme1.xml><?xml version="1.0" encoding="utf-8"?>
<a:theme xmlns:a="http://schemas.openxmlformats.org/drawingml/2006/main" name="DZ BANK">
  <a:themeElements>
    <a:clrScheme name="DZ BANK 2016-07-07">
      <a:dk1>
        <a:srgbClr val="000000"/>
      </a:dk1>
      <a:lt1>
        <a:srgbClr val="FFFFFF"/>
      </a:lt1>
      <a:dk2>
        <a:srgbClr val="707172"/>
      </a:dk2>
      <a:lt2>
        <a:srgbClr val="DFDEDD"/>
      </a:lt2>
      <a:accent1>
        <a:srgbClr val="F08200"/>
      </a:accent1>
      <a:accent2>
        <a:srgbClr val="0E3C8A"/>
      </a:accent2>
      <a:accent3>
        <a:srgbClr val="E6460F"/>
      </a:accent3>
      <a:accent4>
        <a:srgbClr val="86A8D0"/>
      </a:accent4>
      <a:accent5>
        <a:srgbClr val="707172"/>
      </a:accent5>
      <a:accent6>
        <a:srgbClr val="DFDEDD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1 100%">
      <a:srgbClr val="F08200"/>
    </a:custClr>
    <a:custClr name="2 100%">
      <a:srgbClr val="E6460F"/>
    </a:custClr>
    <a:custClr name="3 100%">
      <a:srgbClr val="0E3C8A"/>
    </a:custClr>
    <a:custClr name="4 100%">
      <a:srgbClr val="192D46"/>
    </a:custClr>
    <a:custClr name="5 100%">
      <a:srgbClr val="707172"/>
    </a:custClr>
    <a:custClr name="6 100%">
      <a:srgbClr val="ABABAB"/>
    </a:custClr>
    <a:custClr name="7 100%">
      <a:srgbClr val="FAB400"/>
    </a:custClr>
    <a:custClr name="8 100%">
      <a:srgbClr val="EC6400"/>
    </a:custClr>
    <a:custClr name="9 100%">
      <a:srgbClr val="B8D4E6"/>
    </a:custClr>
    <a:custClr name="10 100%">
      <a:srgbClr val="86A8D0"/>
    </a:custClr>
    <a:custClr name="1 75%">
      <a:srgbClr val="F4A140"/>
    </a:custClr>
    <a:custClr name="2 75%">
      <a:srgbClr val="EC744B"/>
    </a:custClr>
    <a:custClr name="3 75%">
      <a:srgbClr val="4A6DA7"/>
    </a:custClr>
    <a:custClr name="4 75%">
      <a:srgbClr val="536274"/>
    </a:custClr>
    <a:custClr name="5 75%">
      <a:srgbClr val="949595"/>
    </a:custClr>
    <a:custClr name="6 75%">
      <a:srgbClr val="C0C0C0"/>
    </a:custClr>
    <a:custClr name="7 50%">
      <a:srgbClr val="FCD97F"/>
    </a:custClr>
    <a:custClr name="8 50%">
      <a:srgbClr val="F5B17F"/>
    </a:custClr>
    <a:custClr name="9 50%">
      <a:srgbClr val="DBE9F2"/>
    </a:custClr>
    <a:custClr name="10 50%">
      <a:srgbClr val="C2D3E7"/>
    </a:custClr>
    <a:custClr name="1 50%">
      <a:srgbClr val="F7C07F"/>
    </a:custClr>
    <a:custClr name="2 50%">
      <a:srgbClr val="F2A287"/>
    </a:custClr>
    <a:custClr name="3 50%">
      <a:srgbClr val="869DC4"/>
    </a:custClr>
    <a:custClr name="4 50%">
      <a:srgbClr val="8C96A2"/>
    </a:custClr>
    <a:custClr name="5 50%">
      <a:srgbClr val="B7B8B8"/>
    </a:custClr>
    <a:custClr name="6 50%">
      <a:srgbClr val="D5D5D5"/>
    </a:custClr>
    <a:custClr name="11 100%">
      <a:srgbClr val="5578B2"/>
    </a:custClr>
    <a:custClr name="12 100%">
      <a:srgbClr val="DFDEDD"/>
    </a:custClr>
    <a:custClr name="13 100%">
      <a:srgbClr val="404040"/>
    </a:custClr>
    <a:custClr name="14 100%">
      <a:srgbClr val="000000"/>
    </a:custClr>
    <a:custClr name="1 30%">
      <a:srgbClr val="FAD9B2"/>
    </a:custClr>
    <a:custClr name="2 30%">
      <a:srgbClr val="F7C7B7"/>
    </a:custClr>
    <a:custClr name="3 30%">
      <a:srgbClr val="B6C4DC"/>
    </a:custClr>
    <a:custClr name="4 30%">
      <a:srgbClr val="BAC0C7"/>
    </a:custClr>
    <a:custClr name="5 30%">
      <a:srgbClr val="D4D4D4"/>
    </a:custClr>
    <a:custClr name="6 30%">
      <a:srgbClr val="E6E6E6"/>
    </a:custClr>
    <a:custClr name="11 50%">
      <a:srgbClr val="AABBD8"/>
    </a:custClr>
    <a:custClr name="12 40%">
      <a:srgbClr val="F2F2F1"/>
    </a:custClr>
    <a:custClr name="13 65%">
      <a:srgbClr val="838383"/>
    </a:custClr>
    <a:custClr name="14 65%">
      <a:srgbClr val="595959"/>
    </a:custClr>
  </a:custClrLst>
  <a:extLst>
    <a:ext uri="{05A4C25C-085E-4340-85A3-A5531E510DB2}">
      <thm15:themeFamily xmlns:thm15="http://schemas.microsoft.com/office/thememl/2012/main" name="DZBANK_PowerPoint_16x9_de.potx" id="{59EE6E8B-7C99-4C7C-AC0E-EC477E68C163}" vid="{F8DDE849-8C01-4AE4-A9B2-8EADF4749B5D}"/>
    </a:ext>
  </a:extLst>
</a:theme>
</file>

<file path=ppt/theme/theme2.xml><?xml version="1.0" encoding="utf-8"?>
<a:theme xmlns:a="http://schemas.openxmlformats.org/drawingml/2006/main" name="Larissa">
  <a:themeElements>
    <a:clrScheme name="DZ Bank">
      <a:dk1>
        <a:srgbClr val="000000"/>
      </a:dk1>
      <a:lt1>
        <a:srgbClr val="FFFFFF"/>
      </a:lt1>
      <a:dk2>
        <a:srgbClr val="707172"/>
      </a:dk2>
      <a:lt2>
        <a:srgbClr val="DFDEDD"/>
      </a:lt2>
      <a:accent1>
        <a:srgbClr val="F08200"/>
      </a:accent1>
      <a:accent2>
        <a:srgbClr val="0E3C8A"/>
      </a:accent2>
      <a:accent3>
        <a:srgbClr val="E6460F"/>
      </a:accent3>
      <a:accent4>
        <a:srgbClr val="707172"/>
      </a:accent4>
      <a:accent5>
        <a:srgbClr val="ABABAB"/>
      </a:accent5>
      <a:accent6>
        <a:srgbClr val="DFDEDD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DZ Bank">
      <a:dk1>
        <a:srgbClr val="000000"/>
      </a:dk1>
      <a:lt1>
        <a:srgbClr val="FFFFFF"/>
      </a:lt1>
      <a:dk2>
        <a:srgbClr val="707172"/>
      </a:dk2>
      <a:lt2>
        <a:srgbClr val="DFDEDD"/>
      </a:lt2>
      <a:accent1>
        <a:srgbClr val="F08200"/>
      </a:accent1>
      <a:accent2>
        <a:srgbClr val="0E3C8A"/>
      </a:accent2>
      <a:accent3>
        <a:srgbClr val="E6460F"/>
      </a:accent3>
      <a:accent4>
        <a:srgbClr val="707172"/>
      </a:accent4>
      <a:accent5>
        <a:srgbClr val="ABABAB"/>
      </a:accent5>
      <a:accent6>
        <a:srgbClr val="DFDEDD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323</Words>
  <Application>Microsoft Office PowerPoint</Application>
  <PresentationFormat>Breitbild</PresentationFormat>
  <Paragraphs>76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DZ BANK</vt:lpstr>
      <vt:lpstr>think-cell Folie</vt:lpstr>
      <vt:lpstr>Offene Punkte und Entscheidungsbedarf Workstream: EC 12/2018</vt:lpstr>
      <vt:lpstr>Offene Punkte und Entscheidungsbedarf Workstream: EC 12/2018</vt:lpstr>
      <vt:lpstr>SF-EC: Organisationsobjekte</vt:lpstr>
      <vt:lpstr>SF-EC: Weitere Objekte mit übergreifendem Charakter</vt:lpstr>
    </vt:vector>
  </TitlesOfParts>
  <Company>DZ BANK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Untertitel der Präsentation</dc:title>
  <dc:creator>Heise, Rainer</dc:creator>
  <cp:lastModifiedBy>Heise, Rainer</cp:lastModifiedBy>
  <cp:revision>219</cp:revision>
  <cp:lastPrinted>2012-10-26T07:59:37Z</cp:lastPrinted>
  <dcterms:created xsi:type="dcterms:W3CDTF">2018-10-02T12:48:05Z</dcterms:created>
  <dcterms:modified xsi:type="dcterms:W3CDTF">2018-12-17T12:41:19Z</dcterms:modified>
</cp:coreProperties>
</file>