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485" r:id="rId2"/>
    <p:sldId id="487" r:id="rId3"/>
    <p:sldId id="491" r:id="rId4"/>
    <p:sldId id="489" r:id="rId5"/>
    <p:sldId id="494" r:id="rId6"/>
    <p:sldId id="490" r:id="rId7"/>
    <p:sldId id="486" r:id="rId8"/>
    <p:sldId id="495" r:id="rId9"/>
    <p:sldId id="493" r:id="rId10"/>
    <p:sldId id="492" r:id="rId11"/>
    <p:sldId id="488" r:id="rId12"/>
  </p:sldIdLst>
  <p:sldSz cx="12192000" cy="6858000"/>
  <p:notesSz cx="6858000" cy="9926638"/>
  <p:custDataLst>
    <p:tags r:id="rId15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buFont typeface="Arial" charset="0"/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buFont typeface="Arial" charset="0"/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buFont typeface="Arial" charset="0"/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buFont typeface="Arial" charset="0"/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buFont typeface="Arial" charset="0"/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795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211" userDrawn="1">
          <p15:clr>
            <a:srgbClr val="A4A3A4"/>
          </p15:clr>
        </p15:guide>
        <p15:guide id="6" pos="3885" userDrawn="1">
          <p15:clr>
            <a:srgbClr val="A4A3A4"/>
          </p15:clr>
        </p15:guide>
        <p15:guide id="7" pos="5632" userDrawn="1">
          <p15:clr>
            <a:srgbClr val="A4A3A4"/>
          </p15:clr>
        </p15:guide>
        <p15:guide id="8" pos="6902" userDrawn="1">
          <p15:clr>
            <a:srgbClr val="A4A3A4"/>
          </p15:clr>
        </p15:guide>
        <p15:guide id="9" pos="2162" userDrawn="1">
          <p15:clr>
            <a:srgbClr val="A4A3A4"/>
          </p15:clr>
        </p15:guide>
        <p15:guide id="10" pos="1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n04913" initials="x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B3"/>
    <a:srgbClr val="FFFFFF"/>
    <a:srgbClr val="FDFFFF"/>
    <a:srgbClr val="FEFEFE"/>
    <a:srgbClr val="FFFFFE"/>
    <a:srgbClr val="FFFEFE"/>
    <a:srgbClr val="FFFEFF"/>
    <a:srgbClr val="FEFEFF"/>
    <a:srgbClr val="FEFFFF"/>
    <a:srgbClr val="FD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5" autoAdjust="0"/>
    <p:restoredTop sz="94184" autoAdjust="0"/>
  </p:normalViewPr>
  <p:slideViewPr>
    <p:cSldViewPr>
      <p:cViewPr varScale="1">
        <p:scale>
          <a:sx n="85" d="100"/>
          <a:sy n="85" d="100"/>
        </p:scale>
        <p:origin x="90" y="588"/>
      </p:cViewPr>
      <p:guideLst>
        <p:guide orient="horz" pos="3793"/>
        <p:guide orient="horz" pos="2160"/>
        <p:guide pos="3795"/>
        <p:guide pos="7469"/>
        <p:guide pos="211"/>
        <p:guide pos="3885"/>
        <p:guide pos="5632"/>
        <p:guide pos="6902"/>
        <p:guide pos="2162"/>
        <p:guide pos="195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3624" y="72"/>
      </p:cViewPr>
      <p:guideLst>
        <p:guide orient="horz" pos="312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2547" cy="495612"/>
          </a:xfrm>
          <a:prstGeom prst="rect">
            <a:avLst/>
          </a:prstGeom>
        </p:spPr>
        <p:txBody>
          <a:bodyPr vert="horz" lIns="92153" tIns="46077" rIns="92153" bIns="4607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3852" y="1"/>
            <a:ext cx="2972547" cy="495612"/>
          </a:xfrm>
          <a:prstGeom prst="rect">
            <a:avLst/>
          </a:prstGeom>
        </p:spPr>
        <p:txBody>
          <a:bodyPr vert="horz" lIns="92153" tIns="46077" rIns="92153" bIns="46077" rtlCol="0"/>
          <a:lstStyle>
            <a:lvl1pPr algn="r">
              <a:defRPr sz="1200"/>
            </a:lvl1pPr>
          </a:lstStyle>
          <a:p>
            <a:fld id="{3DDFE831-BE47-4B4C-84E8-C6AA6721FCAD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7828"/>
            <a:ext cx="2972547" cy="497211"/>
          </a:xfrm>
          <a:prstGeom prst="rect">
            <a:avLst/>
          </a:prstGeom>
        </p:spPr>
        <p:txBody>
          <a:bodyPr vert="horz" lIns="92153" tIns="46077" rIns="92153" bIns="4607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3852" y="9427828"/>
            <a:ext cx="2972547" cy="497211"/>
          </a:xfrm>
          <a:prstGeom prst="rect">
            <a:avLst/>
          </a:prstGeom>
        </p:spPr>
        <p:txBody>
          <a:bodyPr vert="horz" lIns="92153" tIns="46077" rIns="92153" bIns="46077" rtlCol="0" anchor="b"/>
          <a:lstStyle>
            <a:lvl1pPr algn="r">
              <a:defRPr sz="1200"/>
            </a:lvl1pPr>
          </a:lstStyle>
          <a:p>
            <a:fld id="{A3C6FD87-9F71-4EDA-8E59-68A5108F9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95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4" y="1"/>
            <a:ext cx="2971800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5613" y="933450"/>
            <a:ext cx="5946775" cy="3344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450472" y="4715153"/>
            <a:ext cx="5957058" cy="44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4"/>
            <a:ext cx="2971800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4" y="9428584"/>
            <a:ext cx="2971800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fld id="{E27E67B1-BA9C-451B-95D3-E21BE585E57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1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65113" indent="-265113" algn="l" rtl="0" fontAlgn="base">
      <a:spcBef>
        <a:spcPct val="0"/>
      </a:spcBef>
      <a:spcAft>
        <a:spcPct val="30000"/>
      </a:spcAft>
      <a:buFont typeface="Arial" pitchFamily="34" charset="0"/>
      <a:buChar char="–"/>
      <a:tabLst>
        <a:tab pos="266700" algn="l"/>
        <a:tab pos="542925" algn="l"/>
        <a:tab pos="809625" algn="l"/>
        <a:tab pos="1076325" algn="l"/>
      </a:tabLs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541338" indent="-276225" algn="l" rtl="0" fontAlgn="base">
      <a:spcBef>
        <a:spcPct val="0"/>
      </a:spcBef>
      <a:spcAft>
        <a:spcPct val="30000"/>
      </a:spcAft>
      <a:buFont typeface="Arial" pitchFamily="34" charset="0"/>
      <a:buChar char="–"/>
      <a:tabLst>
        <a:tab pos="542925" algn="l"/>
      </a:tabLs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806450" indent="-265113" algn="l" rtl="0" fontAlgn="base">
      <a:spcBef>
        <a:spcPct val="0"/>
      </a:spcBef>
      <a:spcAft>
        <a:spcPct val="30000"/>
      </a:spcAft>
      <a:buFont typeface="Arial" charset="0"/>
      <a:buChar char="–"/>
      <a:tabLst>
        <a:tab pos="806450" algn="l"/>
      </a:tabLs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071563" indent="-265113" algn="l" rtl="0" fontAlgn="base">
      <a:spcBef>
        <a:spcPct val="0"/>
      </a:spcBef>
      <a:spcAft>
        <a:spcPct val="30000"/>
      </a:spcAft>
      <a:buFont typeface="Arial" charset="0"/>
      <a:buChar char="–"/>
      <a:tabLst>
        <a:tab pos="1071563" algn="l"/>
      </a:tabLs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347788" indent="-276225" algn="l" rtl="0" fontAlgn="base">
      <a:spcBef>
        <a:spcPct val="0"/>
      </a:spcBef>
      <a:spcAft>
        <a:spcPct val="30000"/>
      </a:spcAft>
      <a:buFont typeface="Arial" charset="0"/>
      <a:buChar char="–"/>
      <a:tabLst>
        <a:tab pos="1347788" algn="l"/>
      </a:tabLs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5613" y="933450"/>
            <a:ext cx="5946775" cy="33448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E67B1-BA9C-451B-95D3-E21BE585E572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76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3" y="1268760"/>
            <a:ext cx="7330901" cy="43204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1863" y="1268760"/>
            <a:ext cx="7320137" cy="3564396"/>
          </a:xfrm>
          <a:noFill/>
          <a:ln>
            <a:noFill/>
          </a:ln>
        </p:spPr>
        <p:txBody>
          <a:bodyPr lIns="288000" tIns="244800" rIns="288000" bIns="936000" anchor="t" anchorCtr="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159896" y="3825044"/>
            <a:ext cx="6697142" cy="720080"/>
          </a:xfrm>
        </p:spPr>
        <p:txBody>
          <a:bodyPr anchor="b"/>
          <a:lstStyle>
            <a:lvl1pPr marL="0" indent="0">
              <a:spcAft>
                <a:spcPct val="0"/>
              </a:spcAft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gray">
          <a:xfrm>
            <a:off x="334963" y="1314000"/>
            <a:ext cx="5689600" cy="47073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gray">
          <a:xfrm>
            <a:off x="6167438" y="1314000"/>
            <a:ext cx="5689599" cy="47073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P1147 - Reisemanagement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93B77302-FB5F-44D0-A7B3-FA8C4CBCE83D}" type="datetime1">
              <a:rPr lang="de-DE" smtClean="0"/>
              <a:t>25.01.2019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373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P1147 - Reisemanagement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7BA992C8-C027-468A-B1A1-81F36B8268F0}" type="datetime1">
              <a:rPr lang="de-DE" smtClean="0"/>
              <a:t>25.01.2019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01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P1147 - Reisemanagement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154E2046-A9D3-4C68-82A8-DC66F48FA148}" type="datetime1">
              <a:rPr lang="de-DE" smtClean="0"/>
              <a:t>25.01.2019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48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P1147 - Reisemanagement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AEF3FFDD-8F59-4170-A513-A1F8B5070F33}" type="datetime1">
              <a:rPr lang="de-DE" smtClean="0"/>
              <a:t>25.01.2019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904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1pPr marL="266700" indent="-266700">
              <a:buFont typeface="+mj-lt"/>
              <a:buAutoNum type="arabicPeriod"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P1147 - Reisemanagement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FA745F64-ACD3-4927-ABFC-2CF1FE963BB2}" type="datetime1">
              <a:rPr lang="de-DE" smtClean="0"/>
              <a:t>25.01.2019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94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de-D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3" y="1268760"/>
            <a:ext cx="7330901" cy="43204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65948" y="1268760"/>
            <a:ext cx="7326052" cy="3564396"/>
          </a:xfrm>
          <a:noFill/>
          <a:ln>
            <a:noFill/>
          </a:ln>
        </p:spPr>
        <p:txBody>
          <a:bodyPr lIns="288000" tIns="244800" rIns="288000" bIns="936000" anchor="t" anchorCtr="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Kapitels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171786" y="2132856"/>
            <a:ext cx="6685252" cy="576064"/>
          </a:xfrm>
        </p:spPr>
        <p:txBody>
          <a:bodyPr anchor="t"/>
          <a:lstStyle>
            <a:lvl1pPr marL="0" indent="0">
              <a:spcAft>
                <a:spcPct val="0"/>
              </a:spcAft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145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terkap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de-D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3" y="1268760"/>
            <a:ext cx="7330901" cy="43204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67200" y="1268760"/>
            <a:ext cx="7324800" cy="3564396"/>
          </a:xfrm>
          <a:noFill/>
          <a:ln>
            <a:noFill/>
          </a:ln>
        </p:spPr>
        <p:txBody>
          <a:bodyPr lIns="288000" tIns="244800" rIns="288000" bIns="936000" anchor="t" anchorCtr="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Kapitels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173200" y="2132856"/>
            <a:ext cx="6683838" cy="576064"/>
          </a:xfrm>
        </p:spPr>
        <p:txBody>
          <a:bodyPr anchor="t"/>
          <a:lstStyle>
            <a:lvl1pPr marL="0" indent="0">
              <a:spcAft>
                <a:spcPct val="0"/>
              </a:spcAft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7362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e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334963" y="1376363"/>
            <a:ext cx="11522075" cy="4645026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P1147 - Reisemanagement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8D7892FF-3645-4B99-B9A7-AB04DFCB135D}" type="datetime1">
              <a:rPr lang="de-DE" smtClean="0"/>
              <a:t>25.01.2019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794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eite mit Margina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334963" y="1376363"/>
            <a:ext cx="8605837" cy="4645026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 bwMode="gray">
          <a:xfrm>
            <a:off x="9083674" y="1360808"/>
            <a:ext cx="2773363" cy="4660580"/>
          </a:xfrm>
        </p:spPr>
        <p:txBody>
          <a:bodyPr/>
          <a:lstStyle>
            <a:lvl1pPr marL="0" indent="0">
              <a:buNone/>
              <a:defRPr sz="1000"/>
            </a:lvl1pPr>
            <a:lvl2pPr marL="176213" indent="-176213">
              <a:tabLst>
                <a:tab pos="176213" algn="l"/>
              </a:tabLst>
              <a:defRPr sz="1000"/>
            </a:lvl2pPr>
            <a:lvl3pPr marL="360363" indent="-184150">
              <a:tabLst>
                <a:tab pos="360363" algn="l"/>
              </a:tabLst>
              <a:defRPr sz="1000"/>
            </a:lvl3pPr>
            <a:lvl4pPr marL="536575" indent="-176213">
              <a:tabLst>
                <a:tab pos="536575" algn="l"/>
              </a:tabLst>
              <a:defRPr sz="1000"/>
            </a:lvl4pPr>
            <a:lvl5pPr marL="720725" indent="-196850">
              <a:tabLst>
                <a:tab pos="720725" algn="l"/>
              </a:tabLst>
              <a:defRPr sz="10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P1147 - Reisemanagement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fld id="{CE00ED59-5244-4488-92FB-06D44466C722}" type="datetime1">
              <a:rPr lang="de-DE" smtClean="0"/>
              <a:t>25.01.2019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845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eite mit Text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334963" y="1376363"/>
            <a:ext cx="5689600" cy="4645026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6167438" y="1314000"/>
            <a:ext cx="5689599" cy="47073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P1147 - Reisemanagement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fld id="{054DF676-DDF4-472C-97C1-B6CFD93365BC}" type="datetime1">
              <a:rPr lang="de-DE" smtClean="0"/>
              <a:t>25.01.2019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5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eite mit Text 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6167438" y="1376363"/>
            <a:ext cx="5689600" cy="4645025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334964" y="1314000"/>
            <a:ext cx="5689600" cy="47073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P1147 - Reisemanagement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fld id="{850977AB-236B-4249-B1B5-77A8ECE7CB60}" type="datetime1">
              <a:rPr lang="de-DE" smtClean="0"/>
              <a:t>25.01.2019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58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23850" y="6402516"/>
            <a:ext cx="50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700" kern="120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34963" y="368660"/>
            <a:ext cx="1152207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34963" y="1314000"/>
            <a:ext cx="11522075" cy="470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gray">
          <a:xfrm>
            <a:off x="1523492" y="6403044"/>
            <a:ext cx="4500000" cy="1434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smtClean="0"/>
              <a:t>P1147 - Reisemanagement</a:t>
            </a:r>
            <a:endParaRPr lang="de-DE" dirty="0"/>
          </a:p>
        </p:txBody>
      </p:sp>
      <p:cxnSp>
        <p:nvCxnSpPr>
          <p:cNvPr id="7" name="Gerade Verbindung 6"/>
          <p:cNvCxnSpPr/>
          <p:nvPr/>
        </p:nvCxnSpPr>
        <p:spPr bwMode="auto">
          <a:xfrm>
            <a:off x="334963" y="6093296"/>
            <a:ext cx="11522075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Bild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906" y="6093296"/>
            <a:ext cx="2340571" cy="7497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864000" y="6402517"/>
            <a:ext cx="551480" cy="1439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fld id="{2BE6E371-A660-4A95-9333-0A92E8FC6FE4}" type="datetime1">
              <a:rPr lang="de-DE" smtClean="0"/>
              <a:t>25.01.2019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8623A89-FAAD-1C47-B268-A70B56CF28D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190" y="261546"/>
            <a:ext cx="1776512" cy="53708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165304"/>
            <a:ext cx="1011590" cy="535941"/>
          </a:xfrm>
          <a:prstGeom prst="rect">
            <a:avLst/>
          </a:prstGeom>
        </p:spPr>
      </p:pic>
      <p:pic>
        <p:nvPicPr>
          <p:cNvPr id="12" name="Picture 75">
            <a:extLst>
              <a:ext uri="{FF2B5EF4-FFF2-40B4-BE49-F238E27FC236}">
                <a16:creationId xmlns:a16="http://schemas.microsoft.com/office/drawing/2014/main" id="{9F811FE5-3135-48FF-9121-91ECEE380E2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878101" y="6226685"/>
            <a:ext cx="1926834" cy="4109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1" r:id="rId3"/>
    <p:sldLayoutId id="2147483679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64" r:id="rId10"/>
    <p:sldLayoutId id="2147483666" r:id="rId11"/>
    <p:sldLayoutId id="2147483667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68288" indent="-268288" algn="l" rtl="0" eaLnBrk="1" fontAlgn="base" hangingPunct="1">
        <a:spcBef>
          <a:spcPct val="0"/>
        </a:spcBef>
        <a:spcAft>
          <a:spcPct val="30000"/>
        </a:spcAft>
        <a:buFont typeface="Arial" pitchFamily="34" charset="0"/>
        <a:buChar char="–"/>
        <a:tabLst>
          <a:tab pos="2667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8288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536575" algn="l"/>
        </a:tabLst>
        <a:defRPr sz="2000">
          <a:solidFill>
            <a:schemeClr val="tx1"/>
          </a:solidFill>
          <a:latin typeface="+mn-lt"/>
          <a:cs typeface="+mn-cs"/>
        </a:defRPr>
      </a:lvl2pPr>
      <a:lvl3pPr marL="804863" indent="-268288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804863" algn="l"/>
        </a:tabLst>
        <a:defRPr sz="2000">
          <a:solidFill>
            <a:schemeClr val="tx1"/>
          </a:solidFill>
          <a:latin typeface="+mn-lt"/>
          <a:cs typeface="+mn-cs"/>
        </a:defRPr>
      </a:lvl3pPr>
      <a:lvl4pPr marL="1073150" indent="-268288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1073150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1343025" indent="-269875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1343025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1530350" indent="-265113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266700" algn="l"/>
          <a:tab pos="542925" algn="l"/>
          <a:tab pos="809625" algn="l"/>
          <a:tab pos="1076325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1987550" indent="-265113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266700" algn="l"/>
          <a:tab pos="542925" algn="l"/>
          <a:tab pos="809625" algn="l"/>
          <a:tab pos="1076325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2444750" indent="-265113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266700" algn="l"/>
          <a:tab pos="542925" algn="l"/>
          <a:tab pos="809625" algn="l"/>
          <a:tab pos="1076325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2901950" indent="-265113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266700" algn="l"/>
          <a:tab pos="542925" algn="l"/>
          <a:tab pos="809625" algn="l"/>
          <a:tab pos="1076325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67">
          <p15:clr>
            <a:srgbClr val="F26B43"/>
          </p15:clr>
        </p15:guide>
        <p15:guide id="2" pos="3795">
          <p15:clr>
            <a:srgbClr val="F26B43"/>
          </p15:clr>
        </p15:guide>
        <p15:guide id="3" pos="3885">
          <p15:clr>
            <a:srgbClr val="F26B43"/>
          </p15:clr>
        </p15:guide>
        <p15:guide id="4" pos="5632">
          <p15:clr>
            <a:srgbClr val="F26B43"/>
          </p15:clr>
        </p15:guide>
        <p15:guide id="5" pos="5722">
          <p15:clr>
            <a:srgbClr val="F26B43"/>
          </p15:clr>
        </p15:guide>
        <p15:guide id="6" pos="7469">
          <p15:clr>
            <a:srgbClr val="F26B43"/>
          </p15:clr>
        </p15:guide>
        <p15:guide id="7" pos="2048">
          <p15:clr>
            <a:srgbClr val="F26B43"/>
          </p15:clr>
        </p15:guide>
        <p15:guide id="8" pos="1958">
          <p15:clr>
            <a:srgbClr val="F26B43"/>
          </p15:clr>
        </p15:guide>
        <p15:guide id="9" pos="211">
          <p15:clr>
            <a:srgbClr val="F26B43"/>
          </p15:clr>
        </p15:guide>
        <p15:guide id="10" orient="horz" pos="379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14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23.xml"/><Relationship Id="rId7" Type="http://schemas.openxmlformats.org/officeDocument/2006/relationships/oleObject" Target="../embeddings/oleObject12.bin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5.xml"/><Relationship Id="rId7" Type="http://schemas.openxmlformats.org/officeDocument/2006/relationships/image" Target="../media/image9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4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4.pn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14.png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4.png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4.png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4.png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9.bin"/><Relationship Id="rId4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952930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endParaRPr kumimoji="0" lang="de-DE" sz="3000" b="1" u="none" strike="noStrike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Personas</a:t>
            </a:r>
            <a:r>
              <a:rPr lang="de-DE" dirty="0" smtClean="0"/>
              <a:t> mit Kontakt zum Reisemanagement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Fachliche und kundenorientierte Anforderungen an ein effizientes und effektives und gleichzeitig sicheres Reisemanagement in der DZ BANK Gruppe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4451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1726928"/>
              </p:ext>
            </p:extLst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1524000" y="0"/>
            <a:ext cx="158750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34963" y="368660"/>
            <a:ext cx="9649469" cy="936104"/>
          </a:xfrm>
        </p:spPr>
        <p:txBody>
          <a:bodyPr/>
          <a:lstStyle/>
          <a:p>
            <a:r>
              <a:rPr lang="de-DE" dirty="0" smtClean="0"/>
              <a:t>Persona Buchhaltung mit Prüfrolle </a:t>
            </a:r>
            <a:r>
              <a:rPr lang="de-DE" smtClean="0"/>
              <a:t>– Karoline</a:t>
            </a:r>
            <a:r>
              <a:rPr lang="de-DE" sz="2000" b="0" smtClean="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endParaRPr lang="de-DE" sz="2000" dirty="0"/>
          </a:p>
        </p:txBody>
      </p:sp>
      <p:sp>
        <p:nvSpPr>
          <p:cNvPr id="10" name="Rechteck 9"/>
          <p:cNvSpPr/>
          <p:nvPr/>
        </p:nvSpPr>
        <p:spPr bwMode="auto">
          <a:xfrm>
            <a:off x="431800" y="1700213"/>
            <a:ext cx="4363466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36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200" b="1" dirty="0" smtClean="0">
                <a:solidFill>
                  <a:schemeClr val="dk1"/>
                </a:solidFill>
              </a:rPr>
              <a:t>Ängste und Frustrationen</a:t>
            </a:r>
            <a:endParaRPr lang="de-DE" sz="1200" b="1" dirty="0">
              <a:solidFill>
                <a:schemeClr val="dk1"/>
              </a:solidFill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528443" y="2061112"/>
            <a:ext cx="4199381" cy="244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Steuerliche Voraussetzungen, Einhaltung der Richtlinie und Prozess müssen den Mitarbeitern bekannt sein und auch eingehalten werden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Neue Mitarbeiter müssen eingelernt werden, so werden auch die Diskussionen weniger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Technische Voraussetzungen müssen passen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200" dirty="0" smtClean="0"/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200" dirty="0" smtClean="0"/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200" dirty="0"/>
          </a:p>
        </p:txBody>
      </p:sp>
      <p:sp>
        <p:nvSpPr>
          <p:cNvPr id="12" name="Rechteck 11"/>
          <p:cNvSpPr/>
          <p:nvPr/>
        </p:nvSpPr>
        <p:spPr bwMode="auto">
          <a:xfrm>
            <a:off x="7392472" y="1700213"/>
            <a:ext cx="4367728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36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200" b="1" dirty="0" smtClean="0">
                <a:solidFill>
                  <a:schemeClr val="dk1"/>
                </a:solidFill>
              </a:rPr>
              <a:t>Ziele und Wünsche</a:t>
            </a:r>
            <a:endParaRPr lang="de-DE" sz="1200" b="1" dirty="0">
              <a:solidFill>
                <a:schemeClr val="dk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457504" y="2061112"/>
            <a:ext cx="4230117" cy="244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Digitale Belegbearbeitung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Regelmäßige Informationen und Schulungen für alle Mitarbeiter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Vereinfachte Prüfung, evtl. auch durch Automatisierung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Kompetente Dienstleister und direkte Ansprechpartner der Programmumgebung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200" dirty="0" smtClean="0"/>
          </a:p>
        </p:txBody>
      </p:sp>
      <p:sp>
        <p:nvSpPr>
          <p:cNvPr id="13" name="Rechteck 12"/>
          <p:cNvSpPr/>
          <p:nvPr/>
        </p:nvSpPr>
        <p:spPr bwMode="auto">
          <a:xfrm>
            <a:off x="431800" y="4653288"/>
            <a:ext cx="5592764" cy="13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0" bIns="468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lang="de-DE" sz="1300" b="1" dirty="0" smtClean="0"/>
              <a:t>Persönlichkeit und Charaktereigenschaften</a:t>
            </a:r>
            <a:endParaRPr lang="de-DE" sz="1300" b="1" dirty="0"/>
          </a:p>
        </p:txBody>
      </p:sp>
      <p:sp>
        <p:nvSpPr>
          <p:cNvPr id="9" name="Rechteck 8"/>
          <p:cNvSpPr/>
          <p:nvPr/>
        </p:nvSpPr>
        <p:spPr bwMode="auto">
          <a:xfrm>
            <a:off x="528443" y="4941280"/>
            <a:ext cx="5423541" cy="10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Digitalisierung und Prozessoptimierungen sind mir wichtig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Ich bin genau und muss fachlich gut ausgebildet sein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Mir ist es wichtige, mich regelmäßig über Änderungen zu informieren</a:t>
            </a:r>
            <a:endParaRPr lang="de-DE" sz="1200" dirty="0"/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200" dirty="0" smtClean="0"/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200" dirty="0"/>
          </a:p>
        </p:txBody>
      </p:sp>
      <p:sp>
        <p:nvSpPr>
          <p:cNvPr id="74" name="Foliennummernplatzhalter 7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rgbClr val="FFFFFF">
                    <a:lumMod val="50000"/>
                  </a:srgbClr>
                </a:solidFill>
              </a:rPr>
              <a:t>Seite </a:t>
            </a:r>
            <a:fld id="{6F1BA828-8884-4DE0-86D6-A69D5A920C2F}" type="slidenum">
              <a:rPr smtClean="0">
                <a:solidFill>
                  <a:srgbClr val="FFFFFF">
                    <a:lumMod val="50000"/>
                  </a:srgbClr>
                </a:solidFill>
              </a:rPr>
              <a:pPr/>
              <a:t>10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96CA4A0-43B5-4D34-A307-23524FCD13ED}" type="datetime1">
              <a:rPr lang="de-DE" smtClean="0">
                <a:solidFill>
                  <a:srgbClr val="FFFFFF">
                    <a:lumMod val="50000"/>
                  </a:srgbClr>
                </a:solidFill>
              </a:rPr>
              <a:t>25.01.2019</a:t>
            </a:fld>
            <a:endParaRPr lang="de-DE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6" name="Fußzeilenplatzhalt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>
                    <a:lumMod val="50000"/>
                  </a:srgbClr>
                </a:solidFill>
              </a:rPr>
              <a:t>P1147 - Reisemanagement</a:t>
            </a:r>
            <a:endParaRPr lang="de-DE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4871864" y="4294162"/>
            <a:ext cx="2448272" cy="28692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Karoline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32" name="Pfeil: Fünfeck 1">
            <a:extLst>
              <a:ext uri="{FF2B5EF4-FFF2-40B4-BE49-F238E27FC236}">
                <a16:creationId xmlns:a16="http://schemas.microsoft.com/office/drawing/2014/main" id="{1F2B6A5D-ABBA-45C9-914B-AF02465D0BCE}"/>
              </a:ext>
            </a:extLst>
          </p:cNvPr>
          <p:cNvSpPr/>
          <p:nvPr/>
        </p:nvSpPr>
        <p:spPr bwMode="auto">
          <a:xfrm rot="5400000">
            <a:off x="5556152" y="1376984"/>
            <a:ext cx="1079968" cy="2448000"/>
          </a:xfrm>
          <a:prstGeom prst="homePlate">
            <a:avLst>
              <a:gd name="adj" fmla="val 25812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Digitaler, leichter Prozess und Anwendbarkeit für alle Mitarbeiter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4" name="AutoShape 59"/>
          <p:cNvSpPr>
            <a:spLocks noChangeAspect="1" noChangeArrowheads="1" noTextEdit="1"/>
          </p:cNvSpPr>
          <p:nvPr/>
        </p:nvSpPr>
        <p:spPr bwMode="auto">
          <a:xfrm>
            <a:off x="5232401" y="2636838"/>
            <a:ext cx="1763713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FEA310D-220B-40EA-AE5D-C754679DB3A9}"/>
              </a:ext>
            </a:extLst>
          </p:cNvPr>
          <p:cNvSpPr/>
          <p:nvPr/>
        </p:nvSpPr>
        <p:spPr bwMode="auto">
          <a:xfrm>
            <a:off x="4872000" y="1701000"/>
            <a:ext cx="2448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36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200" b="1" dirty="0" smtClean="0"/>
              <a:t>Kernherausforderung</a:t>
            </a:r>
            <a:endParaRPr lang="de-DE" sz="12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99" b="4704"/>
          <a:stretch/>
        </p:blipFill>
        <p:spPr>
          <a:xfrm>
            <a:off x="5754060" y="3144776"/>
            <a:ext cx="541005" cy="1076312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 bwMode="auto">
          <a:xfrm>
            <a:off x="6167438" y="4653288"/>
            <a:ext cx="5592764" cy="13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0" bIns="468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lang="de-DE" sz="1300" b="1" dirty="0" smtClean="0"/>
              <a:t>Benutzungsverhalten</a:t>
            </a:r>
            <a:endParaRPr lang="de-DE" sz="1300" b="1" dirty="0"/>
          </a:p>
        </p:txBody>
      </p:sp>
      <p:sp>
        <p:nvSpPr>
          <p:cNvPr id="20" name="Rechteck 19"/>
          <p:cNvSpPr/>
          <p:nvPr/>
        </p:nvSpPr>
        <p:spPr bwMode="auto">
          <a:xfrm>
            <a:off x="6264081" y="4941280"/>
            <a:ext cx="5423541" cy="10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Tägliche Prüfung aller Kostenabrechnungen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1114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7121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endParaRPr kumimoji="0" lang="de-DE" sz="2500" b="1" u="none" strike="noStrike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P1147 - Reisemanagement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Liste identifizierter Persona für Reisemanagement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7BA992C8-C027-468A-B1A1-81F36B8268F0}" type="datetime1">
              <a:rPr lang="de-DE" smtClean="0"/>
              <a:t>25.01.2019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6F1BA828-8884-4DE0-86D6-A69D5A920C2F}" type="slidenum">
              <a:rPr lang="de-DE" smtClean="0"/>
              <a:pPr/>
              <a:t>11</a:t>
            </a:fld>
            <a:endParaRPr lang="de-DE" dirty="0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448609"/>
              </p:ext>
            </p:extLst>
          </p:nvPr>
        </p:nvGraphicFramePr>
        <p:xfrm>
          <a:off x="334963" y="1376363"/>
          <a:ext cx="5457825" cy="45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Arbeitsblatt" r:id="rId7" imgW="5457766" imgH="4543357" progId="Excel.Sheet.12">
                  <p:embed/>
                </p:oleObj>
              </mc:Choice>
              <mc:Fallback>
                <p:oleObj name="Arbeitsblatt" r:id="rId7" imgW="5457766" imgH="45433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4963" y="1376363"/>
                        <a:ext cx="5457825" cy="454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11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9138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think-cell Folie" r:id="rId6" imgW="323" imgH="323" progId="TCLayout.ActiveDocument.1">
                  <p:embed/>
                </p:oleObj>
              </mc:Choice>
              <mc:Fallback>
                <p:oleObj name="think-cell Folie" r:id="rId6" imgW="323" imgH="32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endParaRPr kumimoji="0" lang="de-DE" sz="2500" b="1" u="none" strike="noStrike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Methodische Grundlage:</a:t>
            </a:r>
            <a:br>
              <a:rPr lang="de-DE" dirty="0" smtClean="0"/>
            </a:br>
            <a:r>
              <a:rPr lang="de-DE" dirty="0" smtClean="0"/>
              <a:t>VERDICHTEN - PERSONAS als Modelle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15159" y="1520826"/>
            <a:ext cx="9361363" cy="1457873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500"/>
              </a:spcAft>
              <a:buFont typeface="Arial"/>
              <a:buChar char="•"/>
            </a:pPr>
            <a:r>
              <a:rPr lang="de-DE" dirty="0" err="1" smtClean="0"/>
              <a:t>Personas</a:t>
            </a:r>
            <a:r>
              <a:rPr lang="de-DE" dirty="0" smtClean="0"/>
              <a:t> sind </a:t>
            </a:r>
            <a:r>
              <a:rPr lang="de-DE" b="1" dirty="0" smtClean="0"/>
              <a:t>Stellvertreter bzw. Prototypen</a:t>
            </a:r>
            <a:r>
              <a:rPr lang="de-DE" dirty="0" smtClean="0"/>
              <a:t> einer Gruppe von </a:t>
            </a:r>
            <a:br>
              <a:rPr lang="de-DE" dirty="0" smtClean="0"/>
            </a:br>
            <a:r>
              <a:rPr lang="de-DE" dirty="0" smtClean="0"/>
              <a:t>Nutzern, Mitarbeitern oder Stakeholdern </a:t>
            </a:r>
            <a:r>
              <a:rPr lang="de-DE" dirty="0"/>
              <a:t>mit ähnlichen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Vorstellungs-</a:t>
            </a:r>
            <a:r>
              <a:rPr lang="de-DE" dirty="0"/>
              <a:t>, Werte- und </a:t>
            </a:r>
            <a:r>
              <a:rPr lang="de-DE" dirty="0" smtClean="0"/>
              <a:t>Handlungsmustern. </a:t>
            </a: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2816" y="1566886"/>
            <a:ext cx="1259217" cy="1259217"/>
          </a:xfrm>
          <a:prstGeom prst="rect">
            <a:avLst/>
          </a:prstGeom>
        </p:spPr>
      </p:pic>
      <p:grpSp>
        <p:nvGrpSpPr>
          <p:cNvPr id="8" name="Gruppierung 7"/>
          <p:cNvGrpSpPr>
            <a:grpSpLocks noChangeAspect="1"/>
          </p:cNvGrpSpPr>
          <p:nvPr/>
        </p:nvGrpSpPr>
        <p:grpSpPr>
          <a:xfrm>
            <a:off x="9912424" y="116632"/>
            <a:ext cx="1044160" cy="1044160"/>
            <a:chOff x="3667142" y="3789040"/>
            <a:chExt cx="1440160" cy="1440160"/>
          </a:xfrm>
        </p:grpSpPr>
        <p:sp>
          <p:nvSpPr>
            <p:cNvPr id="9" name="Oval 8"/>
            <p:cNvSpPr/>
            <p:nvPr/>
          </p:nvSpPr>
          <p:spPr bwMode="auto">
            <a:xfrm>
              <a:off x="3667142" y="3789040"/>
              <a:ext cx="1440160" cy="1440160"/>
            </a:xfrm>
            <a:prstGeom prst="ellipse">
              <a:avLst/>
            </a:prstGeom>
            <a:solidFill>
              <a:srgbClr val="00D5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Font typeface="Arial" charset="0"/>
                <a:buNone/>
              </a:pPr>
              <a:endParaRPr lang="de-DE" dirty="0">
                <a:solidFill>
                  <a:srgbClr val="000000"/>
                </a:solidFill>
              </a:endParaRPr>
            </a:p>
          </p:txBody>
        </p:sp>
        <p:pic>
          <p:nvPicPr>
            <p:cNvPr id="10" name="Bild 9" descr="Filter.tiff"/>
            <p:cNvPicPr/>
            <p:nvPr/>
          </p:nvPicPr>
          <p:blipFill>
            <a:blip r:embed="rId9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20154" y="4137549"/>
              <a:ext cx="534136" cy="707656"/>
            </a:xfrm>
            <a:prstGeom prst="rect">
              <a:avLst/>
            </a:prstGeom>
          </p:spPr>
        </p:pic>
      </p:grpSp>
      <p:pic>
        <p:nvPicPr>
          <p:cNvPr id="5" name="Grafik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1670" y="3212976"/>
            <a:ext cx="4498546" cy="2944742"/>
          </a:xfrm>
          <a:prstGeom prst="rect">
            <a:avLst/>
          </a:prstGeom>
        </p:spPr>
      </p:pic>
      <p:sp>
        <p:nvSpPr>
          <p:cNvPr id="12" name="Richtungspfeil 11"/>
          <p:cNvSpPr/>
          <p:nvPr/>
        </p:nvSpPr>
        <p:spPr bwMode="auto">
          <a:xfrm>
            <a:off x="1487488" y="3212976"/>
            <a:ext cx="2016224" cy="2944742"/>
          </a:xfrm>
          <a:prstGeom prst="homePlate">
            <a:avLst>
              <a:gd name="adj" fmla="val 16088"/>
            </a:avLst>
          </a:prstGeom>
          <a:solidFill>
            <a:srgbClr val="E646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/>
              <a:t>Schmerzen</a:t>
            </a:r>
          </a:p>
        </p:txBody>
      </p:sp>
      <p:sp>
        <p:nvSpPr>
          <p:cNvPr id="13" name="Richtungspfeil 12"/>
          <p:cNvSpPr/>
          <p:nvPr/>
        </p:nvSpPr>
        <p:spPr bwMode="auto">
          <a:xfrm flipH="1">
            <a:off x="8112224" y="3220562"/>
            <a:ext cx="2128648" cy="2944742"/>
          </a:xfrm>
          <a:prstGeom prst="homePlate">
            <a:avLst>
              <a:gd name="adj" fmla="val 23964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/>
              <a:t>Wünsche</a:t>
            </a:r>
          </a:p>
        </p:txBody>
      </p:sp>
      <p:sp>
        <p:nvSpPr>
          <p:cNvPr id="14" name="Gefaltete Ecke 13"/>
          <p:cNvSpPr/>
          <p:nvPr/>
        </p:nvSpPr>
        <p:spPr bwMode="auto">
          <a:xfrm>
            <a:off x="5555431" y="6525344"/>
            <a:ext cx="2722318" cy="176754"/>
          </a:xfrm>
          <a:prstGeom prst="foldedCorner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000" b="1" dirty="0">
                <a:solidFill>
                  <a:srgbClr val="000000"/>
                </a:solidFill>
                <a:ea typeface="Arial" charset="0"/>
              </a:rPr>
              <a:t>SOZIO-DEMOGRAPHIE</a:t>
            </a:r>
          </a:p>
        </p:txBody>
      </p:sp>
      <p:sp>
        <p:nvSpPr>
          <p:cNvPr id="15" name="Gefaltete Ecke 14"/>
          <p:cNvSpPr/>
          <p:nvPr/>
        </p:nvSpPr>
        <p:spPr bwMode="auto">
          <a:xfrm>
            <a:off x="3541670" y="6525344"/>
            <a:ext cx="1919954" cy="176754"/>
          </a:xfrm>
          <a:prstGeom prst="foldedCorner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000" b="1" dirty="0">
                <a:solidFill>
                  <a:srgbClr val="000000"/>
                </a:solidFill>
                <a:ea typeface="Arial" charset="0"/>
              </a:rPr>
              <a:t>CHARAKTER</a:t>
            </a:r>
          </a:p>
        </p:txBody>
      </p:sp>
      <p:sp>
        <p:nvSpPr>
          <p:cNvPr id="16" name="Gefaltete Ecke 15"/>
          <p:cNvSpPr/>
          <p:nvPr/>
        </p:nvSpPr>
        <p:spPr bwMode="auto">
          <a:xfrm>
            <a:off x="5986851" y="6309320"/>
            <a:ext cx="2290899" cy="176754"/>
          </a:xfrm>
          <a:prstGeom prst="foldedCorner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000" b="1" dirty="0">
                <a:solidFill>
                  <a:srgbClr val="000000"/>
                </a:solidFill>
                <a:ea typeface="Arial" charset="0"/>
              </a:rPr>
              <a:t>NUTZUNGS-VERHALTEN</a:t>
            </a:r>
          </a:p>
        </p:txBody>
      </p:sp>
      <p:sp>
        <p:nvSpPr>
          <p:cNvPr id="17" name="Gefaltete Ecke 16"/>
          <p:cNvSpPr/>
          <p:nvPr/>
        </p:nvSpPr>
        <p:spPr bwMode="auto">
          <a:xfrm>
            <a:off x="3541671" y="6309320"/>
            <a:ext cx="2361929" cy="176754"/>
          </a:xfrm>
          <a:prstGeom prst="foldedCorner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000" b="1" dirty="0">
                <a:solidFill>
                  <a:srgbClr val="000000"/>
                </a:solidFill>
                <a:ea typeface="Arial" charset="0"/>
              </a:rPr>
              <a:t>UMGEBUNG</a:t>
            </a:r>
          </a:p>
        </p:txBody>
      </p:sp>
      <p:sp>
        <p:nvSpPr>
          <p:cNvPr id="19" name="Titel 1"/>
          <p:cNvSpPr txBox="1">
            <a:spLocks/>
          </p:cNvSpPr>
          <p:nvPr/>
        </p:nvSpPr>
        <p:spPr bwMode="gray">
          <a:xfrm rot="1837506">
            <a:off x="6788643" y="3351170"/>
            <a:ext cx="1270595" cy="4145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algn="ctr">
              <a:buFontTx/>
            </a:pPr>
            <a:r>
              <a:rPr lang="de-DE" sz="2800" kern="0" dirty="0"/>
              <a:t>Beispiel</a:t>
            </a:r>
          </a:p>
        </p:txBody>
      </p:sp>
      <p:sp>
        <p:nvSpPr>
          <p:cNvPr id="18" name="Foliennummernplatzhalter 2"/>
          <p:cNvSpPr>
            <a:spLocks noGrp="1"/>
          </p:cNvSpPr>
          <p:nvPr>
            <p:ph type="sldNum" sz="quarter" idx="4294967295"/>
          </p:nvPr>
        </p:nvSpPr>
        <p:spPr>
          <a:xfrm>
            <a:off x="8753648" y="6523832"/>
            <a:ext cx="2311400" cy="365125"/>
          </a:xfrm>
        </p:spPr>
        <p:txBody>
          <a:bodyPr/>
          <a:lstStyle/>
          <a:p>
            <a:fld id="{506F386D-BA4D-7F4C-A233-99494C5D40B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49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1524000" y="0"/>
            <a:ext cx="158750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34963" y="368660"/>
            <a:ext cx="9649469" cy="936104"/>
          </a:xfrm>
        </p:spPr>
        <p:txBody>
          <a:bodyPr/>
          <a:lstStyle/>
          <a:p>
            <a:r>
              <a:rPr lang="de-DE" dirty="0" smtClean="0"/>
              <a:t>Persona &lt;Rolle&gt; - &lt;fiktiver Name&gt;</a:t>
            </a:r>
            <a:br>
              <a:rPr lang="de-DE" dirty="0" smtClean="0"/>
            </a:br>
            <a:r>
              <a:rPr lang="de-DE" sz="2000" b="0" dirty="0" smtClean="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endParaRPr lang="de-DE" sz="2000" dirty="0"/>
          </a:p>
        </p:txBody>
      </p:sp>
      <p:sp>
        <p:nvSpPr>
          <p:cNvPr id="10" name="Rechteck 9"/>
          <p:cNvSpPr/>
          <p:nvPr/>
        </p:nvSpPr>
        <p:spPr bwMode="auto">
          <a:xfrm>
            <a:off x="431800" y="1700213"/>
            <a:ext cx="4363466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36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200" b="1" dirty="0" smtClean="0">
                <a:solidFill>
                  <a:schemeClr val="dk1"/>
                </a:solidFill>
              </a:rPr>
              <a:t>Ängste und Frustrationen</a:t>
            </a:r>
            <a:endParaRPr lang="de-DE" sz="1200" b="1" dirty="0">
              <a:solidFill>
                <a:schemeClr val="dk1"/>
              </a:solidFill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528443" y="2061112"/>
            <a:ext cx="4199381" cy="244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D</a:t>
            </a:r>
            <a:endParaRPr lang="de-DE" sz="1200" dirty="0"/>
          </a:p>
        </p:txBody>
      </p:sp>
      <p:sp>
        <p:nvSpPr>
          <p:cNvPr id="12" name="Rechteck 11"/>
          <p:cNvSpPr/>
          <p:nvPr/>
        </p:nvSpPr>
        <p:spPr bwMode="auto">
          <a:xfrm>
            <a:off x="7392472" y="1700213"/>
            <a:ext cx="4367728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36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200" b="1" dirty="0" smtClean="0">
                <a:solidFill>
                  <a:schemeClr val="dk1"/>
                </a:solidFill>
              </a:rPr>
              <a:t>Ziele und Wünsche</a:t>
            </a:r>
            <a:endParaRPr lang="de-DE" sz="1200" b="1" dirty="0">
              <a:solidFill>
                <a:schemeClr val="dk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457504" y="2061112"/>
            <a:ext cx="4230117" cy="244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E</a:t>
            </a:r>
            <a:endParaRPr lang="de-DE" sz="1200" dirty="0"/>
          </a:p>
        </p:txBody>
      </p:sp>
      <p:sp>
        <p:nvSpPr>
          <p:cNvPr id="13" name="Rechteck 12"/>
          <p:cNvSpPr/>
          <p:nvPr/>
        </p:nvSpPr>
        <p:spPr bwMode="auto">
          <a:xfrm>
            <a:off x="431800" y="4653288"/>
            <a:ext cx="5592764" cy="13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0" bIns="468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lang="de-DE" sz="1300" b="1" dirty="0" smtClean="0"/>
              <a:t>Persönlichkeit und Charaktereigenschaften</a:t>
            </a:r>
            <a:endParaRPr lang="de-DE" sz="1300" b="1" dirty="0"/>
          </a:p>
        </p:txBody>
      </p:sp>
      <p:sp>
        <p:nvSpPr>
          <p:cNvPr id="9" name="Rechteck 8"/>
          <p:cNvSpPr/>
          <p:nvPr/>
        </p:nvSpPr>
        <p:spPr bwMode="auto">
          <a:xfrm>
            <a:off x="528443" y="4941280"/>
            <a:ext cx="5423541" cy="10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d</a:t>
            </a:r>
            <a:endParaRPr lang="de-DE" sz="1200" dirty="0"/>
          </a:p>
        </p:txBody>
      </p:sp>
      <p:sp>
        <p:nvSpPr>
          <p:cNvPr id="74" name="Foliennummernplatzhalter 7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rgbClr val="FFFFFF">
                    <a:lumMod val="50000"/>
                  </a:srgbClr>
                </a:solidFill>
              </a:rPr>
              <a:t>Seite </a:t>
            </a:r>
            <a:fld id="{6F1BA828-8884-4DE0-86D6-A69D5A920C2F}" type="slidenum">
              <a:rPr smtClean="0">
                <a:solidFill>
                  <a:srgbClr val="FFFFFF">
                    <a:lumMod val="50000"/>
                  </a:srgbClr>
                </a:solidFill>
              </a:rPr>
              <a:pPr/>
              <a:t>3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96CA4A0-43B5-4D34-A307-23524FCD13ED}" type="datetime1">
              <a:rPr lang="de-DE" smtClean="0">
                <a:solidFill>
                  <a:srgbClr val="FFFFFF">
                    <a:lumMod val="50000"/>
                  </a:srgbClr>
                </a:solidFill>
              </a:rPr>
              <a:t>25.01.2019</a:t>
            </a:fld>
            <a:endParaRPr lang="de-DE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6" name="Fußzeilenplatzhalt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>
                    <a:lumMod val="50000"/>
                  </a:srgbClr>
                </a:solidFill>
              </a:rPr>
              <a:t>P1147 - Reisemanagement</a:t>
            </a:r>
            <a:endParaRPr lang="de-DE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4871864" y="4294162"/>
            <a:ext cx="2448272" cy="28692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&lt;Persona fiktiver Name&gt;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32" name="Pfeil: Fünfeck 1">
            <a:extLst>
              <a:ext uri="{FF2B5EF4-FFF2-40B4-BE49-F238E27FC236}">
                <a16:creationId xmlns:a16="http://schemas.microsoft.com/office/drawing/2014/main" id="{1F2B6A5D-ABBA-45C9-914B-AF02465D0BCE}"/>
              </a:ext>
            </a:extLst>
          </p:cNvPr>
          <p:cNvSpPr/>
          <p:nvPr/>
        </p:nvSpPr>
        <p:spPr bwMode="auto">
          <a:xfrm rot="5400000">
            <a:off x="5556152" y="1376984"/>
            <a:ext cx="1079968" cy="2448000"/>
          </a:xfrm>
          <a:prstGeom prst="homePlate">
            <a:avLst>
              <a:gd name="adj" fmla="val 25812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x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4" name="AutoShape 59"/>
          <p:cNvSpPr>
            <a:spLocks noChangeAspect="1" noChangeArrowheads="1" noTextEdit="1"/>
          </p:cNvSpPr>
          <p:nvPr/>
        </p:nvSpPr>
        <p:spPr bwMode="auto">
          <a:xfrm>
            <a:off x="5232401" y="2636838"/>
            <a:ext cx="1763713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FEA310D-220B-40EA-AE5D-C754679DB3A9}"/>
              </a:ext>
            </a:extLst>
          </p:cNvPr>
          <p:cNvSpPr/>
          <p:nvPr/>
        </p:nvSpPr>
        <p:spPr bwMode="auto">
          <a:xfrm>
            <a:off x="4872000" y="1701000"/>
            <a:ext cx="2448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36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200" b="1" dirty="0" smtClean="0"/>
              <a:t>Kernherausforderung</a:t>
            </a:r>
            <a:endParaRPr lang="de-DE" sz="12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99" b="4704"/>
          <a:stretch/>
        </p:blipFill>
        <p:spPr>
          <a:xfrm>
            <a:off x="5754060" y="3144776"/>
            <a:ext cx="541005" cy="1076312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 bwMode="auto">
          <a:xfrm>
            <a:off x="6167438" y="4653288"/>
            <a:ext cx="5592764" cy="13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0" bIns="468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lang="de-DE" sz="1300" b="1" dirty="0" smtClean="0"/>
              <a:t>Benutzungsverhalten</a:t>
            </a:r>
            <a:endParaRPr lang="de-DE" sz="1300" b="1" dirty="0"/>
          </a:p>
        </p:txBody>
      </p:sp>
      <p:sp>
        <p:nvSpPr>
          <p:cNvPr id="20" name="Rechteck 19"/>
          <p:cNvSpPr/>
          <p:nvPr/>
        </p:nvSpPr>
        <p:spPr bwMode="auto">
          <a:xfrm>
            <a:off x="6264081" y="4941280"/>
            <a:ext cx="5423541" cy="10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d</a:t>
            </a:r>
            <a:endParaRPr lang="de-DE" sz="1200" dirty="0"/>
          </a:p>
        </p:txBody>
      </p:sp>
      <p:sp>
        <p:nvSpPr>
          <p:cNvPr id="2" name="Rechteck 1"/>
          <p:cNvSpPr/>
          <p:nvPr/>
        </p:nvSpPr>
        <p:spPr bwMode="auto">
          <a:xfrm rot="1150743">
            <a:off x="5742139" y="638290"/>
            <a:ext cx="3096344" cy="79208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Vorlage</a:t>
            </a:r>
          </a:p>
        </p:txBody>
      </p:sp>
    </p:spTree>
    <p:extLst>
      <p:ext uri="{BB962C8B-B14F-4D97-AF65-F5344CB8AC3E}">
        <p14:creationId xmlns:p14="http://schemas.microsoft.com/office/powerpoint/2010/main" val="24413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7132865"/>
              </p:ext>
            </p:extLst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1524000" y="0"/>
            <a:ext cx="158750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34963" y="368660"/>
            <a:ext cx="9649469" cy="936104"/>
          </a:xfrm>
        </p:spPr>
        <p:txBody>
          <a:bodyPr/>
          <a:lstStyle/>
          <a:p>
            <a:r>
              <a:rPr lang="de-DE" dirty="0" smtClean="0"/>
              <a:t>Persona junger Mitarbeiter - Dieter</a:t>
            </a:r>
            <a:r>
              <a:rPr lang="de-DE" sz="2000" b="0" dirty="0" smtClean="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endParaRPr lang="de-DE" sz="2000" dirty="0"/>
          </a:p>
        </p:txBody>
      </p:sp>
      <p:sp>
        <p:nvSpPr>
          <p:cNvPr id="10" name="Rechteck 9"/>
          <p:cNvSpPr/>
          <p:nvPr/>
        </p:nvSpPr>
        <p:spPr bwMode="auto">
          <a:xfrm>
            <a:off x="431800" y="1700213"/>
            <a:ext cx="4363466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36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200" b="1" dirty="0" smtClean="0">
                <a:solidFill>
                  <a:schemeClr val="dk1"/>
                </a:solidFill>
              </a:rPr>
              <a:t>Ängste und Frustrationen</a:t>
            </a:r>
            <a:endParaRPr lang="de-DE" sz="1200" b="1" dirty="0">
              <a:solidFill>
                <a:schemeClr val="dk1"/>
              </a:solidFill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528443" y="2061112"/>
            <a:ext cx="4199381" cy="244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Ich bin unsicher, welche Regeln für Reisen und Reiseabrechnungen gelten.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Mir ist unklar, wie die Kostenübernahme erfolgt.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An wen muss ich mich wenden, wenn ich verreisen soll?</a:t>
            </a:r>
            <a:endParaRPr lang="de-DE" sz="1200" dirty="0"/>
          </a:p>
        </p:txBody>
      </p:sp>
      <p:sp>
        <p:nvSpPr>
          <p:cNvPr id="12" name="Rechteck 11"/>
          <p:cNvSpPr/>
          <p:nvPr/>
        </p:nvSpPr>
        <p:spPr bwMode="auto">
          <a:xfrm>
            <a:off x="7392472" y="1700213"/>
            <a:ext cx="4367728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36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200" b="1" dirty="0" smtClean="0">
                <a:solidFill>
                  <a:schemeClr val="dk1"/>
                </a:solidFill>
              </a:rPr>
              <a:t>Ziele und Wünsche</a:t>
            </a:r>
            <a:endParaRPr lang="de-DE" sz="1200" b="1" dirty="0">
              <a:solidFill>
                <a:schemeClr val="dk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457504" y="2061112"/>
            <a:ext cx="4230117" cy="244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Reisen buchen und abrechnen soll so einfach wie möglich sein.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Papierbelege möchte ich nicht benutzen und schon gar nicht aufbewahren.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Ich möchte mein Mobilgerät nutzen und dort auch Informationen zu meinen Reisen einsehen.</a:t>
            </a:r>
            <a:endParaRPr lang="de-DE" sz="1200" dirty="0"/>
          </a:p>
        </p:txBody>
      </p:sp>
      <p:sp>
        <p:nvSpPr>
          <p:cNvPr id="13" name="Rechteck 12"/>
          <p:cNvSpPr/>
          <p:nvPr/>
        </p:nvSpPr>
        <p:spPr bwMode="auto">
          <a:xfrm>
            <a:off x="431800" y="4653288"/>
            <a:ext cx="5592764" cy="13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0" bIns="468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lang="de-DE" sz="1300" b="1" dirty="0" smtClean="0"/>
              <a:t>Persönlichkeit und Charaktereigenschaften</a:t>
            </a:r>
            <a:endParaRPr lang="de-DE" sz="1300" b="1" dirty="0"/>
          </a:p>
        </p:txBody>
      </p:sp>
      <p:sp>
        <p:nvSpPr>
          <p:cNvPr id="9" name="Rechteck 8"/>
          <p:cNvSpPr/>
          <p:nvPr/>
        </p:nvSpPr>
        <p:spPr bwMode="auto">
          <a:xfrm>
            <a:off x="528443" y="4941280"/>
            <a:ext cx="5423541" cy="10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Ich bin offen für </a:t>
            </a:r>
            <a:r>
              <a:rPr lang="de-DE" sz="1200" dirty="0" smtClean="0"/>
              <a:t>Neues</a:t>
            </a:r>
            <a:r>
              <a:rPr lang="de-DE" sz="1200" dirty="0" smtClean="0"/>
              <a:t>.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Ich bin unter 40 und arbeite in vielen Themen gleichzeitig.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Ich mag gerne mit digitalen Medien arbeiten.</a:t>
            </a:r>
          </a:p>
        </p:txBody>
      </p:sp>
      <p:sp>
        <p:nvSpPr>
          <p:cNvPr id="74" name="Foliennummernplatzhalter 7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rgbClr val="FFFFFF">
                    <a:lumMod val="50000"/>
                  </a:srgbClr>
                </a:solidFill>
              </a:rPr>
              <a:t>Seite </a:t>
            </a:r>
            <a:fld id="{6F1BA828-8884-4DE0-86D6-A69D5A920C2F}" type="slidenum">
              <a:rPr smtClean="0">
                <a:solidFill>
                  <a:srgbClr val="FFFFFF">
                    <a:lumMod val="50000"/>
                  </a:srgbClr>
                </a:solidFill>
              </a:rPr>
              <a:pPr/>
              <a:t>4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96CA4A0-43B5-4D34-A307-23524FCD13ED}" type="datetime1">
              <a:rPr lang="de-DE" smtClean="0">
                <a:solidFill>
                  <a:srgbClr val="FFFFFF">
                    <a:lumMod val="50000"/>
                  </a:srgbClr>
                </a:solidFill>
              </a:rPr>
              <a:t>25.01.2019</a:t>
            </a:fld>
            <a:endParaRPr lang="de-DE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6" name="Fußzeilenplatzhalt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>
                    <a:lumMod val="50000"/>
                  </a:srgbClr>
                </a:solidFill>
              </a:rPr>
              <a:t>P1147 - Reisemanagement</a:t>
            </a:r>
            <a:endParaRPr lang="de-DE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4871864" y="4294162"/>
            <a:ext cx="2448272" cy="28692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Dieter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32" name="Pfeil: Fünfeck 1">
            <a:extLst>
              <a:ext uri="{FF2B5EF4-FFF2-40B4-BE49-F238E27FC236}">
                <a16:creationId xmlns:a16="http://schemas.microsoft.com/office/drawing/2014/main" id="{1F2B6A5D-ABBA-45C9-914B-AF02465D0BCE}"/>
              </a:ext>
            </a:extLst>
          </p:cNvPr>
          <p:cNvSpPr/>
          <p:nvPr/>
        </p:nvSpPr>
        <p:spPr bwMode="auto">
          <a:xfrm rot="5400000">
            <a:off x="5556152" y="1376984"/>
            <a:ext cx="1079968" cy="2448000"/>
          </a:xfrm>
          <a:prstGeom prst="homePlate">
            <a:avLst>
              <a:gd name="adj" fmla="val 25812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Klarheit über Prozess und digitale Benutzbarkeit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4" name="AutoShape 59"/>
          <p:cNvSpPr>
            <a:spLocks noChangeAspect="1" noChangeArrowheads="1" noTextEdit="1"/>
          </p:cNvSpPr>
          <p:nvPr/>
        </p:nvSpPr>
        <p:spPr bwMode="auto">
          <a:xfrm>
            <a:off x="5232401" y="2636838"/>
            <a:ext cx="1763713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FEA310D-220B-40EA-AE5D-C754679DB3A9}"/>
              </a:ext>
            </a:extLst>
          </p:cNvPr>
          <p:cNvSpPr/>
          <p:nvPr/>
        </p:nvSpPr>
        <p:spPr bwMode="auto">
          <a:xfrm>
            <a:off x="4872000" y="1701000"/>
            <a:ext cx="2448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36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200" b="1" dirty="0" smtClean="0"/>
              <a:t>Kernherausforderung</a:t>
            </a:r>
            <a:endParaRPr lang="de-DE" sz="12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99" b="4704"/>
          <a:stretch/>
        </p:blipFill>
        <p:spPr>
          <a:xfrm>
            <a:off x="5754060" y="3144776"/>
            <a:ext cx="541005" cy="1076312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 bwMode="auto">
          <a:xfrm>
            <a:off x="6167438" y="4653288"/>
            <a:ext cx="5592764" cy="13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0" bIns="468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lang="de-DE" sz="1300" b="1" dirty="0" smtClean="0"/>
              <a:t>Benutzungsverhalten</a:t>
            </a:r>
            <a:endParaRPr lang="de-DE" sz="1300" b="1" dirty="0"/>
          </a:p>
        </p:txBody>
      </p:sp>
      <p:sp>
        <p:nvSpPr>
          <p:cNvPr id="20" name="Rechteck 19"/>
          <p:cNvSpPr/>
          <p:nvPr/>
        </p:nvSpPr>
        <p:spPr bwMode="auto">
          <a:xfrm>
            <a:off x="6264081" y="4941280"/>
            <a:ext cx="5423541" cy="10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Ich reise selten beruflich; meist zu Schulungen</a:t>
            </a:r>
          </a:p>
        </p:txBody>
      </p:sp>
    </p:spTree>
    <p:extLst>
      <p:ext uri="{BB962C8B-B14F-4D97-AF65-F5344CB8AC3E}">
        <p14:creationId xmlns:p14="http://schemas.microsoft.com/office/powerpoint/2010/main" val="393261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1524000" y="0"/>
            <a:ext cx="158750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34963" y="368660"/>
            <a:ext cx="9649469" cy="936104"/>
          </a:xfrm>
        </p:spPr>
        <p:txBody>
          <a:bodyPr/>
          <a:lstStyle/>
          <a:p>
            <a:r>
              <a:rPr lang="de-DE" dirty="0" smtClean="0"/>
              <a:t>Persona Vertriebsmitarbeiter - Claus</a:t>
            </a:r>
            <a:br>
              <a:rPr lang="de-DE" dirty="0" smtClean="0"/>
            </a:br>
            <a:r>
              <a:rPr lang="de-DE" sz="2000" b="0" dirty="0" smtClean="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endParaRPr lang="de-DE" sz="2000" dirty="0"/>
          </a:p>
        </p:txBody>
      </p:sp>
      <p:sp>
        <p:nvSpPr>
          <p:cNvPr id="10" name="Rechteck 9"/>
          <p:cNvSpPr/>
          <p:nvPr/>
        </p:nvSpPr>
        <p:spPr bwMode="auto">
          <a:xfrm>
            <a:off x="431800" y="1700213"/>
            <a:ext cx="4363466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36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200" b="1" dirty="0" smtClean="0">
                <a:solidFill>
                  <a:schemeClr val="dk1"/>
                </a:solidFill>
              </a:rPr>
              <a:t>Ängste und Frustrationen</a:t>
            </a:r>
            <a:endParaRPr lang="de-DE" sz="1200" b="1" dirty="0">
              <a:solidFill>
                <a:schemeClr val="dk1"/>
              </a:solidFill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528443" y="2061112"/>
            <a:ext cx="4199381" cy="244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ich habe Angst was falsch zu machen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Was darf ich und was darf ich nicht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Fehler bei Kostenabrechnungen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Hoher Zeitaufwand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200" dirty="0" smtClean="0"/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200" dirty="0"/>
          </a:p>
        </p:txBody>
      </p:sp>
      <p:sp>
        <p:nvSpPr>
          <p:cNvPr id="12" name="Rechteck 11"/>
          <p:cNvSpPr/>
          <p:nvPr/>
        </p:nvSpPr>
        <p:spPr bwMode="auto">
          <a:xfrm>
            <a:off x="7392472" y="1700213"/>
            <a:ext cx="4367728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36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200" b="1" dirty="0" smtClean="0">
                <a:solidFill>
                  <a:schemeClr val="dk1"/>
                </a:solidFill>
              </a:rPr>
              <a:t>Ziele und Wünsche</a:t>
            </a:r>
            <a:endParaRPr lang="de-DE" sz="1200" b="1" dirty="0">
              <a:solidFill>
                <a:schemeClr val="dk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457504" y="2061112"/>
            <a:ext cx="4230117" cy="244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Ich möchte für eine kleine Buchung keine 50 Seiten Richtlinien lesen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Unterstützung der Fachbereiche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e</a:t>
            </a:r>
            <a:r>
              <a:rPr lang="de-DE" sz="1200" dirty="0" smtClean="0"/>
              <a:t>infache </a:t>
            </a:r>
            <a:r>
              <a:rPr lang="de-DE" sz="1200" dirty="0"/>
              <a:t>d</a:t>
            </a:r>
            <a:r>
              <a:rPr lang="de-DE" sz="1200" dirty="0" smtClean="0"/>
              <a:t>igitale Prozesse ( Buchung und Abrechnung)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200" dirty="0" smtClean="0"/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200" dirty="0"/>
          </a:p>
        </p:txBody>
      </p:sp>
      <p:sp>
        <p:nvSpPr>
          <p:cNvPr id="13" name="Rechteck 12"/>
          <p:cNvSpPr/>
          <p:nvPr/>
        </p:nvSpPr>
        <p:spPr bwMode="auto">
          <a:xfrm>
            <a:off x="431800" y="4653288"/>
            <a:ext cx="5592764" cy="13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0" bIns="468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lang="de-DE" sz="1300" b="1" dirty="0" smtClean="0"/>
              <a:t>Persönlichkeit und Charaktereigenschaften</a:t>
            </a:r>
            <a:endParaRPr lang="de-DE" sz="1300" b="1" dirty="0"/>
          </a:p>
        </p:txBody>
      </p:sp>
      <p:sp>
        <p:nvSpPr>
          <p:cNvPr id="9" name="Rechteck 8"/>
          <p:cNvSpPr/>
          <p:nvPr/>
        </p:nvSpPr>
        <p:spPr bwMode="auto">
          <a:xfrm>
            <a:off x="528443" y="4941280"/>
            <a:ext cx="5423541" cy="10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Bin selten am </a:t>
            </a:r>
            <a:r>
              <a:rPr lang="de-DE" sz="1200" dirty="0" smtClean="0"/>
              <a:t>Lap</a:t>
            </a:r>
            <a:r>
              <a:rPr lang="de-DE" sz="1200" dirty="0"/>
              <a:t>t</a:t>
            </a:r>
            <a:r>
              <a:rPr lang="de-DE" sz="1200" dirty="0" smtClean="0"/>
              <a:t>op</a:t>
            </a:r>
            <a:r>
              <a:rPr lang="de-DE" sz="1200" dirty="0" smtClean="0"/>
              <a:t>, einmal in der Woche Homeoffice sonst bin ich unterwegs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meine Hauptaufgabe sind Vertriebsthemen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offen für neues</a:t>
            </a:r>
          </a:p>
          <a:p>
            <a:pPr algn="l">
              <a:spcAft>
                <a:spcPts val="600"/>
              </a:spcAft>
            </a:pPr>
            <a:endParaRPr lang="de-DE" sz="1200" dirty="0" smtClean="0"/>
          </a:p>
          <a:p>
            <a:pPr algn="l">
              <a:spcAft>
                <a:spcPts val="600"/>
              </a:spcAft>
            </a:pPr>
            <a:endParaRPr lang="de-DE" sz="1200" dirty="0" smtClean="0"/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200" dirty="0"/>
          </a:p>
        </p:txBody>
      </p:sp>
      <p:sp>
        <p:nvSpPr>
          <p:cNvPr id="74" name="Foliennummernplatzhalter 7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rgbClr val="FFFFFF">
                    <a:lumMod val="50000"/>
                  </a:srgbClr>
                </a:solidFill>
              </a:rPr>
              <a:t>Seite </a:t>
            </a:r>
            <a:fld id="{6F1BA828-8884-4DE0-86D6-A69D5A920C2F}" type="slidenum">
              <a:rPr smtClean="0">
                <a:solidFill>
                  <a:srgbClr val="FFFFFF">
                    <a:lumMod val="50000"/>
                  </a:srgbClr>
                </a:solidFill>
              </a:rPr>
              <a:pPr/>
              <a:t>5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96CA4A0-43B5-4D34-A307-23524FCD13ED}" type="datetime1">
              <a:rPr lang="de-DE" smtClean="0">
                <a:solidFill>
                  <a:srgbClr val="FFFFFF">
                    <a:lumMod val="50000"/>
                  </a:srgbClr>
                </a:solidFill>
              </a:rPr>
              <a:t>25.01.2019</a:t>
            </a:fld>
            <a:endParaRPr lang="de-DE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6" name="Fußzeilenplatzhalt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>
                    <a:lumMod val="50000"/>
                  </a:srgbClr>
                </a:solidFill>
              </a:rPr>
              <a:t>P1147 - Reisemanagement</a:t>
            </a:r>
            <a:endParaRPr lang="de-DE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4871864" y="4294162"/>
            <a:ext cx="2448272" cy="28692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Claus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32" name="Pfeil: Fünfeck 1">
            <a:extLst>
              <a:ext uri="{FF2B5EF4-FFF2-40B4-BE49-F238E27FC236}">
                <a16:creationId xmlns:a16="http://schemas.microsoft.com/office/drawing/2014/main" id="{1F2B6A5D-ABBA-45C9-914B-AF02465D0BCE}"/>
              </a:ext>
            </a:extLst>
          </p:cNvPr>
          <p:cNvSpPr/>
          <p:nvPr/>
        </p:nvSpPr>
        <p:spPr bwMode="auto">
          <a:xfrm rot="5400000">
            <a:off x="5556152" y="1376984"/>
            <a:ext cx="1079968" cy="2448000"/>
          </a:xfrm>
          <a:prstGeom prst="homePlate">
            <a:avLst>
              <a:gd name="adj" fmla="val 25812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200" b="1" dirty="0">
              <a:solidFill>
                <a:schemeClr val="bg1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Buchen von Reisen und Abrechnung von Belegen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4" name="AutoShape 59"/>
          <p:cNvSpPr>
            <a:spLocks noChangeAspect="1" noChangeArrowheads="1" noTextEdit="1"/>
          </p:cNvSpPr>
          <p:nvPr/>
        </p:nvSpPr>
        <p:spPr bwMode="auto">
          <a:xfrm>
            <a:off x="5232401" y="2636838"/>
            <a:ext cx="1763713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FEA310D-220B-40EA-AE5D-C754679DB3A9}"/>
              </a:ext>
            </a:extLst>
          </p:cNvPr>
          <p:cNvSpPr/>
          <p:nvPr/>
        </p:nvSpPr>
        <p:spPr bwMode="auto">
          <a:xfrm>
            <a:off x="4872000" y="1701000"/>
            <a:ext cx="2448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36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200" b="1" dirty="0" smtClean="0"/>
              <a:t>Kernherausforderung</a:t>
            </a:r>
            <a:endParaRPr lang="de-DE" sz="12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99" b="4704"/>
          <a:stretch/>
        </p:blipFill>
        <p:spPr>
          <a:xfrm>
            <a:off x="5754060" y="3144776"/>
            <a:ext cx="541005" cy="1076312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 bwMode="auto">
          <a:xfrm>
            <a:off x="6167438" y="4653288"/>
            <a:ext cx="5592764" cy="13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0" bIns="468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lang="de-DE" sz="1300" b="1" dirty="0" smtClean="0"/>
              <a:t>Benutzungsverhalten</a:t>
            </a:r>
            <a:endParaRPr lang="de-DE" sz="1300" b="1" dirty="0"/>
          </a:p>
        </p:txBody>
      </p:sp>
      <p:sp>
        <p:nvSpPr>
          <p:cNvPr id="20" name="Rechteck 19"/>
          <p:cNvSpPr/>
          <p:nvPr/>
        </p:nvSpPr>
        <p:spPr bwMode="auto">
          <a:xfrm>
            <a:off x="6264081" y="4941280"/>
            <a:ext cx="5423541" cy="10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Ich buche selten Reisemittel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Nutzung der OBE sowie andere Buchungsportale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04151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8722368"/>
              </p:ext>
            </p:extLst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1524000" y="0"/>
            <a:ext cx="158750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34963" y="368660"/>
            <a:ext cx="9649469" cy="936104"/>
          </a:xfrm>
        </p:spPr>
        <p:txBody>
          <a:bodyPr/>
          <a:lstStyle/>
          <a:p>
            <a:r>
              <a:rPr lang="de-DE" dirty="0" smtClean="0"/>
              <a:t>Persona Projektleiter - Jens</a:t>
            </a:r>
            <a:r>
              <a:rPr lang="de-DE" sz="2000" b="0" dirty="0" smtClean="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endParaRPr lang="de-DE" sz="2000" dirty="0"/>
          </a:p>
        </p:txBody>
      </p:sp>
      <p:sp>
        <p:nvSpPr>
          <p:cNvPr id="10" name="Rechteck 9"/>
          <p:cNvSpPr/>
          <p:nvPr/>
        </p:nvSpPr>
        <p:spPr bwMode="auto">
          <a:xfrm>
            <a:off x="431800" y="1700213"/>
            <a:ext cx="4363466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36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200" b="1" dirty="0" smtClean="0">
                <a:solidFill>
                  <a:schemeClr val="dk1"/>
                </a:solidFill>
              </a:rPr>
              <a:t>Ängste und Frustrationen</a:t>
            </a:r>
            <a:endParaRPr lang="de-DE" sz="1200" b="1" dirty="0">
              <a:solidFill>
                <a:schemeClr val="dk1"/>
              </a:solidFill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528443" y="2061112"/>
            <a:ext cx="4199381" cy="244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Ich bin unsicher, welche Regeln für Reisen und Reiseabrechnungen gelten.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Wenn ich mal reise, habe ich schon wieder vergessen, was ich machen muss. Das Wiederreinkommen nervt.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Welche Regeln gelten eigentlich?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Dass mir bloß keiner das Projektbudget mit seinen Reisekosten zumüllt.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Wenn ich endlich die Teilnehmer zusammenhabe, bekomme ich kein Hotel mehr.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7392472" y="1700213"/>
            <a:ext cx="4367728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36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200" b="1" dirty="0" smtClean="0">
                <a:solidFill>
                  <a:schemeClr val="dk1"/>
                </a:solidFill>
              </a:rPr>
              <a:t>Ziele und Wünsche</a:t>
            </a:r>
            <a:endParaRPr lang="de-DE" sz="1200" b="1" dirty="0">
              <a:solidFill>
                <a:schemeClr val="dk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457504" y="2061112"/>
            <a:ext cx="4230117" cy="244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Reisen buchen und abrechnen soll so einfach wie möglich sein.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Papierbelege möchte ich nicht benutzen und schon gar nicht aufbewahren.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Ich möchte mein Mobilgerät nutzen und dort auch Informationen zu meinen Reisen einsehen.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Ich möchte, dass ich oder das PMO Reisen und Übernachtungen für mehrere Projektmitarbeiter buchen kann.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Ich brauche einen Hinweis, wenn ich was genehmigen soll. Vertreterregelungen sind mir wichtig.</a:t>
            </a:r>
            <a:endParaRPr lang="de-DE" sz="1200" dirty="0"/>
          </a:p>
        </p:txBody>
      </p:sp>
      <p:sp>
        <p:nvSpPr>
          <p:cNvPr id="13" name="Rechteck 12"/>
          <p:cNvSpPr/>
          <p:nvPr/>
        </p:nvSpPr>
        <p:spPr bwMode="auto">
          <a:xfrm>
            <a:off x="431800" y="4653288"/>
            <a:ext cx="5592764" cy="13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0" bIns="468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lang="de-DE" sz="1300" b="1" dirty="0" smtClean="0"/>
              <a:t>Persönlichkeit und Charaktereigenschaften</a:t>
            </a:r>
            <a:endParaRPr lang="de-DE" sz="1300" b="1" dirty="0"/>
          </a:p>
        </p:txBody>
      </p:sp>
      <p:sp>
        <p:nvSpPr>
          <p:cNvPr id="9" name="Rechteck 8"/>
          <p:cNvSpPr/>
          <p:nvPr/>
        </p:nvSpPr>
        <p:spPr bwMode="auto">
          <a:xfrm>
            <a:off x="528443" y="4941280"/>
            <a:ext cx="5423541" cy="10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Ich habe die Fäden in meinen Projekten in der Hand.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Geordnete Bahnen sind mir wichtig; Abweichungsmöglichkeiten genauso.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Ich habe wenig Zeit und möchte daher möglichst einfach zum Ziel kommen.</a:t>
            </a:r>
          </a:p>
        </p:txBody>
      </p:sp>
      <p:sp>
        <p:nvSpPr>
          <p:cNvPr id="74" name="Foliennummernplatzhalter 7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rgbClr val="FFFFFF">
                    <a:lumMod val="50000"/>
                  </a:srgbClr>
                </a:solidFill>
              </a:rPr>
              <a:t>Seite </a:t>
            </a:r>
            <a:fld id="{6F1BA828-8884-4DE0-86D6-A69D5A920C2F}" type="slidenum">
              <a:rPr smtClean="0">
                <a:solidFill>
                  <a:srgbClr val="FFFFFF">
                    <a:lumMod val="50000"/>
                  </a:srgbClr>
                </a:solidFill>
              </a:rPr>
              <a:pPr/>
              <a:t>6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96CA4A0-43B5-4D34-A307-23524FCD13ED}" type="datetime1">
              <a:rPr lang="de-DE" smtClean="0">
                <a:solidFill>
                  <a:srgbClr val="FFFFFF">
                    <a:lumMod val="50000"/>
                  </a:srgbClr>
                </a:solidFill>
              </a:rPr>
              <a:t>25.01.2019</a:t>
            </a:fld>
            <a:endParaRPr lang="de-DE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6" name="Fußzeilenplatzhalt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>
                    <a:lumMod val="50000"/>
                  </a:srgbClr>
                </a:solidFill>
              </a:rPr>
              <a:t>P1147 - Reisemanagement</a:t>
            </a:r>
            <a:endParaRPr lang="de-DE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4871864" y="4294162"/>
            <a:ext cx="2448272" cy="28692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Jens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32" name="Pfeil: Fünfeck 1">
            <a:extLst>
              <a:ext uri="{FF2B5EF4-FFF2-40B4-BE49-F238E27FC236}">
                <a16:creationId xmlns:a16="http://schemas.microsoft.com/office/drawing/2014/main" id="{1F2B6A5D-ABBA-45C9-914B-AF02465D0BCE}"/>
              </a:ext>
            </a:extLst>
          </p:cNvPr>
          <p:cNvSpPr/>
          <p:nvPr/>
        </p:nvSpPr>
        <p:spPr bwMode="auto">
          <a:xfrm rot="5400000">
            <a:off x="5556152" y="1376984"/>
            <a:ext cx="1079968" cy="2448000"/>
          </a:xfrm>
          <a:prstGeom prst="homePlate">
            <a:avLst>
              <a:gd name="adj" fmla="val 25812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Einfachheit, Klarheit und </a:t>
            </a:r>
            <a:r>
              <a:rPr lang="de-DE" sz="1200" b="1" smtClean="0">
                <a:solidFill>
                  <a:schemeClr val="bg1"/>
                </a:solidFill>
              </a:rPr>
              <a:t>wenig Aufwand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4" name="AutoShape 59"/>
          <p:cNvSpPr>
            <a:spLocks noChangeAspect="1" noChangeArrowheads="1" noTextEdit="1"/>
          </p:cNvSpPr>
          <p:nvPr/>
        </p:nvSpPr>
        <p:spPr bwMode="auto">
          <a:xfrm>
            <a:off x="5232401" y="2636838"/>
            <a:ext cx="1763713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FEA310D-220B-40EA-AE5D-C754679DB3A9}"/>
              </a:ext>
            </a:extLst>
          </p:cNvPr>
          <p:cNvSpPr/>
          <p:nvPr/>
        </p:nvSpPr>
        <p:spPr bwMode="auto">
          <a:xfrm>
            <a:off x="4872000" y="1701000"/>
            <a:ext cx="2448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36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200" b="1" dirty="0" smtClean="0"/>
              <a:t>Kernherausforderung</a:t>
            </a:r>
            <a:endParaRPr lang="de-DE" sz="12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99" b="4704"/>
          <a:stretch/>
        </p:blipFill>
        <p:spPr>
          <a:xfrm>
            <a:off x="5754060" y="3144776"/>
            <a:ext cx="541005" cy="1076312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 bwMode="auto">
          <a:xfrm>
            <a:off x="6167438" y="4653288"/>
            <a:ext cx="5592764" cy="13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0" bIns="468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lang="de-DE" sz="1300" b="1" dirty="0" smtClean="0"/>
              <a:t>Benutzungsverhalten</a:t>
            </a:r>
            <a:endParaRPr lang="de-DE" sz="1300" b="1" dirty="0"/>
          </a:p>
        </p:txBody>
      </p:sp>
      <p:sp>
        <p:nvSpPr>
          <p:cNvPr id="20" name="Rechteck 19"/>
          <p:cNvSpPr/>
          <p:nvPr/>
        </p:nvSpPr>
        <p:spPr bwMode="auto">
          <a:xfrm>
            <a:off x="6264081" y="4941280"/>
            <a:ext cx="5423541" cy="10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Ich reise </a:t>
            </a:r>
            <a:r>
              <a:rPr lang="de-DE" sz="1200" dirty="0" smtClean="0"/>
              <a:t>ab und zu </a:t>
            </a:r>
            <a:r>
              <a:rPr lang="de-DE" sz="1200" dirty="0" err="1" smtClean="0"/>
              <a:t>zu</a:t>
            </a:r>
            <a:r>
              <a:rPr lang="de-DE" sz="1200" dirty="0" smtClean="0"/>
              <a:t> anderen Projektstandorten.</a:t>
            </a:r>
            <a:endParaRPr lang="de-DE" sz="1200" dirty="0"/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Ich muss öfter mal Reisen meiner Projektmitarbeiter freigeben.</a:t>
            </a:r>
          </a:p>
        </p:txBody>
      </p:sp>
    </p:spTree>
    <p:extLst>
      <p:ext uri="{BB962C8B-B14F-4D97-AF65-F5344CB8AC3E}">
        <p14:creationId xmlns:p14="http://schemas.microsoft.com/office/powerpoint/2010/main" val="3119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8647648"/>
              </p:ext>
            </p:extLst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1524000" y="0"/>
            <a:ext cx="158750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34963" y="368660"/>
            <a:ext cx="9649469" cy="936104"/>
          </a:xfrm>
        </p:spPr>
        <p:txBody>
          <a:bodyPr/>
          <a:lstStyle/>
          <a:p>
            <a:r>
              <a:rPr lang="de-DE" dirty="0" smtClean="0"/>
              <a:t>Persona Travel </a:t>
            </a:r>
            <a:r>
              <a:rPr lang="de-DE" dirty="0" err="1" smtClean="0"/>
              <a:t>Arranger</a:t>
            </a:r>
            <a:r>
              <a:rPr lang="de-DE" dirty="0" smtClean="0"/>
              <a:t> - Jasmin</a:t>
            </a:r>
            <a:br>
              <a:rPr lang="de-DE" dirty="0" smtClean="0"/>
            </a:br>
            <a:r>
              <a:rPr lang="de-DE" sz="2000" b="0" dirty="0" smtClean="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endParaRPr lang="de-DE" sz="2000" dirty="0"/>
          </a:p>
        </p:txBody>
      </p:sp>
      <p:sp>
        <p:nvSpPr>
          <p:cNvPr id="10" name="Rechteck 9"/>
          <p:cNvSpPr/>
          <p:nvPr/>
        </p:nvSpPr>
        <p:spPr bwMode="auto">
          <a:xfrm>
            <a:off x="431800" y="1700213"/>
            <a:ext cx="4363466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36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200" b="1" dirty="0" smtClean="0">
                <a:solidFill>
                  <a:schemeClr val="dk1"/>
                </a:solidFill>
              </a:rPr>
              <a:t>Ängste und Frustrationen</a:t>
            </a:r>
            <a:endParaRPr lang="de-DE" sz="1200" b="1" dirty="0">
              <a:solidFill>
                <a:schemeClr val="dk1"/>
              </a:solidFill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528443" y="2061112"/>
            <a:ext cx="4199381" cy="244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Zeitdruck, ich buche für die ganze Abteilung …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Hoffentlich sind diesmal Mietwagen verfügbar.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Letztes Mal war meine Hotelbuchung plötzlich doppelt drin.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Wenn da Messe ist, bekomme ich wieder kein Zimmer ohne TPA.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Reicht die Zeit vom Flughafen bis zum Termin?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Passt dem Reisenden das von mir gebuchte Hotel?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Kann ich die S-Bahn-Fahrt mitbuchen oder muss der Reisende dann auch noch ein Ticket lösen? 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200" dirty="0"/>
          </a:p>
        </p:txBody>
      </p:sp>
      <p:sp>
        <p:nvSpPr>
          <p:cNvPr id="12" name="Rechteck 11"/>
          <p:cNvSpPr/>
          <p:nvPr/>
        </p:nvSpPr>
        <p:spPr bwMode="auto">
          <a:xfrm>
            <a:off x="7392472" y="1700213"/>
            <a:ext cx="4367728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36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200" b="1" dirty="0" smtClean="0">
                <a:solidFill>
                  <a:schemeClr val="dk1"/>
                </a:solidFill>
              </a:rPr>
              <a:t>Ziele und Wünsche</a:t>
            </a:r>
            <a:endParaRPr lang="de-DE" sz="1200" b="1" dirty="0">
              <a:solidFill>
                <a:schemeClr val="dk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457504" y="2061112"/>
            <a:ext cx="4230117" cy="244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Reisen buchen soll so einfach wie möglich sein.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Ich brauche klare Vorgaben.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200" dirty="0"/>
          </a:p>
        </p:txBody>
      </p:sp>
      <p:sp>
        <p:nvSpPr>
          <p:cNvPr id="13" name="Rechteck 12"/>
          <p:cNvSpPr/>
          <p:nvPr/>
        </p:nvSpPr>
        <p:spPr bwMode="auto">
          <a:xfrm>
            <a:off x="431800" y="4653288"/>
            <a:ext cx="5592764" cy="13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0" bIns="468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lang="de-DE" sz="1300" b="1" dirty="0" smtClean="0"/>
              <a:t>Persönlichkeit und Charaktereigenschaften</a:t>
            </a:r>
            <a:endParaRPr lang="de-DE" sz="1300" b="1" dirty="0"/>
          </a:p>
        </p:txBody>
      </p:sp>
      <p:sp>
        <p:nvSpPr>
          <p:cNvPr id="9" name="Rechteck 8"/>
          <p:cNvSpPr/>
          <p:nvPr/>
        </p:nvSpPr>
        <p:spPr bwMode="auto">
          <a:xfrm>
            <a:off x="528443" y="4941280"/>
            <a:ext cx="5423541" cy="10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/>
              <a:t>Ich habe wenig Zeit und möchte daher möglichst einfach zum Ziel kommen</a:t>
            </a:r>
            <a:r>
              <a:rPr lang="de-DE" sz="1200" dirty="0" smtClean="0"/>
              <a:t>.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Manchmal wird es einfach zu viel.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Ich möchte kein neues System. </a:t>
            </a:r>
            <a:endParaRPr lang="de-DE" sz="1200" dirty="0"/>
          </a:p>
        </p:txBody>
      </p:sp>
      <p:sp>
        <p:nvSpPr>
          <p:cNvPr id="74" name="Foliennummernplatzhalter 7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rgbClr val="FFFFFF">
                    <a:lumMod val="50000"/>
                  </a:srgbClr>
                </a:solidFill>
              </a:rPr>
              <a:t>Seite </a:t>
            </a:r>
            <a:fld id="{6F1BA828-8884-4DE0-86D6-A69D5A920C2F}" type="slidenum">
              <a:rPr smtClean="0">
                <a:solidFill>
                  <a:srgbClr val="FFFFFF">
                    <a:lumMod val="50000"/>
                  </a:srgbClr>
                </a:solidFill>
              </a:rPr>
              <a:pPr/>
              <a:t>7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96CA4A0-43B5-4D34-A307-23524FCD13ED}" type="datetime1">
              <a:rPr lang="de-DE" smtClean="0">
                <a:solidFill>
                  <a:srgbClr val="FFFFFF">
                    <a:lumMod val="50000"/>
                  </a:srgbClr>
                </a:solidFill>
              </a:rPr>
              <a:t>25.01.2019</a:t>
            </a:fld>
            <a:endParaRPr lang="de-DE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6" name="Fußzeilenplatzhalt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>
                    <a:lumMod val="50000"/>
                  </a:srgbClr>
                </a:solidFill>
              </a:rPr>
              <a:t>P1147 - Reisemanagement</a:t>
            </a:r>
            <a:endParaRPr lang="de-DE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4871864" y="4294162"/>
            <a:ext cx="2448272" cy="28692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smtClean="0">
                <a:solidFill>
                  <a:schemeClr val="bg1"/>
                </a:solidFill>
              </a:rPr>
              <a:t>Jasmin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32" name="Pfeil: Fünfeck 1">
            <a:extLst>
              <a:ext uri="{FF2B5EF4-FFF2-40B4-BE49-F238E27FC236}">
                <a16:creationId xmlns:a16="http://schemas.microsoft.com/office/drawing/2014/main" id="{1F2B6A5D-ABBA-45C9-914B-AF02465D0BCE}"/>
              </a:ext>
            </a:extLst>
          </p:cNvPr>
          <p:cNvSpPr/>
          <p:nvPr/>
        </p:nvSpPr>
        <p:spPr bwMode="auto">
          <a:xfrm rot="5400000">
            <a:off x="5556152" y="1376984"/>
            <a:ext cx="1079968" cy="2448000"/>
          </a:xfrm>
          <a:prstGeom prst="homePlate">
            <a:avLst>
              <a:gd name="adj" fmla="val 25812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Das System soll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selbsterklärend sein.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4" name="AutoShape 59"/>
          <p:cNvSpPr>
            <a:spLocks noChangeAspect="1" noChangeArrowheads="1" noTextEdit="1"/>
          </p:cNvSpPr>
          <p:nvPr/>
        </p:nvSpPr>
        <p:spPr bwMode="auto">
          <a:xfrm>
            <a:off x="5232401" y="2636838"/>
            <a:ext cx="1763713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FEA310D-220B-40EA-AE5D-C754679DB3A9}"/>
              </a:ext>
            </a:extLst>
          </p:cNvPr>
          <p:cNvSpPr/>
          <p:nvPr/>
        </p:nvSpPr>
        <p:spPr bwMode="auto">
          <a:xfrm>
            <a:off x="4872000" y="1701000"/>
            <a:ext cx="2448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36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200" b="1" dirty="0" smtClean="0"/>
              <a:t>Kernherausforderung</a:t>
            </a:r>
            <a:endParaRPr lang="de-DE" sz="12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99" b="4704"/>
          <a:stretch/>
        </p:blipFill>
        <p:spPr>
          <a:xfrm>
            <a:off x="5754060" y="3144776"/>
            <a:ext cx="541005" cy="1076312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 bwMode="auto">
          <a:xfrm>
            <a:off x="6167438" y="4653288"/>
            <a:ext cx="5592764" cy="13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0" bIns="468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lang="de-DE" sz="1300" b="1" dirty="0" smtClean="0"/>
              <a:t>Benutzungsverhalten</a:t>
            </a:r>
            <a:endParaRPr lang="de-DE" sz="1300" b="1" dirty="0"/>
          </a:p>
        </p:txBody>
      </p:sp>
      <p:sp>
        <p:nvSpPr>
          <p:cNvPr id="20" name="Rechteck 19"/>
          <p:cNvSpPr/>
          <p:nvPr/>
        </p:nvSpPr>
        <p:spPr bwMode="auto">
          <a:xfrm>
            <a:off x="6264081" y="4941280"/>
            <a:ext cx="5423541" cy="10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Ich habe bereits Routine beim Buchen.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555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1524000" y="0"/>
            <a:ext cx="158750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34963" y="368660"/>
            <a:ext cx="9649469" cy="936104"/>
          </a:xfrm>
        </p:spPr>
        <p:txBody>
          <a:bodyPr/>
          <a:lstStyle/>
          <a:p>
            <a:r>
              <a:rPr lang="de-DE" dirty="0" smtClean="0"/>
              <a:t>Persona </a:t>
            </a:r>
            <a:r>
              <a:rPr lang="de-DE" dirty="0" err="1" smtClean="0"/>
              <a:t>Travelarranger</a:t>
            </a:r>
            <a:r>
              <a:rPr lang="de-DE" dirty="0" smtClean="0"/>
              <a:t> - Emilia</a:t>
            </a:r>
            <a:r>
              <a:rPr lang="de-DE" sz="2000" b="0" dirty="0" smtClean="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endParaRPr lang="de-DE" sz="2000" dirty="0"/>
          </a:p>
        </p:txBody>
      </p:sp>
      <p:sp>
        <p:nvSpPr>
          <p:cNvPr id="10" name="Rechteck 9"/>
          <p:cNvSpPr/>
          <p:nvPr/>
        </p:nvSpPr>
        <p:spPr bwMode="auto">
          <a:xfrm>
            <a:off x="431800" y="1700213"/>
            <a:ext cx="4363466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36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200" b="1" dirty="0" smtClean="0">
                <a:solidFill>
                  <a:schemeClr val="dk1"/>
                </a:solidFill>
              </a:rPr>
              <a:t>Ängste und Frustrationen</a:t>
            </a:r>
            <a:endParaRPr lang="de-DE" sz="1200" b="1" dirty="0">
              <a:solidFill>
                <a:schemeClr val="dk1"/>
              </a:solidFill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528443" y="2061112"/>
            <a:ext cx="4199381" cy="244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kleine Änderungen (</a:t>
            </a:r>
            <a:r>
              <a:rPr lang="de-DE" sz="1200" dirty="0" err="1" smtClean="0"/>
              <a:t>z:B</a:t>
            </a:r>
            <a:r>
              <a:rPr lang="de-DE" sz="1200" dirty="0" smtClean="0"/>
              <a:t>. Kostenart) in der Abrechnungen führen zu hohen Aufwand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Preisdifferenz zwischen OBE und andere Buchungswege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Wunschhotel nicht mehr verfügbar über OBE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200" dirty="0" smtClean="0"/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200" dirty="0"/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200" dirty="0" smtClean="0"/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200" dirty="0" smtClean="0"/>
          </a:p>
          <a:p>
            <a:pPr algn="l">
              <a:spcAft>
                <a:spcPts val="600"/>
              </a:spcAft>
            </a:pPr>
            <a:endParaRPr lang="de-DE" sz="1200" dirty="0" smtClean="0"/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200" dirty="0"/>
          </a:p>
        </p:txBody>
      </p:sp>
      <p:sp>
        <p:nvSpPr>
          <p:cNvPr id="12" name="Rechteck 11"/>
          <p:cNvSpPr/>
          <p:nvPr/>
        </p:nvSpPr>
        <p:spPr bwMode="auto">
          <a:xfrm>
            <a:off x="7392472" y="1700213"/>
            <a:ext cx="4367728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36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200" b="1" dirty="0" smtClean="0">
                <a:solidFill>
                  <a:schemeClr val="dk1"/>
                </a:solidFill>
              </a:rPr>
              <a:t>Ziele und Wünsche</a:t>
            </a:r>
            <a:endParaRPr lang="de-DE" sz="1200" b="1" dirty="0">
              <a:solidFill>
                <a:schemeClr val="dk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457504" y="2061112"/>
            <a:ext cx="4230117" cy="244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Einfache Buchungs- und Abrechnungsprozesse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Faire und nachvollziehbare Preise  über OBE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Papierbelege möchte ich nicht benutzen eher digital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Ich möchte mein Mobilgerät nutzen und dort auch Informationen zu Reisen einsehen.</a:t>
            </a:r>
          </a:p>
        </p:txBody>
      </p:sp>
      <p:sp>
        <p:nvSpPr>
          <p:cNvPr id="13" name="Rechteck 12"/>
          <p:cNvSpPr/>
          <p:nvPr/>
        </p:nvSpPr>
        <p:spPr bwMode="auto">
          <a:xfrm>
            <a:off x="431800" y="4653288"/>
            <a:ext cx="5592764" cy="13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0" bIns="468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lang="de-DE" sz="1300" b="1" dirty="0" smtClean="0"/>
              <a:t>Persönlichkeit und Charaktereigenschaften</a:t>
            </a:r>
            <a:endParaRPr lang="de-DE" sz="1300" b="1" dirty="0"/>
          </a:p>
        </p:txBody>
      </p:sp>
      <p:sp>
        <p:nvSpPr>
          <p:cNvPr id="9" name="Rechteck 8"/>
          <p:cNvSpPr/>
          <p:nvPr/>
        </p:nvSpPr>
        <p:spPr bwMode="auto">
          <a:xfrm>
            <a:off x="528443" y="4941280"/>
            <a:ext cx="5423541" cy="10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Ich bin offen für </a:t>
            </a:r>
            <a:r>
              <a:rPr lang="de-DE" sz="1200" dirty="0" smtClean="0"/>
              <a:t>Neues</a:t>
            </a:r>
            <a:r>
              <a:rPr lang="de-DE" sz="1200" dirty="0" smtClean="0"/>
              <a:t>.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Ich arbeite in vielen Themen gleichzeitig.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Ich mag gerne mit digitalen Medien arbeiten.</a:t>
            </a:r>
          </a:p>
        </p:txBody>
      </p:sp>
      <p:sp>
        <p:nvSpPr>
          <p:cNvPr id="74" name="Foliennummernplatzhalter 7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rgbClr val="FFFFFF">
                    <a:lumMod val="50000"/>
                  </a:srgbClr>
                </a:solidFill>
              </a:rPr>
              <a:t>Seite </a:t>
            </a:r>
            <a:fld id="{6F1BA828-8884-4DE0-86D6-A69D5A920C2F}" type="slidenum">
              <a:rPr smtClean="0">
                <a:solidFill>
                  <a:srgbClr val="FFFFFF">
                    <a:lumMod val="50000"/>
                  </a:srgbClr>
                </a:solidFill>
              </a:rPr>
              <a:pPr/>
              <a:t>8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96CA4A0-43B5-4D34-A307-23524FCD13ED}" type="datetime1">
              <a:rPr lang="de-DE" smtClean="0">
                <a:solidFill>
                  <a:srgbClr val="FFFFFF">
                    <a:lumMod val="50000"/>
                  </a:srgbClr>
                </a:solidFill>
              </a:rPr>
              <a:t>25.01.2019</a:t>
            </a:fld>
            <a:endParaRPr lang="de-DE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6" name="Fußzeilenplatzhalt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>
                    <a:lumMod val="50000"/>
                  </a:srgbClr>
                </a:solidFill>
              </a:rPr>
              <a:t>P1147 - Reisemanagement</a:t>
            </a:r>
            <a:endParaRPr lang="de-DE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4871864" y="4294162"/>
            <a:ext cx="2448272" cy="28692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Emilia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32" name="Pfeil: Fünfeck 1">
            <a:extLst>
              <a:ext uri="{FF2B5EF4-FFF2-40B4-BE49-F238E27FC236}">
                <a16:creationId xmlns:a16="http://schemas.microsoft.com/office/drawing/2014/main" id="{1F2B6A5D-ABBA-45C9-914B-AF02465D0BCE}"/>
              </a:ext>
            </a:extLst>
          </p:cNvPr>
          <p:cNvSpPr/>
          <p:nvPr/>
        </p:nvSpPr>
        <p:spPr bwMode="auto">
          <a:xfrm rot="5400000">
            <a:off x="5556152" y="1376984"/>
            <a:ext cx="1079968" cy="2448000"/>
          </a:xfrm>
          <a:prstGeom prst="homePlate">
            <a:avLst>
              <a:gd name="adj" fmla="val 25812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Buchung und Abrechnung für einen dritten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4" name="AutoShape 59"/>
          <p:cNvSpPr>
            <a:spLocks noChangeAspect="1" noChangeArrowheads="1" noTextEdit="1"/>
          </p:cNvSpPr>
          <p:nvPr/>
        </p:nvSpPr>
        <p:spPr bwMode="auto">
          <a:xfrm>
            <a:off x="5232401" y="2636838"/>
            <a:ext cx="1763713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FEA310D-220B-40EA-AE5D-C754679DB3A9}"/>
              </a:ext>
            </a:extLst>
          </p:cNvPr>
          <p:cNvSpPr/>
          <p:nvPr/>
        </p:nvSpPr>
        <p:spPr bwMode="auto">
          <a:xfrm>
            <a:off x="4872000" y="1701000"/>
            <a:ext cx="2448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36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200" b="1" dirty="0" smtClean="0"/>
              <a:t>Kernherausforderung</a:t>
            </a:r>
            <a:endParaRPr lang="de-DE" sz="12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99" b="4704"/>
          <a:stretch/>
        </p:blipFill>
        <p:spPr>
          <a:xfrm>
            <a:off x="5754060" y="3144776"/>
            <a:ext cx="541005" cy="1076312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 bwMode="auto">
          <a:xfrm>
            <a:off x="6167438" y="4653288"/>
            <a:ext cx="5592764" cy="13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0" bIns="468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lang="de-DE" sz="1300" b="1" dirty="0" smtClean="0"/>
              <a:t>Benutzungsverhalten</a:t>
            </a:r>
            <a:endParaRPr lang="de-DE" sz="1300" b="1" dirty="0"/>
          </a:p>
        </p:txBody>
      </p:sp>
      <p:sp>
        <p:nvSpPr>
          <p:cNvPr id="20" name="Rechteck 19"/>
          <p:cNvSpPr/>
          <p:nvPr/>
        </p:nvSpPr>
        <p:spPr bwMode="auto">
          <a:xfrm>
            <a:off x="6264081" y="4941280"/>
            <a:ext cx="5423541" cy="10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Buchungen und Abrechnungen für Bereichsleiter ( täglich bzw. monatlich)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Veranstaltungsorganisation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86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/>
          <p:cNvSpPr/>
          <p:nvPr>
            <p:custDataLst>
              <p:tags r:id="rId3"/>
            </p:custDataLst>
          </p:nvPr>
        </p:nvSpPr>
        <p:spPr bwMode="auto">
          <a:xfrm>
            <a:off x="1524000" y="0"/>
            <a:ext cx="158750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34963" y="368660"/>
            <a:ext cx="9649469" cy="936104"/>
          </a:xfrm>
        </p:spPr>
        <p:txBody>
          <a:bodyPr/>
          <a:lstStyle/>
          <a:p>
            <a:r>
              <a:rPr lang="de-DE" dirty="0" smtClean="0"/>
              <a:t>Persona </a:t>
            </a:r>
            <a:r>
              <a:rPr lang="de-DE" dirty="0" err="1" smtClean="0"/>
              <a:t>Travelmanagerin</a:t>
            </a:r>
            <a:r>
              <a:rPr lang="de-DE" dirty="0" smtClean="0"/>
              <a:t> - Carina</a:t>
            </a:r>
            <a:br>
              <a:rPr lang="de-DE" dirty="0" smtClean="0"/>
            </a:br>
            <a:r>
              <a:rPr lang="de-DE" sz="2000" b="0" dirty="0" smtClean="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endParaRPr lang="de-DE" sz="2000" dirty="0"/>
          </a:p>
        </p:txBody>
      </p:sp>
      <p:sp>
        <p:nvSpPr>
          <p:cNvPr id="10" name="Rechteck 9"/>
          <p:cNvSpPr/>
          <p:nvPr/>
        </p:nvSpPr>
        <p:spPr bwMode="auto">
          <a:xfrm>
            <a:off x="431800" y="1700213"/>
            <a:ext cx="4363466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36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200" b="1" dirty="0" smtClean="0">
                <a:solidFill>
                  <a:schemeClr val="dk1"/>
                </a:solidFill>
              </a:rPr>
              <a:t>Ängste und Frustrationen</a:t>
            </a:r>
            <a:endParaRPr lang="de-DE" sz="1200" b="1" dirty="0">
              <a:solidFill>
                <a:schemeClr val="dk1"/>
              </a:solidFill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528443" y="2061112"/>
            <a:ext cx="4199381" cy="244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Reiserichtlinie wird nicht eingehalten, erschwert somit die Steuerung 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Diskussionen aufgrund Preise und Vergünstigungen  ( auf Booking.com günstiger)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Balance zwischen Dienstleister, Unternehmen und Reisenden 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200" dirty="0" smtClean="0"/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200" dirty="0" smtClean="0"/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200" dirty="0"/>
          </a:p>
        </p:txBody>
      </p:sp>
      <p:sp>
        <p:nvSpPr>
          <p:cNvPr id="12" name="Rechteck 11"/>
          <p:cNvSpPr/>
          <p:nvPr/>
        </p:nvSpPr>
        <p:spPr bwMode="auto">
          <a:xfrm>
            <a:off x="7392472" y="1700213"/>
            <a:ext cx="4367728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36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200" b="1" dirty="0" smtClean="0">
                <a:solidFill>
                  <a:schemeClr val="dk1"/>
                </a:solidFill>
              </a:rPr>
              <a:t>Ziele und Wünsche</a:t>
            </a:r>
            <a:endParaRPr lang="de-DE" sz="1200" b="1" dirty="0">
              <a:solidFill>
                <a:schemeClr val="dk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478949" y="2028919"/>
            <a:ext cx="4230117" cy="244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Einhaltung der Reiserichtlinie bzw. Vorgaben 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anwenderfreundliche  und zukunftsfähige Tools ( OBE und </a:t>
            </a:r>
            <a:r>
              <a:rPr lang="de-DE" sz="1200" dirty="0" err="1" smtClean="0"/>
              <a:t>Expense</a:t>
            </a:r>
            <a:r>
              <a:rPr lang="de-DE" sz="1200" dirty="0" smtClean="0"/>
              <a:t> Systeme)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Kompetente Dienstleister </a:t>
            </a:r>
            <a:endParaRPr lang="de-DE" sz="1200" dirty="0"/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Gute Balance der Stakeholder und deren Ansichten ( Reisenden, Finanzbuchhaltung, Unternehmen, Dienstleister)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Einfache und individuelle </a:t>
            </a:r>
            <a:r>
              <a:rPr lang="de-DE" sz="1200" smtClean="0"/>
              <a:t>Reportings</a:t>
            </a:r>
            <a:endParaRPr lang="de-DE" sz="1200" dirty="0" smtClean="0"/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200" dirty="0" smtClean="0"/>
          </a:p>
        </p:txBody>
      </p:sp>
      <p:sp>
        <p:nvSpPr>
          <p:cNvPr id="13" name="Rechteck 12"/>
          <p:cNvSpPr/>
          <p:nvPr/>
        </p:nvSpPr>
        <p:spPr bwMode="auto">
          <a:xfrm>
            <a:off x="431800" y="4653288"/>
            <a:ext cx="5592764" cy="13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0" bIns="468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lang="de-DE" sz="1300" b="1" dirty="0" smtClean="0"/>
              <a:t>Persönlichkeit und Charaktereigenschaften</a:t>
            </a:r>
            <a:endParaRPr lang="de-DE" sz="1300" b="1" dirty="0"/>
          </a:p>
        </p:txBody>
      </p:sp>
      <p:sp>
        <p:nvSpPr>
          <p:cNvPr id="9" name="Rechteck 8"/>
          <p:cNvSpPr/>
          <p:nvPr/>
        </p:nvSpPr>
        <p:spPr bwMode="auto">
          <a:xfrm>
            <a:off x="528443" y="4941280"/>
            <a:ext cx="5423541" cy="10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Kenntnisse über Neuerungen wie z.B. gesetzliche Änderungen 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Vertreter der Interessen von Reisenden, Unternehmen etc. 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Fokus auf den Reisenden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de-DE" sz="1200" dirty="0"/>
          </a:p>
        </p:txBody>
      </p:sp>
      <p:sp>
        <p:nvSpPr>
          <p:cNvPr id="74" name="Foliennummernplatzhalter 7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dirty="0">
                <a:solidFill>
                  <a:srgbClr val="FFFFFF">
                    <a:lumMod val="50000"/>
                  </a:srgbClr>
                </a:solidFill>
              </a:rPr>
              <a:t>Seite </a:t>
            </a:r>
            <a:fld id="{6F1BA828-8884-4DE0-86D6-A69D5A920C2F}" type="slidenum">
              <a:rPr smtClean="0">
                <a:solidFill>
                  <a:srgbClr val="FFFFFF">
                    <a:lumMod val="50000"/>
                  </a:srgbClr>
                </a:solidFill>
              </a:rPr>
              <a:pPr/>
              <a:t>9</a:t>
            </a:fld>
            <a:endParaRPr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5" name="Datumsplatzhalter 7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96CA4A0-43B5-4D34-A307-23524FCD13ED}" type="datetime1">
              <a:rPr lang="de-DE" smtClean="0">
                <a:solidFill>
                  <a:srgbClr val="FFFFFF">
                    <a:lumMod val="50000"/>
                  </a:srgbClr>
                </a:solidFill>
              </a:rPr>
              <a:t>25.01.2019</a:t>
            </a:fld>
            <a:endParaRPr lang="de-DE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6" name="Fußzeilenplatzhalt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>
                    <a:lumMod val="50000"/>
                  </a:srgbClr>
                </a:solidFill>
              </a:rPr>
              <a:t>P1147 - Reisemanagement</a:t>
            </a:r>
            <a:endParaRPr lang="de-DE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4871864" y="4294162"/>
            <a:ext cx="2448272" cy="28692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Carina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32" name="Pfeil: Fünfeck 1">
            <a:extLst>
              <a:ext uri="{FF2B5EF4-FFF2-40B4-BE49-F238E27FC236}">
                <a16:creationId xmlns:a16="http://schemas.microsoft.com/office/drawing/2014/main" id="{1F2B6A5D-ABBA-45C9-914B-AF02465D0BCE}"/>
              </a:ext>
            </a:extLst>
          </p:cNvPr>
          <p:cNvSpPr/>
          <p:nvPr/>
        </p:nvSpPr>
        <p:spPr bwMode="auto">
          <a:xfrm rot="5400000">
            <a:off x="5556152" y="1376984"/>
            <a:ext cx="1079968" cy="2448000"/>
          </a:xfrm>
          <a:prstGeom prst="homePlate">
            <a:avLst>
              <a:gd name="adj" fmla="val 25812"/>
            </a:avLst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200" b="1" dirty="0" smtClean="0">
                <a:solidFill>
                  <a:schemeClr val="bg1"/>
                </a:solidFill>
              </a:rPr>
              <a:t>Schnittstelle der  verschiedenen Stakeholder 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4" name="AutoShape 59"/>
          <p:cNvSpPr>
            <a:spLocks noChangeAspect="1" noChangeArrowheads="1" noTextEdit="1"/>
          </p:cNvSpPr>
          <p:nvPr/>
        </p:nvSpPr>
        <p:spPr bwMode="auto">
          <a:xfrm>
            <a:off x="5232401" y="2636838"/>
            <a:ext cx="1763713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FEA310D-220B-40EA-AE5D-C754679DB3A9}"/>
              </a:ext>
            </a:extLst>
          </p:cNvPr>
          <p:cNvSpPr/>
          <p:nvPr/>
        </p:nvSpPr>
        <p:spPr bwMode="auto">
          <a:xfrm>
            <a:off x="4872000" y="1701000"/>
            <a:ext cx="244800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36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1200" b="1" dirty="0" smtClean="0"/>
              <a:t>Kernherausforderung</a:t>
            </a:r>
            <a:endParaRPr lang="de-DE" sz="12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99" b="4704"/>
          <a:stretch/>
        </p:blipFill>
        <p:spPr>
          <a:xfrm>
            <a:off x="5754060" y="3144776"/>
            <a:ext cx="541005" cy="1076312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 bwMode="auto">
          <a:xfrm>
            <a:off x="6167438" y="4653288"/>
            <a:ext cx="5592764" cy="136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0" bIns="468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Aft>
                <a:spcPct val="0"/>
              </a:spcAft>
            </a:pPr>
            <a:r>
              <a:rPr lang="de-DE" sz="1300" b="1" dirty="0" smtClean="0"/>
              <a:t>Benutzungsverhalten</a:t>
            </a:r>
            <a:endParaRPr lang="de-DE" sz="1300" b="1" dirty="0"/>
          </a:p>
        </p:txBody>
      </p:sp>
      <p:sp>
        <p:nvSpPr>
          <p:cNvPr id="20" name="Rechteck 19"/>
          <p:cNvSpPr/>
          <p:nvPr/>
        </p:nvSpPr>
        <p:spPr bwMode="auto">
          <a:xfrm>
            <a:off x="6264081" y="4941280"/>
            <a:ext cx="5423541" cy="10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Unterstützung bei Rückfragen von Reisenden 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Ansprechpartnerin  und Steuerung der Dienstleister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200" dirty="0" smtClean="0"/>
              <a:t>Weiterentwicklung sowie Prozessoptimierung des </a:t>
            </a:r>
            <a:r>
              <a:rPr lang="de-DE" sz="1200" dirty="0" err="1" smtClean="0"/>
              <a:t>Travelmanagements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63543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P9kIDoQ6Wj4k96Bxp6u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P9kIDoQ6Wj4k96Bxp6u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P9kIDoQ6Wj4k96Bxp6u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P9kIDoQ6Wj4k96Bxp6u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P9kIDoQ6Wj4k96Bxp6u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P9kIDoQ6Wj4k96Bxp6u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g4SXkOQKWbXcFiVMwMA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rMj6vEFS_28vjSwxzG9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VO5D03Qf.457NMypTUu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P9kIDoQ6Wj4k96Bxp6u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P9kIDoQ6Wj4k96Bxp6uA"/>
</p:tagLst>
</file>

<file path=ppt/theme/theme1.xml><?xml version="1.0" encoding="utf-8"?>
<a:theme xmlns:a="http://schemas.openxmlformats.org/drawingml/2006/main" name="DZ BANK">
  <a:themeElements>
    <a:clrScheme name="DZ BANK 2016-07-07">
      <a:dk1>
        <a:srgbClr val="000000"/>
      </a:dk1>
      <a:lt1>
        <a:srgbClr val="FFFFFF"/>
      </a:lt1>
      <a:dk2>
        <a:srgbClr val="707172"/>
      </a:dk2>
      <a:lt2>
        <a:srgbClr val="DFDEDD"/>
      </a:lt2>
      <a:accent1>
        <a:srgbClr val="F08200"/>
      </a:accent1>
      <a:accent2>
        <a:srgbClr val="0E3C8A"/>
      </a:accent2>
      <a:accent3>
        <a:srgbClr val="E6460F"/>
      </a:accent3>
      <a:accent4>
        <a:srgbClr val="86A8D0"/>
      </a:accent4>
      <a:accent5>
        <a:srgbClr val="707172"/>
      </a:accent5>
      <a:accent6>
        <a:srgbClr val="DFDEDD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custClrLst>
    <a:custClr name="1 100%">
      <a:srgbClr val="F08200"/>
    </a:custClr>
    <a:custClr name="2 100%">
      <a:srgbClr val="E6460F"/>
    </a:custClr>
    <a:custClr name="3 100%">
      <a:srgbClr val="0E3C8A"/>
    </a:custClr>
    <a:custClr name="4 100%">
      <a:srgbClr val="192D46"/>
    </a:custClr>
    <a:custClr name="5 100%">
      <a:srgbClr val="707172"/>
    </a:custClr>
    <a:custClr name="6 100%">
      <a:srgbClr val="ABABAB"/>
    </a:custClr>
    <a:custClr name="7 100%">
      <a:srgbClr val="FAB400"/>
    </a:custClr>
    <a:custClr name="8 100%">
      <a:srgbClr val="EC6400"/>
    </a:custClr>
    <a:custClr name="9 100%">
      <a:srgbClr val="B8D4E6"/>
    </a:custClr>
    <a:custClr name="10 100%">
      <a:srgbClr val="86A8D0"/>
    </a:custClr>
    <a:custClr name="1 75%">
      <a:srgbClr val="F4A140"/>
    </a:custClr>
    <a:custClr name="2 75%">
      <a:srgbClr val="EC744B"/>
    </a:custClr>
    <a:custClr name="3 75%">
      <a:srgbClr val="4A6DA7"/>
    </a:custClr>
    <a:custClr name="4 75%">
      <a:srgbClr val="536274"/>
    </a:custClr>
    <a:custClr name="5 75%">
      <a:srgbClr val="949595"/>
    </a:custClr>
    <a:custClr name="6 75%">
      <a:srgbClr val="C0C0C0"/>
    </a:custClr>
    <a:custClr name="7 50%">
      <a:srgbClr val="FCD97F"/>
    </a:custClr>
    <a:custClr name="8 50%">
      <a:srgbClr val="F5B17F"/>
    </a:custClr>
    <a:custClr name="9 50%">
      <a:srgbClr val="DBE9F2"/>
    </a:custClr>
    <a:custClr name="10 50%">
      <a:srgbClr val="C2D3E7"/>
    </a:custClr>
    <a:custClr name="1 50%">
      <a:srgbClr val="F7C07F"/>
    </a:custClr>
    <a:custClr name="2 50%">
      <a:srgbClr val="F2A287"/>
    </a:custClr>
    <a:custClr name="3 50%">
      <a:srgbClr val="869DC4"/>
    </a:custClr>
    <a:custClr name="4 50%">
      <a:srgbClr val="8C96A2"/>
    </a:custClr>
    <a:custClr name="5 50%">
      <a:srgbClr val="B7B8B8"/>
    </a:custClr>
    <a:custClr name="6 50%">
      <a:srgbClr val="D5D5D5"/>
    </a:custClr>
    <a:custClr name="11 100%">
      <a:srgbClr val="5578B2"/>
    </a:custClr>
    <a:custClr name="12 100%">
      <a:srgbClr val="DFDEDD"/>
    </a:custClr>
    <a:custClr name="13 100%">
      <a:srgbClr val="404040"/>
    </a:custClr>
    <a:custClr name="14 100%">
      <a:srgbClr val="000000"/>
    </a:custClr>
    <a:custClr name="1 30%">
      <a:srgbClr val="FAD9B2"/>
    </a:custClr>
    <a:custClr name="2 30%">
      <a:srgbClr val="F7C7B7"/>
    </a:custClr>
    <a:custClr name="3 30%">
      <a:srgbClr val="B6C4DC"/>
    </a:custClr>
    <a:custClr name="4 30%">
      <a:srgbClr val="BAC0C7"/>
    </a:custClr>
    <a:custClr name="5 30%">
      <a:srgbClr val="D4D4D4"/>
    </a:custClr>
    <a:custClr name="6 30%">
      <a:srgbClr val="E6E6E6"/>
    </a:custClr>
    <a:custClr name="11 50%">
      <a:srgbClr val="AABBD8"/>
    </a:custClr>
    <a:custClr name="12 40%">
      <a:srgbClr val="F2F2F1"/>
    </a:custClr>
    <a:custClr name="13 65%">
      <a:srgbClr val="838383"/>
    </a:custClr>
    <a:custClr name="14 65%">
      <a:srgbClr val="595959"/>
    </a:custClr>
  </a:custClrLst>
  <a:extLst>
    <a:ext uri="{05A4C25C-085E-4340-85A3-A5531E510DB2}">
      <thm15:themeFamily xmlns:thm15="http://schemas.microsoft.com/office/thememl/2012/main" name="DZBANK_PowerPoint_16x9_de.potx" id="{59EE6E8B-7C99-4C7C-AC0E-EC477E68C163}" vid="{F8DDE849-8C01-4AE4-A9B2-8EADF4749B5D}"/>
    </a:ext>
  </a:extLst>
</a:theme>
</file>

<file path=ppt/theme/theme2.xml><?xml version="1.0" encoding="utf-8"?>
<a:theme xmlns:a="http://schemas.openxmlformats.org/drawingml/2006/main" name="Larissa">
  <a:themeElements>
    <a:clrScheme name="DZ Bank">
      <a:dk1>
        <a:srgbClr val="000000"/>
      </a:dk1>
      <a:lt1>
        <a:srgbClr val="FFFFFF"/>
      </a:lt1>
      <a:dk2>
        <a:srgbClr val="707172"/>
      </a:dk2>
      <a:lt2>
        <a:srgbClr val="DFDEDD"/>
      </a:lt2>
      <a:accent1>
        <a:srgbClr val="F08200"/>
      </a:accent1>
      <a:accent2>
        <a:srgbClr val="0E3C8A"/>
      </a:accent2>
      <a:accent3>
        <a:srgbClr val="E6460F"/>
      </a:accent3>
      <a:accent4>
        <a:srgbClr val="707172"/>
      </a:accent4>
      <a:accent5>
        <a:srgbClr val="ABABAB"/>
      </a:accent5>
      <a:accent6>
        <a:srgbClr val="DFDEDD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DZ Bank">
      <a:dk1>
        <a:srgbClr val="000000"/>
      </a:dk1>
      <a:lt1>
        <a:srgbClr val="FFFFFF"/>
      </a:lt1>
      <a:dk2>
        <a:srgbClr val="707172"/>
      </a:dk2>
      <a:lt2>
        <a:srgbClr val="DFDEDD"/>
      </a:lt2>
      <a:accent1>
        <a:srgbClr val="F08200"/>
      </a:accent1>
      <a:accent2>
        <a:srgbClr val="0E3C8A"/>
      </a:accent2>
      <a:accent3>
        <a:srgbClr val="E6460F"/>
      </a:accent3>
      <a:accent4>
        <a:srgbClr val="707172"/>
      </a:accent4>
      <a:accent5>
        <a:srgbClr val="ABABAB"/>
      </a:accent5>
      <a:accent6>
        <a:srgbClr val="DFDEDD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1044</Words>
  <Application>Microsoft Office PowerPoint</Application>
  <PresentationFormat>Breitbild</PresentationFormat>
  <Paragraphs>206</Paragraphs>
  <Slides>11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Wingdings</vt:lpstr>
      <vt:lpstr>DZ BANK</vt:lpstr>
      <vt:lpstr>think-cell Folie</vt:lpstr>
      <vt:lpstr>Arbeitsblatt</vt:lpstr>
      <vt:lpstr>Personas mit Kontakt zum Reisemanagement</vt:lpstr>
      <vt:lpstr>Methodische Grundlage: VERDICHTEN - PERSONAS als Modelle</vt:lpstr>
      <vt:lpstr>Persona &lt;Rolle&gt; - &lt;fiktiver Name&gt;  </vt:lpstr>
      <vt:lpstr>Persona junger Mitarbeiter - Dieter </vt:lpstr>
      <vt:lpstr>Persona Vertriebsmitarbeiter - Claus  </vt:lpstr>
      <vt:lpstr>Persona Projektleiter - Jens </vt:lpstr>
      <vt:lpstr>Persona Travel Arranger - Jasmin  </vt:lpstr>
      <vt:lpstr>Persona Travelarranger - Emilia </vt:lpstr>
      <vt:lpstr>Persona Travelmanagerin - Carina  </vt:lpstr>
      <vt:lpstr>Persona Buchhaltung mit Prüfrolle – Karoline </vt:lpstr>
      <vt:lpstr>Liste identifizierter Persona für Reisemanagement</vt:lpstr>
    </vt:vector>
  </TitlesOfParts>
  <Company>DZ BANK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Untertitel der Präsentation</dc:title>
  <dc:creator>Heise, Rainer</dc:creator>
  <cp:lastModifiedBy>Daniela Apel, EL</cp:lastModifiedBy>
  <cp:revision>309</cp:revision>
  <cp:lastPrinted>2019-01-25T08:23:50Z</cp:lastPrinted>
  <dcterms:created xsi:type="dcterms:W3CDTF">2018-10-02T12:48:05Z</dcterms:created>
  <dcterms:modified xsi:type="dcterms:W3CDTF">2019-01-25T08:26:04Z</dcterms:modified>
</cp:coreProperties>
</file>