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5" r:id="rId3"/>
    <p:sldId id="257" r:id="rId4"/>
    <p:sldId id="260" r:id="rId5"/>
    <p:sldId id="261" r:id="rId6"/>
    <p:sldId id="258" r:id="rId7"/>
    <p:sldId id="259" r:id="rId8"/>
    <p:sldId id="266" r:id="rId9"/>
    <p:sldId id="273" r:id="rId10"/>
    <p:sldId id="262" r:id="rId11"/>
    <p:sldId id="271" r:id="rId12"/>
    <p:sldId id="276" r:id="rId13"/>
    <p:sldId id="270" r:id="rId14"/>
    <p:sldId id="279" r:id="rId15"/>
    <p:sldId id="278" r:id="rId16"/>
    <p:sldId id="27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59F45C8-376E-4C83-80F9-78C5F1B4B6D8}" type="datetimeFigureOut">
              <a:rPr lang="en-US" smtClean="0"/>
              <a:t>14-Mar-22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16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22701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58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12608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F45C8-376E-4C83-80F9-78C5F1B4B6D8}" type="datetimeFigureOut">
              <a:rPr lang="en-US" smtClean="0"/>
              <a:t>14-Mar-22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07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F45C8-376E-4C83-80F9-78C5F1B4B6D8}" type="datetimeFigureOut">
              <a:rPr lang="en-US" smtClean="0"/>
              <a:t>14-Mar-22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57248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F45C8-376E-4C83-80F9-78C5F1B4B6D8}" type="datetimeFigureOut">
              <a:rPr lang="en-US" smtClean="0"/>
              <a:t>14-Mar-22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227632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F45C8-376E-4C83-80F9-78C5F1B4B6D8}" type="datetimeFigureOut">
              <a:rPr lang="en-US" smtClean="0"/>
              <a:t>14-Mar-22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70503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F45C8-376E-4C83-80F9-78C5F1B4B6D8}" type="datetimeFigureOut">
              <a:rPr lang="en-US" smtClean="0"/>
              <a:t>14-Mar-22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13413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F45C8-376E-4C83-80F9-78C5F1B4B6D8}" type="datetimeFigureOut">
              <a:rPr lang="en-US" smtClean="0"/>
              <a:t>14-Mar-22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43730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F45C8-376E-4C83-80F9-78C5F1B4B6D8}" type="datetimeFigureOut">
              <a:rPr lang="en-US" smtClean="0"/>
              <a:t>14-Mar-22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9F45C8-376E-4C83-80F9-78C5F1B4B6D8}" type="datetimeFigureOut">
              <a:rPr lang="en-US" smtClean="0"/>
              <a:t>14-Mar-22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4998E4-B656-46F2-9CA2-2BA5926F452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0742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61FD-CC3D-4F02-B37E-AE8745F541C8}"/>
              </a:ext>
            </a:extLst>
          </p:cNvPr>
          <p:cNvSpPr>
            <a:spLocks noGrp="1"/>
          </p:cNvSpPr>
          <p:nvPr>
            <p:ph type="ctrTitle"/>
          </p:nvPr>
        </p:nvSpPr>
        <p:spPr>
          <a:xfrm>
            <a:off x="447869" y="4960137"/>
            <a:ext cx="7772400" cy="1463040"/>
          </a:xfrm>
        </p:spPr>
        <p:txBody>
          <a:bodyPr/>
          <a:lstStyle/>
          <a:p>
            <a:pPr algn="ctr"/>
            <a:r>
              <a:rPr lang="ro-RO" dirty="0"/>
              <a:t>ALGORITMI DE SORTARE</a:t>
            </a:r>
            <a:endParaRPr lang="en-US" dirty="0"/>
          </a:p>
        </p:txBody>
      </p:sp>
      <p:sp>
        <p:nvSpPr>
          <p:cNvPr id="3" name="Subtitle 2">
            <a:extLst>
              <a:ext uri="{FF2B5EF4-FFF2-40B4-BE49-F238E27FC236}">
                <a16:creationId xmlns:a16="http://schemas.microsoft.com/office/drawing/2014/main" id="{12F47EF6-5136-4750-9C6E-D5FF30B28819}"/>
              </a:ext>
            </a:extLst>
          </p:cNvPr>
          <p:cNvSpPr>
            <a:spLocks noGrp="1"/>
          </p:cNvSpPr>
          <p:nvPr>
            <p:ph type="subTitle" idx="1"/>
          </p:nvPr>
        </p:nvSpPr>
        <p:spPr/>
        <p:txBody>
          <a:bodyPr/>
          <a:lstStyle/>
          <a:p>
            <a:r>
              <a:rPr lang="en-US" dirty="0"/>
              <a:t>ROGOZA RALUCA-IOANA</a:t>
            </a:r>
          </a:p>
          <a:p>
            <a:r>
              <a:rPr lang="en-US" dirty="0"/>
              <a:t>134</a:t>
            </a:r>
          </a:p>
        </p:txBody>
      </p:sp>
    </p:spTree>
    <p:extLst>
      <p:ext uri="{BB962C8B-B14F-4D97-AF65-F5344CB8AC3E}">
        <p14:creationId xmlns:p14="http://schemas.microsoft.com/office/powerpoint/2010/main" val="97463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302017730"/>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0.001948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0.0020697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0.000803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0.000643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0.000609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0.000612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0.0027097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0.0028382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0.0028974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0.0000429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0.000848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0.0024375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0.0220083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0.2218057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0.000916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0.000817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0.001487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0.001328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0.001440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0.0016273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0.0016253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0.0016277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0.0013269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0.0012986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0.0012925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4</a:t>
            </a:r>
            <a:endParaRPr lang="en-US" dirty="0"/>
          </a:p>
        </p:txBody>
      </p:sp>
      <p:cxnSp>
        <p:nvCxnSpPr>
          <p:cNvPr id="7" name="Straight Connector 6">
            <a:extLst>
              <a:ext uri="{FF2B5EF4-FFF2-40B4-BE49-F238E27FC236}">
                <a16:creationId xmlns:a16="http://schemas.microsoft.com/office/drawing/2014/main" id="{E75BC2FA-4804-4E16-B9F7-11DD924CBB9F}"/>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0C5AC5C-A2BC-4A07-BE8A-9DB1312C921A}"/>
              </a:ext>
            </a:extLst>
          </p:cNvPr>
          <p:cNvSpPr txBox="1"/>
          <p:nvPr/>
        </p:nvSpPr>
        <p:spPr>
          <a:xfrm>
            <a:off x="1129006" y="1745643"/>
            <a:ext cx="634482" cy="338554"/>
          </a:xfrm>
          <a:prstGeom prst="rect">
            <a:avLst/>
          </a:prstGeom>
          <a:noFill/>
        </p:spPr>
        <p:txBody>
          <a:bodyPr wrap="square" rtlCol="0">
            <a:spAutoFit/>
          </a:bodyPr>
          <a:lstStyle/>
          <a:p>
            <a:r>
              <a:rPr lang="en-US" sz="1600" dirty="0" err="1"/>
              <a:t>nmax</a:t>
            </a:r>
            <a:endParaRPr lang="en-US" sz="1600" dirty="0"/>
          </a:p>
        </p:txBody>
      </p:sp>
      <p:sp>
        <p:nvSpPr>
          <p:cNvPr id="9" name="TextBox 8">
            <a:extLst>
              <a:ext uri="{FF2B5EF4-FFF2-40B4-BE49-F238E27FC236}">
                <a16:creationId xmlns:a16="http://schemas.microsoft.com/office/drawing/2014/main" id="{A32B83EA-E4B6-42B2-A014-EE6AC47BEB75}"/>
              </a:ext>
            </a:extLst>
          </p:cNvPr>
          <p:cNvSpPr txBox="1"/>
          <p:nvPr/>
        </p:nvSpPr>
        <p:spPr>
          <a:xfrm>
            <a:off x="550504" y="1980877"/>
            <a:ext cx="869302"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429136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2830606899"/>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0.016625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0.018373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0.020692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0.023278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0.024439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0.024971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0.0247559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0.0248605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0.007742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0.007713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0.007661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0.007628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0.007651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0.0395627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0.0401276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0.0398541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0.000716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0.000716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0.000722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0.0039771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0.0230564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0.2225639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0.073897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0.075334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0.074226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0.074525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0.076225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0.073435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0.0189777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0.0190123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0.0183511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0.006111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0.008516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0.011882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0.014648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0.0139599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0.0136804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0.0143132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0.0003941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0.0003946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5</a:t>
            </a:r>
            <a:endParaRPr lang="en-US" dirty="0"/>
          </a:p>
        </p:txBody>
      </p:sp>
      <p:sp>
        <p:nvSpPr>
          <p:cNvPr id="2" name="TextBox 1">
            <a:extLst>
              <a:ext uri="{FF2B5EF4-FFF2-40B4-BE49-F238E27FC236}">
                <a16:creationId xmlns:a16="http://schemas.microsoft.com/office/drawing/2014/main" id="{32847603-2690-43F4-A58D-207B21732D26}"/>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3" name="TextBox 2">
            <a:extLst>
              <a:ext uri="{FF2B5EF4-FFF2-40B4-BE49-F238E27FC236}">
                <a16:creationId xmlns:a16="http://schemas.microsoft.com/office/drawing/2014/main" id="{AC6360CE-5F9D-439C-AEB9-17AE959A89F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cxnSp>
        <p:nvCxnSpPr>
          <p:cNvPr id="17" name="Straight Connector 16">
            <a:extLst>
              <a:ext uri="{FF2B5EF4-FFF2-40B4-BE49-F238E27FC236}">
                <a16:creationId xmlns:a16="http://schemas.microsoft.com/office/drawing/2014/main" id="{188E8D1D-FB0D-47E6-9608-C57C047C8932}"/>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751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9297-40F7-43EA-90FD-0CF62261EC70}"/>
              </a:ext>
            </a:extLst>
          </p:cNvPr>
          <p:cNvSpPr>
            <a:spLocks noGrp="1"/>
          </p:cNvSpPr>
          <p:nvPr>
            <p:ph type="title"/>
          </p:nvPr>
        </p:nvSpPr>
        <p:spPr/>
        <p:txBody>
          <a:bodyPr/>
          <a:lstStyle/>
          <a:p>
            <a:r>
              <a:rPr lang="en-US" dirty="0" err="1"/>
              <a:t>concluzii</a:t>
            </a:r>
            <a:endParaRPr lang="en-US" dirty="0"/>
          </a:p>
        </p:txBody>
      </p:sp>
      <p:sp>
        <p:nvSpPr>
          <p:cNvPr id="3" name="Content Placeholder 2">
            <a:extLst>
              <a:ext uri="{FF2B5EF4-FFF2-40B4-BE49-F238E27FC236}">
                <a16:creationId xmlns:a16="http://schemas.microsoft.com/office/drawing/2014/main" id="{4F8F819F-FB3B-4213-98CE-65081C189F02}"/>
              </a:ext>
            </a:extLst>
          </p:cNvPr>
          <p:cNvSpPr>
            <a:spLocks noGrp="1"/>
          </p:cNvSpPr>
          <p:nvPr>
            <p:ph idx="1"/>
          </p:nvPr>
        </p:nvSpPr>
        <p:spPr/>
        <p:txBody>
          <a:bodyPr/>
          <a:lstStyle/>
          <a:p>
            <a:pPr>
              <a:buFont typeface="Wingdings" panose="05000000000000000000" pitchFamily="2" charset="2"/>
              <a:buChar char="v"/>
            </a:pPr>
            <a:r>
              <a:rPr lang="en-US" dirty="0"/>
              <a:t> </a:t>
            </a:r>
            <a:r>
              <a:rPr lang="ro-RO" dirty="0"/>
              <a:t>Atât pentru</a:t>
            </a:r>
            <a:r>
              <a:rPr lang="en-US" dirty="0"/>
              <a:t> n=10</a:t>
            </a:r>
            <a:r>
              <a:rPr lang="ro-RO" baseline="30000" dirty="0"/>
              <a:t>2</a:t>
            </a:r>
            <a:r>
              <a:rPr lang="ro-RO" dirty="0"/>
              <a:t>, cât și pentru </a:t>
            </a:r>
            <a:r>
              <a:rPr lang="en-US" dirty="0"/>
              <a:t>n=10</a:t>
            </a:r>
            <a:r>
              <a:rPr lang="ro-RO" baseline="30000" dirty="0"/>
              <a:t>4 </a:t>
            </a:r>
            <a:r>
              <a:rPr lang="ro-RO" dirty="0"/>
              <a:t>și </a:t>
            </a:r>
            <a:r>
              <a:rPr lang="en-US" dirty="0"/>
              <a:t>n=10</a:t>
            </a:r>
            <a:r>
              <a:rPr lang="ro-RO" baseline="30000" dirty="0"/>
              <a:t>5</a:t>
            </a:r>
            <a:r>
              <a:rPr lang="ro-RO" dirty="0"/>
              <a:t>, algoritmii au cam același timp de rulare.</a:t>
            </a:r>
          </a:p>
          <a:p>
            <a:pPr>
              <a:buFont typeface="Wingdings" panose="05000000000000000000" pitchFamily="2" charset="2"/>
              <a:buChar char="v"/>
            </a:pPr>
            <a:r>
              <a:rPr lang="ro-RO" dirty="0"/>
              <a:t> Counting Sort rulează cel mai greu, iar Cocktail Shaker Sort cel mai rapid.</a:t>
            </a:r>
          </a:p>
          <a:p>
            <a:pPr>
              <a:buFont typeface="Wingdings" panose="05000000000000000000" pitchFamily="2" charset="2"/>
              <a:buChar char="v"/>
            </a:pPr>
            <a:r>
              <a:rPr lang="ro-RO" dirty="0"/>
              <a:t> Pentru </a:t>
            </a:r>
            <a:r>
              <a:rPr lang="en-US" dirty="0"/>
              <a:t>n=10</a:t>
            </a:r>
            <a:r>
              <a:rPr lang="ro-RO" baseline="30000" dirty="0"/>
              <a:t>4 </a:t>
            </a:r>
            <a:r>
              <a:rPr lang="ro-RO" dirty="0"/>
              <a:t>și </a:t>
            </a:r>
            <a:r>
              <a:rPr lang="en-US" dirty="0"/>
              <a:t>n=10</a:t>
            </a:r>
            <a:r>
              <a:rPr lang="ro-RO" baseline="30000" dirty="0"/>
              <a:t>5</a:t>
            </a:r>
            <a:r>
              <a:rPr lang="ro-RO" dirty="0"/>
              <a:t> Radix Sort bate sortarea nativă din C++.</a:t>
            </a:r>
          </a:p>
        </p:txBody>
      </p:sp>
    </p:spTree>
    <p:extLst>
      <p:ext uri="{BB962C8B-B14F-4D97-AF65-F5344CB8AC3E}">
        <p14:creationId xmlns:p14="http://schemas.microsoft.com/office/powerpoint/2010/main" val="313028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4180889231"/>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52.163135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53.644354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33.365602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55.860773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34.558983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36.696896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34.184078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34.258094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34.216957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27.101681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42.231106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38.343270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92.125997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87.578396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106.29231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98.723448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102.08607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102.42213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0.9178061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0.9220253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0.9248355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1.5386795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0.9397656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0.9793831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0.9209305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0.9351874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1.1411178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26.665039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26.963767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27.456471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35.274822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29.230546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28.960024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26.982681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26.954087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27.046287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0.2170718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2.850243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5.6327375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13.458504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10.946789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14.298203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13.295202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13.265406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13.269369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0.3981654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0.3988647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0.4063368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0.6685639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0.4072675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0.4111734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0.4058689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0.3971023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0.3982128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8</a:t>
            </a:r>
            <a:endParaRPr lang="en-US" dirty="0"/>
          </a:p>
        </p:txBody>
      </p:sp>
      <p:cxnSp>
        <p:nvCxnSpPr>
          <p:cNvPr id="6" name="Straight Connector 5">
            <a:extLst>
              <a:ext uri="{FF2B5EF4-FFF2-40B4-BE49-F238E27FC236}">
                <a16:creationId xmlns:a16="http://schemas.microsoft.com/office/drawing/2014/main" id="{007A9D1E-8F45-45EC-A83B-B17CF4130C6E}"/>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78ABE64-BD52-42C5-B416-0CCD4557E8E4}"/>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8" name="TextBox 7">
            <a:extLst>
              <a:ext uri="{FF2B5EF4-FFF2-40B4-BE49-F238E27FC236}">
                <a16:creationId xmlns:a16="http://schemas.microsoft.com/office/drawing/2014/main" id="{21B52E10-4B2A-4031-BF68-45B27088052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209486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9297-40F7-43EA-90FD-0CF62261EC70}"/>
              </a:ext>
            </a:extLst>
          </p:cNvPr>
          <p:cNvSpPr>
            <a:spLocks noGrp="1"/>
          </p:cNvSpPr>
          <p:nvPr>
            <p:ph type="title"/>
          </p:nvPr>
        </p:nvSpPr>
        <p:spPr/>
        <p:txBody>
          <a:bodyPr/>
          <a:lstStyle/>
          <a:p>
            <a:r>
              <a:rPr lang="en-US" dirty="0" err="1"/>
              <a:t>concluzii</a:t>
            </a:r>
            <a:endParaRPr lang="en-US" dirty="0"/>
          </a:p>
        </p:txBody>
      </p:sp>
      <p:sp>
        <p:nvSpPr>
          <p:cNvPr id="3" name="Content Placeholder 2">
            <a:extLst>
              <a:ext uri="{FF2B5EF4-FFF2-40B4-BE49-F238E27FC236}">
                <a16:creationId xmlns:a16="http://schemas.microsoft.com/office/drawing/2014/main" id="{4F8F819F-FB3B-4213-98CE-65081C189F02}"/>
              </a:ext>
            </a:extLst>
          </p:cNvPr>
          <p:cNvSpPr>
            <a:spLocks noGrp="1"/>
          </p:cNvSpPr>
          <p:nvPr>
            <p:ph idx="1"/>
          </p:nvPr>
        </p:nvSpPr>
        <p:spPr/>
        <p:txBody>
          <a:bodyPr/>
          <a:lstStyle/>
          <a:p>
            <a:pPr>
              <a:buFont typeface="Wingdings" panose="05000000000000000000" pitchFamily="2" charset="2"/>
              <a:buChar char="v"/>
            </a:pPr>
            <a:r>
              <a:rPr lang="en-US" dirty="0"/>
              <a:t> </a:t>
            </a:r>
            <a:r>
              <a:rPr lang="ro-RO" dirty="0"/>
              <a:t>Pentru </a:t>
            </a:r>
            <a:r>
              <a:rPr lang="en-US" dirty="0"/>
              <a:t>n=10</a:t>
            </a:r>
            <a:r>
              <a:rPr lang="ro-RO" baseline="30000" dirty="0"/>
              <a:t>8 </a:t>
            </a:r>
            <a:r>
              <a:rPr lang="ro-RO" dirty="0"/>
              <a:t>cei mai rapizi sunt Cocktail Shaker Sort, dar și Counting Sort.</a:t>
            </a:r>
          </a:p>
          <a:p>
            <a:pPr>
              <a:buFont typeface="Wingdings" panose="05000000000000000000" pitchFamily="2" charset="2"/>
              <a:buChar char="v"/>
            </a:pPr>
            <a:r>
              <a:rPr lang="ro-RO" dirty="0"/>
              <a:t> Pentru nmax cât mai mare, timpul de rulare al algoritmului Shell Sort crește semnificativ, în timp ce timpii algoritmilor Merge Sort și Cocktail Shaker Sort au valori apropiate la fiecare test diferit pentru nmax.</a:t>
            </a:r>
          </a:p>
          <a:p>
            <a:pPr>
              <a:buFont typeface="Wingdings" panose="05000000000000000000" pitchFamily="2" charset="2"/>
              <a:buChar char="v"/>
            </a:pPr>
            <a:r>
              <a:rPr lang="ro-RO" dirty="0"/>
              <a:t> Sortarea nativă durează foarte mult pentru </a:t>
            </a:r>
            <a:r>
              <a:rPr lang="en-US" dirty="0"/>
              <a:t>10</a:t>
            </a:r>
            <a:r>
              <a:rPr lang="ro-RO" baseline="30000" dirty="0"/>
              <a:t>8</a:t>
            </a:r>
            <a:r>
              <a:rPr lang="ro-RO" dirty="0"/>
              <a:t> numere.</a:t>
            </a:r>
          </a:p>
          <a:p>
            <a:pPr>
              <a:buFont typeface="Wingdings" panose="05000000000000000000" pitchFamily="2" charset="2"/>
              <a:buChar char="v"/>
            </a:pPr>
            <a:r>
              <a:rPr lang="ro-RO" dirty="0"/>
              <a:t> Radix Sort bate sortarea nativă din C++ și în acest caz.</a:t>
            </a:r>
          </a:p>
          <a:p>
            <a:pPr>
              <a:buFont typeface="Wingdings" panose="05000000000000000000" pitchFamily="2" charset="2"/>
              <a:buChar char="v"/>
            </a:pPr>
            <a:r>
              <a:rPr lang="ro-RO" dirty="0"/>
              <a:t> Este evident faptul că sortarea Counting rulează mult mai rapid pe teste mai mari, iar timpii de rulare al celorlalți algorimi cresc liniar.</a:t>
            </a:r>
          </a:p>
          <a:p>
            <a:pPr>
              <a:buFont typeface="Wingdings" panose="05000000000000000000" pitchFamily="2" charset="2"/>
              <a:buChar char="v"/>
            </a:pPr>
            <a:endParaRPr lang="ro-RO" dirty="0"/>
          </a:p>
        </p:txBody>
      </p:sp>
    </p:spTree>
    <p:extLst>
      <p:ext uri="{BB962C8B-B14F-4D97-AF65-F5344CB8AC3E}">
        <p14:creationId xmlns:p14="http://schemas.microsoft.com/office/powerpoint/2010/main" val="213036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BB63CA3-27C3-4CF3-81A5-759DA53CA9C7}"/>
              </a:ext>
            </a:extLst>
          </p:cNvPr>
          <p:cNvGraphicFramePr>
            <a:graphicFrameLocks noGrp="1"/>
          </p:cNvGraphicFramePr>
          <p:nvPr>
            <p:extLst>
              <p:ext uri="{D42A27DB-BD31-4B8C-83A1-F6EECF244321}">
                <p14:modId xmlns:p14="http://schemas.microsoft.com/office/powerpoint/2010/main" val="2028341114"/>
              </p:ext>
            </p:extLst>
          </p:nvPr>
        </p:nvGraphicFramePr>
        <p:xfrm>
          <a:off x="3841724" y="2320251"/>
          <a:ext cx="3657600" cy="3108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780827368"/>
                    </a:ext>
                  </a:extLst>
                </a:gridCol>
                <a:gridCol w="1828800">
                  <a:extLst>
                    <a:ext uri="{9D8B030D-6E8A-4147-A177-3AD203B41FA5}">
                      <a16:colId xmlns:a16="http://schemas.microsoft.com/office/drawing/2014/main" val="4074852493"/>
                    </a:ext>
                  </a:extLst>
                </a:gridCol>
              </a:tblGrid>
              <a:tr h="518160">
                <a:tc>
                  <a:txBody>
                    <a:bodyPr/>
                    <a:lstStyle/>
                    <a:p>
                      <a:pPr algn="ctr"/>
                      <a:r>
                        <a:rPr lang="en-US" sz="1400" b="0" dirty="0">
                          <a:solidFill>
                            <a:schemeClr val="tx1"/>
                          </a:solidFill>
                        </a:rPr>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b="0" dirty="0">
                          <a:solidFill>
                            <a:schemeClr val="tx1"/>
                          </a:solidFill>
                        </a:rPr>
                        <a:t>0.001996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518160">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1.460122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518160">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0.040460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518160">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2.433421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518160">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0.002212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518160">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3" name="TextBox 2">
            <a:extLst>
              <a:ext uri="{FF2B5EF4-FFF2-40B4-BE49-F238E27FC236}">
                <a16:creationId xmlns:a16="http://schemas.microsoft.com/office/drawing/2014/main" id="{62EE8689-D0C2-4DCA-A1F5-95FD72ED7752}"/>
              </a:ext>
            </a:extLst>
          </p:cNvPr>
          <p:cNvSpPr txBox="1"/>
          <p:nvPr/>
        </p:nvSpPr>
        <p:spPr>
          <a:xfrm>
            <a:off x="895739" y="1194318"/>
            <a:ext cx="5691673" cy="369332"/>
          </a:xfrm>
          <a:prstGeom prst="rect">
            <a:avLst/>
          </a:prstGeom>
          <a:noFill/>
        </p:spPr>
        <p:txBody>
          <a:bodyPr wrap="square" rtlCol="0">
            <a:spAutoFit/>
          </a:bodyPr>
          <a:lstStyle/>
          <a:p>
            <a:r>
              <a:rPr lang="ro-RO" dirty="0"/>
              <a:t>n=10</a:t>
            </a:r>
            <a:r>
              <a:rPr lang="ro-RO" baseline="30000" dirty="0"/>
              <a:t>4 </a:t>
            </a:r>
            <a:r>
              <a:rPr lang="ro-RO" dirty="0"/>
              <a:t>și nmax=10</a:t>
            </a:r>
            <a:r>
              <a:rPr lang="ro-RO" baseline="30000" dirty="0"/>
              <a:t>6  </a:t>
            </a:r>
            <a:r>
              <a:rPr lang="ro-RO" dirty="0"/>
              <a:t>pe un test deja sortat </a:t>
            </a:r>
            <a:endParaRPr lang="en-US" dirty="0"/>
          </a:p>
        </p:txBody>
      </p:sp>
    </p:spTree>
    <p:extLst>
      <p:ext uri="{BB962C8B-B14F-4D97-AF65-F5344CB8AC3E}">
        <p14:creationId xmlns:p14="http://schemas.microsoft.com/office/powerpoint/2010/main" val="320097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095506-51E5-4C54-B01A-20CFB6633010}"/>
              </a:ext>
            </a:extLst>
          </p:cNvPr>
          <p:cNvSpPr>
            <a:spLocks noGrp="1"/>
          </p:cNvSpPr>
          <p:nvPr>
            <p:ph type="title"/>
          </p:nvPr>
        </p:nvSpPr>
        <p:spPr/>
        <p:txBody>
          <a:bodyPr/>
          <a:lstStyle/>
          <a:p>
            <a:r>
              <a:rPr lang="ro-RO" dirty="0"/>
              <a:t>Concluzii</a:t>
            </a:r>
            <a:endParaRPr lang="en-US" dirty="0"/>
          </a:p>
        </p:txBody>
      </p:sp>
      <p:sp>
        <p:nvSpPr>
          <p:cNvPr id="10" name="Content Placeholder 9">
            <a:extLst>
              <a:ext uri="{FF2B5EF4-FFF2-40B4-BE49-F238E27FC236}">
                <a16:creationId xmlns:a16="http://schemas.microsoft.com/office/drawing/2014/main" id="{6D49E413-1B59-40BA-B2AE-A6803B87AE3C}"/>
              </a:ext>
            </a:extLst>
          </p:cNvPr>
          <p:cNvSpPr>
            <a:spLocks noGrp="1"/>
          </p:cNvSpPr>
          <p:nvPr>
            <p:ph idx="1"/>
          </p:nvPr>
        </p:nvSpPr>
        <p:spPr/>
        <p:txBody>
          <a:bodyPr/>
          <a:lstStyle/>
          <a:p>
            <a:pPr>
              <a:buFont typeface="Wingdings" panose="05000000000000000000" pitchFamily="2" charset="2"/>
              <a:buChar char="v"/>
            </a:pPr>
            <a:r>
              <a:rPr lang="ro-RO" dirty="0"/>
              <a:t> Pe un test deja sortat algoritmii scot niște timpi de rulare foarte buni.</a:t>
            </a:r>
          </a:p>
          <a:p>
            <a:pPr>
              <a:buFont typeface="Wingdings" panose="05000000000000000000" pitchFamily="2" charset="2"/>
              <a:buChar char="v"/>
            </a:pPr>
            <a:r>
              <a:rPr lang="ro-RO" dirty="0"/>
              <a:t> Cocktail Shaker Sort este din nou pe primul loc, urmat de sortarea nativă, Radix Sort și Counting Sort, iar cei din coadă rămân Shell Sort și Merge Sort. </a:t>
            </a:r>
          </a:p>
        </p:txBody>
      </p:sp>
    </p:spTree>
    <p:extLst>
      <p:ext uri="{BB962C8B-B14F-4D97-AF65-F5344CB8AC3E}">
        <p14:creationId xmlns:p14="http://schemas.microsoft.com/office/powerpoint/2010/main" val="61014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E7905D-FF55-48C3-B6D9-21C53B5771C9}"/>
              </a:ext>
            </a:extLst>
          </p:cNvPr>
          <p:cNvSpPr>
            <a:spLocks noGrp="1"/>
          </p:cNvSpPr>
          <p:nvPr>
            <p:ph type="title" idx="4294967295"/>
          </p:nvPr>
        </p:nvSpPr>
        <p:spPr>
          <a:xfrm>
            <a:off x="1235868" y="2679700"/>
            <a:ext cx="9720263" cy="1498600"/>
          </a:xfrm>
        </p:spPr>
        <p:txBody>
          <a:bodyPr/>
          <a:lstStyle/>
          <a:p>
            <a:pPr algn="ctr"/>
            <a:r>
              <a:rPr lang="ro-RO" dirty="0"/>
              <a:t>SFÂRȘIT</a:t>
            </a:r>
            <a:endParaRPr lang="en-US" dirty="0"/>
          </a:p>
        </p:txBody>
      </p:sp>
    </p:spTree>
    <p:extLst>
      <p:ext uri="{BB962C8B-B14F-4D97-AF65-F5344CB8AC3E}">
        <p14:creationId xmlns:p14="http://schemas.microsoft.com/office/powerpoint/2010/main" val="355480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8F5B7-76C8-43AB-92D2-DB0A57C6968C}"/>
              </a:ext>
            </a:extLst>
          </p:cNvPr>
          <p:cNvSpPr>
            <a:spLocks noGrp="1"/>
          </p:cNvSpPr>
          <p:nvPr>
            <p:ph type="title" idx="4294967295"/>
          </p:nvPr>
        </p:nvSpPr>
        <p:spPr>
          <a:xfrm>
            <a:off x="1235868" y="2679700"/>
            <a:ext cx="9720263" cy="1498600"/>
          </a:xfrm>
        </p:spPr>
        <p:txBody>
          <a:bodyPr/>
          <a:lstStyle/>
          <a:p>
            <a:pPr algn="ctr"/>
            <a:r>
              <a:rPr lang="en-US" dirty="0" err="1"/>
              <a:t>implementarea</a:t>
            </a:r>
            <a:r>
              <a:rPr lang="en-US" dirty="0"/>
              <a:t> </a:t>
            </a:r>
            <a:r>
              <a:rPr lang="en-US" dirty="0" err="1"/>
              <a:t>algoritmilor</a:t>
            </a:r>
            <a:endParaRPr lang="en-US" dirty="0"/>
          </a:p>
        </p:txBody>
      </p:sp>
    </p:spTree>
    <p:extLst>
      <p:ext uri="{BB962C8B-B14F-4D97-AF65-F5344CB8AC3E}">
        <p14:creationId xmlns:p14="http://schemas.microsoft.com/office/powerpoint/2010/main" val="173291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F1B7-8A14-488E-8D07-68C035BBEC52}"/>
              </a:ext>
            </a:extLst>
          </p:cNvPr>
          <p:cNvSpPr>
            <a:spLocks noGrp="1"/>
          </p:cNvSpPr>
          <p:nvPr>
            <p:ph type="title"/>
          </p:nvPr>
        </p:nvSpPr>
        <p:spPr/>
        <p:txBody>
          <a:bodyPr/>
          <a:lstStyle/>
          <a:p>
            <a:r>
              <a:rPr lang="en-US" dirty="0"/>
              <a:t>Radix sort</a:t>
            </a:r>
          </a:p>
        </p:txBody>
      </p:sp>
      <p:sp>
        <p:nvSpPr>
          <p:cNvPr id="6" name="TextBox 5">
            <a:extLst>
              <a:ext uri="{FF2B5EF4-FFF2-40B4-BE49-F238E27FC236}">
                <a16:creationId xmlns:a16="http://schemas.microsoft.com/office/drawing/2014/main" id="{2BEA7766-830D-4409-AC92-D800A0DD104A}"/>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a:t>
            </a:r>
          </a:p>
          <a:p>
            <a:pPr marL="285750" indent="-285750">
              <a:buFont typeface="Arial" panose="020B0604020202020204" pitchFamily="34" charset="0"/>
              <a:buChar char="•"/>
            </a:pPr>
            <a:r>
              <a:rPr lang="en-US" dirty="0"/>
              <a:t>Average: O(n</a:t>
            </a:r>
            <a:r>
              <a:rPr lang="ro-RO" dirty="0"/>
              <a:t>*log max</a:t>
            </a:r>
            <a:r>
              <a:rPr lang="en-US" dirty="0"/>
              <a:t>) </a:t>
            </a:r>
          </a:p>
          <a:p>
            <a:pPr marL="285750" indent="-285750">
              <a:buFont typeface="Arial" panose="020B0604020202020204" pitchFamily="34" charset="0"/>
              <a:buChar char="•"/>
            </a:pPr>
            <a:r>
              <a:rPr lang="en-US" dirty="0"/>
              <a:t>Worst: O(n*</a:t>
            </a:r>
            <a:r>
              <a:rPr lang="ro-RO" dirty="0"/>
              <a:t>log max)</a:t>
            </a:r>
            <a:endParaRPr lang="en-US" dirty="0"/>
          </a:p>
        </p:txBody>
      </p:sp>
      <p:pic>
        <p:nvPicPr>
          <p:cNvPr id="4" name="Picture 3">
            <a:extLst>
              <a:ext uri="{FF2B5EF4-FFF2-40B4-BE49-F238E27FC236}">
                <a16:creationId xmlns:a16="http://schemas.microsoft.com/office/drawing/2014/main" id="{350395E0-9F95-4232-8A22-18615DDD4388}"/>
              </a:ext>
            </a:extLst>
          </p:cNvPr>
          <p:cNvPicPr>
            <a:picLocks noChangeAspect="1"/>
          </p:cNvPicPr>
          <p:nvPr/>
        </p:nvPicPr>
        <p:blipFill>
          <a:blip r:embed="rId2"/>
          <a:stretch>
            <a:fillRect/>
          </a:stretch>
        </p:blipFill>
        <p:spPr>
          <a:xfrm>
            <a:off x="6764698" y="1064273"/>
            <a:ext cx="4419600" cy="4972050"/>
          </a:xfrm>
          <a:prstGeom prst="rect">
            <a:avLst/>
          </a:prstGeom>
        </p:spPr>
      </p:pic>
    </p:spTree>
    <p:extLst>
      <p:ext uri="{BB962C8B-B14F-4D97-AF65-F5344CB8AC3E}">
        <p14:creationId xmlns:p14="http://schemas.microsoft.com/office/powerpoint/2010/main" val="155196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CF0D-4C9E-4654-A653-B576B34B0F6D}"/>
              </a:ext>
            </a:extLst>
          </p:cNvPr>
          <p:cNvSpPr>
            <a:spLocks noGrp="1"/>
          </p:cNvSpPr>
          <p:nvPr>
            <p:ph type="title"/>
          </p:nvPr>
        </p:nvSpPr>
        <p:spPr/>
        <p:txBody>
          <a:bodyPr/>
          <a:lstStyle/>
          <a:p>
            <a:r>
              <a:rPr lang="en-US" dirty="0"/>
              <a:t>merge sort</a:t>
            </a:r>
          </a:p>
        </p:txBody>
      </p:sp>
      <p:sp>
        <p:nvSpPr>
          <p:cNvPr id="8" name="TextBox 7">
            <a:extLst>
              <a:ext uri="{FF2B5EF4-FFF2-40B4-BE49-F238E27FC236}">
                <a16:creationId xmlns:a16="http://schemas.microsoft.com/office/drawing/2014/main" id="{99B64647-5545-4C6A-AFDC-AD5614754DC3}"/>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 </a:t>
            </a:r>
            <a:r>
              <a:rPr lang="en-US" dirty="0" err="1"/>
              <a:t>logn</a:t>
            </a:r>
            <a:r>
              <a:rPr lang="en-US" dirty="0"/>
              <a:t>)</a:t>
            </a:r>
          </a:p>
          <a:p>
            <a:pPr marL="285750" indent="-285750">
              <a:buFont typeface="Arial" panose="020B0604020202020204" pitchFamily="34" charset="0"/>
              <a:buChar char="•"/>
            </a:pPr>
            <a:r>
              <a:rPr lang="en-US" dirty="0"/>
              <a:t>Average: O(n </a:t>
            </a:r>
            <a:r>
              <a:rPr lang="en-US" dirty="0" err="1"/>
              <a:t>logn</a:t>
            </a:r>
            <a:r>
              <a:rPr lang="en-US" dirty="0"/>
              <a:t>)</a:t>
            </a:r>
          </a:p>
          <a:p>
            <a:pPr marL="285750" indent="-285750">
              <a:buFont typeface="Arial" panose="020B0604020202020204" pitchFamily="34" charset="0"/>
              <a:buChar char="•"/>
            </a:pPr>
            <a:r>
              <a:rPr lang="en-US" dirty="0"/>
              <a:t>Worst: O(n </a:t>
            </a:r>
            <a:r>
              <a:rPr lang="en-US" dirty="0" err="1"/>
              <a:t>logn</a:t>
            </a:r>
            <a:r>
              <a:rPr lang="en-US" dirty="0"/>
              <a:t>)</a:t>
            </a:r>
          </a:p>
        </p:txBody>
      </p:sp>
      <p:pic>
        <p:nvPicPr>
          <p:cNvPr id="6" name="Picture 5">
            <a:extLst>
              <a:ext uri="{FF2B5EF4-FFF2-40B4-BE49-F238E27FC236}">
                <a16:creationId xmlns:a16="http://schemas.microsoft.com/office/drawing/2014/main" id="{26B370D8-11D7-4AED-9A9B-3857AADA7500}"/>
              </a:ext>
            </a:extLst>
          </p:cNvPr>
          <p:cNvPicPr>
            <a:picLocks noChangeAspect="1"/>
          </p:cNvPicPr>
          <p:nvPr/>
        </p:nvPicPr>
        <p:blipFill>
          <a:blip r:embed="rId2"/>
          <a:stretch>
            <a:fillRect/>
          </a:stretch>
        </p:blipFill>
        <p:spPr>
          <a:xfrm>
            <a:off x="5404565" y="1433886"/>
            <a:ext cx="6143625" cy="4086225"/>
          </a:xfrm>
          <a:prstGeom prst="rect">
            <a:avLst/>
          </a:prstGeom>
        </p:spPr>
      </p:pic>
    </p:spTree>
    <p:extLst>
      <p:ext uri="{BB962C8B-B14F-4D97-AF65-F5344CB8AC3E}">
        <p14:creationId xmlns:p14="http://schemas.microsoft.com/office/powerpoint/2010/main" val="20678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6BC6-1A04-4A16-86BB-DCD27159D550}"/>
              </a:ext>
            </a:extLst>
          </p:cNvPr>
          <p:cNvSpPr>
            <a:spLocks noGrp="1"/>
          </p:cNvSpPr>
          <p:nvPr>
            <p:ph type="title"/>
          </p:nvPr>
        </p:nvSpPr>
        <p:spPr/>
        <p:txBody>
          <a:bodyPr/>
          <a:lstStyle/>
          <a:p>
            <a:r>
              <a:rPr lang="en-US" dirty="0"/>
              <a:t>shell sort</a:t>
            </a:r>
          </a:p>
        </p:txBody>
      </p:sp>
      <p:sp>
        <p:nvSpPr>
          <p:cNvPr id="6" name="TextBox 5">
            <a:extLst>
              <a:ext uri="{FF2B5EF4-FFF2-40B4-BE49-F238E27FC236}">
                <a16:creationId xmlns:a16="http://schemas.microsoft.com/office/drawing/2014/main" id="{7B6E7DF3-D0DB-4999-83AC-642EE5C9138C}"/>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 </a:t>
            </a:r>
            <a:r>
              <a:rPr lang="en-US" dirty="0" err="1"/>
              <a:t>logn</a:t>
            </a:r>
            <a:r>
              <a:rPr lang="en-US" dirty="0"/>
              <a:t>)</a:t>
            </a:r>
          </a:p>
          <a:p>
            <a:pPr marL="285750" indent="-285750">
              <a:buFont typeface="Arial" panose="020B0604020202020204" pitchFamily="34" charset="0"/>
              <a:buChar char="•"/>
            </a:pPr>
            <a:r>
              <a:rPr lang="en-US" dirty="0"/>
              <a:t>Average: O(n</a:t>
            </a:r>
            <a:r>
              <a:rPr lang="en-US" baseline="30000" dirty="0"/>
              <a:t>4/3</a:t>
            </a:r>
            <a:r>
              <a:rPr lang="en-US" dirty="0"/>
              <a:t>)</a:t>
            </a:r>
          </a:p>
          <a:p>
            <a:pPr marL="285750" indent="-285750">
              <a:buFont typeface="Arial" panose="020B0604020202020204" pitchFamily="34" charset="0"/>
              <a:buChar char="•"/>
            </a:pPr>
            <a:r>
              <a:rPr lang="en-US" dirty="0"/>
              <a:t>Worst: O(n</a:t>
            </a:r>
            <a:r>
              <a:rPr lang="en-US" baseline="30000" dirty="0"/>
              <a:t>3/2</a:t>
            </a:r>
            <a:r>
              <a:rPr lang="en-US" dirty="0"/>
              <a:t> )</a:t>
            </a:r>
          </a:p>
        </p:txBody>
      </p:sp>
      <p:pic>
        <p:nvPicPr>
          <p:cNvPr id="4" name="Picture 3">
            <a:extLst>
              <a:ext uri="{FF2B5EF4-FFF2-40B4-BE49-F238E27FC236}">
                <a16:creationId xmlns:a16="http://schemas.microsoft.com/office/drawing/2014/main" id="{F483789F-852D-4E2C-A8DF-92CE3C71557C}"/>
              </a:ext>
            </a:extLst>
          </p:cNvPr>
          <p:cNvPicPr>
            <a:picLocks noChangeAspect="1"/>
          </p:cNvPicPr>
          <p:nvPr/>
        </p:nvPicPr>
        <p:blipFill>
          <a:blip r:embed="rId2"/>
          <a:stretch>
            <a:fillRect/>
          </a:stretch>
        </p:blipFill>
        <p:spPr>
          <a:xfrm>
            <a:off x="6442497" y="1984215"/>
            <a:ext cx="4905375" cy="2143125"/>
          </a:xfrm>
          <a:prstGeom prst="rect">
            <a:avLst/>
          </a:prstGeom>
        </p:spPr>
      </p:pic>
    </p:spTree>
    <p:extLst>
      <p:ext uri="{BB962C8B-B14F-4D97-AF65-F5344CB8AC3E}">
        <p14:creationId xmlns:p14="http://schemas.microsoft.com/office/powerpoint/2010/main" val="126781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C935-78A9-41E3-BA5E-FCE0094BE333}"/>
              </a:ext>
            </a:extLst>
          </p:cNvPr>
          <p:cNvSpPr>
            <a:spLocks noGrp="1"/>
          </p:cNvSpPr>
          <p:nvPr>
            <p:ph type="title"/>
          </p:nvPr>
        </p:nvSpPr>
        <p:spPr/>
        <p:txBody>
          <a:bodyPr/>
          <a:lstStyle/>
          <a:p>
            <a:r>
              <a:rPr lang="en-US" dirty="0"/>
              <a:t>counting sort</a:t>
            </a:r>
          </a:p>
        </p:txBody>
      </p:sp>
      <p:sp>
        <p:nvSpPr>
          <p:cNvPr id="6" name="TextBox 5">
            <a:extLst>
              <a:ext uri="{FF2B5EF4-FFF2-40B4-BE49-F238E27FC236}">
                <a16:creationId xmlns:a16="http://schemas.microsoft.com/office/drawing/2014/main" id="{74490A86-4BF0-4BBA-B9E0-5BD0A8756286}"/>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a:t>
            </a:r>
            <a:r>
              <a:rPr lang="en-US" dirty="0" err="1"/>
              <a:t>n+nmax</a:t>
            </a:r>
            <a:r>
              <a:rPr lang="en-US" dirty="0"/>
              <a:t>)</a:t>
            </a:r>
          </a:p>
          <a:p>
            <a:pPr marL="285750" indent="-285750">
              <a:buFont typeface="Arial" panose="020B0604020202020204" pitchFamily="34" charset="0"/>
              <a:buChar char="•"/>
            </a:pPr>
            <a:r>
              <a:rPr lang="en-US" dirty="0"/>
              <a:t>Average: O(</a:t>
            </a:r>
            <a:r>
              <a:rPr lang="en-US" dirty="0" err="1"/>
              <a:t>n+nmax</a:t>
            </a:r>
            <a:r>
              <a:rPr lang="en-US" dirty="0"/>
              <a:t>)</a:t>
            </a:r>
          </a:p>
          <a:p>
            <a:pPr marL="285750" indent="-285750">
              <a:buFont typeface="Arial" panose="020B0604020202020204" pitchFamily="34" charset="0"/>
              <a:buChar char="•"/>
            </a:pPr>
            <a:r>
              <a:rPr lang="en-US" dirty="0"/>
              <a:t>Worst: O(</a:t>
            </a:r>
            <a:r>
              <a:rPr lang="en-US" dirty="0" err="1"/>
              <a:t>n+nmax</a:t>
            </a:r>
            <a:r>
              <a:rPr lang="en-US" dirty="0"/>
              <a:t>)</a:t>
            </a:r>
          </a:p>
        </p:txBody>
      </p:sp>
      <p:pic>
        <p:nvPicPr>
          <p:cNvPr id="4" name="Picture 3">
            <a:extLst>
              <a:ext uri="{FF2B5EF4-FFF2-40B4-BE49-F238E27FC236}">
                <a16:creationId xmlns:a16="http://schemas.microsoft.com/office/drawing/2014/main" id="{07C5AE0F-C9F1-4D52-B9D8-58A139390693}"/>
              </a:ext>
            </a:extLst>
          </p:cNvPr>
          <p:cNvPicPr>
            <a:picLocks noChangeAspect="1"/>
          </p:cNvPicPr>
          <p:nvPr/>
        </p:nvPicPr>
        <p:blipFill>
          <a:blip r:embed="rId2"/>
          <a:stretch>
            <a:fillRect/>
          </a:stretch>
        </p:blipFill>
        <p:spPr>
          <a:xfrm>
            <a:off x="7269130" y="1751036"/>
            <a:ext cx="3905250" cy="2886075"/>
          </a:xfrm>
          <a:prstGeom prst="rect">
            <a:avLst/>
          </a:prstGeom>
        </p:spPr>
      </p:pic>
    </p:spTree>
    <p:extLst>
      <p:ext uri="{BB962C8B-B14F-4D97-AF65-F5344CB8AC3E}">
        <p14:creationId xmlns:p14="http://schemas.microsoft.com/office/powerpoint/2010/main" val="9359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4DF0-D619-48E9-A400-D6DD9888ACE1}"/>
              </a:ext>
            </a:extLst>
          </p:cNvPr>
          <p:cNvSpPr>
            <a:spLocks noGrp="1"/>
          </p:cNvSpPr>
          <p:nvPr>
            <p:ph type="title"/>
          </p:nvPr>
        </p:nvSpPr>
        <p:spPr/>
        <p:txBody>
          <a:bodyPr/>
          <a:lstStyle/>
          <a:p>
            <a:r>
              <a:rPr lang="en-US" dirty="0"/>
              <a:t>cocktail shaker sort</a:t>
            </a:r>
          </a:p>
        </p:txBody>
      </p:sp>
      <p:sp>
        <p:nvSpPr>
          <p:cNvPr id="10" name="TextBox 9">
            <a:extLst>
              <a:ext uri="{FF2B5EF4-FFF2-40B4-BE49-F238E27FC236}">
                <a16:creationId xmlns:a16="http://schemas.microsoft.com/office/drawing/2014/main" id="{14C19ED9-BBAE-4D44-9D73-F30A5E0798E3}"/>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a:t>
            </a:r>
          </a:p>
          <a:p>
            <a:pPr marL="285750" indent="-285750">
              <a:buFont typeface="Arial" panose="020B0604020202020204" pitchFamily="34" charset="0"/>
              <a:buChar char="•"/>
            </a:pPr>
            <a:r>
              <a:rPr lang="en-US" dirty="0"/>
              <a:t>Average: O(n</a:t>
            </a:r>
            <a:r>
              <a:rPr lang="en-US" baseline="30000" dirty="0"/>
              <a:t>2</a:t>
            </a:r>
            <a:r>
              <a:rPr lang="en-US" dirty="0"/>
              <a:t>)</a:t>
            </a:r>
          </a:p>
          <a:p>
            <a:pPr marL="285750" indent="-285750">
              <a:buFont typeface="Arial" panose="020B0604020202020204" pitchFamily="34" charset="0"/>
              <a:buChar char="•"/>
            </a:pPr>
            <a:r>
              <a:rPr lang="en-US" dirty="0"/>
              <a:t>Worst: O(n</a:t>
            </a:r>
            <a:r>
              <a:rPr lang="en-US" baseline="30000" dirty="0"/>
              <a:t>2</a:t>
            </a:r>
            <a:r>
              <a:rPr lang="en-US" dirty="0"/>
              <a:t>)</a:t>
            </a:r>
          </a:p>
        </p:txBody>
      </p:sp>
      <p:pic>
        <p:nvPicPr>
          <p:cNvPr id="4" name="Picture 3">
            <a:extLst>
              <a:ext uri="{FF2B5EF4-FFF2-40B4-BE49-F238E27FC236}">
                <a16:creationId xmlns:a16="http://schemas.microsoft.com/office/drawing/2014/main" id="{9AD37217-CACB-4048-A359-EC2EDC2778CA}"/>
              </a:ext>
            </a:extLst>
          </p:cNvPr>
          <p:cNvPicPr>
            <a:picLocks noChangeAspect="1"/>
          </p:cNvPicPr>
          <p:nvPr/>
        </p:nvPicPr>
        <p:blipFill>
          <a:blip r:embed="rId2"/>
          <a:stretch>
            <a:fillRect/>
          </a:stretch>
        </p:blipFill>
        <p:spPr>
          <a:xfrm>
            <a:off x="6885705" y="865138"/>
            <a:ext cx="4543425" cy="5505450"/>
          </a:xfrm>
          <a:prstGeom prst="rect">
            <a:avLst/>
          </a:prstGeom>
        </p:spPr>
      </p:pic>
    </p:spTree>
    <p:extLst>
      <p:ext uri="{BB962C8B-B14F-4D97-AF65-F5344CB8AC3E}">
        <p14:creationId xmlns:p14="http://schemas.microsoft.com/office/powerpoint/2010/main" val="277523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896841-8D33-40A0-AFE2-A40B9C67DAF9}"/>
              </a:ext>
            </a:extLst>
          </p:cNvPr>
          <p:cNvSpPr>
            <a:spLocks noGrp="1"/>
          </p:cNvSpPr>
          <p:nvPr>
            <p:ph type="title" idx="4294967295"/>
          </p:nvPr>
        </p:nvSpPr>
        <p:spPr>
          <a:xfrm>
            <a:off x="1236662" y="2679700"/>
            <a:ext cx="9718675" cy="1498600"/>
          </a:xfrm>
        </p:spPr>
        <p:txBody>
          <a:bodyPr/>
          <a:lstStyle/>
          <a:p>
            <a:pPr algn="ctr"/>
            <a:r>
              <a:rPr lang="en-US" dirty="0"/>
              <a:t>Teste</a:t>
            </a:r>
            <a:r>
              <a:rPr lang="ro-RO" dirty="0"/>
              <a:t>+Concluzii</a:t>
            </a:r>
            <a:endParaRPr lang="en-US" dirty="0"/>
          </a:p>
        </p:txBody>
      </p:sp>
    </p:spTree>
    <p:extLst>
      <p:ext uri="{BB962C8B-B14F-4D97-AF65-F5344CB8AC3E}">
        <p14:creationId xmlns:p14="http://schemas.microsoft.com/office/powerpoint/2010/main" val="376606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1617960375"/>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0.0005914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0.0222095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0.2355666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2</a:t>
            </a:r>
            <a:endParaRPr lang="en-US" dirty="0"/>
          </a:p>
        </p:txBody>
      </p:sp>
      <p:cxnSp>
        <p:nvCxnSpPr>
          <p:cNvPr id="6" name="Straight Connector 5">
            <a:extLst>
              <a:ext uri="{FF2B5EF4-FFF2-40B4-BE49-F238E27FC236}">
                <a16:creationId xmlns:a16="http://schemas.microsoft.com/office/drawing/2014/main" id="{007A9D1E-8F45-45EC-A83B-B17CF4130C6E}"/>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78ABE64-BD52-42C5-B416-0CCD4557E8E4}"/>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8" name="TextBox 7">
            <a:extLst>
              <a:ext uri="{FF2B5EF4-FFF2-40B4-BE49-F238E27FC236}">
                <a16:creationId xmlns:a16="http://schemas.microsoft.com/office/drawing/2014/main" id="{21B52E10-4B2A-4031-BF68-45B27088052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32883805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875</TotalTime>
  <Words>717</Words>
  <Application>Microsoft Office PowerPoint</Application>
  <PresentationFormat>Widescreen</PresentationFormat>
  <Paragraphs>345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Tw Cen MT</vt:lpstr>
      <vt:lpstr>Tw Cen MT Condensed</vt:lpstr>
      <vt:lpstr>Wingdings</vt:lpstr>
      <vt:lpstr>Wingdings 3</vt:lpstr>
      <vt:lpstr>Integral</vt:lpstr>
      <vt:lpstr>ALGORITMI DE SORTARE</vt:lpstr>
      <vt:lpstr>implementarea algoritmilor</vt:lpstr>
      <vt:lpstr>Radix sort</vt:lpstr>
      <vt:lpstr>merge sort</vt:lpstr>
      <vt:lpstr>shell sort</vt:lpstr>
      <vt:lpstr>counting sort</vt:lpstr>
      <vt:lpstr>cocktail shaker sort</vt:lpstr>
      <vt:lpstr>Teste+Concluzii</vt:lpstr>
      <vt:lpstr>PowerPoint Presentation</vt:lpstr>
      <vt:lpstr>PowerPoint Presentation</vt:lpstr>
      <vt:lpstr>PowerPoint Presentation</vt:lpstr>
      <vt:lpstr>concluzii</vt:lpstr>
      <vt:lpstr>PowerPoint Presentation</vt:lpstr>
      <vt:lpstr>concluzii</vt:lpstr>
      <vt:lpstr>PowerPoint Presentation</vt:lpstr>
      <vt:lpstr>Concluzii</vt:lpstr>
      <vt:lpstr>SFÂRȘIT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DE SORTARE</dc:title>
  <dc:creator>Raluca Ioana  Rogoza</dc:creator>
  <cp:lastModifiedBy>Raluca Ioana  Rogoza</cp:lastModifiedBy>
  <cp:revision>22</cp:revision>
  <dcterms:created xsi:type="dcterms:W3CDTF">2022-03-13T11:57:06Z</dcterms:created>
  <dcterms:modified xsi:type="dcterms:W3CDTF">2022-03-14T18:55:03Z</dcterms:modified>
</cp:coreProperties>
</file>