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10"/>
  </p:notesMasterIdLst>
  <p:handoutMasterIdLst>
    <p:handoutMasterId r:id="rId11"/>
  </p:handoutMasterIdLst>
  <p:sldIdLst>
    <p:sldId id="394" r:id="rId3"/>
    <p:sldId id="437" r:id="rId4"/>
    <p:sldId id="438" r:id="rId5"/>
    <p:sldId id="439" r:id="rId6"/>
    <p:sldId id="444" r:id="rId7"/>
    <p:sldId id="443" r:id="rId8"/>
    <p:sldId id="44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67" d="100"/>
          <a:sy n="67" d="100"/>
        </p:scale>
        <p:origin x="74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14-Jan-16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14-Jan-16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0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14-Jan-16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3" y="35814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 в България и чужбина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63" y="4392283"/>
            <a:ext cx="2722449" cy="1903741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1812" y="362719"/>
            <a:ext cx="1730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3-4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1298482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1813485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1958924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1958924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1958924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1958924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1958924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3200399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3733800"/>
            <a:ext cx="14591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bg-BG" sz="2600" dirty="0" smtClean="0"/>
          </a:p>
          <a:p>
            <a:pPr algn="ctr"/>
            <a:r>
              <a:rPr lang="bg-BG" sz="2600" dirty="0" smtClean="0"/>
              <a:t>+</a:t>
            </a:r>
          </a:p>
          <a:p>
            <a:r>
              <a:rPr lang="en-US" sz="2600" dirty="0"/>
              <a:t>6 </a:t>
            </a:r>
            <a:r>
              <a:rPr lang="en-US" sz="2600" dirty="0" smtClean="0"/>
              <a:t>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4724093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3860841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3860841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4724093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3860841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3200399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4738161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MVC Frameworks for Web </a:t>
            </a:r>
            <a:r>
              <a:rPr lang="en-US" dirty="0"/>
              <a:t>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3903045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3903045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4738161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3903045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5863245" y="932231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2834148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2834148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665167" y="304800"/>
            <a:ext cx="4396156" cy="627431"/>
            <a:chOff x="5813055" y="1191064"/>
            <a:chExt cx="4396156" cy="627431"/>
          </a:xfrm>
        </p:grpSpPr>
        <p:sp>
          <p:nvSpPr>
            <p:cNvPr id="5" name="TextBox 4"/>
            <p:cNvSpPr txBox="1"/>
            <p:nvPr/>
          </p:nvSpPr>
          <p:spPr>
            <a:xfrm>
              <a:off x="5813055" y="1191064"/>
              <a:ext cx="4396156" cy="6274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2800" dirty="0" smtClean="0"/>
                <a:t>Programming Basics</a:t>
              </a:r>
              <a:r>
                <a:rPr lang="bg-BG" sz="2800" dirty="0"/>
                <a:t>	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51680" y="1256079"/>
              <a:ext cx="1281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</a:rPr>
                <a:t>6 credits</a:t>
              </a:r>
              <a:endParaRPr lang="en-GB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847850" y="138000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327074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3270982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4295336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4529765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90876" y="561060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41372" y="561060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41123" y="6060240"/>
            <a:ext cx="1730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3</a:t>
            </a:r>
            <a:r>
              <a:rPr lang="en-US" sz="2600" dirty="0" smtClean="0"/>
              <a:t>-6 months</a:t>
            </a:r>
            <a:endParaRPr lang="en-US" sz="2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674812" y="5981849"/>
            <a:ext cx="7391400" cy="620650"/>
            <a:chOff x="1674812" y="5996137"/>
            <a:chExt cx="7391400" cy="620650"/>
          </a:xfrm>
        </p:grpSpPr>
        <p:sp>
          <p:nvSpPr>
            <p:cNvPr id="46" name="TextBox 45"/>
            <p:cNvSpPr txBox="1"/>
            <p:nvPr/>
          </p:nvSpPr>
          <p:spPr>
            <a:xfrm>
              <a:off x="1674812" y="5996137"/>
              <a:ext cx="7391400" cy="6206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2800" dirty="0" smtClean="0"/>
                <a:t>Elective Courses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08900" y="6076534"/>
              <a:ext cx="1281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bg-BG" sz="16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</a:rPr>
                <a:t>6 credits</a:t>
              </a:r>
              <a:endParaRPr lang="en-GB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Удостоверяват придобита </a:t>
            </a:r>
            <a:r>
              <a:rPr lang="bg-BG" dirty="0" smtClean="0"/>
              <a:t>професия – за работодателите</a:t>
            </a:r>
            <a:endParaRPr lang="bg-BG" dirty="0"/>
          </a:p>
          <a:p>
            <a:pPr lvl="2"/>
            <a:r>
              <a:rPr lang="en-US" sz="2800" dirty="0" smtClean="0"/>
              <a:t>C# Developer</a:t>
            </a:r>
            <a:r>
              <a:rPr lang="bg-BG" sz="2800" dirty="0" smtClean="0"/>
              <a:t>, </a:t>
            </a:r>
            <a:r>
              <a:rPr lang="en-US" sz="2800" dirty="0" smtClean="0"/>
              <a:t>Front-End Developer</a:t>
            </a:r>
            <a:r>
              <a:rPr lang="bg-BG" sz="2800" dirty="0" smtClean="0"/>
              <a:t>, </a:t>
            </a:r>
            <a:r>
              <a:rPr lang="en-US" sz="2800" dirty="0" smtClean="0"/>
              <a:t>Back-End Developer</a:t>
            </a:r>
            <a:r>
              <a:rPr lang="bg-BG" sz="2800" dirty="0" smtClean="0"/>
              <a:t>, </a:t>
            </a:r>
            <a:r>
              <a:rPr lang="en-US" sz="2800" dirty="0" smtClean="0"/>
              <a:t>Web Developer</a:t>
            </a:r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 за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софтуерен инженер-практик</a:t>
            </a:r>
            <a:endParaRPr lang="bg-BG" noProof="1" smtClean="0"/>
          </a:p>
          <a:p>
            <a:pPr lvl="1"/>
            <a:r>
              <a:rPr lang="en-US" dirty="0" smtClean="0"/>
              <a:t>130 </a:t>
            </a:r>
            <a:r>
              <a:rPr lang="bg-BG" dirty="0" smtClean="0"/>
              <a:t>кредита </a:t>
            </a:r>
            <a:r>
              <a:rPr lang="en-US" dirty="0" smtClean="0"/>
              <a:t>(</a:t>
            </a:r>
            <a:r>
              <a:rPr lang="bg-BG" dirty="0" smtClean="0"/>
              <a:t>основна програма + изборни курсове</a:t>
            </a:r>
            <a:r>
              <a:rPr lang="en-US" dirty="0" smtClean="0"/>
              <a:t>)</a:t>
            </a:r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60+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учат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безплатно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стипендия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bg-BG" dirty="0" smtClean="0"/>
              <a:t>Топ </a:t>
            </a:r>
            <a:r>
              <a:rPr lang="en-US" dirty="0" smtClean="0"/>
              <a:t>10% </a:t>
            </a:r>
            <a:r>
              <a:rPr lang="bg-BG" dirty="0" smtClean="0"/>
              <a:t>от студентите в присъствено обучение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/>
              <a:t>Стажове в софтуерни фирми в Германия и САЩ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023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Office PowerPoint</Application>
  <PresentationFormat>Custom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1_SoftUni 16x9</vt:lpstr>
      <vt:lpstr>Софтуерен университет</vt:lpstr>
      <vt:lpstr>Добре дошли в СофтУни</vt:lpstr>
      <vt:lpstr>Учебен план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2016-01-14T08:38:12Z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