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7"/>
  </p:notesMasterIdLst>
  <p:handoutMasterIdLst>
    <p:handoutMasterId r:id="rId38"/>
  </p:handoutMasterIdLst>
  <p:sldIdLst>
    <p:sldId id="274" r:id="rId3"/>
    <p:sldId id="276" r:id="rId4"/>
    <p:sldId id="395" r:id="rId5"/>
    <p:sldId id="416" r:id="rId6"/>
    <p:sldId id="419" r:id="rId7"/>
    <p:sldId id="420" r:id="rId8"/>
    <p:sldId id="417" r:id="rId9"/>
    <p:sldId id="421" r:id="rId10"/>
    <p:sldId id="415" r:id="rId11"/>
    <p:sldId id="422" r:id="rId12"/>
    <p:sldId id="423" r:id="rId13"/>
    <p:sldId id="424" r:id="rId14"/>
    <p:sldId id="428" r:id="rId15"/>
    <p:sldId id="425" r:id="rId16"/>
    <p:sldId id="440" r:id="rId17"/>
    <p:sldId id="426" r:id="rId18"/>
    <p:sldId id="439" r:id="rId19"/>
    <p:sldId id="430" r:id="rId20"/>
    <p:sldId id="431" r:id="rId21"/>
    <p:sldId id="432" r:id="rId22"/>
    <p:sldId id="429" r:id="rId23"/>
    <p:sldId id="441" r:id="rId24"/>
    <p:sldId id="435" r:id="rId25"/>
    <p:sldId id="433" r:id="rId26"/>
    <p:sldId id="436" r:id="rId27"/>
    <p:sldId id="437" r:id="rId28"/>
    <p:sldId id="443" r:id="rId29"/>
    <p:sldId id="438" r:id="rId30"/>
    <p:sldId id="444" r:id="rId31"/>
    <p:sldId id="434" r:id="rId32"/>
    <p:sldId id="349" r:id="rId33"/>
    <p:sldId id="412" r:id="rId34"/>
    <p:sldId id="413" r:id="rId35"/>
    <p:sldId id="414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71" d="100"/>
          <a:sy n="71" d="100"/>
        </p:scale>
        <p:origin x="414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21-Jan-16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21-Jan-16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21-Jan-16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21-Jan-16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0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9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42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7.png"/><Relationship Id="rId14" Type="http://schemas.openxmlformats.org/officeDocument/2006/relationships/hyperlink" Target="http://www.indeavr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6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48.png"/><Relationship Id="rId10" Type="http://schemas.openxmlformats.org/officeDocument/2006/relationships/image" Target="../media/image45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пресмятания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Четене на числа, аритметични операции, печатане на числа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437547" y="3914957"/>
            <a:ext cx="1169744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сметки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14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91" y="3733800"/>
            <a:ext cx="4524360" cy="254534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03598"/>
            <a:ext cx="10363200" cy="820600"/>
          </a:xfrm>
        </p:spPr>
        <p:txBody>
          <a:bodyPr/>
          <a:lstStyle/>
          <a:p>
            <a:r>
              <a:rPr lang="bg-BG" dirty="0" smtClean="0"/>
              <a:t>Поздрав по име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279">
            <a:off x="2094917" y="1201184"/>
            <a:ext cx="6324600" cy="17458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2" y="3293857"/>
            <a:ext cx="5505352" cy="12224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LeftFacing">
              <a:rot lat="20923014" lon="20641711" rev="126000"/>
            </a:camera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06828">
            <a:off x="4609251" y="2515974"/>
            <a:ext cx="5905027" cy="16688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LeftFacing">
              <a:rot lat="425555" lon="1161734" rev="21304858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87771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печат на текст, числа и други данни, можем да ги съединим, използвайки шаблони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{0}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{1}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{2}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…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1316" y="2438400"/>
            <a:ext cx="108060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 are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 {1}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470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776302"/>
            <a:ext cx="10363200" cy="820600"/>
          </a:xfrm>
        </p:spPr>
        <p:txBody>
          <a:bodyPr/>
          <a:lstStyle/>
          <a:p>
            <a:r>
              <a:rPr lang="bg-BG" dirty="0" smtClean="0"/>
              <a:t>Съединяване на текст и числа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4470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4" y="1463296"/>
            <a:ext cx="9905998" cy="295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Събиране на числа</a:t>
            </a:r>
            <a:r>
              <a:rPr lang="en-US" dirty="0" smtClean="0"/>
              <a:t> (</a:t>
            </a:r>
            <a:r>
              <a:rPr lang="bg-BG" dirty="0" smtClean="0"/>
              <a:t>оператор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 smtClean="0"/>
              <a:t>Изваждане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Умножение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 smtClean="0"/>
              <a:t>Деление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Аритметични операции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bg-BG" dirty="0" smtClean="0">
                <a:latin typeface="Consolas" panose="020B0609020204030204" pitchFamily="49" charset="0"/>
              </a:rPr>
              <a:t>*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 smtClean="0">
                <a:latin typeface="Consolas" panose="020B0609020204030204" pitchFamily="49" charset="0"/>
              </a:rPr>
              <a:t>/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дробната част се отрязва</a:t>
            </a:r>
            <a:endParaRPr lang="en-US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6.25 – дробно делене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error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 деление на цели числа резултатът е цяло число:</a:t>
            </a:r>
          </a:p>
          <a:p>
            <a:endParaRPr lang="bg-BG" dirty="0"/>
          </a:p>
          <a:p>
            <a:endParaRPr lang="bg-BG" dirty="0" smtClean="0"/>
          </a:p>
          <a:p>
            <a:pPr>
              <a:spcBef>
                <a:spcPts val="3000"/>
              </a:spcBef>
            </a:pPr>
            <a:r>
              <a:rPr lang="bg-BG" dirty="0" smtClean="0"/>
              <a:t>При деление на дробни числа резултатът е дробно число: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Особености при деление</a:t>
            </a:r>
            <a:r>
              <a:rPr lang="en-US" dirty="0" smtClean="0"/>
              <a:t> </a:t>
            </a:r>
            <a:r>
              <a:rPr lang="bg-BG" dirty="0" smtClean="0"/>
              <a:t>на числа</a:t>
            </a:r>
            <a:r>
              <a:rPr lang="en-US" dirty="0" smtClean="0"/>
              <a:t> </a:t>
            </a:r>
            <a:r>
              <a:rPr lang="bg-BG" dirty="0" smtClean="0"/>
              <a:t>в </a:t>
            </a:r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436" y="1967805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Целочислен резултат: 6</a:t>
            </a:r>
            <a:endParaRPr lang="en-US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4343400"/>
            <a:ext cx="105187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Дробен резултат: 7.5</a:t>
            </a:r>
            <a:endParaRPr lang="en-US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Infinity</a:t>
            </a:r>
            <a:endParaRPr lang="bg-BG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NaN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Съединяване на текст и число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Съединяване на текст и число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962303"/>
            <a:ext cx="10515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"Ivanova";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Maria Ivanova @ 19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4536014"/>
            <a:ext cx="10515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sum is: 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Console.WriteLine(sum);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sum is 1.52.5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5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пресмятаме числени изрази</a:t>
            </a:r>
          </a:p>
          <a:p>
            <a:endParaRPr lang="bg-BG" dirty="0" smtClean="0"/>
          </a:p>
          <a:p>
            <a:pPr>
              <a:spcBef>
                <a:spcPts val="1200"/>
              </a:spcBef>
            </a:pPr>
            <a:r>
              <a:rPr lang="bg-BG" dirty="0" smtClean="0"/>
              <a:t>Изчисляване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Числени изрази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07711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expr = (3 + 5) * (4 – 2);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29000"/>
            <a:ext cx="1036320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b1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b2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area 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(b1 + b2) * h / 2.0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Trapezoid area 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area);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0470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776302"/>
            <a:ext cx="10363200" cy="820600"/>
          </a:xfrm>
        </p:spPr>
        <p:txBody>
          <a:bodyPr/>
          <a:lstStyle/>
          <a:p>
            <a:r>
              <a:rPr lang="bg-BG" dirty="0" smtClean="0"/>
              <a:t>Лице на трапец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4470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3" y="1244168"/>
            <a:ext cx="5443997" cy="3099232"/>
          </a:xfrm>
          <a:prstGeom prst="roundRect">
            <a:avLst>
              <a:gd name="adj" fmla="val 1444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370" y="1552945"/>
            <a:ext cx="5307842" cy="212962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546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Напишете програма, която въвежда радиуса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 smtClean="0"/>
              <a:t> </a:t>
            </a:r>
            <a:r>
              <a:rPr lang="bg-BG" dirty="0" smtClean="0"/>
              <a:t>на кръг и изчислява лицето и периметъра на кръга </a:t>
            </a:r>
            <a:r>
              <a:rPr lang="en-US" dirty="0" smtClean="0"/>
              <a:t>/</a:t>
            </a:r>
            <a:r>
              <a:rPr lang="bg-BG" dirty="0" smtClean="0"/>
              <a:t> окръжността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 smtClean="0"/>
              <a:t>Периметър </a:t>
            </a:r>
            <a:r>
              <a:rPr lang="bg-BG" dirty="0"/>
              <a:t>=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 smtClean="0"/>
              <a:t> * </a:t>
            </a:r>
            <a:r>
              <a:rPr lang="el-GR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 smtClean="0"/>
              <a:t> </a:t>
            </a:r>
            <a:r>
              <a:rPr lang="bg-BG" dirty="0"/>
              <a:t>*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</a:t>
            </a:r>
            <a:r>
              <a:rPr lang="bg-BG" dirty="0" smtClean="0"/>
              <a:t>и лице на кръг – 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810000"/>
            <a:ext cx="105156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circle radius. r = ");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Console.WriteLine("Area = " +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Math.PI * r * 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("Perimeter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 +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Math.PI * 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59708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≈</a:t>
            </a:r>
            <a:r>
              <a:rPr lang="bg-BG" sz="3200" dirty="0" smtClean="0"/>
              <a:t> </a:t>
            </a:r>
            <a:r>
              <a:rPr lang="en-US" sz="3200" dirty="0" smtClean="0"/>
              <a:t>3</a:t>
            </a:r>
            <a:r>
              <a:rPr lang="bg-BG" sz="3200" dirty="0" smtClean="0"/>
              <a:t>.</a:t>
            </a:r>
            <a:r>
              <a:rPr lang="en-US" sz="3200" dirty="0" smtClean="0"/>
              <a:t>14159265358979323846</a:t>
            </a:r>
            <a:r>
              <a:rPr lang="bg-BG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166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Четене на числа от конзолата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Променливи и типове данни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Печатане </a:t>
            </a:r>
            <a:r>
              <a:rPr lang="bg-BG" dirty="0"/>
              <a:t>на числа на конзолата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Прости аритметични </a:t>
            </a:r>
            <a:r>
              <a:rPr lang="bg-BG" dirty="0" smtClean="0"/>
              <a:t>операции</a:t>
            </a:r>
            <a:endParaRPr lang="en-US" dirty="0" smtClean="0"/>
          </a:p>
          <a:p>
            <a:pPr marL="723900" lvl="1" indent="-368300"/>
            <a:r>
              <a:rPr lang="bg-BG" dirty="0" smtClean="0"/>
              <a:t>Събиране, изваждане, умножение, деление, съединяване на низ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Задачи </a:t>
            </a:r>
            <a:r>
              <a:rPr lang="bg-BG" dirty="0"/>
              <a:t>с прости пресмятания с числа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Конвертор от </a:t>
            </a:r>
            <a:r>
              <a:rPr lang="en-US" dirty="0"/>
              <a:t>BGN</a:t>
            </a:r>
            <a:r>
              <a:rPr lang="bg-BG" dirty="0"/>
              <a:t> </a:t>
            </a:r>
            <a:r>
              <a:rPr lang="bg-BG" dirty="0" smtClean="0"/>
              <a:t>към </a:t>
            </a:r>
            <a:r>
              <a:rPr lang="en-US" dirty="0"/>
              <a:t>EUR</a:t>
            </a:r>
            <a:r>
              <a:rPr lang="bg-BG" dirty="0"/>
              <a:t> </a:t>
            </a:r>
            <a:r>
              <a:rPr lang="bg-BG" dirty="0" smtClean="0"/>
              <a:t>за </a:t>
            </a:r>
            <a:r>
              <a:rPr lang="en-US" dirty="0"/>
              <a:t>Windows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7526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03598"/>
            <a:ext cx="10363200" cy="820600"/>
          </a:xfrm>
        </p:spPr>
        <p:txBody>
          <a:bodyPr/>
          <a:lstStyle/>
          <a:p>
            <a:r>
              <a:rPr lang="bg-BG" dirty="0" smtClean="0"/>
              <a:t>Периметър и лице на кръг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2286000"/>
            <a:ext cx="6140982" cy="2009776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259" y="1246094"/>
            <a:ext cx="5121153" cy="163224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714" y="2826523"/>
            <a:ext cx="5172698" cy="1669277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964" y="1036942"/>
            <a:ext cx="4765331" cy="1554516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856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</a:t>
            </a:r>
            <a:r>
              <a:rPr lang="bg-BG" sz="3200" dirty="0" smtClean="0"/>
              <a:t> е зададен с координатите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bg-BG" sz="3200" dirty="0" smtClean="0"/>
              <a:t>на два от своите срещуположни ъгъла</a:t>
            </a:r>
            <a:endParaRPr lang="en-US" sz="3200" dirty="0" smtClean="0"/>
          </a:p>
          <a:p>
            <a:pPr lvl="1"/>
            <a:r>
              <a:rPr lang="bg-BG" sz="3000" dirty="0" smtClean="0"/>
              <a:t>Да се пресметнат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площта</a:t>
            </a:r>
            <a:r>
              <a:rPr lang="bg-BG" sz="3000" dirty="0" smtClean="0"/>
              <a:t> и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sz="3000" dirty="0" smtClean="0"/>
              <a:t> му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 smtClean="0"/>
              <a:t>Лице на правоъгълник в равнината – пример</a:t>
            </a:r>
            <a:endParaRPr lang="en-US" sz="37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2" y="3080724"/>
            <a:ext cx="10944000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x1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y1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x2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y2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width = Math.Max(x1, x2) - Math.Min(x1, x2);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height = Math.Max(y1, y2) - Math.Min(y1, y2);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Console.WriteLine("Area = {0}", width * height);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Console.WriteLine("Perimeter = {0}", 2 * (width + height));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06" y="1275323"/>
            <a:ext cx="3158031" cy="2763277"/>
          </a:xfrm>
          <a:prstGeom prst="roundRect">
            <a:avLst>
              <a:gd name="adj" fmla="val 684"/>
            </a:avLst>
          </a:prstGeom>
        </p:spPr>
      </p:pic>
    </p:spTree>
    <p:extLst>
      <p:ext uri="{BB962C8B-B14F-4D97-AF65-F5344CB8AC3E}">
        <p14:creationId xmlns:p14="http://schemas.microsoft.com/office/powerpoint/2010/main" val="8079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803598"/>
            <a:ext cx="10972798" cy="820600"/>
          </a:xfrm>
        </p:spPr>
        <p:txBody>
          <a:bodyPr/>
          <a:lstStyle/>
          <a:p>
            <a:r>
              <a:rPr lang="bg-BG" dirty="0" smtClean="0"/>
              <a:t>Лице на правоъгълник в равнината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681766"/>
            <a:ext cx="10972798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86553" y="1521514"/>
            <a:ext cx="9220200" cy="2763277"/>
            <a:chOff x="1598612" y="1521514"/>
            <a:chExt cx="9220200" cy="276327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8612" y="1521514"/>
              <a:ext cx="3158031" cy="2763277"/>
            </a:xfrm>
            <a:prstGeom prst="roundRect">
              <a:avLst>
                <a:gd name="adj" fmla="val 684"/>
              </a:avLst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6771" y="1521514"/>
              <a:ext cx="5582041" cy="2763277"/>
            </a:xfrm>
            <a:prstGeom prst="rect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37451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679903"/>
            <a:ext cx="10363200" cy="1568497"/>
          </a:xfrm>
        </p:spPr>
        <p:txBody>
          <a:bodyPr/>
          <a:lstStyle/>
          <a:p>
            <a:pPr lvl="0"/>
            <a:r>
              <a:rPr lang="bg-BG" dirty="0" smtClean="0"/>
              <a:t>Графично приложение:</a:t>
            </a:r>
            <a:br>
              <a:rPr lang="bg-BG" dirty="0" smtClean="0"/>
            </a:br>
            <a:r>
              <a:rPr lang="bg-BG" dirty="0"/>
              <a:t>к</a:t>
            </a:r>
            <a:r>
              <a:rPr lang="bg-BG" dirty="0" smtClean="0"/>
              <a:t>онвертор </a:t>
            </a:r>
            <a:r>
              <a:rPr lang="bg-BG" dirty="0"/>
              <a:t>от </a:t>
            </a:r>
            <a:r>
              <a:rPr lang="en-US" dirty="0"/>
              <a:t>BGN</a:t>
            </a:r>
            <a:r>
              <a:rPr lang="bg-BG" dirty="0"/>
              <a:t> </a:t>
            </a:r>
            <a:r>
              <a:rPr lang="bg-BG" dirty="0" smtClean="0"/>
              <a:t>към </a:t>
            </a:r>
            <a:r>
              <a:rPr lang="en-US" dirty="0" smtClean="0"/>
              <a:t>EUR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012" y="1828800"/>
            <a:ext cx="5638802" cy="239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1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Създаване на нов </a:t>
            </a:r>
            <a:r>
              <a:rPr lang="en-US" dirty="0" smtClean="0"/>
              <a:t>Windows Forms 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Конвертор за валути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1905000"/>
            <a:ext cx="8077200" cy="455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2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Нареждане на контролите в редактора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1425368"/>
            <a:ext cx="10668000" cy="482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3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9" y="3827929"/>
            <a:ext cx="5602866" cy="24788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Настройки на отделните контроли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18212" y="1143000"/>
            <a:ext cx="5415892" cy="2553891"/>
          </a:xfrm>
          <a:prstGeom prst="wedgeRoundRectCallout">
            <a:avLst>
              <a:gd name="adj1" fmla="val -71955"/>
              <a:gd name="adj2" fmla="val 695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FormConverter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"BGN to EUR"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MaximizeBox 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MinimizeBox = False</a:t>
            </a:r>
            <a:endParaRPr lang="bg-BG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FormBorderStyle = FixedSingle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446212" y="1143000"/>
            <a:ext cx="3703419" cy="2553891"/>
          </a:xfrm>
          <a:prstGeom prst="wedgeRoundRectCallout">
            <a:avLst>
              <a:gd name="adj1" fmla="val -7793"/>
              <a:gd name="adj2" fmla="val 962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numericUpDownAmount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 = 1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 = 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Maximum = 10000000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Right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DecimalPlaces =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704012" y="3917323"/>
            <a:ext cx="4730092" cy="2553891"/>
          </a:xfrm>
          <a:prstGeom prst="wedgeRoundRectCallout">
            <a:avLst>
              <a:gd name="adj1" fmla="val -76955"/>
              <a:gd name="adj2" fmla="val 193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labelResult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AutoSize 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BackColor = PaleGreen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MiddleCenter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14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Font.Bold = True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0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Обработка на събития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1" y="1152564"/>
            <a:ext cx="10944002" cy="524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1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Събития по контролите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219200"/>
            <a:ext cx="10668000" cy="509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FormConverter_Load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bg-BG" sz="3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ConvertCurrency(); }        </a:t>
            </a:r>
            <a:endParaRPr lang="it-IT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numericUpDownAmount_ValueChanged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object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ConvertCurrency(); }</a:t>
            </a:r>
            <a:endParaRPr lang="it-IT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numericUpDownAmount_KeyUp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object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KeyEventArgs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ConvertCurrency(); }</a:t>
            </a:r>
            <a:endParaRPr lang="it-IT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12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Конвертиране от </a:t>
            </a:r>
            <a:r>
              <a:rPr lang="en-US" dirty="0" smtClean="0"/>
              <a:t>BGN </a:t>
            </a:r>
            <a:r>
              <a:rPr lang="bg-BG" dirty="0" smtClean="0"/>
              <a:t>към </a:t>
            </a:r>
            <a:r>
              <a:rPr lang="en-US" dirty="0" smtClean="0"/>
              <a:t>EUR – </a:t>
            </a:r>
            <a:r>
              <a:rPr lang="bg-BG" dirty="0" smtClean="0"/>
              <a:t>логика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526060"/>
            <a:ext cx="10668000" cy="41269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ConvertCurrency()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amountBGN = this.numericUpDownAmount.Value;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amountEUR = amountBGN * 1.95583m;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this.labelResult.Text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endParaRPr lang="bg-BG" sz="3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amountBGN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 BGN = " +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Math.Round(amountEUR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2) + " EUR";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660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цяло число: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Пример: пресмятане на лице на квадрат със страна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 smtClean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числа от конзолата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Console.Write("a = ");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= a *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Console.Write("Square =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* a);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69757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152929"/>
            <a:ext cx="10363200" cy="1568497"/>
          </a:xfrm>
        </p:spPr>
        <p:txBody>
          <a:bodyPr/>
          <a:lstStyle/>
          <a:p>
            <a:r>
              <a:rPr lang="bg-BG" dirty="0"/>
              <a:t>Графично приложение:</a:t>
            </a:r>
            <a:br>
              <a:rPr lang="bg-BG" dirty="0"/>
            </a:br>
            <a:r>
              <a:rPr lang="bg-BG" dirty="0"/>
              <a:t>конвертор от </a:t>
            </a:r>
            <a:r>
              <a:rPr lang="en-US" dirty="0"/>
              <a:t>BGN</a:t>
            </a:r>
            <a:r>
              <a:rPr lang="bg-BG" dirty="0"/>
              <a:t> към </a:t>
            </a:r>
            <a:r>
              <a:rPr lang="en-US" dirty="0"/>
              <a:t>EUR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37412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4" y="887250"/>
            <a:ext cx="6857998" cy="310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Въвеждане на текст</a:t>
            </a:r>
            <a:endParaRPr lang="en-US" sz="3200" dirty="0" smtClean="0"/>
          </a:p>
          <a:p>
            <a:endParaRPr lang="bg-BG" sz="3200" dirty="0" smtClean="0"/>
          </a:p>
          <a:p>
            <a:r>
              <a:rPr lang="bg-BG" sz="3200" dirty="0" smtClean="0"/>
              <a:t>Въвеждане на число</a:t>
            </a:r>
          </a:p>
          <a:p>
            <a:endParaRPr lang="en-US" sz="3200" dirty="0" smtClean="0"/>
          </a:p>
          <a:p>
            <a:r>
              <a:rPr lang="bg-BG" sz="3200" dirty="0" smtClean="0"/>
              <a:t>Пресмятания с числа: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dirty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200" dirty="0"/>
          </a:p>
          <a:p>
            <a:r>
              <a:rPr lang="bg-BG" sz="3200" dirty="0" smtClean="0"/>
              <a:t>Извеждане на текст по шаблон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40" y="1371600"/>
            <a:ext cx="3063472" cy="227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28800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8824" y="3165431"/>
            <a:ext cx="80787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8824" y="4495800"/>
            <a:ext cx="92979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8824" y="5867400"/>
            <a:ext cx="10669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{1}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+ 5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700496"/>
            <a:ext cx="10363200" cy="820600"/>
          </a:xfrm>
        </p:spPr>
        <p:txBody>
          <a:bodyPr/>
          <a:lstStyle/>
          <a:p>
            <a:r>
              <a:rPr lang="bg-BG" dirty="0" smtClean="0"/>
              <a:t>Пресмятане на лице на квадрат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05960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45859">
            <a:off x="3539684" y="1980906"/>
            <a:ext cx="7133422" cy="19059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83990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 smtClean="0"/>
              <a:t> </a:t>
            </a:r>
            <a:r>
              <a:rPr lang="bg-BG" dirty="0" smtClean="0"/>
              <a:t>се записват в компютърната памет в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 smtClean="0"/>
              <a:t> имат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/>
              <a:t>Дефиниране на променлива и присвояване на стойност: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bg-BG" dirty="0" smtClean="0"/>
              <a:t>След обработка данните се записват отново в променливи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Пресмятания в програмирането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24771" y="4867832"/>
            <a:ext cx="3675062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747166" y="4714972"/>
            <a:ext cx="2433727" cy="578882"/>
          </a:xfrm>
          <a:prstGeom prst="wedgeRoundRectCallout">
            <a:avLst>
              <a:gd name="adj1" fmla="val 72797"/>
              <a:gd name="adj2" fmla="val 31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Декларация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702050" y="4038600"/>
            <a:ext cx="3721979" cy="578882"/>
          </a:xfrm>
          <a:prstGeom prst="wedgeRoundRectCallout">
            <a:avLst>
              <a:gd name="adj1" fmla="val -44501"/>
              <a:gd name="adj2" fmla="val 117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променлива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7313612" y="5144700"/>
            <a:ext cx="4114800" cy="578882"/>
          </a:xfrm>
          <a:prstGeom prst="wedgeRoundRectCallout">
            <a:avLst>
              <a:gd name="adj1" fmla="val -68027"/>
              <a:gd name="adj2" fmla="val -418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(от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число)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3" grpId="0" animBg="1"/>
      <p:bldP spid="560134" grpId="0" animBg="1"/>
      <p:bldP spid="560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 smtClean="0"/>
              <a:t>съхраняват стойност от даден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dirty="0" smtClean="0"/>
              <a:t>Число, буква, текст (стринг),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bg-BG" dirty="0" smtClean="0"/>
              <a:t>примери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 smtClean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bg-BG" dirty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 smtClean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буква</a:t>
            </a:r>
            <a:r>
              <a:rPr lang="bg-BG" dirty="0" smtClean="0"/>
              <a:t> от азбуката</a:t>
            </a:r>
            <a:r>
              <a:rPr lang="en-US" dirty="0" smtClean="0"/>
              <a:t> (</a:t>
            </a:r>
            <a:r>
              <a:rPr lang="bg-BG" dirty="0" smtClean="0"/>
              <a:t>символ)</a:t>
            </a:r>
            <a:r>
              <a:rPr lang="en-US" dirty="0" smtClean="0"/>
              <a:t>: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', </a:t>
            </a:r>
            <a:r>
              <a:rPr lang="en-US" dirty="0" smtClean="0"/>
              <a:t>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'</a:t>
            </a:r>
            <a:r>
              <a:rPr lang="en-US" dirty="0" smtClean="0"/>
              <a:t>,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 smtClean="0"/>
              <a:t>',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 smtClean="0"/>
              <a:t>',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bg-BG" dirty="0" smtClean="0"/>
              <a:t>стринг)</a:t>
            </a:r>
            <a:r>
              <a:rPr lang="en-US" dirty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 smtClean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Beer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dirty="0" smtClean="0"/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ден</a:t>
            </a:r>
            <a:r>
              <a:rPr lang="bg-BG" dirty="0" smtClean="0"/>
              <a:t> от седмицата</a:t>
            </a:r>
            <a:r>
              <a:rPr lang="en-US" dirty="0" smtClean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понеделник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вторник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Типове данни и променливи</a:t>
            </a:r>
            <a:endParaRPr lang="en-US" dirty="0"/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2" y="3483592"/>
            <a:ext cx="2195400" cy="29194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дробно число</a:t>
            </a:r>
            <a:r>
              <a:rPr lang="en-US" sz="3200" dirty="0" smtClean="0"/>
              <a:t> </a:t>
            </a:r>
            <a:r>
              <a:rPr lang="bg-BG" sz="3200" dirty="0" smtClean="0"/>
              <a:t>от конзолата: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Пример: прехвърляне от инчове в сантиметри: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дробно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nches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");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inches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double.Parse(Console.ReadLine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centimeters = inches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2.54;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("Centimeters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Console.WriteLine(centimeters);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97053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2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776302"/>
            <a:ext cx="10363200" cy="820600"/>
          </a:xfrm>
        </p:spPr>
        <p:txBody>
          <a:bodyPr/>
          <a:lstStyle/>
          <a:p>
            <a:r>
              <a:rPr lang="bg-BG" dirty="0" smtClean="0"/>
              <a:t>От инчове към сантиметри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4470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31835">
            <a:off x="3450301" y="1219764"/>
            <a:ext cx="6705602" cy="19056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100" y="2519545"/>
            <a:ext cx="5562600" cy="15906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2474">
            <a:off x="5174306" y="2700539"/>
            <a:ext cx="5448300" cy="14573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LeftFacing">
              <a:rot lat="425555" lon="1161734" rev="21304858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5299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текст (стринг) от конзолата:</a:t>
            </a:r>
            <a:endParaRPr lang="en-US" sz="3200" dirty="0" smtClean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r>
              <a:rPr lang="bg-BG" sz="3200" dirty="0" smtClean="0"/>
              <a:t>Пример: поздрав по име: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и печатане на текст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2624" y="1910701"/>
            <a:ext cx="108235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342900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your name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!",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915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</a:t>
            </a:r>
            <a:r>
              <a:rPr lang="bg-BG" dirty="0" smtClean="0">
                <a:hlinkClick r:id="rId2"/>
              </a:rPr>
              <a:t>2</a:t>
            </a:r>
            <a:endParaRPr lang="en-US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338100" y="4468504"/>
            <a:ext cx="5709312" cy="1207611"/>
          </a:xfrm>
          <a:prstGeom prst="wedgeRoundRectCallout">
            <a:avLst>
              <a:gd name="adj1" fmla="val -79386"/>
              <a:gd name="adj2" fmla="val 74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Изразът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замества с</a:t>
            </a:r>
            <a:b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първия аргумент (в случая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37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1632</Words>
  <Application>Microsoft Office PowerPoint</Application>
  <PresentationFormat>Custom</PresentationFormat>
  <Paragraphs>290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 16x9</vt:lpstr>
      <vt:lpstr>Прости пресмятания</vt:lpstr>
      <vt:lpstr>Съдържание</vt:lpstr>
      <vt:lpstr>Четене на числа от конзолата</vt:lpstr>
      <vt:lpstr>Пресмятане на лице на квадрат </vt:lpstr>
      <vt:lpstr>Пресмятания в програмирането</vt:lpstr>
      <vt:lpstr>Типове данни и променливи</vt:lpstr>
      <vt:lpstr>Четене на дробно число</vt:lpstr>
      <vt:lpstr>От инчове към сантиметри</vt:lpstr>
      <vt:lpstr>Четене и печатане на текст</vt:lpstr>
      <vt:lpstr>Поздрав по име</vt:lpstr>
      <vt:lpstr>Съединяване на текст и числа</vt:lpstr>
      <vt:lpstr>Съединяване на текст и числа</vt:lpstr>
      <vt:lpstr>Аритметични операции: + и -</vt:lpstr>
      <vt:lpstr>Аритметични операции: * и /</vt:lpstr>
      <vt:lpstr>Особености при деление на числа в C#</vt:lpstr>
      <vt:lpstr>Съединяване на текст и число</vt:lpstr>
      <vt:lpstr>Числени изрази</vt:lpstr>
      <vt:lpstr>Лице на трапец</vt:lpstr>
      <vt:lpstr>Периметър и лице на кръг – пример</vt:lpstr>
      <vt:lpstr>Периметър и лице на кръг</vt:lpstr>
      <vt:lpstr>Лице на правоъгълник в равнината – пример</vt:lpstr>
      <vt:lpstr>Лице на правоъгълник в равнината</vt:lpstr>
      <vt:lpstr>Графично приложение: конвертор от BGN към EUR</vt:lpstr>
      <vt:lpstr>Конвертор за валути</vt:lpstr>
      <vt:lpstr>Нареждане на контролите в редактора</vt:lpstr>
      <vt:lpstr>Настройки на отделните контроли</vt:lpstr>
      <vt:lpstr>Обработка на събития</vt:lpstr>
      <vt:lpstr>Събития по контролите</vt:lpstr>
      <vt:lpstr>Конвертиране от BGN към EUR – логика</vt:lpstr>
      <vt:lpstr>Графично приложение: конвертор от BGN към EUR</vt:lpstr>
      <vt:lpstr>Какво научихме днес?</vt:lpstr>
      <vt:lpstr>Прости пресмятания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2016-01-22T01:55:20Z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