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4"/>
  </p:notesMasterIdLst>
  <p:handoutMasterIdLst>
    <p:handoutMasterId r:id="rId35"/>
  </p:handoutMasterIdLst>
  <p:sldIdLst>
    <p:sldId id="274" r:id="rId3"/>
    <p:sldId id="276" r:id="rId4"/>
    <p:sldId id="420" r:id="rId5"/>
    <p:sldId id="415" r:id="rId6"/>
    <p:sldId id="418" r:id="rId7"/>
    <p:sldId id="426" r:id="rId8"/>
    <p:sldId id="436" r:id="rId9"/>
    <p:sldId id="434" r:id="rId10"/>
    <p:sldId id="437" r:id="rId11"/>
    <p:sldId id="421" r:id="rId12"/>
    <p:sldId id="431" r:id="rId13"/>
    <p:sldId id="438" r:id="rId14"/>
    <p:sldId id="432" r:id="rId15"/>
    <p:sldId id="439" r:id="rId16"/>
    <p:sldId id="433" r:id="rId17"/>
    <p:sldId id="440" r:id="rId18"/>
    <p:sldId id="441" r:id="rId19"/>
    <p:sldId id="427" r:id="rId20"/>
    <p:sldId id="428" r:id="rId21"/>
    <p:sldId id="429" r:id="rId22"/>
    <p:sldId id="417" r:id="rId23"/>
    <p:sldId id="442" r:id="rId24"/>
    <p:sldId id="422" r:id="rId25"/>
    <p:sldId id="423" r:id="rId26"/>
    <p:sldId id="443" r:id="rId27"/>
    <p:sldId id="444" r:id="rId28"/>
    <p:sldId id="445" r:id="rId29"/>
    <p:sldId id="349" r:id="rId30"/>
    <p:sldId id="412" r:id="rId31"/>
    <p:sldId id="413" r:id="rId32"/>
    <p:sldId id="414" r:id="rId3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4" autoAdjust="0"/>
    <p:restoredTop sz="94533" autoAdjust="0"/>
  </p:normalViewPr>
  <p:slideViewPr>
    <p:cSldViewPr>
      <p:cViewPr varScale="1">
        <p:scale>
          <a:sx n="71" d="100"/>
          <a:sy n="71" d="100"/>
        </p:scale>
        <p:origin x="414" y="6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04-Feb-16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04-Feb-16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04-Feb-16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Въпроси</a:t>
            </a:r>
            <a:r>
              <a:rPr lang="en-US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04-Feb-16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judge.softuni.bg/Contests/Practice/Index/153#2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3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4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5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6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9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33.png"/><Relationship Id="rId7" Type="http://schemas.openxmlformats.org/officeDocument/2006/relationships/image" Target="../media/image26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8.png"/><Relationship Id="rId5" Type="http://schemas.openxmlformats.org/officeDocument/2006/relationships/image" Target="../media/image25.png"/><Relationship Id="rId15" Type="http://schemas.openxmlformats.org/officeDocument/2006/relationships/image" Target="../media/image30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32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7.png"/><Relationship Id="rId14" Type="http://schemas.openxmlformats.org/officeDocument/2006/relationships/hyperlink" Target="http://www.indeavr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37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s://softuni.bg/foru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6.png"/><Relationship Id="rId5" Type="http://schemas.openxmlformats.org/officeDocument/2006/relationships/hyperlink" Target="https://www.facebook.com/SoftwareUniversity" TargetMode="External"/><Relationship Id="rId15" Type="http://schemas.openxmlformats.org/officeDocument/2006/relationships/image" Target="../media/image38.png"/><Relationship Id="rId10" Type="http://schemas.openxmlformats.org/officeDocument/2006/relationships/image" Target="../media/image35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Relationship Id="rId1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 smtClean="0"/>
              <a:t>По-сложни проверки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37601"/>
            <a:ext cx="7910299" cy="1311301"/>
          </a:xfrm>
        </p:spPr>
        <p:txBody>
          <a:bodyPr>
            <a:normAutofit/>
          </a:bodyPr>
          <a:lstStyle/>
          <a:p>
            <a:r>
              <a:rPr lang="bg-BG" dirty="0" smtClean="0"/>
              <a:t>Вложени </a:t>
            </a:r>
            <a:r>
              <a:rPr lang="en-US" dirty="0" smtClean="0"/>
              <a:t>if </a:t>
            </a:r>
            <a:r>
              <a:rPr lang="bg-BG" dirty="0" smtClean="0"/>
              <a:t>конструкции и</a:t>
            </a:r>
            <a:br>
              <a:rPr lang="bg-BG" dirty="0" smtClean="0"/>
            </a:br>
            <a:r>
              <a:rPr lang="bg-BG" dirty="0" smtClean="0"/>
              <a:t>по-сложни логически условия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10236" y="3906914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762218" y="3962196"/>
            <a:ext cx="1527983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проверки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 smtClean="0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 smtClean="0"/>
              <a:t>трейнърски</a:t>
            </a:r>
            <a:r>
              <a:rPr lang="bg-BG" dirty="0" smtClean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 smtClean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</a:t>
            </a:r>
            <a:r>
              <a:rPr lang="en-US" sz="1800" dirty="0" smtClean="0">
                <a:hlinkClick r:id="rId8"/>
              </a:rPr>
              <a:t>softuni.bg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19715" y="3691987"/>
            <a:ext cx="3618765" cy="2479312"/>
          </a:xfrm>
          <a:prstGeom prst="roundRect">
            <a:avLst>
              <a:gd name="adj" fmla="val 704"/>
            </a:avLst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4312096"/>
            <a:ext cx="9296398" cy="820600"/>
          </a:xfrm>
        </p:spPr>
        <p:txBody>
          <a:bodyPr/>
          <a:lstStyle/>
          <a:p>
            <a:r>
              <a:rPr lang="bg-BG" dirty="0" smtClean="0"/>
              <a:t>По-сложни проверки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46214" y="5213996"/>
            <a:ext cx="9296398" cy="1339204"/>
          </a:xfrm>
        </p:spPr>
        <p:txBody>
          <a:bodyPr/>
          <a:lstStyle/>
          <a:p>
            <a:r>
              <a:rPr lang="bg-BG" dirty="0"/>
              <a:t>Логическо "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bg-BG" dirty="0"/>
              <a:t>", логическо "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dirty="0"/>
              <a:t>", логическо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r>
              <a:rPr lang="bg-BG" dirty="0"/>
              <a:t> 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скоби</a:t>
            </a:r>
            <a:endParaRPr lang="en-US" dirty="0"/>
          </a:p>
        </p:txBody>
      </p:sp>
      <p:pic>
        <p:nvPicPr>
          <p:cNvPr id="5126" name="Picture 6" descr="https://www.uwcne.org/sites/uwnlive.dlcdev.com/files/users/9/Dollarphotoclub-log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510" y="1291034"/>
            <a:ext cx="3047998" cy="2706622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://www.library.ohiou.edu/wp-content/uploads/2013/11/booleanOperato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08" y="1265300"/>
            <a:ext cx="7177134" cy="2773300"/>
          </a:xfrm>
          <a:prstGeom prst="roundRect">
            <a:avLst>
              <a:gd name="adj" fmla="val 589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000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7333"/>
            <a:ext cx="11804821" cy="5570355"/>
          </a:xfrm>
        </p:spPr>
        <p:txBody>
          <a:bodyPr>
            <a:normAutofit lnSpcReduction="10000"/>
          </a:bodyPr>
          <a:lstStyle/>
          <a:p>
            <a:pPr>
              <a:lnSpc>
                <a:spcPct val="115000"/>
              </a:lnSpc>
            </a:pPr>
            <a:r>
              <a:rPr lang="bg-BG" dirty="0" smtClean="0"/>
              <a:t>Логическо "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bg-BG" dirty="0" smtClean="0"/>
              <a:t>" (оператор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&amp;&amp;</a:t>
            </a:r>
            <a:r>
              <a:rPr lang="bg-BG" dirty="0" smtClean="0"/>
              <a:t>) означава няколко условия да са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изпълнени едновременно</a:t>
            </a:r>
          </a:p>
          <a:p>
            <a:pPr>
              <a:lnSpc>
                <a:spcPct val="115000"/>
              </a:lnSpc>
            </a:pPr>
            <a:endParaRPr lang="bg-BG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15000"/>
              </a:lnSpc>
            </a:pPr>
            <a:r>
              <a:rPr lang="bg-BG" dirty="0" smtClean="0"/>
              <a:t>Пример: проверка дали точка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{x, y}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dirty="0" smtClean="0"/>
              <a:t>се намира вътре в правоъгълника</a:t>
            </a:r>
            <a:br>
              <a:rPr lang="bg-BG" dirty="0" smtClean="0"/>
            </a:b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{x1, y1} – {x2, y2}</a:t>
            </a:r>
            <a:endParaRPr lang="bg-BG" dirty="0"/>
          </a:p>
          <a:p>
            <a:pPr>
              <a:lnSpc>
                <a:spcPct val="115000"/>
              </a:lnSpc>
            </a:pPr>
            <a:r>
              <a:rPr lang="bg-BG" dirty="0" smtClean="0"/>
              <a:t>Необходимо е точката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{x, y}</a:t>
            </a:r>
            <a:r>
              <a:rPr lang="bg-BG" dirty="0" smtClean="0"/>
              <a:t> да е:</a:t>
            </a:r>
          </a:p>
          <a:p>
            <a:pPr lvl="1">
              <a:lnSpc>
                <a:spcPct val="115000"/>
              </a:lnSpc>
            </a:pPr>
            <a:r>
              <a:rPr lang="bg-BG" dirty="0" smtClean="0"/>
              <a:t>надясно от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bg-BG" dirty="0" smtClean="0"/>
              <a:t> и</a:t>
            </a:r>
            <a:r>
              <a:rPr lang="en-US" dirty="0" smtClean="0"/>
              <a:t> </a:t>
            </a:r>
            <a:r>
              <a:rPr lang="bg-BG" dirty="0" smtClean="0"/>
              <a:t>наляво от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и</a:t>
            </a:r>
            <a:br>
              <a:rPr lang="bg-BG" dirty="0" smtClean="0"/>
            </a:br>
            <a:r>
              <a:rPr lang="bg-BG" dirty="0" smtClean="0"/>
              <a:t>надолу от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bg-BG" dirty="0" smtClean="0"/>
              <a:t> и</a:t>
            </a:r>
            <a:r>
              <a:rPr lang="en-US" dirty="0" smtClean="0"/>
              <a:t> </a:t>
            </a:r>
            <a:r>
              <a:rPr lang="bg-BG" dirty="0" smtClean="0"/>
              <a:t>нагоре от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Логическо "И"</a:t>
            </a:r>
            <a:endParaRPr lang="en-US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612" y="3263270"/>
            <a:ext cx="3844906" cy="3007140"/>
          </a:xfrm>
          <a:prstGeom prst="roundRect">
            <a:avLst>
              <a:gd name="adj" fmla="val 1444"/>
            </a:avLst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9308" y="2348753"/>
            <a:ext cx="1088219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(x &gt;= x1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 &lt;= x2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&gt;=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y1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&lt;= y2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05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Точка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вътрешна</a:t>
            </a:r>
            <a:r>
              <a:rPr lang="bg-BG" dirty="0" smtClean="0"/>
              <a:t> за даден правоъгълник, ако е:</a:t>
            </a:r>
          </a:p>
          <a:p>
            <a:pPr lvl="1"/>
            <a:r>
              <a:rPr lang="bg-BG" dirty="0" smtClean="0"/>
              <a:t>надясно от лявата му страна, наляво то дясната му страна, надолу от горната му страна и нагоре от долната му страна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Точка в правоъгълник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05820" y="3096904"/>
            <a:ext cx="10777184" cy="29700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x = 8, y = -1;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x1 = 2, y1 = -3;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x2 = 12, y2 = 3;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(x &gt;= x1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 &lt;= x2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&gt;=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y1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&lt;= y2)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Console.WriteLine("Inside");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("Outside");</a:t>
            </a:r>
          </a:p>
        </p:txBody>
      </p:sp>
      <p:sp>
        <p:nvSpPr>
          <p:cNvPr id="7" name="Rectangle 6"/>
          <p:cNvSpPr/>
          <p:nvPr/>
        </p:nvSpPr>
        <p:spPr>
          <a:xfrm>
            <a:off x="815004" y="619503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judge.softuni.bg/Contests/Practice/Index/153#2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7079" y="3752363"/>
            <a:ext cx="2121346" cy="1659126"/>
          </a:xfrm>
          <a:prstGeom prst="roundRect">
            <a:avLst>
              <a:gd name="adj" fmla="val 1444"/>
            </a:avLst>
          </a:prstGeom>
        </p:spPr>
      </p:pic>
    </p:spTree>
    <p:extLst>
      <p:ext uri="{BB962C8B-B14F-4D97-AF65-F5344CB8AC3E}">
        <p14:creationId xmlns:p14="http://schemas.microsoft.com/office/powerpoint/2010/main" val="325238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Логическо </a:t>
            </a:r>
            <a:r>
              <a:rPr lang="bg-BG" dirty="0" smtClean="0"/>
              <a:t>"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dirty="0" smtClean="0"/>
              <a:t>" </a:t>
            </a:r>
            <a:r>
              <a:rPr lang="bg-BG" dirty="0"/>
              <a:t>(оператор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||</a:t>
            </a:r>
            <a:r>
              <a:rPr lang="bg-BG" dirty="0" smtClean="0"/>
              <a:t>) </a:t>
            </a:r>
            <a:r>
              <a:rPr lang="bg-BG" dirty="0"/>
              <a:t>означава </a:t>
            </a:r>
            <a:r>
              <a:rPr lang="bg-BG" dirty="0" smtClean="0"/>
              <a:t>да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изпълнено поне едно </a:t>
            </a:r>
            <a:r>
              <a:rPr lang="bg-BG" dirty="0" smtClean="0"/>
              <a:t>измежду няколко условия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bg-BG" dirty="0" smtClean="0"/>
              <a:t>Задача: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плод</a:t>
            </a:r>
            <a:r>
              <a:rPr lang="bg-BG" dirty="0" smtClean="0"/>
              <a:t> или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зеленчук</a:t>
            </a:r>
            <a:r>
              <a:rPr lang="en-US" dirty="0" smtClean="0"/>
              <a:t>?</a:t>
            </a:r>
            <a:endParaRPr lang="bg-BG" dirty="0" smtClean="0"/>
          </a:p>
          <a:p>
            <a:pPr lvl="1"/>
            <a:r>
              <a:rPr lang="bg-BG" dirty="0" smtClean="0"/>
              <a:t>Плодовете </a:t>
            </a:r>
            <a:r>
              <a:rPr lang="en-US" dirty="0" smtClean="0"/>
              <a:t>"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fruit</a:t>
            </a:r>
            <a:r>
              <a:rPr lang="en-US" dirty="0" smtClean="0"/>
              <a:t>"</a:t>
            </a:r>
            <a:r>
              <a:rPr lang="bg-BG" dirty="0" smtClean="0"/>
              <a:t> са: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banana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apple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kiwi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cherry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lemon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grapes</a:t>
            </a:r>
            <a:endParaRPr lang="bg-BG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Зеленчуците</a:t>
            </a:r>
            <a:r>
              <a:rPr lang="en-US" dirty="0" smtClean="0"/>
              <a:t> "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vegetable</a:t>
            </a:r>
            <a:r>
              <a:rPr lang="en-US" dirty="0" smtClean="0"/>
              <a:t>"</a:t>
            </a:r>
            <a:r>
              <a:rPr lang="bg-BG" dirty="0" smtClean="0"/>
              <a:t> са: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tomato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cucumber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pepper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carrot</a:t>
            </a:r>
            <a:endParaRPr lang="bg-BG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Всички останали са</a:t>
            </a:r>
            <a:r>
              <a:rPr lang="en-US" dirty="0" smtClean="0"/>
              <a:t> "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unknown</a:t>
            </a:r>
            <a:r>
              <a:rPr lang="en-US" dirty="0" smtClean="0"/>
              <a:t>"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Логическо "ИЛИ"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9308" y="2535300"/>
            <a:ext cx="10882198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 == "banana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"apple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"kiwi")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Console.WriteLine("fruit");</a:t>
            </a:r>
          </a:p>
        </p:txBody>
      </p:sp>
    </p:spTree>
    <p:extLst>
      <p:ext uri="{BB962C8B-B14F-4D97-AF65-F5344CB8AC3E}">
        <p14:creationId xmlns:p14="http://schemas.microsoft.com/office/powerpoint/2010/main" val="159078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bg-BG" dirty="0" smtClean="0"/>
              <a:t>Решение на задачата "плод или зеленчук":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Плод или зеленчук?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850408"/>
            <a:ext cx="10363200" cy="41642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 = Console.ReadLine();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 == "banana"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"apple"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"kiwi"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"cherry"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"lemon"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"grapes")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("fruit");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(s == "tomato"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"cucumber"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b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"pepper"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"carrot")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("vegetable");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Console.WriteLine("unknown");</a:t>
            </a:r>
          </a:p>
        </p:txBody>
      </p:sp>
      <p:sp>
        <p:nvSpPr>
          <p:cNvPr id="7" name="Rectangle 6"/>
          <p:cNvSpPr/>
          <p:nvPr/>
        </p:nvSpPr>
        <p:spPr>
          <a:xfrm>
            <a:off x="815004" y="61677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judge.softuni.bg/Contests/Practice/Index/153#</a:t>
            </a:r>
            <a:r>
              <a:rPr lang="bg-BG" dirty="0" smtClean="0">
                <a:hlinkClick r:id="rId2"/>
              </a:rPr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741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Логическо отрицание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Логическо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r>
              <a:rPr lang="bg-BG" dirty="0" smtClean="0"/>
              <a:t> (оператор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en-US" dirty="0" smtClean="0"/>
              <a:t>) </a:t>
            </a:r>
            <a:r>
              <a:rPr lang="bg-BG" dirty="0" smtClean="0"/>
              <a:t>означава да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не е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 изпълнено </a:t>
            </a:r>
            <a:r>
              <a:rPr lang="bg-BG" dirty="0" smtClean="0"/>
              <a:t>дадено услови</a:t>
            </a:r>
            <a:r>
              <a:rPr lang="en-US" dirty="0" smtClean="0"/>
              <a:t>e</a:t>
            </a:r>
          </a:p>
          <a:p>
            <a:pPr>
              <a:lnSpc>
                <a:spcPct val="100000"/>
              </a:lnSpc>
            </a:pPr>
            <a:r>
              <a:rPr lang="bg-BG" dirty="0" smtClean="0"/>
              <a:t>Пример:</a:t>
            </a:r>
          </a:p>
          <a:p>
            <a:pPr lvl="1">
              <a:lnSpc>
                <a:spcPct val="100000"/>
              </a:lnSpc>
            </a:pPr>
            <a:r>
              <a:rPr lang="bg-BG" dirty="0" smtClean="0"/>
              <a:t>Дадено число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валидно</a:t>
            </a:r>
            <a:r>
              <a:rPr lang="bg-BG" dirty="0" smtClean="0"/>
              <a:t>, ако</a:t>
            </a:r>
            <a:r>
              <a:rPr lang="bg-BG" dirty="0"/>
              <a:t> </a:t>
            </a:r>
            <a:r>
              <a:rPr lang="bg-BG" dirty="0" smtClean="0"/>
              <a:t>е в диапазона </a:t>
            </a:r>
            <a:r>
              <a:rPr lang="en-US" dirty="0" smtClean="0"/>
              <a:t>[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100</a:t>
            </a:r>
            <a:r>
              <a:rPr lang="en-US" dirty="0" smtClean="0"/>
              <a:t>…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200</a:t>
            </a:r>
            <a:r>
              <a:rPr lang="en-US" dirty="0" smtClean="0"/>
              <a:t>]</a:t>
            </a:r>
            <a:r>
              <a:rPr lang="bg-BG" dirty="0" smtClean="0"/>
              <a:t> или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0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 smtClean="0"/>
              <a:t>Да се направи проверка за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невалидно число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52402" y="4419600"/>
            <a:ext cx="10654402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inRange =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&gt;= 100 &amp;&amp; num &lt;=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200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inRange)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Console.WriteLine("invalid");</a:t>
            </a:r>
          </a:p>
        </p:txBody>
      </p:sp>
      <p:sp>
        <p:nvSpPr>
          <p:cNvPr id="7" name="Rectangle 6"/>
          <p:cNvSpPr/>
          <p:nvPr/>
        </p:nvSpPr>
        <p:spPr>
          <a:xfrm>
            <a:off x="815004" y="60960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judge.softuni.bg/Contests/Practice/Index/153#</a:t>
            </a:r>
            <a:r>
              <a:rPr lang="bg-BG" dirty="0" smtClean="0">
                <a:hlinkClick r:id="rId2"/>
              </a:rPr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54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4729827"/>
            <a:ext cx="9296398" cy="820600"/>
          </a:xfrm>
        </p:spPr>
        <p:txBody>
          <a:bodyPr/>
          <a:lstStyle/>
          <a:p>
            <a:r>
              <a:rPr lang="bg-BG" dirty="0" smtClean="0"/>
              <a:t>По-сложни проверки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46214" y="5631727"/>
            <a:ext cx="9296398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5126" name="Picture 6" descr="https://www.uwcne.org/sites/uwnlive.dlcdev.com/files/users/9/Dollarphotoclub-log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510" y="1632565"/>
            <a:ext cx="3047998" cy="2706622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://www.library.ohiou.edu/wp-content/uploads/2013/11/booleanOperato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08" y="1606831"/>
            <a:ext cx="7177134" cy="2773300"/>
          </a:xfrm>
          <a:prstGeom prst="roundRect">
            <a:avLst>
              <a:gd name="adj" fmla="val 589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57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5351600"/>
            <a:ext cx="9296398" cy="820600"/>
          </a:xfrm>
        </p:spPr>
        <p:txBody>
          <a:bodyPr/>
          <a:lstStyle/>
          <a:p>
            <a:r>
              <a:rPr lang="bg-BG" dirty="0" smtClean="0"/>
              <a:t>Задачи с по-сложни проверки</a:t>
            </a:r>
            <a:endParaRPr lang="bg-BG" dirty="0"/>
          </a:p>
        </p:txBody>
      </p:sp>
      <p:pic>
        <p:nvPicPr>
          <p:cNvPr id="5126" name="Picture 6" descr="https://www.uwcne.org/sites/uwnlive.dlcdev.com/files/users/9/Dollarphotoclub-log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234" y="1313000"/>
            <a:ext cx="4076358" cy="3619806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learningshopbluewater.co.uk/wp-content/uploads/problem-solving-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4137">
            <a:off x="875102" y="2014400"/>
            <a:ext cx="2557006" cy="2557006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oherencelabs.com/img/TypeMetal-app-icon-25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252" y="1822675"/>
            <a:ext cx="2940456" cy="2940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78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Магазин за плодове в 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</a:rPr>
              <a:t>работни дни </a:t>
            </a:r>
            <a:r>
              <a:rPr lang="bg-BG" sz="3200" dirty="0" smtClean="0"/>
              <a:t>продава на следните 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</a:rPr>
              <a:t>цени</a:t>
            </a:r>
            <a:r>
              <a:rPr lang="bg-BG" sz="3200" dirty="0" smtClean="0"/>
              <a:t>:</a:t>
            </a:r>
          </a:p>
          <a:p>
            <a:endParaRPr lang="bg-BG" sz="3200" dirty="0"/>
          </a:p>
          <a:p>
            <a:endParaRPr lang="bg-BG" sz="3200" dirty="0" smtClean="0"/>
          </a:p>
          <a:p>
            <a:r>
              <a:rPr lang="bg-BG" sz="3200" dirty="0" smtClean="0"/>
              <a:t>В 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</a:rPr>
              <a:t>почивни дни </a:t>
            </a:r>
            <a:r>
              <a:rPr lang="bg-BG" sz="3200" dirty="0" smtClean="0"/>
              <a:t>цените са по-високи:</a:t>
            </a:r>
          </a:p>
          <a:p>
            <a:endParaRPr lang="bg-BG" sz="3200" dirty="0"/>
          </a:p>
          <a:p>
            <a:endParaRPr lang="bg-BG" sz="3200" dirty="0" smtClean="0"/>
          </a:p>
          <a:p>
            <a:pPr>
              <a:spcBef>
                <a:spcPts val="1800"/>
              </a:spcBef>
            </a:pPr>
            <a:r>
              <a:rPr lang="bg-BG" sz="3200" dirty="0" smtClean="0"/>
              <a:t>Примерен</a:t>
            </a:r>
            <a:br>
              <a:rPr lang="bg-BG" sz="3200" dirty="0" smtClean="0"/>
            </a:br>
            <a:r>
              <a:rPr lang="bg-BG" sz="3200" dirty="0" smtClean="0"/>
              <a:t>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Магазин за плодове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89151" y="1771775"/>
          <a:ext cx="10007346" cy="11591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3996"/>
                <a:gridCol w="1318260"/>
                <a:gridCol w="1042035"/>
                <a:gridCol w="1238377"/>
                <a:gridCol w="1690433"/>
                <a:gridCol w="851535"/>
                <a:gridCol w="1689735"/>
                <a:gridCol w="1192975"/>
              </a:tblGrid>
              <a:tr h="609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плод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banana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orange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grapefruit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kiwi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pineapple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grapes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49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цена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2.50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1.20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0.85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1.45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2.70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5.50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3.85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093250" y="3753029"/>
          <a:ext cx="10007346" cy="11090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3996"/>
                <a:gridCol w="1318260"/>
                <a:gridCol w="1042035"/>
                <a:gridCol w="1238377"/>
                <a:gridCol w="1690433"/>
                <a:gridCol w="851535"/>
                <a:gridCol w="1689735"/>
                <a:gridCol w="1192975"/>
              </a:tblGrid>
              <a:tr h="5765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плод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banana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orange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grapefruit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kiwi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pineapple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grapes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325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цена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2.70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1.25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0.90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1.60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3.00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5.60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4.20</a:t>
                      </a:r>
                    </a:p>
                  </a:txBody>
                  <a:tcPr marL="68580" marR="6858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381591" y="5183050"/>
            <a:ext cx="1661258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Tuesday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346060" y="5181600"/>
            <a:ext cx="1066800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376164" y="5203519"/>
            <a:ext cx="1661258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orange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Sunday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340633" y="5202069"/>
            <a:ext cx="1066800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2.70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17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Решение: </a:t>
            </a:r>
            <a:r>
              <a:rPr lang="ru-RU" dirty="0" smtClean="0"/>
              <a:t>Магазин за плодове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1163993"/>
            <a:ext cx="106680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(day == "saturday" || day == "sunday")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(fruit == "banana") price = 2.70;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(fruit == "apple") price = 1.25;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more fruits come here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(day == "monday" || day == "tuesday" ||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 ==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wednesday"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 == "thursday" || day == "friday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</a:t>
            </a:r>
            <a:endParaRPr lang="en-US" sz="2600" b="1" i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(fruit == "banana") price = 2.50;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more fruits come here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5004" y="61677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judge.softuni.bg/Contests/Practice/Index/153#</a:t>
            </a:r>
            <a:r>
              <a:rPr lang="bg-BG" dirty="0" smtClean="0">
                <a:hlinkClick r:id="rId2"/>
              </a:rPr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11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5" y="1191467"/>
            <a:ext cx="6742197" cy="553001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 smtClean="0"/>
              <a:t>Вложени проверки</a:t>
            </a:r>
            <a:endParaRPr lang="en-US" dirty="0" smtClean="0"/>
          </a:p>
          <a:p>
            <a:pPr marL="723900" lvl="1" indent="-420688"/>
            <a:r>
              <a:rPr lang="bg-BG" dirty="0"/>
              <a:t>Задачи </a:t>
            </a:r>
            <a:r>
              <a:rPr lang="bg-BG" dirty="0" smtClean="0"/>
              <a:t>с вложени проверки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 smtClean="0"/>
              <a:t>По-сложни проверки</a:t>
            </a:r>
          </a:p>
          <a:p>
            <a:pPr marL="723900" lvl="1" indent="-420688"/>
            <a:r>
              <a:rPr lang="bg-BG" dirty="0" smtClean="0"/>
              <a:t>Логическо "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bg-BG" dirty="0" smtClean="0"/>
              <a:t>", логическо "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dirty="0" smtClean="0"/>
              <a:t>", логическо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r>
              <a:rPr lang="bg-BG" dirty="0" smtClean="0"/>
              <a:t> и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скоби</a:t>
            </a:r>
          </a:p>
          <a:p>
            <a:pPr marL="723900" lvl="1" indent="-420688"/>
            <a:r>
              <a:rPr lang="bg-BG" dirty="0" smtClean="0"/>
              <a:t>Задачи със сложни проверки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 smtClean="0"/>
              <a:t>Точка </a:t>
            </a:r>
            <a:r>
              <a:rPr lang="bg-BG" dirty="0" smtClean="0"/>
              <a:t>и </a:t>
            </a:r>
            <a:r>
              <a:rPr lang="bg-BG" dirty="0" smtClean="0"/>
              <a:t>правоъгълник </a:t>
            </a:r>
            <a:r>
              <a:rPr lang="bg-BG" dirty="0" smtClean="0"/>
              <a:t>– графично </a:t>
            </a:r>
            <a:r>
              <a:rPr lang="bg-BG" dirty="0" smtClean="0"/>
              <a:t>(</a:t>
            </a:r>
            <a:r>
              <a:rPr lang="en-US" dirty="0" smtClean="0"/>
              <a:t>GUI) </a:t>
            </a:r>
            <a:r>
              <a:rPr lang="bg-BG" dirty="0" smtClean="0"/>
              <a:t>приложение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0030" y="1271366"/>
            <a:ext cx="3800782" cy="490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Autofit/>
          </a:bodyPr>
          <a:lstStyle/>
          <a:p>
            <a:r>
              <a:rPr lang="bg-BG" sz="3200" dirty="0"/>
              <a:t>Фирма дава следните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комисионни</a:t>
            </a:r>
            <a:r>
              <a:rPr lang="bg-BG" sz="3200" dirty="0"/>
              <a:t> на търговците си според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града</a:t>
            </a:r>
            <a:r>
              <a:rPr lang="bg-BG" sz="3200" dirty="0"/>
              <a:t>, в който работят и обема на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продажбите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</a:t>
            </a:r>
            <a:r>
              <a:rPr lang="bg-BG" sz="3200" dirty="0" smtClean="0"/>
              <a:t>:</a:t>
            </a:r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r>
              <a:rPr lang="bg-BG" sz="3200" dirty="0" smtClean="0"/>
              <a:t>Напишете програма, която по град и обем</a:t>
            </a:r>
            <a:br>
              <a:rPr lang="bg-BG" sz="3200" dirty="0" smtClean="0"/>
            </a:br>
            <a:r>
              <a:rPr lang="bg-BG" sz="3200" dirty="0" smtClean="0"/>
              <a:t>на продажбите изчислява комисионната</a:t>
            </a:r>
          </a:p>
          <a:p>
            <a:pPr lvl="1"/>
            <a:r>
              <a:rPr lang="bg-BG" sz="3000" dirty="0" smtClean="0"/>
              <a:t>Резултатът да се изведе закръглен с 2 десетични цифри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Търговски комисионни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262106"/>
              </p:ext>
            </p:extLst>
          </p:nvPr>
        </p:nvGraphicFramePr>
        <p:xfrm>
          <a:off x="760411" y="2389094"/>
          <a:ext cx="10668000" cy="2209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98367"/>
                <a:gridCol w="1767273"/>
                <a:gridCol w="2386947"/>
                <a:gridCol w="2826883"/>
                <a:gridCol w="1688530"/>
              </a:tblGrid>
              <a:tr h="61168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Град / цена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 ≤ 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≤ 500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500 &lt; 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≤ 1 000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1 000 &lt; 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≤ 1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000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&gt;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1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000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327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Sofia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 dirty="0">
                          <a:effectLst/>
                        </a:rPr>
                        <a:t>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>
                          <a:effectLst/>
                        </a:rPr>
                        <a:t>7%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/>
                        </a:rPr>
                        <a:t>8%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/>
                        </a:rPr>
                        <a:t>12%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327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Varna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4.5%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7.5%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/>
                        </a:rPr>
                        <a:t>10%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/>
                        </a:rPr>
                        <a:t>13%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327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Plovdiv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5.5%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8%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12%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14.5%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376012" y="4996753"/>
            <a:ext cx="1052400" cy="8824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dirty="0" smtClean="0">
                <a:latin typeface="Consolas" panose="020B0609020204030204" pitchFamily="49" charset="0"/>
              </a:rPr>
              <a:t>27.50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277318" y="4993341"/>
            <a:ext cx="1447800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Plovdiv</a:t>
            </a:r>
          </a:p>
          <a:p>
            <a:r>
              <a:rPr lang="bg-BG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499.99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9881494" y="5312082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9775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Решение: </a:t>
            </a:r>
            <a:r>
              <a:rPr lang="bg-BG" dirty="0"/>
              <a:t>Търговски комисионни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22412" y="1143000"/>
            <a:ext cx="10944000" cy="48628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comission = -1.0;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(town == "sofia")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(0 &lt;= sales &amp;&amp; sales &lt;= 500) comission = 0.05;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(500 &lt; sales &amp;&amp; sales &lt;= 1000) comission = 0.07;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check the other price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ranges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(town == "varna") // TODO: check the price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ranges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(town == "plovdiv") // TODO: check the price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ranges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(comission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&gt;=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Console.WriteLine("{0:f2}", sales * comission);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Console.WriteLine("error");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8706" y="614084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judge.softuni.bg/Contests/Practice/Index/153#</a:t>
            </a:r>
            <a:r>
              <a:rPr lang="en-US" dirty="0" smtClean="0">
                <a:hlinkClick r:id="rId2"/>
              </a:rPr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50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49906"/>
            <a:ext cx="10363200" cy="820600"/>
          </a:xfrm>
        </p:spPr>
        <p:txBody>
          <a:bodyPr/>
          <a:lstStyle/>
          <a:p>
            <a:r>
              <a:rPr lang="bg-BG" dirty="0" smtClean="0"/>
              <a:t>Задачи с по-сложни проверки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12813" y="5678768"/>
            <a:ext cx="10363200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5126" name="Picture 6" descr="https://www.uwcne.org/sites/uwnlive.dlcdev.com/files/users/9/Dollarphotoclub-log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45" y="1295400"/>
            <a:ext cx="3578136" cy="3177384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learningshopbluewater.co.uk/wp-content/uploads/problem-solving-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4137">
            <a:off x="1085001" y="2019523"/>
            <a:ext cx="2358194" cy="2358194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oherencelabs.com/img/TypeMetal-app-icon-25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2" y="1913750"/>
            <a:ext cx="2743201" cy="2559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72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30492"/>
            <a:ext cx="10363200" cy="820600"/>
          </a:xfrm>
        </p:spPr>
        <p:txBody>
          <a:bodyPr/>
          <a:lstStyle/>
          <a:p>
            <a:r>
              <a:rPr lang="bg-BG" smtClean="0"/>
              <a:t>Точка </a:t>
            </a:r>
            <a:r>
              <a:rPr lang="bg-BG" smtClean="0"/>
              <a:t>и </a:t>
            </a:r>
            <a:r>
              <a:rPr lang="bg-BG" dirty="0" smtClean="0"/>
              <a:t>правоъгълник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12813" y="5681766"/>
            <a:ext cx="10363200" cy="719034"/>
          </a:xfrm>
        </p:spPr>
        <p:txBody>
          <a:bodyPr/>
          <a:lstStyle/>
          <a:p>
            <a:r>
              <a:rPr lang="bg-BG" dirty="0" smtClean="0"/>
              <a:t>Графично (</a:t>
            </a:r>
            <a:r>
              <a:rPr lang="en-US" dirty="0"/>
              <a:t>GUI) </a:t>
            </a:r>
            <a:r>
              <a:rPr lang="bg-BG" dirty="0"/>
              <a:t>приложение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011" y="958486"/>
            <a:ext cx="6400802" cy="361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69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2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1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18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924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…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12" y="1913121"/>
            <a:ext cx="318413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88196" y="1774208"/>
            <a:ext cx="3352800" cy="47705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4420407" y="1779895"/>
            <a:ext cx="3655205" cy="47705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5" name="Picture 3" descr="http://ts4.mm.bing.net/images/thumbnail.aspx?q=1335231651531&amp;id=bd29de2236c1e91f9ccab37fa353e830&amp;url=http%3a%2f%2fwww.webdesign.org%2fimg_articles%2f8231%2fIf-Else-Statements.jpg"/>
          <p:cNvPicPr>
            <a:picLocks noChangeAspect="1" noChangeArrowheads="1"/>
          </p:cNvPicPr>
          <p:nvPr/>
        </p:nvPicPr>
        <p:blipFill>
          <a:blip r:embed="rId4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426258" y="4595656"/>
            <a:ext cx="3085262" cy="17778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По-сложни проверки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://softuni.bg/courses/programming-basics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98755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00600"/>
            <a:ext cx="10363200" cy="820600"/>
          </a:xfrm>
        </p:spPr>
        <p:txBody>
          <a:bodyPr/>
          <a:lstStyle/>
          <a:p>
            <a:r>
              <a:rPr lang="bg-BG" dirty="0" smtClean="0"/>
              <a:t>Вложени проверки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en-US" dirty="0" smtClean="0"/>
              <a:t>If-</a:t>
            </a:r>
            <a:r>
              <a:rPr lang="bg-BG" dirty="0" smtClean="0"/>
              <a:t>конструкции, вложени една в друга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777" y="1219200"/>
            <a:ext cx="2859272" cy="3334801"/>
          </a:xfrm>
          <a:prstGeom prst="rect">
            <a:avLst/>
          </a:prstGeom>
        </p:spPr>
      </p:pic>
      <p:pic>
        <p:nvPicPr>
          <p:cNvPr id="3076" name="Picture 4" descr="http://findicons.com/files/icons/1671/simplicio/128/notification_do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2" y="1896000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en.opensuse.org/images/thumb/3/3b/Icon-warning.png/120px-Icon-warn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5130" y="1872116"/>
            <a:ext cx="2242682" cy="224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Настоящият курс </a:t>
            </a:r>
            <a:r>
              <a:rPr lang="en-US" dirty="0" smtClean="0"/>
              <a:t>(</a:t>
            </a:r>
            <a:r>
              <a:rPr lang="bg-BG" dirty="0" smtClean="0"/>
              <a:t>слайдове</a:t>
            </a:r>
            <a:r>
              <a:rPr lang="en-US" dirty="0" smtClean="0"/>
              <a:t>, </a:t>
            </a:r>
            <a:r>
              <a:rPr lang="bg-BG" dirty="0" smtClean="0"/>
              <a:t>примери</a:t>
            </a:r>
            <a:r>
              <a:rPr lang="en-US" dirty="0" smtClean="0"/>
              <a:t>, </a:t>
            </a:r>
            <a:r>
              <a:rPr lang="bg-BG" dirty="0" smtClean="0"/>
              <a:t>видео</a:t>
            </a:r>
            <a:r>
              <a:rPr lang="en-US" dirty="0" smtClean="0"/>
              <a:t>, </a:t>
            </a:r>
            <a:r>
              <a:rPr lang="bg-BG" dirty="0" smtClean="0"/>
              <a:t>задачи и др.</a:t>
            </a:r>
            <a:r>
              <a:rPr lang="en-US" dirty="0" smtClean="0"/>
              <a:t>)</a:t>
            </a:r>
            <a:r>
              <a:rPr lang="bg-BG" dirty="0" smtClean="0"/>
              <a:t> се разпространяват под свободен лиценз </a:t>
            </a:r>
            <a:r>
              <a:rPr lang="en-US" dirty="0" smtClean="0"/>
              <a:t>"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"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 smtClean="0"/>
              <a:t>Благодарности</a:t>
            </a:r>
            <a:r>
              <a:rPr lang="en-US" sz="2400" dirty="0" smtClean="0"/>
              <a:t>: </a:t>
            </a:r>
            <a:r>
              <a:rPr lang="bg-BG" sz="2400" dirty="0" smtClean="0"/>
              <a:t>настоящият материал може да съдържа части от следните източници</a:t>
            </a:r>
            <a:endParaRPr lang="en-US" sz="2400" dirty="0" smtClean="0"/>
          </a:p>
          <a:p>
            <a:pPr lvl="1"/>
            <a:r>
              <a:rPr lang="bg-BG" sz="2000" dirty="0" smtClean="0"/>
              <a:t>Книга </a:t>
            </a:r>
            <a:r>
              <a:rPr lang="en-US" sz="2000" dirty="0" smtClean="0"/>
              <a:t>"</a:t>
            </a:r>
            <a:r>
              <a:rPr lang="bg-BG" sz="2000" dirty="0" smtClean="0">
                <a:hlinkClick r:id="rId4"/>
              </a:rPr>
              <a:t>Основи на програмирането със </a:t>
            </a:r>
            <a:r>
              <a:rPr lang="en-US" sz="2000" dirty="0" smtClean="0">
                <a:hlinkClick r:id="rId4"/>
              </a:rPr>
              <a:t>C#"</a:t>
            </a:r>
            <a:r>
              <a:rPr lang="bg-BG" sz="2000" dirty="0" smtClean="0"/>
              <a:t> от Светлин Наков и колектив с лиценз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5"/>
              </a:rPr>
              <a:t>CC-BY-SA</a:t>
            </a:r>
            <a:endParaRPr lang="bg-BG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 smtClean="0"/>
              <a:t>Безплатни обучения в </a:t>
            </a:r>
            <a:r>
              <a:rPr lang="bg-BG" noProof="1" smtClean="0"/>
              <a:t>СофтУни</a:t>
            </a:r>
            <a:endParaRPr lang="bg-BG" noProof="1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Фондация "Софтуерен университет" </a:t>
            </a:r>
            <a:r>
              <a:rPr lang="en-US" sz="3200" dirty="0" smtClean="0"/>
              <a:t>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bg-BG" sz="3200" dirty="0" smtClean="0"/>
              <a:t>Софтуерен университет </a:t>
            </a:r>
            <a:r>
              <a:rPr lang="en-US" sz="3200" dirty="0" smtClean="0"/>
              <a:t>– </a:t>
            </a:r>
            <a:r>
              <a:rPr lang="bg-BG" sz="3200" dirty="0" smtClean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bg-BG" dirty="0" smtClean="0"/>
              <a:t> </a:t>
            </a:r>
            <a:r>
              <a:rPr lang="en-US" dirty="0" smtClean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en-US" dirty="0" smtClean="0"/>
              <a:t> </a:t>
            </a:r>
            <a:r>
              <a:rPr lang="en-US" dirty="0"/>
              <a:t>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 форуми</a:t>
            </a:r>
            <a:r>
              <a:rPr lang="en-US" noProof="1" smtClean="0"/>
              <a:t>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412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2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540172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4" tooltip="Software University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Конструкциите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/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bg-BG" dirty="0" smtClean="0"/>
              <a:t> могат да се влагат една в друга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Вложени проверки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912812" y="2059460"/>
            <a:ext cx="10363200" cy="4305794"/>
            <a:chOff x="912812" y="2059460"/>
            <a:chExt cx="10363200" cy="4305794"/>
          </a:xfrm>
        </p:grpSpPr>
        <p:sp>
          <p:nvSpPr>
            <p:cNvPr id="10" name="Rectangle 9"/>
            <p:cNvSpPr/>
            <p:nvPr/>
          </p:nvSpPr>
          <p:spPr>
            <a:xfrm>
              <a:off x="1446212" y="3069608"/>
              <a:ext cx="9095096" cy="220155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28575">
              <a:solidFill>
                <a:schemeClr val="tx2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912812" y="2059460"/>
              <a:ext cx="10363200" cy="430579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if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(condition1)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{</a:t>
              </a: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bg-BG" sz="2800" b="1" noProof="1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noProof="1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if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(condition2)</a:t>
              </a: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bg-BG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Console.WriteLine("condition2 valid");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bg-BG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noProof="1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else</a:t>
              </a: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Console.WriteLine</a:t>
              </a: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("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condition2 not valid");</a:t>
              </a:r>
            </a:p>
            <a:p>
              <a:pPr eaLnBrk="0" hangingPunct="0">
                <a:lnSpc>
                  <a:spcPct val="120000"/>
                </a:lnSpc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Console.WriteLine("condition1 valid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");</a:t>
              </a: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}</a:t>
              </a:r>
              <a:endPara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270612" y="2371854"/>
            <a:ext cx="2576400" cy="1057146"/>
          </a:xfrm>
          <a:prstGeom prst="wedgeRoundRectCallout">
            <a:avLst>
              <a:gd name="adj1" fmla="val -73956"/>
              <a:gd name="adj2" fmla="val 4019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Вложена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конструкция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277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13" y="1066800"/>
            <a:ext cx="4913399" cy="557035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bg-BG" sz="3500" dirty="0" smtClean="0"/>
              <a:t>Според въведени </a:t>
            </a:r>
            <a:r>
              <a:rPr lang="bg-BG" sz="3500" b="1" dirty="0" smtClean="0">
                <a:solidFill>
                  <a:schemeClr val="tx2">
                    <a:lumMod val="75000"/>
                  </a:schemeClr>
                </a:solidFill>
              </a:rPr>
              <a:t>възраст</a:t>
            </a:r>
            <a:r>
              <a:rPr lang="bg-BG" sz="3500" dirty="0" smtClean="0"/>
              <a:t> и </a:t>
            </a:r>
            <a:r>
              <a:rPr lang="bg-BG" sz="3500" b="1" dirty="0" smtClean="0">
                <a:solidFill>
                  <a:schemeClr val="tx2">
                    <a:lumMod val="75000"/>
                  </a:schemeClr>
                </a:solidFill>
              </a:rPr>
              <a:t>пол</a:t>
            </a:r>
            <a:r>
              <a:rPr lang="bg-BG" sz="3500" dirty="0" smtClean="0"/>
              <a:t> (</a:t>
            </a:r>
            <a:r>
              <a:rPr lang="en-US" sz="35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</a:t>
            </a:r>
            <a:r>
              <a:rPr lang="en-US" sz="3500" dirty="0" smtClean="0"/>
              <a:t> / </a:t>
            </a:r>
            <a:r>
              <a:rPr lang="en-US" sz="35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en-US" sz="3500" dirty="0" smtClean="0"/>
              <a:t>)</a:t>
            </a:r>
            <a:r>
              <a:rPr lang="bg-BG" sz="3500" dirty="0" smtClean="0"/>
              <a:t> да се отпечата обръщение:</a:t>
            </a:r>
          </a:p>
          <a:p>
            <a:pPr lvl="1">
              <a:lnSpc>
                <a:spcPct val="110000"/>
              </a:lnSpc>
            </a:pP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Mr.</a:t>
            </a:r>
            <a:r>
              <a:rPr lang="en-US" sz="3000" dirty="0"/>
              <a:t>” – </a:t>
            </a:r>
            <a:r>
              <a:rPr lang="bg-BG" sz="3000" dirty="0"/>
              <a:t>мъж (пол </a:t>
            </a: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</a:t>
            </a:r>
            <a:r>
              <a:rPr lang="en-US" sz="3000" dirty="0"/>
              <a:t>”) </a:t>
            </a:r>
            <a:r>
              <a:rPr lang="bg-BG" sz="3000" dirty="0"/>
              <a:t>на 16 или повече години</a:t>
            </a:r>
            <a:endParaRPr lang="en-US" sz="3000" dirty="0"/>
          </a:p>
          <a:p>
            <a:pPr lvl="1">
              <a:lnSpc>
                <a:spcPct val="110000"/>
              </a:lnSpc>
            </a:pP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Master</a:t>
            </a:r>
            <a:r>
              <a:rPr lang="en-US" sz="3000" dirty="0"/>
              <a:t>” </a:t>
            </a:r>
            <a:r>
              <a:rPr lang="bg-BG" sz="3000" dirty="0"/>
              <a:t>– момче (пол </a:t>
            </a: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</a:t>
            </a:r>
            <a:r>
              <a:rPr lang="en-US" sz="3000" dirty="0"/>
              <a:t>”) </a:t>
            </a:r>
            <a:r>
              <a:rPr lang="bg-BG" sz="3000" dirty="0"/>
              <a:t>под 16 години</a:t>
            </a:r>
            <a:endParaRPr lang="en-US" sz="3000" dirty="0"/>
          </a:p>
          <a:p>
            <a:pPr lvl="1">
              <a:lnSpc>
                <a:spcPct val="110000"/>
              </a:lnSpc>
            </a:pP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Ms.</a:t>
            </a:r>
            <a:r>
              <a:rPr lang="en-US" sz="3000" dirty="0"/>
              <a:t>” </a:t>
            </a:r>
            <a:r>
              <a:rPr lang="bg-BG" sz="3000" dirty="0"/>
              <a:t>– жена (пол </a:t>
            </a: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en-US" sz="3000" dirty="0"/>
              <a:t>”) </a:t>
            </a:r>
            <a:r>
              <a:rPr lang="bg-BG" sz="3000" dirty="0"/>
              <a:t>на 16 или повече години</a:t>
            </a:r>
            <a:endParaRPr lang="en-US" sz="3000" dirty="0"/>
          </a:p>
          <a:p>
            <a:pPr lvl="1">
              <a:lnSpc>
                <a:spcPct val="110000"/>
              </a:lnSpc>
            </a:pP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Miss</a:t>
            </a:r>
            <a:r>
              <a:rPr lang="en-US" sz="3000" dirty="0"/>
              <a:t>” </a:t>
            </a:r>
            <a:r>
              <a:rPr lang="bg-BG" sz="3000" dirty="0"/>
              <a:t>– момиче (пол </a:t>
            </a: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en-US" sz="3000" dirty="0"/>
              <a:t>”)</a:t>
            </a:r>
            <a:r>
              <a:rPr lang="bg-BG" sz="3000" dirty="0"/>
              <a:t> под 16 </a:t>
            </a:r>
            <a:r>
              <a:rPr lang="bg-BG" sz="3000" dirty="0" smtClean="0"/>
              <a:t>години</a:t>
            </a:r>
            <a:endParaRPr lang="en-US" sz="32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800" dirty="0"/>
              <a:t>Пример: </a:t>
            </a:r>
            <a:r>
              <a:rPr lang="ru-RU" sz="3800" dirty="0"/>
              <a:t>Обръщение според възраст и пол</a:t>
            </a:r>
            <a:endParaRPr lang="en-US" sz="3800" dirty="0"/>
          </a:p>
        </p:txBody>
      </p:sp>
      <p:pic>
        <p:nvPicPr>
          <p:cNvPr id="1026" name="Picture 2" descr="http://www.vbbootcamp.co.uk/wp-content/uploads/2013/06/nested-if-statement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9" t="-3216" r="-1509" b="-3216"/>
          <a:stretch/>
        </p:blipFill>
        <p:spPr bwMode="auto">
          <a:xfrm>
            <a:off x="5408612" y="1295401"/>
            <a:ext cx="6096000" cy="4969745"/>
          </a:xfrm>
          <a:prstGeom prst="roundRect">
            <a:avLst>
              <a:gd name="adj" fmla="val 621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415646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800" dirty="0" smtClean="0"/>
              <a:t>Решение: </a:t>
            </a:r>
            <a:r>
              <a:rPr lang="ru-RU" sz="3800" dirty="0"/>
              <a:t>Обръщение според възраст и пол</a:t>
            </a:r>
            <a:endParaRPr lang="en-US" sz="38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1126153"/>
            <a:ext cx="106680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age = double.Parse(Console.ReadLine());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gender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(age &lt; 16)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(gender == "m") Console.WriteLine("Master");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else if (gender == "f") Console.WriteLine("Miss");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if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(gender == "m") Console.WriteLine("Mr.");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(gender == "f") Console.WriteLine("Ms.");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722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judge.softuni.bg/Contests/Practice/Index/153#0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91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000" dirty="0" smtClean="0"/>
              <a:t>Предприемчив българин отваря по едно квартално магазинче в няколко </a:t>
            </a:r>
            <a:r>
              <a:rPr lang="bg-BG" sz="3000" b="1" dirty="0" smtClean="0">
                <a:solidFill>
                  <a:schemeClr val="tx2">
                    <a:lumMod val="75000"/>
                  </a:schemeClr>
                </a:solidFill>
              </a:rPr>
              <a:t>града</a:t>
            </a:r>
            <a:r>
              <a:rPr lang="bg-BG" sz="3000" dirty="0" smtClean="0"/>
              <a:t> с различни </a:t>
            </a:r>
            <a:r>
              <a:rPr lang="bg-BG" sz="3000" b="1" dirty="0" smtClean="0">
                <a:solidFill>
                  <a:schemeClr val="tx2">
                    <a:lumMod val="75000"/>
                  </a:schemeClr>
                </a:solidFill>
              </a:rPr>
              <a:t>цени</a:t>
            </a:r>
            <a:r>
              <a:rPr lang="bg-BG" sz="3000" dirty="0" smtClean="0"/>
              <a:t> за следните </a:t>
            </a:r>
            <a:r>
              <a:rPr lang="bg-BG" sz="3000" b="1" dirty="0" smtClean="0">
                <a:solidFill>
                  <a:schemeClr val="tx2">
                    <a:lumMod val="75000"/>
                  </a:schemeClr>
                </a:solidFill>
              </a:rPr>
              <a:t>продукти</a:t>
            </a:r>
            <a:r>
              <a:rPr lang="bg-BG" sz="3000" dirty="0" smtClean="0"/>
              <a:t>:</a:t>
            </a:r>
          </a:p>
          <a:p>
            <a:endParaRPr lang="bg-BG" sz="3000" dirty="0"/>
          </a:p>
          <a:p>
            <a:endParaRPr lang="bg-BG" sz="3000" dirty="0" smtClean="0"/>
          </a:p>
          <a:p>
            <a:endParaRPr lang="bg-BG" sz="3000" dirty="0"/>
          </a:p>
          <a:p>
            <a:pPr>
              <a:spcBef>
                <a:spcPts val="3000"/>
              </a:spcBef>
            </a:pPr>
            <a:r>
              <a:rPr lang="bg-BG" sz="3000" dirty="0" smtClean="0"/>
              <a:t>По даден град, продукт и количество да се пресметне цената. Примери: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Квартално магазинче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473221"/>
              </p:ext>
            </p:extLst>
          </p:nvPr>
        </p:nvGraphicFramePr>
        <p:xfrm>
          <a:off x="1649658" y="2286000"/>
          <a:ext cx="8940554" cy="1981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13305"/>
                <a:gridCol w="1436284"/>
                <a:gridCol w="1135329"/>
                <a:gridCol w="1349250"/>
                <a:gridCol w="1266642"/>
                <a:gridCol w="1439744"/>
              </a:tblGrid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град / продукт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coffee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water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beer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sweets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peanuts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Sofia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</a:rPr>
                        <a:t>0.50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</a:rPr>
                        <a:t>0.80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</a:rPr>
                        <a:t>1.20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1.45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</a:rPr>
                        <a:t>1.60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Plovdiv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0.40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0.70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1.15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1.30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1.50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Varna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0.45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0.70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1.10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1.35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1.55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741612" y="5087669"/>
            <a:ext cx="1341221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coffee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Varna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311433" y="5086219"/>
            <a:ext cx="792379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0.9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911633" y="5108138"/>
            <a:ext cx="152400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peanuts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Plovdiv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664233" y="5106688"/>
            <a:ext cx="792379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1.5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220862" y="5086754"/>
            <a:ext cx="114075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Sofia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590212" y="5085304"/>
            <a:ext cx="762000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7.2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68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Решение: квартално магазинче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126153"/>
            <a:ext cx="103632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product = Console.ReadLine().ToLower();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town = Console.ReadLine().ToLower();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quantity = double.Parse(Console.ReadLine());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(town == "sofia")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(product == "coffee") 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Console.WriteLine(0.50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quantity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finish this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(town 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"varna") // TODO: finish this …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(town 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"plovdiv")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finish this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judge.softuni.bg/Contests/Practice/Index/153#1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69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00600"/>
            <a:ext cx="10363200" cy="820600"/>
          </a:xfrm>
        </p:spPr>
        <p:txBody>
          <a:bodyPr/>
          <a:lstStyle/>
          <a:p>
            <a:r>
              <a:rPr lang="bg-BG" dirty="0" smtClean="0"/>
              <a:t>Вложени проверки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269" y="1143000"/>
            <a:ext cx="2859272" cy="33348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48107">
            <a:off x="1202168" y="1893655"/>
            <a:ext cx="4772025" cy="1857375"/>
          </a:xfrm>
          <a:prstGeom prst="rect">
            <a:avLst/>
          </a:prstGeom>
          <a:scene3d>
            <a:camera prst="perspectiveHeroicExtremeRightFacing"/>
            <a:lightRig rig="threePt" dir="t"/>
          </a:scene3d>
        </p:spPr>
      </p:pic>
      <p:pic>
        <p:nvPicPr>
          <p:cNvPr id="3076" name="Picture 4" descr="http://findicons.com/files/icons/1671/simplicio/128/notification_don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758" y="1724020"/>
            <a:ext cx="1517464" cy="151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en.opensuse.org/images/thumb/3/3b/Icon-warning.png/120px-Icon-warni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9280" y="1866376"/>
            <a:ext cx="1911932" cy="191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2687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1512</Words>
  <Application>Microsoft Office PowerPoint</Application>
  <PresentationFormat>Custom</PresentationFormat>
  <Paragraphs>328</Paragraphs>
  <Slides>31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Wingdings 2</vt:lpstr>
      <vt:lpstr>SoftUni 16x9</vt:lpstr>
      <vt:lpstr>По-сложни проверки</vt:lpstr>
      <vt:lpstr>Съдържание</vt:lpstr>
      <vt:lpstr>Вложени проверки</vt:lpstr>
      <vt:lpstr>Вложени проверки</vt:lpstr>
      <vt:lpstr>Пример: Обръщение според възраст и пол</vt:lpstr>
      <vt:lpstr>Решение: Обръщение според възраст и пол</vt:lpstr>
      <vt:lpstr>Пример: Квартално магазинче</vt:lpstr>
      <vt:lpstr>Решение: квартално магазинче</vt:lpstr>
      <vt:lpstr>Вложени проверки</vt:lpstr>
      <vt:lpstr>По-сложни проверки</vt:lpstr>
      <vt:lpstr>Логическо "И"</vt:lpstr>
      <vt:lpstr>Пример: Точка в правоъгълник</vt:lpstr>
      <vt:lpstr>Логическо "ИЛИ"</vt:lpstr>
      <vt:lpstr>Пример: Плод или зеленчук?</vt:lpstr>
      <vt:lpstr>Логическо отрицание</vt:lpstr>
      <vt:lpstr>По-сложни проверки</vt:lpstr>
      <vt:lpstr>Задачи с по-сложни проверки</vt:lpstr>
      <vt:lpstr>Пример: Магазин за плодове</vt:lpstr>
      <vt:lpstr>Решение: Магазин за плодове</vt:lpstr>
      <vt:lpstr>Пример: Търговски комисионни</vt:lpstr>
      <vt:lpstr>Решение: Търговски комисионни</vt:lpstr>
      <vt:lpstr>Задачи с по-сложни проверки</vt:lpstr>
      <vt:lpstr>Точка и правоъгълник</vt:lpstr>
      <vt:lpstr>PowerPoint Presentation</vt:lpstr>
      <vt:lpstr>PowerPoint Presentation</vt:lpstr>
      <vt:lpstr>PowerPoint Presentation</vt:lpstr>
      <vt:lpstr>PowerPoint Presentation</vt:lpstr>
      <vt:lpstr>Какво научихме днес?</vt:lpstr>
      <vt:lpstr>По-сложни проверки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По-сложни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2016-02-04T20:29:39Z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