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5" r:id="rId21"/>
    <p:sldId id="446" r:id="rId22"/>
    <p:sldId id="448" r:id="rId23"/>
    <p:sldId id="447" r:id="rId24"/>
    <p:sldId id="449" r:id="rId25"/>
    <p:sldId id="450" r:id="rId26"/>
    <p:sldId id="451" r:id="rId27"/>
    <p:sldId id="452" r:id="rId28"/>
    <p:sldId id="453" r:id="rId29"/>
    <p:sldId id="427" r:id="rId30"/>
    <p:sldId id="412" r:id="rId31"/>
    <p:sldId id="413" r:id="rId32"/>
    <p:sldId id="414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>
        <p:scale>
          <a:sx n="70" d="100"/>
          <a:sy n="70" d="100"/>
        </p:scale>
        <p:origin x="45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12-Feb-16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12-Feb-16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deav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&gt; max)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num;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</a:t>
            </a:r>
            <a:r>
              <a:rPr lang="bg-BG" sz="3000" dirty="0" smtClean="0"/>
              <a:t>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</a:t>
            </a:r>
            <a:r>
              <a:rPr lang="bg-BG" sz="3000" dirty="0" smtClean="0"/>
              <a:t>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</a:t>
            </a:r>
            <a:r>
              <a:rPr lang="bg-BG" sz="3000" dirty="0" smtClean="0"/>
              <a:t>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37595"/>
            <a:ext cx="10493756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Console.WriteLine("Yes,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leftSum);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Console.WriteLine("No,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Math.Abs(rightSum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% 2 ==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въвежда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Отпечатва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 smtClean="0"/>
              <a:t>според таблицата по-долу: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Задача: </a:t>
            </a:r>
            <a:r>
              <a:rPr lang="bg-BG" noProof="1" smtClean="0"/>
              <a:t>сумиране на гласните букви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/>
                <a:gridCol w="1038920"/>
                <a:gridCol w="1038920"/>
                <a:gridCol w="1038920"/>
                <a:gridCol w="1038920"/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1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2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3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4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5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1+4+4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  <a:p>
            <a:pPr marL="723900" lvl="1" indent="-420688"/>
            <a:r>
              <a:rPr lang="bg-BG" dirty="0" smtClean="0"/>
              <a:t>Сумиране на гласни букви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Чертане </a:t>
            </a:r>
            <a:r>
              <a:rPr lang="bg-BG" dirty="0"/>
              <a:t>на фигури с костенурка – </a:t>
            </a:r>
            <a:r>
              <a:rPr lang="bg-BG" dirty="0" smtClean="0"/>
              <a:t>графично приложение </a:t>
            </a:r>
            <a:r>
              <a:rPr lang="bg-BG" dirty="0"/>
              <a:t>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 smtClean="0"/>
              <a:t>сумиране на гласни букви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80734"/>
            <a:ext cx="10493756" cy="45104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s.Length; i++)</a:t>
            </a:r>
          </a:p>
          <a:p>
            <a:pPr>
              <a:lnSpc>
                <a:spcPct val="110000"/>
              </a:lnSpc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(s[i] == 'a') sum += 1;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'e') sum += 2;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'i') sum += 3;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'o') sum += 4;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'u') sum += 5;</a:t>
            </a:r>
          </a:p>
          <a:p>
            <a:pPr>
              <a:lnSpc>
                <a:spcPct val="110000"/>
              </a:lnSpc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Console.WriteLine("Vowels sum =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sum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278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с костенурка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</a:t>
            </a:r>
            <a:r>
              <a:rPr lang="en-US" dirty="0" smtClean="0"/>
              <a:t>(GUI)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61" y="762000"/>
            <a:ext cx="6296904" cy="3753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2" y="1800413"/>
            <a:ext cx="2133785" cy="1676545"/>
          </a:xfrm>
          <a:prstGeom prst="rect">
            <a:avLst/>
          </a:prstGeom>
        </p:spPr>
      </p:pic>
      <p:pic>
        <p:nvPicPr>
          <p:cNvPr id="2052" name="Picture 4" descr="https://macin.files.wordpress.com/2009/10/ooo4kids-0-5-1-draw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0" y="1524000"/>
            <a:ext cx="2229372" cy="22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9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41" y="1143000"/>
            <a:ext cx="9463942" cy="53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407460"/>
          </a:xfrm>
        </p:spPr>
        <p:txBody>
          <a:bodyPr>
            <a:normAutofit/>
          </a:bodyPr>
          <a:lstStyle/>
          <a:p>
            <a:r>
              <a:rPr lang="bg-BG" dirty="0" smtClean="0"/>
              <a:t>Инсталиране на </a:t>
            </a:r>
            <a:r>
              <a:rPr lang="en-US" noProof="1" smtClean="0"/>
              <a:t>NuGet</a:t>
            </a:r>
            <a:r>
              <a:rPr lang="en-US" dirty="0" smtClean="0"/>
              <a:t> </a:t>
            </a:r>
            <a:r>
              <a:rPr lang="bg-BG" dirty="0" smtClean="0"/>
              <a:t>пакет </a:t>
            </a:r>
            <a:r>
              <a:rPr lang="en-US" dirty="0" smtClean="0"/>
              <a:t>"</a:t>
            </a:r>
            <a:r>
              <a:rPr lang="en-US" noProof="1" smtClean="0"/>
              <a:t>Nakov.TurtleGraphics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4" y="2286002"/>
            <a:ext cx="4117948" cy="4267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4" y="1600200"/>
            <a:ext cx="818311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на главната форма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96" y="1143000"/>
            <a:ext cx="7114616" cy="5254135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2" y="1183944"/>
            <a:ext cx="40386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buttonDraw_Click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EventArgs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Turtle.Rotate(30);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Turtle.Rotate(120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Turtle.Rotate(120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4113212" y="2522968"/>
            <a:ext cx="1199088" cy="345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4351" y="1406856"/>
            <a:ext cx="5035461" cy="919401"/>
          </a:xfrm>
          <a:prstGeom prst="wedgeRoundRectCallout">
            <a:avLst>
              <a:gd name="adj1" fmla="val -56481"/>
              <a:gd name="adj2" fmla="val 4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FormTurtleGraphics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 Graphics - Example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51612" y="2407648"/>
            <a:ext cx="2605168" cy="919401"/>
          </a:xfrm>
          <a:prstGeom prst="wedgeRoundRectCallout">
            <a:avLst>
              <a:gd name="adj1" fmla="val -83056"/>
              <a:gd name="adj2" fmla="val -19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3415352"/>
            <a:ext cx="2805752" cy="919401"/>
          </a:xfrm>
          <a:prstGeom prst="wedgeRoundRectCallout">
            <a:avLst>
              <a:gd name="adj1" fmla="val -83542"/>
              <a:gd name="adj2" fmla="val -7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buttonReset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6212" y="4542386"/>
            <a:ext cx="3824368" cy="919401"/>
          </a:xfrm>
          <a:prstGeom prst="wedgeRoundRectCallout">
            <a:avLst>
              <a:gd name="adj1" fmla="val -48152"/>
              <a:gd name="adj2" fmla="val -151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buttonShowHideTurtle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 Turtle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Приложението в действие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82" y="1151121"/>
            <a:ext cx="8948208" cy="52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278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с костенурка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61" y="762000"/>
            <a:ext cx="6296904" cy="3753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2" y="1800413"/>
            <a:ext cx="2133785" cy="1676545"/>
          </a:xfrm>
          <a:prstGeom prst="rect">
            <a:avLst/>
          </a:prstGeom>
        </p:spPr>
      </p:pic>
      <p:pic>
        <p:nvPicPr>
          <p:cNvPr id="2052" name="Picture 4" descr="https://macin.files.wordpress.com/2009/10/ooo4kids-0-5-1-draw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0" y="1524000"/>
            <a:ext cx="2229372" cy="22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0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 smtClean="0"/>
              <a:t>Може да използвате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-loop"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bg-BG" sz="3200" dirty="0" smtClean="0"/>
              <a:t>във </a:t>
            </a:r>
            <a:r>
              <a:rPr lang="en-US" sz="3200" dirty="0" smtClean="0"/>
              <a:t>Visual Studio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82" y="4980036"/>
            <a:ext cx="3715230" cy="1131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0" y="4980036"/>
            <a:ext cx="6629400" cy="113184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296588" y="539356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8213" y="4946223"/>
            <a:ext cx="4114799" cy="491273"/>
          </a:xfrm>
          <a:prstGeom prst="wedgeRoundRectCallout">
            <a:avLst>
              <a:gd name="adj1" fmla="val -68017"/>
              <a:gd name="adj2" fmla="val -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</a:t>
            </a:r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пъти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</a:t>
            </a:r>
            <a:r>
              <a:rPr lang="bg-BG" dirty="0" smtClean="0"/>
              <a:t>отпечатва буквите </a:t>
            </a:r>
            <a:r>
              <a:rPr lang="bg-BG" dirty="0" smtClean="0"/>
              <a:t>от латинската азбука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210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Latin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alphabet:");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" +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броят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1573</Words>
  <Application>Microsoft Office PowerPoint</Application>
  <PresentationFormat>Custom</PresentationFormat>
  <Paragraphs>358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Задача: сумиране на гласните букви</vt:lpstr>
      <vt:lpstr>Решение: сумиране на гласни букви</vt:lpstr>
      <vt:lpstr>Задачи с цикли</vt:lpstr>
      <vt:lpstr>Чертане с костенурка</vt:lpstr>
      <vt:lpstr>Нов Windows Forms проект</vt:lpstr>
      <vt:lpstr>Инсталиране на NuGet пакет "Nakov.TurtleGraphics"</vt:lpstr>
      <vt:lpstr>Дизайн на главната форма</vt:lpstr>
      <vt:lpstr>Приложението в действие</vt:lpstr>
      <vt:lpstr>Чертане с костенурка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2016-02-12T11:08:38Z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