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1072" r:id="rId5"/>
  </p:sldIdLst>
  <p:sldSz cx="12192000" cy="6858000"/>
  <p:notesSz cx="7010400" cy="9296400"/>
  <p:defaultTextStyle>
    <a:defPPr>
      <a:defRPr lang="en-US"/>
    </a:defPPr>
    <a:lvl1pPr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34" userDrawn="1">
          <p15:clr>
            <a:srgbClr val="A4A3A4"/>
          </p15:clr>
        </p15:guide>
        <p15:guide id="2" orient="horz" pos="1135" userDrawn="1">
          <p15:clr>
            <a:srgbClr val="A4A3A4"/>
          </p15:clr>
        </p15:guide>
        <p15:guide id="3" orient="horz" pos="3106" userDrawn="1">
          <p15:clr>
            <a:srgbClr val="A4A3A4"/>
          </p15:clr>
        </p15:guide>
        <p15:guide id="4" orient="horz" pos="1335" userDrawn="1">
          <p15:clr>
            <a:srgbClr val="A4A3A4"/>
          </p15:clr>
        </p15:guide>
        <p15:guide id="5" orient="horz" pos="3476" userDrawn="1">
          <p15:clr>
            <a:srgbClr val="A4A3A4"/>
          </p15:clr>
        </p15:guide>
        <p15:guide id="6" orient="horz" pos="1579" userDrawn="1">
          <p15:clr>
            <a:srgbClr val="A4A3A4"/>
          </p15:clr>
        </p15:guide>
        <p15:guide id="7" pos="192" userDrawn="1">
          <p15:clr>
            <a:srgbClr val="A4A3A4"/>
          </p15:clr>
        </p15:guide>
        <p15:guide id="8" pos="3956" userDrawn="1">
          <p15:clr>
            <a:srgbClr val="A4A3A4"/>
          </p15:clr>
        </p15:guide>
        <p15:guide id="9" pos="3843" userDrawn="1">
          <p15:clr>
            <a:srgbClr val="A4A3A4"/>
          </p15:clr>
        </p15:guide>
        <p15:guide id="10" pos="4635" userDrawn="1">
          <p15:clr>
            <a:srgbClr val="A4A3A4"/>
          </p15:clr>
        </p15:guide>
        <p15:guide id="11" pos="356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Roberts" initials="" lastIdx="3" clrIdx="0"/>
  <p:cmAuthor id="1" name="Registered User" initials="RU" lastIdx="1" clrIdx="1"/>
  <p:cmAuthor id="2" name="anhood" initials="a" lastIdx="8" clrIdx="2"/>
  <p:cmAuthor id="3" name="iacampos" initials="i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66"/>
    <a:srgbClr val="E7EFF6"/>
    <a:srgbClr val="005B7C"/>
    <a:srgbClr val="00339A"/>
    <a:srgbClr val="000066"/>
    <a:srgbClr val="EE7D11"/>
    <a:srgbClr val="699419"/>
    <a:srgbClr val="4D740F"/>
    <a:srgbClr val="B5CA8D"/>
    <a:srgbClr val="8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1756" autoAdjust="0"/>
  </p:normalViewPr>
  <p:slideViewPr>
    <p:cSldViewPr snapToGrid="0">
      <p:cViewPr varScale="1">
        <p:scale>
          <a:sx n="89" d="100"/>
          <a:sy n="89" d="100"/>
        </p:scale>
        <p:origin x="-418" y="-67"/>
      </p:cViewPr>
      <p:guideLst>
        <p:guide orient="horz" pos="3834"/>
        <p:guide orient="horz" pos="1135"/>
        <p:guide orient="horz" pos="3106"/>
        <p:guide orient="horz" pos="1335"/>
        <p:guide orient="horz" pos="3476"/>
        <p:guide orient="horz" pos="1579"/>
        <p:guide pos="192"/>
        <p:guide pos="3956"/>
        <p:guide pos="3843"/>
        <p:guide pos="4635"/>
        <p:guide pos="3561"/>
      </p:guideLst>
    </p:cSldViewPr>
  </p:slideViewPr>
  <p:outlineViewPr>
    <p:cViewPr>
      <p:scale>
        <a:sx n="33" d="100"/>
        <a:sy n="33" d="100"/>
      </p:scale>
      <p:origin x="60" y="80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134964"/>
    </p:cViewPr>
  </p:sorterViewPr>
  <p:notesViewPr>
    <p:cSldViewPr snapToGrid="0">
      <p:cViewPr varScale="1">
        <p:scale>
          <a:sx n="112" d="100"/>
          <a:sy n="112" d="100"/>
        </p:scale>
        <p:origin x="-5040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>
              <a:lnSpc>
                <a:spcPct val="100000"/>
              </a:lnSpc>
              <a:defRPr sz="800" b="0"/>
            </a:lvl1pPr>
          </a:lstStyle>
          <a:p>
            <a:r>
              <a:rPr lang="en-US" dirty="0" smtClean="0"/>
              <a:t>© 2011 Capgemini -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>
              <a:defRPr sz="800"/>
            </a:lvl1pPr>
          </a:lstStyle>
          <a:p>
            <a:fld id="{F345E50C-86C3-499D-B2AC-508411C99E2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l" defTabSz="922338">
              <a:lnSpc>
                <a:spcPct val="100000"/>
              </a:lnSpc>
            </a:pPr>
            <a:endParaRPr lang="en-GB" sz="800" b="0" dirty="0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>
              <a:lnSpc>
                <a:spcPct val="100000"/>
              </a:lnSpc>
            </a:pPr>
            <a:endParaRPr lang="en-GB" sz="800" dirty="0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>
              <a:lnSpc>
                <a:spcPct val="100000"/>
              </a:lnSpc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22175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>
              <a:lnSpc>
                <a:spcPct val="100000"/>
              </a:lnSpc>
              <a:defRPr sz="1400"/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4338" y="700088"/>
            <a:ext cx="6189662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>
              <a:lnSpc>
                <a:spcPct val="100000"/>
              </a:lnSpc>
              <a:defRPr sz="800" b="0"/>
            </a:lvl1pPr>
          </a:lstStyle>
          <a:p>
            <a:r>
              <a:rPr lang="en-US" dirty="0" smtClean="0"/>
              <a:t>© 2011 Capgemini - All rights reserved</a:t>
            </a:r>
            <a:endParaRPr lang="en-GB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>
              <a:lnSpc>
                <a:spcPct val="100000"/>
              </a:lnSpc>
              <a:defRPr sz="800"/>
            </a:lvl1pPr>
          </a:lstStyle>
          <a:p>
            <a:fld id="{68DFEEDA-D071-42C1-9D96-07A575D20E05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r>
              <a:rPr lang="en-US" dirty="0" smtClean="0"/>
              <a:t>© 2011 Capgemini -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7955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fontAlgn="base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fontAlgn="base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4338" y="700088"/>
            <a:ext cx="6189662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2011 Capgemini -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FEEDA-D071-42C1-9D96-07A575D20E05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© 2011 Capgemini -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9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4072467" y="6492876"/>
            <a:ext cx="2336800" cy="1920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32884" y="2503488"/>
            <a:ext cx="8007349" cy="831850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626534" y="847725"/>
            <a:ext cx="10041465" cy="146685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5981700"/>
            <a:ext cx="12192000" cy="876300"/>
            <a:chOff x="0" y="5981700"/>
            <a:chExt cx="9144000" cy="876300"/>
          </a:xfrm>
        </p:grpSpPr>
        <p:grpSp>
          <p:nvGrpSpPr>
            <p:cNvPr id="13" name="Group 13"/>
            <p:cNvGrpSpPr/>
            <p:nvPr userDrawn="1"/>
          </p:nvGrpSpPr>
          <p:grpSpPr>
            <a:xfrm>
              <a:off x="0" y="5981700"/>
              <a:ext cx="9144000" cy="876300"/>
              <a:chOff x="0" y="5981700"/>
              <a:chExt cx="9144000" cy="876300"/>
            </a:xfrm>
          </p:grpSpPr>
          <p:sp>
            <p:nvSpPr>
              <p:cNvPr id="15" name="Rectangle 5"/>
              <p:cNvSpPr>
                <a:spLocks noChangeArrowheads="1"/>
              </p:cNvSpPr>
              <p:nvPr userDrawn="1"/>
            </p:nvSpPr>
            <p:spPr bwMode="gray">
              <a:xfrm>
                <a:off x="0" y="6353175"/>
                <a:ext cx="9144000" cy="5048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noAutofit/>
              </a:bodyPr>
              <a:lstStyle/>
              <a:p>
                <a:endParaRPr lang="en-US" sz="2400" dirty="0"/>
              </a:p>
            </p:txBody>
          </p:sp>
          <p:sp>
            <p:nvSpPr>
              <p:cNvPr id="16" name="Oval 6"/>
              <p:cNvSpPr>
                <a:spLocks noChangeArrowheads="1"/>
              </p:cNvSpPr>
              <p:nvPr userDrawn="1"/>
            </p:nvSpPr>
            <p:spPr bwMode="gray">
              <a:xfrm>
                <a:off x="8266079" y="6151501"/>
                <a:ext cx="68" cy="4414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 sz="2400" dirty="0"/>
              </a:p>
            </p:txBody>
          </p:sp>
          <p:pic>
            <p:nvPicPr>
              <p:cNvPr id="18" name="Picture 7" descr="CBE_CMJN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7877175" y="5981700"/>
                <a:ext cx="768350" cy="744538"/>
              </a:xfrm>
              <a:prstGeom prst="rect">
                <a:avLst/>
              </a:prstGeom>
              <a:noFill/>
            </p:spPr>
          </p:pic>
        </p:grpSp>
        <p:pic>
          <p:nvPicPr>
            <p:cNvPr id="14" name="Image 7" descr="Capgemini_Slogan_RGB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821571" y="6426559"/>
              <a:ext cx="2852934" cy="2948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Freeform 2"/>
          <p:cNvSpPr>
            <a:spLocks/>
          </p:cNvSpPr>
          <p:nvPr userDrawn="1"/>
        </p:nvSpPr>
        <p:spPr bwMode="gray">
          <a:xfrm>
            <a:off x="-19051" y="-14288"/>
            <a:ext cx="12211051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330201" y="5800725"/>
            <a:ext cx="10058399" cy="5524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1579" y="990600"/>
            <a:ext cx="11582400" cy="5029200"/>
          </a:xfrm>
        </p:spPr>
        <p:txBody>
          <a:bodyPr lIns="0"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321733" y="212726"/>
            <a:ext cx="1161897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21579" y="990601"/>
            <a:ext cx="5718048" cy="546099"/>
          </a:xfrm>
          <a:ln w="25400"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321579" y="1549400"/>
            <a:ext cx="5718048" cy="448056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 baseline="0">
                <a:latin typeface="+mn-lt"/>
              </a:defRPr>
            </a:lvl4pPr>
            <a:lvl5pPr>
              <a:defRPr sz="1600" baseline="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284" y="990601"/>
            <a:ext cx="5718048" cy="546099"/>
          </a:xfrm>
          <a:ln w="25400"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6246284" y="1549400"/>
            <a:ext cx="5718048" cy="448056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 baseline="0">
                <a:latin typeface="+mn-lt"/>
              </a:defRPr>
            </a:lvl4pPr>
            <a:lvl5pPr>
              <a:defRPr sz="1600" baseline="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321733" y="212726"/>
            <a:ext cx="1161897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0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0771" y="1511300"/>
            <a:ext cx="11406552" cy="45847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135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0" y="762000"/>
            <a:ext cx="12192000" cy="18288"/>
          </a:xfrm>
          <a:prstGeom prst="rect">
            <a:avLst/>
          </a:prstGeom>
          <a:gradFill flip="none" rotWithShape="1">
            <a:gsLst>
              <a:gs pos="40000">
                <a:schemeClr val="tx1">
                  <a:lumMod val="50000"/>
                  <a:lumOff val="50000"/>
                </a:schemeClr>
              </a:gs>
              <a:gs pos="9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176" name="Rectangle 120"/>
          <p:cNvSpPr>
            <a:spLocks noChangeArrowheads="1"/>
          </p:cNvSpPr>
          <p:nvPr/>
        </p:nvSpPr>
        <p:spPr bwMode="auto">
          <a:xfrm>
            <a:off x="10323431" y="6318251"/>
            <a:ext cx="1299198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45720">
            <a:spAutoFit/>
          </a:bodyPr>
          <a:lstStyle/>
          <a:p>
            <a:pPr algn="r">
              <a:lnSpc>
                <a:spcPct val="100000"/>
              </a:lnSpc>
              <a:spcBef>
                <a:spcPct val="10000"/>
              </a:spcBef>
            </a:pPr>
            <a:r>
              <a:rPr lang="en-US" altLang="en-US" sz="1000" dirty="0" smtClean="0">
                <a:solidFill>
                  <a:schemeClr val="tx2"/>
                </a:solidFill>
              </a:rPr>
              <a:t>|  Financial </a:t>
            </a:r>
            <a:r>
              <a:rPr lang="en-US" altLang="en-US" sz="1000" dirty="0">
                <a:solidFill>
                  <a:schemeClr val="tx2"/>
                </a:solidFill>
              </a:rPr>
              <a:t>Services</a:t>
            </a:r>
          </a:p>
        </p:txBody>
      </p:sp>
      <p:sp>
        <p:nvSpPr>
          <p:cNvPr id="4519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321733" y="212726"/>
            <a:ext cx="1161897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519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1579" y="990600"/>
            <a:ext cx="1158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45194" name="Picture 138" descr="OK_Capgemini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668" y="6361114"/>
            <a:ext cx="191981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7"/>
          <p:cNvSpPr>
            <a:spLocks noChangeShapeType="1"/>
          </p:cNvSpPr>
          <p:nvPr/>
        </p:nvSpPr>
        <p:spPr bwMode="gray">
          <a:xfrm>
            <a:off x="11657547" y="6381751"/>
            <a:ext cx="0" cy="4302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104039" y="6553200"/>
            <a:ext cx="3494627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288" tIns="18288" rIns="18288" bIns="18288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information contained in this presentation is proprietary.</a:t>
            </a:r>
          </a:p>
          <a:p>
            <a:pPr marL="0" marR="0" lvl="0" indent="0" algn="r" defTabSz="914400" rtl="0" eaLnBrk="0" fontAlgn="base" latinLnBrk="0" hangingPunct="0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2017 Capgemini. All rights reserved.</a:t>
            </a:r>
            <a:endParaRPr kumimoji="0" lang="en-US" sz="700" b="0" i="0" u="none" strike="noStrike" kern="1200" cap="none" spc="1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76296" y="6483926"/>
            <a:ext cx="34176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B32C530-B656-4D89-8F8B-6FC310B806A0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4" r:id="rId2"/>
    <p:sldLayoutId id="2147483670" r:id="rId3"/>
    <p:sldLayoutId id="2147483733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Font typeface="Wingdings" pitchFamily="2" charset="2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1" fontAlgn="base" hangingPunct="1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8600" algn="l" rtl="0" eaLnBrk="1" fontAlgn="base" hangingPunct="1">
        <a:spcBef>
          <a:spcPct val="0"/>
        </a:spcBef>
        <a:spcAft>
          <a:spcPts val="6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5800" indent="-228600" algn="l" rtl="0" eaLnBrk="1" fontAlgn="base" hangingPunct="1">
        <a:spcBef>
          <a:spcPct val="0"/>
        </a:spcBef>
        <a:spcAft>
          <a:spcPts val="600"/>
        </a:spcAft>
        <a:buClr>
          <a:schemeClr val="tx2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4pPr>
      <a:lvl5pPr marL="914400" indent="-228600" algn="l" rtl="0" eaLnBrk="1" fontAlgn="base" hangingPunct="1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144588" indent="-16033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1" fontAlgn="base" hangingPunct="1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81" y="73087"/>
            <a:ext cx="11618976" cy="702167"/>
          </a:xfrm>
        </p:spPr>
        <p:txBody>
          <a:bodyPr/>
          <a:lstStyle/>
          <a:p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Ramkumar P M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1" dirty="0" smtClean="0"/>
              <a:t>DCX Practice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71759" y="954719"/>
            <a:ext cx="5622112" cy="25124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45720" tIns="46800" rIns="45720" bIns="4680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GB" sz="1000" b="0" dirty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Professional</a:t>
            </a:r>
            <a:r>
              <a:rPr lang="en-GB" sz="950" b="0" dirty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Experience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071759" y="1185223"/>
            <a:ext cx="5622112" cy="45790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45720" rIns="45720"/>
          <a:lstStyle/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Has successfully participated in various projects spanning across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different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roles for clients such as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AXA,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Quikr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, Residual,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Ayovel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,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ProgressiveRx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</a:t>
            </a:r>
          </a:p>
          <a:p>
            <a:pPr algn="l">
              <a:spcAft>
                <a:spcPts val="100"/>
              </a:spcAft>
              <a:defRPr/>
            </a:pPr>
            <a:endParaRPr lang="en-US" alt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Delivered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 complex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testing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forecasting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of Test on Demand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on PHP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5.6/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Laravel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5.2, Perfecto API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for a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Axa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Technologies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. Major technical challenge of this project was analyzing and transforming the client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data and cloud based system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via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an Agile delivery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model</a:t>
            </a:r>
          </a:p>
          <a:p>
            <a:pPr algn="l">
              <a:spcAft>
                <a:spcPts val="100"/>
              </a:spcAft>
              <a:defRPr/>
            </a:pP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Delivered a complex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Project Delivery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product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of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Turk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on PHP 5.6/ </a:t>
            </a:r>
            <a:r>
              <a:rPr lang="en-US" altLang="en-US" sz="950" b="0" dirty="0" err="1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Laravel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5.2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for a </a:t>
            </a:r>
            <a:r>
              <a:rPr lang="en-US" altLang="en-US" sz="950" b="0" dirty="0" err="1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Axa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Technologies. Major technical challenge of this project was analyzing and transforming the client data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via an Agile delivery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model</a:t>
            </a: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endParaRPr lang="en-US" altLang="en-US" sz="950" b="0" dirty="0" smtClean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Product Feature Development 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on PHP 5.3/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Cloud API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for a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Quikr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client in different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Veritical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via Agile Delivery Model.</a:t>
            </a: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algn="l">
              <a:spcAft>
                <a:spcPts val="100"/>
              </a:spcAft>
              <a:defRPr/>
            </a:pPr>
            <a:endParaRPr lang="en-US" altLang="en-US" sz="950" b="0" dirty="0" smtClean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Delivered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 complex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cash forecasting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Social Lending developed on PHP 5.3/ </a:t>
            </a:r>
            <a:r>
              <a:rPr lang="en-US" altLang="en-US" sz="950" b="0" dirty="0" err="1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CakePHP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for a </a:t>
            </a:r>
            <a:r>
              <a:rPr lang="en-US" altLang="en-US" sz="950" b="0" dirty="0" err="1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Greenprint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Technologies. Major technical challenge of this project was analyzing and transforming the client data and migrating it to the new application platform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via an Agile delivery model</a:t>
            </a:r>
          </a:p>
          <a:p>
            <a:pPr algn="l">
              <a:spcAft>
                <a:spcPts val="100"/>
              </a:spcAft>
              <a:defRPr/>
            </a:pP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Product Feature Development and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maintainence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of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Ecommere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Domain of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ProgressiveRX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on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PHP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5.2/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Xcart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for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ProgressiveRx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Client</a:t>
            </a: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algn="l">
              <a:spcAft>
                <a:spcPts val="100"/>
              </a:spcAft>
              <a:defRPr/>
            </a:pPr>
            <a:endParaRPr lang="en-US" sz="950" b="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Corporate Product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Website Development with Ecommerce in Ahsan client on PHP 5.1 / </a:t>
            </a:r>
            <a:r>
              <a:rPr 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Silverstripe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CMS. Major Technical </a:t>
            </a:r>
            <a:r>
              <a:rPr 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challege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of this project was analyzing and migrated from different technologies. </a:t>
            </a:r>
          </a:p>
          <a:p>
            <a:pPr algn="l">
              <a:spcAft>
                <a:spcPts val="100"/>
              </a:spcAft>
              <a:defRPr/>
            </a:pPr>
            <a:endParaRPr lang="en-US" altLang="en-US" sz="950" b="0" dirty="0" smtClean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SSO with four different client in one place on PHP 5.1/ 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Javascript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00"/>
              </a:spcAft>
              <a:defRPr/>
            </a:pPr>
            <a:endParaRPr lang="en-US" altLang="en-US" sz="950" b="0" dirty="0" smtClean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Residual, which makes the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Affiliate on PHP 5.1/</a:t>
            </a:r>
            <a:r>
              <a:rPr lang="en-US" alt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Javascipt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</a:t>
            </a:r>
            <a:r>
              <a:rPr lang="en-US" alt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and it’s very useful to affiliate with other site and highlighting feature parent client rule for affiliate </a:t>
            </a:r>
            <a:r>
              <a:rPr lang="en-US" alt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id.</a:t>
            </a:r>
          </a:p>
          <a:p>
            <a:pPr algn="l">
              <a:spcAft>
                <a:spcPts val="100"/>
              </a:spcAft>
              <a:defRPr/>
            </a:pP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endParaRPr lang="en-US" sz="950" b="0" dirty="0" smtClean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289054" y="1636705"/>
            <a:ext cx="922437" cy="23369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US" sz="1000" b="0" dirty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Residence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89054" y="954714"/>
            <a:ext cx="922437" cy="2320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US" sz="1000" b="0" dirty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289054" y="1185223"/>
            <a:ext cx="922437" cy="23369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US" sz="1000" b="0" dirty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Grade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289054" y="1414144"/>
            <a:ext cx="922437" cy="2320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US" sz="1000" b="0" dirty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Nationality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289054" y="1857678"/>
            <a:ext cx="922437" cy="2320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US" sz="1000" b="0" dirty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214991" y="1636705"/>
            <a:ext cx="3722943" cy="2336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US" sz="100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Bangalore</a:t>
            </a:r>
            <a:endParaRPr lang="en-US" sz="100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14991" y="954714"/>
            <a:ext cx="3722943" cy="23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US" sz="100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Ramkumar P M	</a:t>
            </a:r>
            <a:endParaRPr lang="en-US" sz="100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14991" y="1185223"/>
            <a:ext cx="3722943" cy="2336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US" sz="100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Consultant (B2)</a:t>
            </a:r>
            <a:endParaRPr lang="en-US" sz="100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214991" y="1414144"/>
            <a:ext cx="3722943" cy="23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US" sz="100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Indian</a:t>
            </a:r>
            <a:endParaRPr lang="en-US" sz="100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14991" y="1857678"/>
            <a:ext cx="3722943" cy="23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91440" rIns="9144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GB" sz="100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Web Development / PHP</a:t>
            </a:r>
            <a:endParaRPr lang="en-GB" sz="100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29297" y="3833216"/>
            <a:ext cx="5608637" cy="2694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GB" sz="950" b="0" dirty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Expertise </a:t>
            </a:r>
            <a:r>
              <a:rPr lang="en-GB" sz="950" b="0" dirty="0" smtClean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&amp; </a:t>
            </a:r>
            <a:r>
              <a:rPr lang="en-GB" sz="1000" b="0" dirty="0" smtClean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Competencies</a:t>
            </a:r>
            <a:r>
              <a:rPr lang="en-GB" sz="950" b="0" dirty="0" smtClean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</a:t>
            </a:r>
            <a:endParaRPr lang="en-GB" sz="950" b="0" dirty="0">
              <a:solidFill>
                <a:schemeClr val="bg1"/>
              </a:solidFill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29297" y="4094931"/>
            <a:ext cx="5608637" cy="752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marL="115888" indent="-115888" algn="l" eaLnBrk="0" hangingPunct="0"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Agile Delivery Management using SCRUM Methodology</a:t>
            </a: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15888" indent="-115888" algn="l"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Development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across platforms such as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PHP, REACTJS, </a:t>
            </a:r>
            <a:r>
              <a:rPr 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Javascript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,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JQuery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,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CMS , MVC </a:t>
            </a:r>
            <a:r>
              <a:rPr lang="en-US" sz="950" b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PHP Framework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and familiar to entire HTML web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technologies</a:t>
            </a:r>
          </a:p>
          <a:p>
            <a:pPr marL="115888" indent="-115888" algn="l"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Have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experience on MVC Framework and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CMS</a:t>
            </a: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15888" indent="-115888" algn="l" eaLnBrk="0" hangingPunct="0"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Web services</a:t>
            </a: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16045" y="2482859"/>
            <a:ext cx="5621889" cy="1227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45720" rIns="45720"/>
          <a:lstStyle/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Ram has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over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9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years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of profound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development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experience delivering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complex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IT transformation projects in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global organisations across Insurance,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Health, Product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and S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ervice industry verticals,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following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to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deliver short-term successes in line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with strategic business goals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. </a:t>
            </a:r>
            <a:endParaRPr lang="en-US" sz="950" b="0" dirty="0" smtClean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 eaLnBrk="0" hangingPunct="0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71450" indent="-171450" algn="l">
              <a:spcAft>
                <a:spcPts val="100"/>
              </a:spcAft>
              <a:buFont typeface="Wingdings" panose="05000000000000000000" pitchFamily="2" charset="2"/>
              <a:buChar char="§"/>
              <a:defRPr/>
            </a:pP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Ram has extensive experience in successfully handling end-to-end Full Stack projects getting involved right from inception through development and stabilization phases.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He has a proven track record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delivering complex solutions  using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technologies based-on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PHP/</a:t>
            </a:r>
            <a:r>
              <a:rPr lang="en-US" sz="950" b="0" dirty="0" err="1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Javascript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platforms,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PHP MVC Frameworks, HTML/CSS </a:t>
            </a:r>
            <a:r>
              <a:rPr lang="en-US" sz="950" b="0" dirty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and </a:t>
            </a: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Web-Services</a:t>
            </a:r>
            <a:endParaRPr lang="en-US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16045" y="2213453"/>
            <a:ext cx="5621889" cy="2694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GB" sz="1000" b="0" dirty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Personal Statement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21733" y="5004084"/>
            <a:ext cx="5608637" cy="2694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algn="l" eaLnBrk="0" hangingPunct="0">
              <a:spcAft>
                <a:spcPts val="300"/>
              </a:spcAft>
              <a:tabLst>
                <a:tab pos="6464300" algn="r"/>
              </a:tabLst>
              <a:defRPr/>
            </a:pPr>
            <a:r>
              <a:rPr lang="en-GB" sz="1000" b="0" dirty="0" smtClean="0">
                <a:solidFill>
                  <a:schemeClr val="bg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Education &amp; Certification</a:t>
            </a:r>
            <a:endParaRPr lang="en-GB" sz="1000" b="0" dirty="0">
              <a:solidFill>
                <a:schemeClr val="bg1"/>
              </a:solidFill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21733" y="5273490"/>
            <a:ext cx="5608637" cy="353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marL="115888" lvl="1" indent="-115888" algn="l"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US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Master of Computer Application – University of Madras</a:t>
            </a:r>
            <a:endParaRPr lang="en-GB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  <a:p>
            <a:pPr marL="115888" lvl="1" indent="-115888" algn="l"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GB" sz="950" b="0" dirty="0" smtClean="0"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Bachelor of Computer Application – University of Madras</a:t>
            </a:r>
            <a:endParaRPr lang="en-GB" sz="950" b="0" dirty="0">
              <a:latin typeface="Arial" panose="020B0604020202020204" pitchFamily="34" charset="0"/>
              <a:ea typeface="Adobe Fan Heiti Std B" pitchFamily="34" charset="-128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1" y="954714"/>
            <a:ext cx="960813" cy="1146744"/>
          </a:xfrm>
          <a:prstGeom prst="rect">
            <a:avLst/>
          </a:prstGeom>
        </p:spPr>
      </p:pic>
      <p:pic>
        <p:nvPicPr>
          <p:cNvPr id="222211" name="Picture 3" descr="C:\Users\Ramkumar PM\Documents\document\PASSPORT_SIZE_PHOTO_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" t="9980" r="6069" b="21120"/>
          <a:stretch/>
        </p:blipFill>
        <p:spPr bwMode="auto">
          <a:xfrm>
            <a:off x="329297" y="954714"/>
            <a:ext cx="959757" cy="114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57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FS GBU 2011 PowerPoint Template">
  <a:themeElements>
    <a:clrScheme name="Capgemini Template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69676"/>
      </a:accent2>
      <a:accent3>
        <a:srgbClr val="80CBE6"/>
      </a:accent3>
      <a:accent4>
        <a:srgbClr val="8B6B4B"/>
      </a:accent4>
      <a:accent5>
        <a:srgbClr val="E6F5FA"/>
      </a:accent5>
      <a:accent6>
        <a:srgbClr val="CBC1AD"/>
      </a:accent6>
      <a:hlink>
        <a:srgbClr val="EE7D11"/>
      </a:hlink>
      <a:folHlink>
        <a:srgbClr val="4D740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CB1C1D7BD9E4AA921C701CB363792" ma:contentTypeVersion="0" ma:contentTypeDescription="Create a new document." ma:contentTypeScope="" ma:versionID="034df783a2c78fab30048bd482ed4f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7D1718-F881-4D7D-95D1-346F8A5B33A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9734C79-B5E0-4AF2-B47A-24E34665AE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3D06C5-DC42-4223-A99E-5C6D9B00EF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 GBU 2011 PowerPoint Template</Template>
  <TotalTime>27738</TotalTime>
  <Words>446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FS GBU 2011 PowerPoint Template</vt:lpstr>
      <vt:lpstr>think-cell Slide</vt:lpstr>
      <vt:lpstr>Ramkumar P M DCX Practice</vt:lpstr>
    </vt:vector>
  </TitlesOfParts>
  <Company>Capgemini India Private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White background</dc:subject>
  <dc:creator>Hari Tantri</dc:creator>
  <cp:lastModifiedBy>Ramkumar PM</cp:lastModifiedBy>
  <cp:revision>1367</cp:revision>
  <cp:lastPrinted>2001-10-18T16:19:51Z</cp:lastPrinted>
  <dcterms:created xsi:type="dcterms:W3CDTF">2011-09-23T04:10:38Z</dcterms:created>
  <dcterms:modified xsi:type="dcterms:W3CDTF">2017-10-11T04:38:20Z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0x010100CC4CB1C1D7BD9E4AA921C701CB363792</vt:lpwstr>
  </property>
</Properties>
</file>