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0" r:id="rId4"/>
    <p:sldId id="263" r:id="rId5"/>
    <p:sldId id="264" r:id="rId6"/>
    <p:sldId id="265" r:id="rId7"/>
    <p:sldId id="266" r:id="rId8"/>
    <p:sldId id="267" r:id="rId9"/>
    <p:sldId id="268" r:id="rId10"/>
    <p:sldId id="269" r:id="rId11"/>
    <p:sldId id="270" r:id="rId12"/>
    <p:sldId id="258" r:id="rId13"/>
    <p:sldId id="271" r:id="rId14"/>
    <p:sldId id="281" r:id="rId15"/>
    <p:sldId id="272" r:id="rId16"/>
    <p:sldId id="274" r:id="rId17"/>
    <p:sldId id="278" r:id="rId18"/>
    <p:sldId id="282" r:id="rId19"/>
    <p:sldId id="275" r:id="rId20"/>
    <p:sldId id="276" r:id="rId21"/>
    <p:sldId id="277" r:id="rId22"/>
    <p:sldId id="273" r:id="rId23"/>
    <p:sldId id="262" r:id="rId24"/>
    <p:sldId id="279" r:id="rId25"/>
    <p:sldId id="280"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BED0"/>
    <a:srgbClr val="0077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30"/>
    <p:restoredTop sz="84222"/>
  </p:normalViewPr>
  <p:slideViewPr>
    <p:cSldViewPr snapToGrid="0">
      <p:cViewPr>
        <p:scale>
          <a:sx n="56" d="100"/>
          <a:sy n="56" d="100"/>
        </p:scale>
        <p:origin x="1752"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4B807-3897-E249-BBE7-65EDAC81347E}" type="datetimeFigureOut">
              <a:rPr lang="en-US" smtClean="0"/>
              <a:t>11/13/24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BE218-5FB6-5748-80CF-2DA18369D3D7}" type="slidenum">
              <a:rPr lang="en-US" smtClean="0"/>
              <a:t>‹#›</a:t>
            </a:fld>
            <a:endParaRPr lang="en-US"/>
          </a:p>
        </p:txBody>
      </p:sp>
    </p:spTree>
    <p:extLst>
      <p:ext uri="{BB962C8B-B14F-4D97-AF65-F5344CB8AC3E}">
        <p14:creationId xmlns:p14="http://schemas.microsoft.com/office/powerpoint/2010/main" val="193578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212529"/>
                </a:solidFill>
                <a:effectLst/>
                <a:latin typeface="system-ui"/>
              </a:rPr>
              <a:t>In this workshop, we will explore the intricacies of Java virtual threads, a revolutionary feature in modern Java development aimed at simplifying concurrency and improving performance. Unlike typical discussions that focus on how to use virtual threads, this session will take a deep dive into the internals of the Java runtime, shedding light on what happens under the hood when you work with virtual threads.</a:t>
            </a:r>
          </a:p>
          <a:p>
            <a:pPr algn="l"/>
            <a:r>
              <a:rPr lang="en-IN" b="0" i="0" dirty="0">
                <a:solidFill>
                  <a:srgbClr val="212529"/>
                </a:solidFill>
                <a:effectLst/>
                <a:latin typeface="system-ui"/>
              </a:rPr>
              <a:t>We will start by examining the traditional thread model in Java and its limitations, setting the stage for understanding the motivations behind the introduction of virtual threads. We will dissect the core design decisions that the Java development team made to enable virtual threads to scale effortlessly, providing lightweight concurrency while maintaining the familiar Java threading model.</a:t>
            </a:r>
            <a:br>
              <a:rPr lang="en-IN" b="0" i="0" dirty="0">
                <a:solidFill>
                  <a:srgbClr val="212529"/>
                </a:solidFill>
                <a:effectLst/>
                <a:latin typeface="system-ui"/>
              </a:rPr>
            </a:br>
            <a:br>
              <a:rPr lang="en-IN" b="0" i="0" dirty="0">
                <a:solidFill>
                  <a:srgbClr val="212529"/>
                </a:solidFill>
                <a:effectLst/>
                <a:latin typeface="system-ui"/>
              </a:rPr>
            </a:br>
            <a:r>
              <a:rPr lang="en-IN" b="0" i="0" dirty="0">
                <a:solidFill>
                  <a:srgbClr val="242424"/>
                </a:solidFill>
                <a:effectLst/>
                <a:latin typeface="source-serif-pro"/>
              </a:rPr>
              <a:t>Netflix </a:t>
            </a:r>
            <a:r>
              <a:rPr lang="en-IN" b="0" i="0" dirty="0" err="1">
                <a:solidFill>
                  <a:srgbClr val="242424"/>
                </a:solidFill>
                <a:effectLst/>
                <a:latin typeface="source-serif-pro"/>
              </a:rPr>
              <a:t>Zuul</a:t>
            </a:r>
            <a:r>
              <a:rPr lang="en-IN" b="0" i="0" dirty="0">
                <a:solidFill>
                  <a:srgbClr val="242424"/>
                </a:solidFill>
                <a:effectLst/>
                <a:latin typeface="source-serif-pro"/>
              </a:rPr>
              <a:t> (API Gateway), Netflix Eureka (for service discovery), Netflix Ribbon (for load balancing), and Netflix Hystrix (fault tolerance)</a:t>
            </a:r>
            <a:br>
              <a:rPr lang="en-IN" b="0" i="0" dirty="0">
                <a:solidFill>
                  <a:srgbClr val="242424"/>
                </a:solidFill>
                <a:effectLst/>
                <a:latin typeface="source-serif-pro"/>
              </a:rPr>
            </a:br>
            <a:r>
              <a:rPr lang="en-IN" b="0" i="0" dirty="0">
                <a:solidFill>
                  <a:srgbClr val="242424"/>
                </a:solidFill>
                <a:effectLst/>
                <a:latin typeface="source-serif-pro"/>
              </a:rPr>
              <a:t>Performance overhead, security concerns, testing complexity, latency, error handling</a:t>
            </a:r>
            <a:endParaRPr lang="en-IN" b="0" i="0" dirty="0">
              <a:solidFill>
                <a:srgbClr val="212529"/>
              </a:solidFill>
              <a:effectLst/>
              <a:latin typeface="system-ui"/>
            </a:endParaRPr>
          </a:p>
        </p:txBody>
      </p:sp>
      <p:sp>
        <p:nvSpPr>
          <p:cNvPr id="4" name="Slide Number Placeholder 3"/>
          <p:cNvSpPr>
            <a:spLocks noGrp="1"/>
          </p:cNvSpPr>
          <p:nvPr>
            <p:ph type="sldNum" sz="quarter" idx="5"/>
          </p:nvPr>
        </p:nvSpPr>
        <p:spPr/>
        <p:txBody>
          <a:bodyPr/>
          <a:lstStyle/>
          <a:p>
            <a:fld id="{042BE218-5FB6-5748-80CF-2DA18369D3D7}" type="slidenum">
              <a:rPr lang="en-US" smtClean="0"/>
              <a:t>1</a:t>
            </a:fld>
            <a:endParaRPr lang="en-US"/>
          </a:p>
        </p:txBody>
      </p:sp>
    </p:spTree>
    <p:extLst>
      <p:ext uri="{BB962C8B-B14F-4D97-AF65-F5344CB8AC3E}">
        <p14:creationId xmlns:p14="http://schemas.microsoft.com/office/powerpoint/2010/main" val="32344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Theoretical motivation behind this effort.</a:t>
            </a:r>
          </a:p>
        </p:txBody>
      </p:sp>
      <p:sp>
        <p:nvSpPr>
          <p:cNvPr id="4" name="Slide Number Placeholder 3"/>
          <p:cNvSpPr>
            <a:spLocks noGrp="1"/>
          </p:cNvSpPr>
          <p:nvPr>
            <p:ph type="sldNum" sz="quarter" idx="5"/>
          </p:nvPr>
        </p:nvSpPr>
        <p:spPr/>
        <p:txBody>
          <a:bodyPr/>
          <a:lstStyle/>
          <a:p>
            <a:fld id="{042BE218-5FB6-5748-80CF-2DA18369D3D7}" type="slidenum">
              <a:rPr lang="en-US" smtClean="0"/>
              <a:t>11</a:t>
            </a:fld>
            <a:endParaRPr lang="en-US"/>
          </a:p>
        </p:txBody>
      </p:sp>
    </p:spTree>
    <p:extLst>
      <p:ext uri="{BB962C8B-B14F-4D97-AF65-F5344CB8AC3E}">
        <p14:creationId xmlns:p14="http://schemas.microsoft.com/office/powerpoint/2010/main" val="917899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Loom was created to address these concerns. It is intended </a:t>
            </a:r>
          </a:p>
          <a:p>
            <a:r>
              <a:rPr lang="en-US" dirty="0"/>
              <a:t>	to significantly reduce the difficulty of writing efficient concurrent applications,</a:t>
            </a:r>
          </a:p>
          <a:p>
            <a:r>
              <a:rPr lang="en-US" dirty="0"/>
              <a:t>	to eliminate the tradeoff between simplicity and efficiency.</a:t>
            </a:r>
          </a:p>
          <a:p>
            <a:endParaRPr lang="en-US" dirty="0"/>
          </a:p>
          <a:p>
            <a:r>
              <a:rPr lang="en-US" dirty="0"/>
              <a:t>Loom consists of 2 major parts, VT n SC.</a:t>
            </a:r>
          </a:p>
          <a:p>
            <a:r>
              <a:rPr lang="en-US" dirty="0"/>
              <a:t>With VT, the goal is </a:t>
            </a:r>
          </a:p>
          <a:p>
            <a:r>
              <a:rPr lang="en-US" dirty="0"/>
              <a:t>	to enable high scalable server applications</a:t>
            </a:r>
          </a:p>
          <a:p>
            <a:r>
              <a:rPr lang="en-US" dirty="0"/>
              <a:t>	to do so without much change to the existing code</a:t>
            </a:r>
          </a:p>
          <a:p>
            <a:r>
              <a:rPr lang="en-US" dirty="0"/>
              <a:t>	or without making it difficult to troubleshoot problems</a:t>
            </a:r>
          </a:p>
          <a:p>
            <a:r>
              <a:rPr lang="en-US" dirty="0"/>
              <a:t>With SC, we are trying to promote a programming style that</a:t>
            </a:r>
          </a:p>
          <a:p>
            <a:r>
              <a:rPr lang="en-US" dirty="0"/>
              <a:t>	eliminates thread leaks</a:t>
            </a:r>
          </a:p>
          <a:p>
            <a:r>
              <a:rPr lang="en-US" dirty="0"/>
              <a:t>	reduces cancellation delays</a:t>
            </a:r>
          </a:p>
          <a:p>
            <a:r>
              <a:rPr lang="en-US" dirty="0"/>
              <a:t>	improve observability</a:t>
            </a:r>
          </a:p>
        </p:txBody>
      </p:sp>
      <p:sp>
        <p:nvSpPr>
          <p:cNvPr id="4" name="Slide Number Placeholder 3"/>
          <p:cNvSpPr>
            <a:spLocks noGrp="1"/>
          </p:cNvSpPr>
          <p:nvPr>
            <p:ph type="sldNum" sz="quarter" idx="5"/>
          </p:nvPr>
        </p:nvSpPr>
        <p:spPr/>
        <p:txBody>
          <a:bodyPr/>
          <a:lstStyle/>
          <a:p>
            <a:fld id="{042BE218-5FB6-5748-80CF-2DA18369D3D7}" type="slidenum">
              <a:rPr lang="en-US" smtClean="0"/>
              <a:t>12</a:t>
            </a:fld>
            <a:endParaRPr lang="en-US"/>
          </a:p>
        </p:txBody>
      </p:sp>
    </p:spTree>
    <p:extLst>
      <p:ext uri="{BB962C8B-B14F-4D97-AF65-F5344CB8AC3E}">
        <p14:creationId xmlns:p14="http://schemas.microsoft.com/office/powerpoint/2010/main" val="193273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virtual thread? As the name suggests, it is very similar to virtual memory. With </a:t>
            </a:r>
            <a:r>
              <a:rPr lang="en-US" dirty="0" err="1"/>
              <a:t>vm</a:t>
            </a:r>
            <a:r>
              <a:rPr lang="en-US" dirty="0"/>
              <a:t> we are able to conceptually use more memory than might be physically available, using the technique of paging or segmentation. In the same way, with </a:t>
            </a:r>
            <a:r>
              <a:rPr lang="en-US" dirty="0" err="1"/>
              <a:t>vt</a:t>
            </a:r>
            <a:r>
              <a:rPr lang="en-US" dirty="0"/>
              <a:t>, we are able to conceptually create more threads aka user mode threads than might be possible with kernel threads. VTs are light-weight. They have considerably less meta data and pay as you go stack. There is significant improvement with context switching times also.</a:t>
            </a:r>
          </a:p>
          <a:p>
            <a:r>
              <a:rPr lang="en-US" dirty="0"/>
              <a:t>When VT needs to run, it is mounted on a carrier thread or platform thread. When the task in the VT is suspended or blocked, VT is unmounted and the carrier thread is now free to carry other VTs.</a:t>
            </a:r>
          </a:p>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13</a:t>
            </a:fld>
            <a:endParaRPr lang="en-US"/>
          </a:p>
        </p:txBody>
      </p:sp>
    </p:spTree>
    <p:extLst>
      <p:ext uri="{BB962C8B-B14F-4D97-AF65-F5344CB8AC3E}">
        <p14:creationId xmlns:p14="http://schemas.microsoft.com/office/powerpoint/2010/main" val="421628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VT is also a Thread, API will little change. https://</a:t>
            </a:r>
            <a:r>
              <a:rPr lang="en-US" dirty="0" err="1"/>
              <a:t>openjdk.org</a:t>
            </a:r>
            <a:r>
              <a:rPr lang="en-US" dirty="0"/>
              <a:t>/</a:t>
            </a:r>
            <a:r>
              <a:rPr lang="en-US" dirty="0" err="1"/>
              <a:t>jeps</a:t>
            </a:r>
            <a:r>
              <a:rPr lang="en-US" dirty="0"/>
              <a:t>/444 Goals</a:t>
            </a:r>
          </a:p>
          <a:p>
            <a:r>
              <a:rPr lang="en-US" dirty="0"/>
              <a:t>Demo: Show VT can scale</a:t>
            </a:r>
          </a:p>
          <a:p>
            <a:r>
              <a:rPr lang="en-US" dirty="0"/>
              <a:t>Show the memory allocation difference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000000"/>
                </a:solidFill>
                <a:effectLst/>
                <a:latin typeface="Menlo" panose="020B0609030804020204" pitchFamily="49" charset="0"/>
              </a:rPr>
              <a:t>~/Tools/</a:t>
            </a:r>
            <a:r>
              <a:rPr lang="en-IN" dirty="0" err="1">
                <a:solidFill>
                  <a:srgbClr val="000000"/>
                </a:solidFill>
                <a:effectLst/>
                <a:latin typeface="Menlo" panose="020B0609030804020204" pitchFamily="49" charset="0"/>
              </a:rPr>
              <a:t>jdk</a:t>
            </a:r>
            <a:r>
              <a:rPr lang="en-IN" dirty="0">
                <a:solidFill>
                  <a:srgbClr val="000000"/>
                </a:solidFill>
                <a:effectLst/>
                <a:latin typeface="Menlo" panose="020B0609030804020204" pitchFamily="49" charset="0"/>
              </a:rPr>
              <a:t>/openjdk-21.0.2/Contents/Home/bin/java -cp /Users/rsunderb/Tools/</a:t>
            </a:r>
            <a:r>
              <a:rPr lang="en-IN" dirty="0" err="1">
                <a:solidFill>
                  <a:srgbClr val="000000"/>
                </a:solidFill>
                <a:effectLst/>
                <a:latin typeface="Menlo" panose="020B0609030804020204" pitchFamily="49" charset="0"/>
              </a:rPr>
              <a:t>IdeaProjects</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TestCode</a:t>
            </a:r>
            <a:r>
              <a:rPr lang="en-IN" dirty="0">
                <a:solidFill>
                  <a:srgbClr val="000000"/>
                </a:solidFill>
                <a:effectLst/>
                <a:latin typeface="Menlo" panose="020B0609030804020204" pitchFamily="49" charset="0"/>
              </a:rPr>
              <a:t>/out/production/</a:t>
            </a:r>
            <a:r>
              <a:rPr lang="en-IN" dirty="0" err="1">
                <a:solidFill>
                  <a:srgbClr val="000000"/>
                </a:solidFill>
                <a:effectLst/>
                <a:latin typeface="Menlo" panose="020B0609030804020204" pitchFamily="49" charset="0"/>
              </a:rPr>
              <a:t>TestCode</a:t>
            </a:r>
            <a:r>
              <a:rPr lang="en-IN" dirty="0">
                <a:solidFill>
                  <a:srgbClr val="000000"/>
                </a:solidFill>
                <a:effectLst/>
                <a:latin typeface="Menlo" panose="020B0609030804020204" pitchFamily="49" charset="0"/>
              </a:rPr>
              <a:t> -</a:t>
            </a:r>
            <a:r>
              <a:rPr lang="en-IN" dirty="0" err="1">
                <a:solidFill>
                  <a:srgbClr val="000000"/>
                </a:solidFill>
                <a:effectLst/>
                <a:latin typeface="Menlo" panose="020B0609030804020204" pitchFamily="49" charset="0"/>
              </a:rPr>
              <a:t>XX:NativeMemoryTracking</a:t>
            </a:r>
            <a:r>
              <a:rPr lang="en-IN" dirty="0">
                <a:solidFill>
                  <a:srgbClr val="000000"/>
                </a:solidFill>
                <a:effectLst/>
                <a:latin typeface="Menlo" panose="020B0609030804020204" pitchFamily="49" charset="0"/>
              </a:rPr>
              <a:t>=summary </a:t>
            </a:r>
            <a:r>
              <a:rPr lang="en-IN" dirty="0" err="1">
                <a:solidFill>
                  <a:srgbClr val="000000"/>
                </a:solidFill>
                <a:effectLst/>
                <a:latin typeface="Menlo" panose="020B0609030804020204" pitchFamily="49" charset="0"/>
              </a:rPr>
              <a:t>javafest.MaxThreads</a:t>
            </a:r>
            <a:endParaRPr lang="en-IN" dirty="0">
              <a:solidFill>
                <a:srgbClr val="00000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000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000000"/>
                </a:solidFill>
                <a:effectLst/>
                <a:latin typeface="Menlo" panose="020B0609030804020204" pitchFamily="49" charset="0"/>
              </a:rPr>
              <a:t>Game of life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that I am showing you is written by Elliot Barlas to demonstrate the power of VT. This application is a java implementation of "Game of Life", a zero player game invented by Conway. We will have a pattern to start with and based on the game's rule, evolution of patterns happens. In the implementation we have one virtual thread spawned per cell.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000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cd /Users/rsunderb/repo/game-of-life-</a:t>
            </a:r>
            <a:r>
              <a:rPr lang="en-US" dirty="0" err="1"/>
              <a:t>csp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export PATH=/Users/rsunderb/Tools/</a:t>
            </a:r>
            <a:r>
              <a:rPr lang="en-US" dirty="0" err="1"/>
              <a:t>jdk</a:t>
            </a:r>
            <a:r>
              <a:rPr lang="en-US" dirty="0"/>
              <a:t>/jdk-21.0.2b13/Contents/Home/bin:$PATH</a:t>
            </a:r>
          </a:p>
          <a:p>
            <a:r>
              <a:rPr lang="en-US" dirty="0"/>
              <a:t>java -cp build/ </a:t>
            </a:r>
            <a:r>
              <a:rPr lang="en-US" dirty="0" err="1"/>
              <a:t>gameoflife.Main</a:t>
            </a:r>
            <a:r>
              <a:rPr lang="en-US" dirty="0"/>
              <a:t> patterns/</a:t>
            </a:r>
            <a:r>
              <a:rPr lang="en-US" dirty="0" err="1"/>
              <a:t>puffer_train.txt</a:t>
            </a:r>
            <a:r>
              <a:rPr lang="en-US" dirty="0"/>
              <a:t> 1600 800 0 235 91 10 91 true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export PATH=/Users/rsunderb/Tools/</a:t>
            </a:r>
            <a:r>
              <a:rPr lang="en-US" dirty="0" err="1"/>
              <a:t>jdk</a:t>
            </a:r>
            <a:r>
              <a:rPr lang="en-US" dirty="0"/>
              <a:t>/jdk-21.0.2b13/Contents/Home/bin:$PATH</a:t>
            </a:r>
          </a:p>
          <a:p>
            <a:r>
              <a:rPr lang="en-US" dirty="0" err="1"/>
              <a:t>jcmd</a:t>
            </a:r>
            <a:r>
              <a:rPr lang="en-US" dirty="0"/>
              <a:t> 32003 </a:t>
            </a:r>
            <a:r>
              <a:rPr lang="en-US" dirty="0" err="1"/>
              <a:t>Thread.dump_to_file</a:t>
            </a:r>
            <a:r>
              <a:rPr lang="en-US" dirty="0"/>
              <a:t> -format=</a:t>
            </a:r>
            <a:r>
              <a:rPr lang="en-US" dirty="0" err="1"/>
              <a:t>json</a:t>
            </a:r>
            <a:r>
              <a:rPr lang="en-US" dirty="0"/>
              <a:t> -overwrite ~/Downloads/</a:t>
            </a:r>
            <a:r>
              <a:rPr lang="en-US" dirty="0" err="1"/>
              <a:t>dump.json</a:t>
            </a:r>
            <a:endParaRPr lang="en-US" dirty="0"/>
          </a:p>
          <a:p>
            <a:r>
              <a:rPr lang="en-US" dirty="0"/>
              <a:t>grep "Cell\.run" ~/Downloads/</a:t>
            </a:r>
            <a:r>
              <a:rPr lang="en-US" dirty="0" err="1"/>
              <a:t>dump.json</a:t>
            </a:r>
            <a:r>
              <a:rPr lang="en-US" dirty="0"/>
              <a:t>| </a:t>
            </a:r>
            <a:r>
              <a:rPr lang="en-US" dirty="0" err="1"/>
              <a:t>wc</a:t>
            </a:r>
            <a:r>
              <a:rPr lang="en-US" dirty="0"/>
              <a:t> -l</a:t>
            </a:r>
          </a:p>
          <a:p>
            <a:r>
              <a:rPr lang="en-US" dirty="0"/>
              <a:t>grep "</a:t>
            </a:r>
            <a:r>
              <a:rPr lang="en-US" dirty="0" err="1"/>
              <a:t>VirtualThread</a:t>
            </a:r>
            <a:r>
              <a:rPr lang="en-US" dirty="0"/>
              <a:t>\.park" ~/Downloads/</a:t>
            </a:r>
            <a:r>
              <a:rPr lang="en-US" dirty="0" err="1"/>
              <a:t>dump.json</a:t>
            </a:r>
            <a:r>
              <a:rPr lang="en-US" dirty="0"/>
              <a:t>| </a:t>
            </a:r>
            <a:r>
              <a:rPr lang="en-US" dirty="0" err="1"/>
              <a:t>wc</a:t>
            </a:r>
            <a:r>
              <a:rPr lang="en-US" dirty="0"/>
              <a:t> -l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0000"/>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15</a:t>
            </a:fld>
            <a:endParaRPr lang="en-US"/>
          </a:p>
        </p:txBody>
      </p:sp>
    </p:spTree>
    <p:extLst>
      <p:ext uri="{BB962C8B-B14F-4D97-AF65-F5344CB8AC3E}">
        <p14:creationId xmlns:p14="http://schemas.microsoft.com/office/powerpoint/2010/main" val="2777523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bugs.openjdk.org</a:t>
            </a:r>
            <a:r>
              <a:rPr lang="en-US" dirty="0"/>
              <a:t>/browse/JDK-8284161</a:t>
            </a:r>
          </a:p>
          <a:p>
            <a:r>
              <a:rPr lang="en-US" dirty="0"/>
              <a:t>https://</a:t>
            </a:r>
            <a:r>
              <a:rPr lang="en-US" dirty="0" err="1"/>
              <a:t>github.com</a:t>
            </a:r>
            <a:r>
              <a:rPr lang="en-US" dirty="0"/>
              <a:t>/</a:t>
            </a:r>
            <a:r>
              <a:rPr lang="en-US" dirty="0" err="1"/>
              <a:t>openjdk</a:t>
            </a:r>
            <a:r>
              <a:rPr lang="en-US" dirty="0"/>
              <a:t>/</a:t>
            </a:r>
            <a:r>
              <a:rPr lang="en-US" dirty="0" err="1"/>
              <a:t>jdk</a:t>
            </a:r>
            <a:r>
              <a:rPr lang="en-US" dirty="0"/>
              <a:t>/commit/9583e3657e43cc1c6f2101a64534564db2a9bd84</a:t>
            </a:r>
          </a:p>
          <a:p>
            <a:r>
              <a:rPr lang="en-US" dirty="0"/>
              <a:t>1,133 changed files with 95,870 additions and 8,270 deletions.</a:t>
            </a:r>
          </a:p>
          <a:p>
            <a:r>
              <a:rPr lang="en-US" dirty="0"/>
              <a:t>Authored by who's who</a:t>
            </a:r>
          </a:p>
        </p:txBody>
      </p:sp>
      <p:sp>
        <p:nvSpPr>
          <p:cNvPr id="4" name="Slide Number Placeholder 3"/>
          <p:cNvSpPr>
            <a:spLocks noGrp="1"/>
          </p:cNvSpPr>
          <p:nvPr>
            <p:ph type="sldNum" sz="quarter" idx="5"/>
          </p:nvPr>
        </p:nvSpPr>
        <p:spPr/>
        <p:txBody>
          <a:bodyPr/>
          <a:lstStyle/>
          <a:p>
            <a:fld id="{042BE218-5FB6-5748-80CF-2DA18369D3D7}" type="slidenum">
              <a:rPr lang="en-US" smtClean="0"/>
              <a:t>16</a:t>
            </a:fld>
            <a:endParaRPr lang="en-US"/>
          </a:p>
        </p:txBody>
      </p:sp>
    </p:spTree>
    <p:extLst>
      <p:ext uri="{BB962C8B-B14F-4D97-AF65-F5344CB8AC3E}">
        <p14:creationId xmlns:p14="http://schemas.microsoft.com/office/powerpoint/2010/main" val="4115842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continuation is an abstract representation of the control state of a computer program. A continuation implements (reifies) the program control state, i.e. the continuation is a data structure that represents the computational process at a given point in the process's execution; the created data structure can be accessed by the programming language, instead of being hidden in the runtime environment.</a:t>
            </a:r>
          </a:p>
          <a:p>
            <a:r>
              <a:rPr lang="en-US" dirty="0"/>
              <a:t>a delimited continuation, composable continuation or partial continuation, is a "slice" of a continuation frame that has been reified into a function.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000000"/>
                </a:solidFill>
                <a:effectLst/>
                <a:latin typeface="Menlo" panose="020B0609030804020204" pitchFamily="49" charset="0"/>
              </a:rPr>
              <a:t>~/Tools/</a:t>
            </a:r>
            <a:r>
              <a:rPr lang="en-IN" dirty="0" err="1">
                <a:solidFill>
                  <a:srgbClr val="000000"/>
                </a:solidFill>
                <a:effectLst/>
                <a:latin typeface="Menlo" panose="020B0609030804020204" pitchFamily="49" charset="0"/>
              </a:rPr>
              <a:t>jdk</a:t>
            </a:r>
            <a:r>
              <a:rPr lang="en-IN" dirty="0">
                <a:solidFill>
                  <a:srgbClr val="000000"/>
                </a:solidFill>
                <a:effectLst/>
                <a:latin typeface="Menlo" panose="020B0609030804020204" pitchFamily="49" charset="0"/>
              </a:rPr>
              <a:t>/openjdk-21.0.2/Contents/Home/bin/java --add-exports </a:t>
            </a:r>
            <a:r>
              <a:rPr lang="en-IN" dirty="0" err="1">
                <a:solidFill>
                  <a:srgbClr val="000000"/>
                </a:solidFill>
                <a:effectLst/>
                <a:latin typeface="Menlo" panose="020B0609030804020204" pitchFamily="49" charset="0"/>
              </a:rPr>
              <a:t>java.base</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jdk.internal.vm</a:t>
            </a:r>
            <a:r>
              <a:rPr lang="en-IN" dirty="0">
                <a:solidFill>
                  <a:srgbClr val="000000"/>
                </a:solidFill>
                <a:effectLst/>
                <a:latin typeface="Menlo" panose="020B0609030804020204" pitchFamily="49" charset="0"/>
              </a:rPr>
              <a:t>=ALL-UNNAMED /Users/rsunderb/Tools/</a:t>
            </a:r>
            <a:r>
              <a:rPr lang="en-IN" dirty="0" err="1">
                <a:solidFill>
                  <a:srgbClr val="000000"/>
                </a:solidFill>
                <a:effectLst/>
                <a:latin typeface="Menlo" panose="020B0609030804020204" pitchFamily="49" charset="0"/>
              </a:rPr>
              <a:t>IdeaProjects</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TestCode</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src</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javafest</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ContinuationYield.java</a:t>
            </a:r>
            <a:endParaRPr lang="en-IN" dirty="0">
              <a:solidFill>
                <a:srgbClr val="000000"/>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17</a:t>
            </a:fld>
            <a:endParaRPr lang="en-US"/>
          </a:p>
        </p:txBody>
      </p:sp>
    </p:spTree>
    <p:extLst>
      <p:ext uri="{BB962C8B-B14F-4D97-AF65-F5344CB8AC3E}">
        <p14:creationId xmlns:p14="http://schemas.microsoft.com/office/powerpoint/2010/main" val="3643206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t>
            </a:r>
            <a:r>
              <a:rPr lang="en-US" dirty="0"/>
              <a:t>/o</a:t>
            </a:r>
          </a:p>
          <a:p>
            <a:r>
              <a:rPr lang="en-US" dirty="0" err="1"/>
              <a:t>cpu</a:t>
            </a:r>
            <a:endParaRPr lang="en-US" dirty="0"/>
          </a:p>
          <a:p>
            <a:r>
              <a:rPr lang="en-US" dirty="0"/>
              <a:t>locks</a:t>
            </a:r>
          </a:p>
        </p:txBody>
      </p:sp>
      <p:sp>
        <p:nvSpPr>
          <p:cNvPr id="4" name="Slide Number Placeholder 3"/>
          <p:cNvSpPr>
            <a:spLocks noGrp="1"/>
          </p:cNvSpPr>
          <p:nvPr>
            <p:ph type="sldNum" sz="quarter" idx="5"/>
          </p:nvPr>
        </p:nvSpPr>
        <p:spPr/>
        <p:txBody>
          <a:bodyPr/>
          <a:lstStyle/>
          <a:p>
            <a:fld id="{042BE218-5FB6-5748-80CF-2DA18369D3D7}" type="slidenum">
              <a:rPr lang="en-US" smtClean="0"/>
              <a:t>19</a:t>
            </a:fld>
            <a:endParaRPr lang="en-US"/>
          </a:p>
        </p:txBody>
      </p:sp>
    </p:spTree>
    <p:extLst>
      <p:ext uri="{BB962C8B-B14F-4D97-AF65-F5344CB8AC3E}">
        <p14:creationId xmlns:p14="http://schemas.microsoft.com/office/powerpoint/2010/main" val="1465796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Foreign function - https://</a:t>
            </a:r>
            <a:r>
              <a:rPr lang="en-US" dirty="0" err="1"/>
              <a:t>openjdk.java.net</a:t>
            </a:r>
            <a:r>
              <a:rPr lang="en-US" dirty="0"/>
              <a:t>/</a:t>
            </a:r>
            <a:r>
              <a:rPr lang="en-US" dirty="0" err="1"/>
              <a:t>jeps</a:t>
            </a:r>
            <a:r>
              <a:rPr lang="en-US" dirty="0"/>
              <a:t>/424</a:t>
            </a:r>
          </a:p>
        </p:txBody>
      </p:sp>
      <p:sp>
        <p:nvSpPr>
          <p:cNvPr id="4" name="Slide Number Placeholder 3"/>
          <p:cNvSpPr>
            <a:spLocks noGrp="1"/>
          </p:cNvSpPr>
          <p:nvPr>
            <p:ph type="sldNum" sz="quarter" idx="5"/>
          </p:nvPr>
        </p:nvSpPr>
        <p:spPr/>
        <p:txBody>
          <a:bodyPr/>
          <a:lstStyle/>
          <a:p>
            <a:fld id="{042BE218-5FB6-5748-80CF-2DA18369D3D7}" type="slidenum">
              <a:rPr lang="en-US" smtClean="0"/>
              <a:t>20</a:t>
            </a:fld>
            <a:endParaRPr lang="en-US"/>
          </a:p>
        </p:txBody>
      </p:sp>
    </p:spTree>
    <p:extLst>
      <p:ext uri="{BB962C8B-B14F-4D97-AF65-F5344CB8AC3E}">
        <p14:creationId xmlns:p14="http://schemas.microsoft.com/office/powerpoint/2010/main" val="336825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write a deadlock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A9B7C6"/>
                </a:solidFill>
                <a:effectLst/>
              </a:rPr>
              <a:t>ReentrantLockDeadLock</a:t>
            </a:r>
            <a:endParaRPr lang="en-IN" dirty="0">
              <a:solidFill>
                <a:srgbClr val="A9B7C6"/>
              </a:solidFill>
              <a:effectLst/>
            </a:endParaRPr>
          </a:p>
          <a:p>
            <a:r>
              <a:rPr lang="en-US" dirty="0"/>
              <a:t>VT will pin even when carrier thread is trying to get the monitor held by another carrier thread</a:t>
            </a:r>
          </a:p>
          <a:p>
            <a:r>
              <a:rPr lang="en-US" dirty="0"/>
              <a:t>Run experiment with locks() and try to fix it</a:t>
            </a:r>
          </a:p>
          <a:p>
            <a:r>
              <a:rPr lang="en-IN" dirty="0">
                <a:solidFill>
                  <a:srgbClr val="000000"/>
                </a:solidFill>
                <a:effectLst/>
                <a:latin typeface="Menlo" panose="020B0609030804020204" pitchFamily="49" charset="0"/>
              </a:rPr>
              <a:t>~/Tools/</a:t>
            </a:r>
            <a:r>
              <a:rPr lang="en-IN" dirty="0" err="1">
                <a:solidFill>
                  <a:srgbClr val="000000"/>
                </a:solidFill>
                <a:effectLst/>
                <a:latin typeface="Menlo" panose="020B0609030804020204" pitchFamily="49" charset="0"/>
              </a:rPr>
              <a:t>jdk</a:t>
            </a:r>
            <a:r>
              <a:rPr lang="en-IN" dirty="0">
                <a:solidFill>
                  <a:srgbClr val="000000"/>
                </a:solidFill>
                <a:effectLst/>
                <a:latin typeface="Menlo" panose="020B0609030804020204" pitchFamily="49" charset="0"/>
              </a:rPr>
              <a:t>/openjdk-21.0.2/Contents/Home/bin/java -cp /Users/rsunderb/Tools/</a:t>
            </a:r>
            <a:r>
              <a:rPr lang="en-IN" dirty="0" err="1">
                <a:solidFill>
                  <a:srgbClr val="000000"/>
                </a:solidFill>
                <a:effectLst/>
                <a:latin typeface="Menlo" panose="020B0609030804020204" pitchFamily="49" charset="0"/>
              </a:rPr>
              <a:t>IdeaProjects</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TestCode</a:t>
            </a:r>
            <a:r>
              <a:rPr lang="en-IN" dirty="0">
                <a:solidFill>
                  <a:srgbClr val="000000"/>
                </a:solidFill>
                <a:effectLst/>
                <a:latin typeface="Menlo" panose="020B0609030804020204" pitchFamily="49" charset="0"/>
              </a:rPr>
              <a:t>/out/production/</a:t>
            </a:r>
            <a:r>
              <a:rPr lang="en-IN" dirty="0" err="1">
                <a:solidFill>
                  <a:srgbClr val="000000"/>
                </a:solidFill>
                <a:effectLst/>
                <a:latin typeface="Menlo" panose="020B0609030804020204" pitchFamily="49" charset="0"/>
              </a:rPr>
              <a:t>TestCode</a:t>
            </a:r>
            <a:r>
              <a:rPr lang="en-IN" dirty="0">
                <a:solidFill>
                  <a:srgbClr val="000000"/>
                </a:solidFill>
                <a:effectLst/>
                <a:latin typeface="Menlo" panose="020B0609030804020204" pitchFamily="49" charset="0"/>
              </a:rPr>
              <a:t> -</a:t>
            </a:r>
            <a:r>
              <a:rPr lang="en-IN" dirty="0" err="1">
                <a:solidFill>
                  <a:srgbClr val="000000"/>
                </a:solidFill>
                <a:effectLst/>
                <a:latin typeface="Menlo" panose="020B0609030804020204" pitchFamily="49" charset="0"/>
              </a:rPr>
              <a:t>XX:StartFlightRecording</a:t>
            </a:r>
            <a:r>
              <a:rPr lang="en-IN" dirty="0">
                <a:solidFill>
                  <a:srgbClr val="000000"/>
                </a:solidFill>
                <a:effectLst/>
                <a:latin typeface="Menlo" panose="020B0609030804020204" pitchFamily="49" charset="0"/>
              </a:rPr>
              <a:t>  </a:t>
            </a:r>
            <a:r>
              <a:rPr lang="en-IN" dirty="0" err="1">
                <a:solidFill>
                  <a:srgbClr val="000000"/>
                </a:solidFill>
                <a:effectLst/>
                <a:latin typeface="Menlo" panose="020B0609030804020204" pitchFamily="49" charset="0"/>
              </a:rPr>
              <a:t>javafest.ReentrantLockDeadLock</a:t>
            </a:r>
            <a:r>
              <a:rPr lang="en-IN" dirty="0">
                <a:solidFill>
                  <a:srgbClr val="000000"/>
                </a:solidFill>
                <a:effectLst/>
                <a:latin typeface="Menlo" panose="020B0609030804020204" pitchFamily="49" charset="0"/>
              </a:rPr>
              <a:t> false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Java serviceability component cannot report the deadlock, need to use </a:t>
            </a:r>
            <a:r>
              <a:rPr lang="en-IN" dirty="0" err="1">
                <a:solidFill>
                  <a:srgbClr val="000000"/>
                </a:solidFill>
                <a:effectLst/>
                <a:latin typeface="Menlo" panose="020B0609030804020204" pitchFamily="49" charset="0"/>
              </a:rPr>
              <a:t>jcmd</a:t>
            </a:r>
            <a:r>
              <a:rPr lang="en-IN" dirty="0">
                <a:solidFill>
                  <a:srgbClr val="000000"/>
                </a:solidFill>
                <a:effectLst/>
                <a:latin typeface="Menlo" panose="020B0609030804020204" pitchFamily="49" charset="0"/>
              </a:rPr>
              <a:t> &lt;</a:t>
            </a:r>
            <a:r>
              <a:rPr lang="en-IN" dirty="0" err="1">
                <a:solidFill>
                  <a:srgbClr val="000000"/>
                </a:solidFill>
                <a:effectLst/>
                <a:latin typeface="Menlo" panose="020B0609030804020204" pitchFamily="49" charset="0"/>
              </a:rPr>
              <a:t>pid</a:t>
            </a:r>
            <a:r>
              <a:rPr lang="en-IN" dirty="0">
                <a:solidFill>
                  <a:srgbClr val="000000"/>
                </a:solidFill>
                <a:effectLst/>
                <a:latin typeface="Menlo" panose="020B0609030804020204" pitchFamily="49" charset="0"/>
              </a:rPr>
              <a:t>&gt; </a:t>
            </a:r>
            <a:r>
              <a:rPr lang="en-IN" dirty="0" err="1">
                <a:solidFill>
                  <a:srgbClr val="000000"/>
                </a:solidFill>
                <a:effectLst/>
                <a:latin typeface="Menlo" panose="020B0609030804020204" pitchFamily="49" charset="0"/>
              </a:rPr>
              <a:t>Thread.dump_to_file</a:t>
            </a:r>
            <a:r>
              <a:rPr lang="en-IN" dirty="0">
                <a:solidFill>
                  <a:srgbClr val="000000"/>
                </a:solidFill>
                <a:effectLst/>
                <a:latin typeface="Menlo" panose="020B0609030804020204" pitchFamily="49" charset="0"/>
              </a:rPr>
              <a:t> -format=</a:t>
            </a:r>
            <a:r>
              <a:rPr lang="en-IN" dirty="0" err="1">
                <a:solidFill>
                  <a:srgbClr val="000000"/>
                </a:solidFill>
                <a:effectLst/>
                <a:latin typeface="Menlo" panose="020B0609030804020204" pitchFamily="49" charset="0"/>
              </a:rPr>
              <a:t>json</a:t>
            </a:r>
            <a:r>
              <a:rPr lang="en-IN" dirty="0">
                <a:solidFill>
                  <a:srgbClr val="000000"/>
                </a:solidFill>
                <a:effectLst/>
                <a:latin typeface="Menlo" panose="020B0609030804020204" pitchFamily="49" charset="0"/>
              </a:rPr>
              <a:t> -overwrite ~/Downloads/</a:t>
            </a:r>
            <a:r>
              <a:rPr lang="en-IN" dirty="0" err="1">
                <a:solidFill>
                  <a:srgbClr val="000000"/>
                </a:solidFill>
                <a:effectLst/>
                <a:latin typeface="Menlo" panose="020B0609030804020204" pitchFamily="49" charset="0"/>
              </a:rPr>
              <a:t>dump.json</a:t>
            </a:r>
            <a:endParaRPr lang="en-IN" dirty="0">
              <a:solidFill>
                <a:srgbClr val="000000"/>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21</a:t>
            </a:fld>
            <a:endParaRPr lang="en-US"/>
          </a:p>
        </p:txBody>
      </p:sp>
    </p:spTree>
    <p:extLst>
      <p:ext uri="{BB962C8B-B14F-4D97-AF65-F5344CB8AC3E}">
        <p14:creationId xmlns:p14="http://schemas.microsoft.com/office/powerpoint/2010/main" val="2294843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mental model shift for the adoption. While implementing concurrent tasks, we need to stop thinking in terms of threads and start thinking in terms of domain tasks.</a:t>
            </a:r>
          </a:p>
          <a:p>
            <a:r>
              <a:rPr lang="en-US" dirty="0"/>
              <a:t>Since VT is cheap, there is no point in pooling them. Just create a new thread per task.</a:t>
            </a:r>
          </a:p>
          <a:p>
            <a:r>
              <a:rPr lang="en-US" dirty="0"/>
              <a:t>We need to be careful in adoption though, don't go about replacing all the threads in the projects with VTs. In the end, VTs are not inherently faster in execution than PTs, as we saw VT is carried by PT .</a:t>
            </a:r>
          </a:p>
          <a:p>
            <a:r>
              <a:rPr lang="en-US" dirty="0"/>
              <a:t>Thread limits used to act as a natural rate limiter when it comes to accessing scarce resources like database connections. With VT we are unhinged in terms of thread creation, which means we have to explicitly do rate limiting, possibly with semaphores.</a:t>
            </a:r>
          </a:p>
          <a:p>
            <a:r>
              <a:rPr lang="en-US" dirty="0"/>
              <a:t>All the multi-threading dos and don’ts still apply - prefer immutable objects, avoid sharing objects among threads, avoid mutating states. - all the lessons are still relevant.</a:t>
            </a:r>
          </a:p>
          <a:p>
            <a:r>
              <a:rPr lang="en-US" dirty="0" err="1"/>
              <a:t>ThreadLocals</a:t>
            </a:r>
            <a:r>
              <a:rPr lang="en-US" dirty="0"/>
              <a:t> need memory created per thread. If we use thread locals in conjunction with VTs, we would end up </a:t>
            </a:r>
            <a:r>
              <a:rPr lang="en-US" dirty="0" err="1"/>
              <a:t>utilising</a:t>
            </a:r>
            <a:r>
              <a:rPr lang="en-US" dirty="0"/>
              <a:t> lot of memory. There is a new feature called </a:t>
            </a:r>
            <a:r>
              <a:rPr lang="en-US" dirty="0" err="1"/>
              <a:t>ScopedValue</a:t>
            </a:r>
            <a:r>
              <a:rPr lang="en-US" dirty="0"/>
              <a:t> introduced in project loom that will serve as an alternate to </a:t>
            </a:r>
            <a:r>
              <a:rPr lang="en-US" dirty="0" err="1"/>
              <a:t>ThreadLocal</a:t>
            </a:r>
            <a:r>
              <a:rPr lang="en-US" dirty="0"/>
              <a:t>.</a:t>
            </a:r>
          </a:p>
          <a:p>
            <a:r>
              <a:rPr lang="en-US" dirty="0"/>
              <a:t>There are situations when JVM is unable to unmount VT from its career thread despite the code gets blocking, this is called pinning. For example, while running native code. </a:t>
            </a:r>
          </a:p>
          <a:p>
            <a:r>
              <a:rPr lang="en-US" dirty="0" err="1"/>
              <a:t>ForkJoinPool</a:t>
            </a:r>
            <a:r>
              <a:rPr lang="en-US" dirty="0"/>
              <a:t> scheduler is the one that takes care of scheduling VTs. We must understand that it is not as powerful as a kernel scheduler. It cannot preempt a computation intensive task and hence lack fairness.</a:t>
            </a:r>
          </a:p>
          <a:p>
            <a:r>
              <a:rPr lang="en-US" dirty="0"/>
              <a:t>Now I would defer to Jayashree to show how SC is getting introduced in java.</a:t>
            </a:r>
          </a:p>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22</a:t>
            </a:fld>
            <a:endParaRPr lang="en-US"/>
          </a:p>
        </p:txBody>
      </p:sp>
    </p:spTree>
    <p:extLst>
      <p:ext uri="{BB962C8B-B14F-4D97-AF65-F5344CB8AC3E}">
        <p14:creationId xmlns:p14="http://schemas.microsoft.com/office/powerpoint/2010/main" val="270964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2</a:t>
            </a:fld>
            <a:endParaRPr lang="en-US"/>
          </a:p>
        </p:txBody>
      </p:sp>
    </p:spTree>
    <p:extLst>
      <p:ext uri="{BB962C8B-B14F-4D97-AF65-F5344CB8AC3E}">
        <p14:creationId xmlns:p14="http://schemas.microsoft.com/office/powerpoint/2010/main" val="3205089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r>
              <a:rPr lang="en-IN" dirty="0" err="1"/>
              <a:t>ShouldNotPin</a:t>
            </a:r>
            <a:r>
              <a:rPr lang="en-IN" dirty="0"/>
              <a:t> annotation</a:t>
            </a:r>
          </a:p>
          <a:p>
            <a:r>
              <a:rPr lang="en-US" dirty="0"/>
              <a:t>https://</a:t>
            </a:r>
            <a:r>
              <a:rPr lang="en-US" dirty="0" err="1"/>
              <a:t>netflixtechblog.com</a:t>
            </a:r>
            <a:r>
              <a:rPr lang="en-US" dirty="0"/>
              <a:t>/java-21-virtual-threads-dude-wheres-my-lock-3052540e231d</a:t>
            </a:r>
          </a:p>
        </p:txBody>
      </p:sp>
      <p:sp>
        <p:nvSpPr>
          <p:cNvPr id="4" name="Slide Number Placeholder 3"/>
          <p:cNvSpPr>
            <a:spLocks noGrp="1"/>
          </p:cNvSpPr>
          <p:nvPr>
            <p:ph type="sldNum" sz="quarter" idx="5"/>
          </p:nvPr>
        </p:nvSpPr>
        <p:spPr/>
        <p:txBody>
          <a:bodyPr/>
          <a:lstStyle/>
          <a:p>
            <a:fld id="{042BE218-5FB6-5748-80CF-2DA18369D3D7}" type="slidenum">
              <a:rPr lang="en-US" smtClean="0"/>
              <a:t>23</a:t>
            </a:fld>
            <a:endParaRPr lang="en-US"/>
          </a:p>
        </p:txBody>
      </p:sp>
    </p:spTree>
    <p:extLst>
      <p:ext uri="{BB962C8B-B14F-4D97-AF65-F5344CB8AC3E}">
        <p14:creationId xmlns:p14="http://schemas.microsoft.com/office/powerpoint/2010/main" val="3486751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/jetty/</a:t>
            </a:r>
            <a:r>
              <a:rPr lang="en-US" dirty="0" err="1"/>
              <a:t>jetty.project</a:t>
            </a:r>
            <a:r>
              <a:rPr lang="en-US" dirty="0"/>
              <a:t>/issues/8007</a:t>
            </a:r>
          </a:p>
          <a:p>
            <a:r>
              <a:rPr lang="en-US" dirty="0"/>
              <a:t>https://</a:t>
            </a:r>
            <a:r>
              <a:rPr lang="en-US" dirty="0" err="1"/>
              <a:t>bugs.mysql.com</a:t>
            </a:r>
            <a:r>
              <a:rPr lang="en-US" dirty="0"/>
              <a:t>/</a:t>
            </a:r>
            <a:r>
              <a:rPr lang="en-US" dirty="0" err="1"/>
              <a:t>bug.php?id</a:t>
            </a:r>
            <a:r>
              <a:rPr lang="en-US" dirty="0"/>
              <a:t>=110512</a:t>
            </a:r>
          </a:p>
          <a:p>
            <a:r>
              <a:rPr lang="en-US" dirty="0"/>
              <a:t>https://</a:t>
            </a:r>
            <a:r>
              <a:rPr lang="en-US" dirty="0" err="1"/>
              <a:t>helidon.io</a:t>
            </a:r>
            <a:r>
              <a:rPr lang="en-US" dirty="0"/>
              <a:t>/</a:t>
            </a:r>
            <a:r>
              <a:rPr lang="en-US" dirty="0" err="1"/>
              <a:t>nima</a:t>
            </a:r>
            <a:endParaRPr lang="en-US" dirty="0"/>
          </a:p>
          <a:p>
            <a:r>
              <a:rPr lang="en-US" dirty="0"/>
              <a:t>https://</a:t>
            </a:r>
            <a:r>
              <a:rPr lang="en-US" dirty="0" err="1"/>
              <a:t>spring.io</a:t>
            </a:r>
            <a:r>
              <a:rPr lang="en-US" dirty="0"/>
              <a:t>/blog/2022/10/11/embracing-virtual-threads</a:t>
            </a:r>
          </a:p>
          <a:p>
            <a:r>
              <a:rPr lang="en-US" dirty="0"/>
              <a:t>https://</a:t>
            </a:r>
            <a:r>
              <a:rPr lang="en-US" dirty="0" err="1"/>
              <a:t>horstmann.com</a:t>
            </a:r>
            <a:r>
              <a:rPr lang="en-US" dirty="0"/>
              <a:t>/</a:t>
            </a:r>
            <a:r>
              <a:rPr lang="en-US" dirty="0" err="1"/>
              <a:t>unblog</a:t>
            </a:r>
            <a:r>
              <a:rPr lang="en-US" dirty="0"/>
              <a:t>/2022-04-15/</a:t>
            </a:r>
            <a:r>
              <a:rPr lang="en-US" dirty="0" err="1"/>
              <a:t>index.html</a:t>
            </a:r>
            <a:endParaRPr lang="en-US" dirty="0"/>
          </a:p>
          <a:p>
            <a:r>
              <a:rPr lang="en-US" dirty="0"/>
              <a:t>https://</a:t>
            </a:r>
            <a:r>
              <a:rPr lang="en-US" dirty="0" err="1"/>
              <a:t>quarkus.io</a:t>
            </a:r>
            <a:r>
              <a:rPr lang="en-US" dirty="0"/>
              <a:t>/guides/virtual-threads</a:t>
            </a:r>
          </a:p>
        </p:txBody>
      </p:sp>
      <p:sp>
        <p:nvSpPr>
          <p:cNvPr id="4" name="Slide Number Placeholder 3"/>
          <p:cNvSpPr>
            <a:spLocks noGrp="1"/>
          </p:cNvSpPr>
          <p:nvPr>
            <p:ph type="sldNum" sz="quarter" idx="5"/>
          </p:nvPr>
        </p:nvSpPr>
        <p:spPr/>
        <p:txBody>
          <a:bodyPr/>
          <a:lstStyle/>
          <a:p>
            <a:fld id="{042BE218-5FB6-5748-80CF-2DA18369D3D7}" type="slidenum">
              <a:rPr lang="en-US" smtClean="0"/>
              <a:t>24</a:t>
            </a:fld>
            <a:endParaRPr lang="en-US"/>
          </a:p>
        </p:txBody>
      </p:sp>
    </p:spTree>
    <p:extLst>
      <p:ext uri="{BB962C8B-B14F-4D97-AF65-F5344CB8AC3E}">
        <p14:creationId xmlns:p14="http://schemas.microsoft.com/office/powerpoint/2010/main" val="222660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Doubts</a:t>
            </a:r>
          </a:p>
          <a:p>
            <a:r>
              <a:rPr lang="en-US" dirty="0">
                <a:solidFill>
                  <a:schemeClr val="bg1"/>
                </a:solidFill>
              </a:rPr>
              <a:t>Will JEP 491 be backported to JDK 21?</a:t>
            </a:r>
          </a:p>
          <a:p>
            <a:r>
              <a:rPr lang="en-US" dirty="0">
                <a:solidFill>
                  <a:schemeClr val="bg1"/>
                </a:solidFill>
              </a:rPr>
              <a:t>Will reactive programming disappear?</a:t>
            </a:r>
          </a:p>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26</a:t>
            </a:fld>
            <a:endParaRPr lang="en-US"/>
          </a:p>
        </p:txBody>
      </p:sp>
    </p:spTree>
    <p:extLst>
      <p:ext uri="{BB962C8B-B14F-4D97-AF65-F5344CB8AC3E}">
        <p14:creationId xmlns:p14="http://schemas.microsoft.com/office/powerpoint/2010/main" val="318173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sees only one thread</a:t>
            </a:r>
          </a:p>
        </p:txBody>
      </p:sp>
      <p:sp>
        <p:nvSpPr>
          <p:cNvPr id="4" name="Slide Number Placeholder 3"/>
          <p:cNvSpPr>
            <a:spLocks noGrp="1"/>
          </p:cNvSpPr>
          <p:nvPr>
            <p:ph type="sldNum" sz="quarter" idx="5"/>
          </p:nvPr>
        </p:nvSpPr>
        <p:spPr/>
        <p:txBody>
          <a:bodyPr/>
          <a:lstStyle/>
          <a:p>
            <a:fld id="{042BE218-5FB6-5748-80CF-2DA18369D3D7}" type="slidenum">
              <a:rPr lang="en-US" smtClean="0"/>
              <a:t>3</a:t>
            </a:fld>
            <a:endParaRPr lang="en-US"/>
          </a:p>
        </p:txBody>
      </p:sp>
    </p:spTree>
    <p:extLst>
      <p:ext uri="{BB962C8B-B14F-4D97-AF65-F5344CB8AC3E}">
        <p14:creationId xmlns:p14="http://schemas.microsoft.com/office/powerpoint/2010/main" val="56610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proliferation of multi-core processors made Java to drop green threads</a:t>
            </a:r>
          </a:p>
        </p:txBody>
      </p:sp>
      <p:sp>
        <p:nvSpPr>
          <p:cNvPr id="4" name="Slide Number Placeholder 3"/>
          <p:cNvSpPr>
            <a:spLocks noGrp="1"/>
          </p:cNvSpPr>
          <p:nvPr>
            <p:ph type="sldNum" sz="quarter" idx="5"/>
          </p:nvPr>
        </p:nvSpPr>
        <p:spPr/>
        <p:txBody>
          <a:bodyPr/>
          <a:lstStyle/>
          <a:p>
            <a:fld id="{042BE218-5FB6-5748-80CF-2DA18369D3D7}" type="slidenum">
              <a:rPr lang="en-US" smtClean="0"/>
              <a:t>4</a:t>
            </a:fld>
            <a:endParaRPr lang="en-US"/>
          </a:p>
        </p:txBody>
      </p:sp>
    </p:spTree>
    <p:extLst>
      <p:ext uri="{BB962C8B-B14F-4D97-AF65-F5344CB8AC3E}">
        <p14:creationId xmlns:p14="http://schemas.microsoft.com/office/powerpoint/2010/main" val="119833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Moore’s law - Doubles every 18 months</a:t>
            </a:r>
          </a:p>
        </p:txBody>
      </p:sp>
      <p:sp>
        <p:nvSpPr>
          <p:cNvPr id="4" name="Slide Number Placeholder 3"/>
          <p:cNvSpPr>
            <a:spLocks noGrp="1"/>
          </p:cNvSpPr>
          <p:nvPr>
            <p:ph type="sldNum" sz="quarter" idx="5"/>
          </p:nvPr>
        </p:nvSpPr>
        <p:spPr/>
        <p:txBody>
          <a:bodyPr/>
          <a:lstStyle/>
          <a:p>
            <a:fld id="{042BE218-5FB6-5748-80CF-2DA18369D3D7}" type="slidenum">
              <a:rPr lang="en-US" smtClean="0"/>
              <a:t>5</a:t>
            </a:fld>
            <a:endParaRPr lang="en-US"/>
          </a:p>
        </p:txBody>
      </p:sp>
    </p:spTree>
    <p:extLst>
      <p:ext uri="{BB962C8B-B14F-4D97-AF65-F5344CB8AC3E}">
        <p14:creationId xmlns:p14="http://schemas.microsoft.com/office/powerpoint/2010/main" val="401917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D3B49"/>
                </a:solidFill>
                <a:effectLst/>
                <a:latin typeface="Noto serif" panose="020F0502020204030204" pitchFamily="34" charset="0"/>
              </a:rPr>
              <a:t>Main memory is accessed over the Northbridge component, and it is traversing this bus that causes the large drop-off in access time to main memory.</a:t>
            </a:r>
          </a:p>
          <a:p>
            <a:r>
              <a:rPr lang="en-IN" b="0" i="0" dirty="0">
                <a:solidFill>
                  <a:srgbClr val="000000"/>
                </a:solidFill>
                <a:effectLst/>
                <a:latin typeface="Ubuntubeta"/>
              </a:rPr>
              <a:t>cat /sys/devices/system/</a:t>
            </a:r>
            <a:r>
              <a:rPr lang="en-IN" b="0" i="0" dirty="0" err="1">
                <a:solidFill>
                  <a:srgbClr val="000000"/>
                </a:solidFill>
                <a:effectLst/>
                <a:latin typeface="Ubuntubeta"/>
              </a:rPr>
              <a:t>cpu</a:t>
            </a:r>
            <a:r>
              <a:rPr lang="en-IN" b="0" i="0" dirty="0">
                <a:solidFill>
                  <a:srgbClr val="000000"/>
                </a:solidFill>
                <a:effectLst/>
                <a:latin typeface="Ubuntubeta"/>
              </a:rPr>
              <a:t>/cpu0/cache/index0/</a:t>
            </a:r>
            <a:r>
              <a:rPr lang="en-IN" b="0" i="0" dirty="0" err="1">
                <a:solidFill>
                  <a:srgbClr val="000000"/>
                </a:solidFill>
                <a:effectLst/>
                <a:latin typeface="Ubuntubeta"/>
              </a:rPr>
              <a:t>coherency_line_size</a:t>
            </a:r>
            <a:endParaRPr lang="en-IN" b="0" i="0" dirty="0">
              <a:solidFill>
                <a:srgbClr val="000000"/>
              </a:solidFill>
              <a:effectLst/>
              <a:latin typeface="Ubuntubet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000000"/>
                </a:solidFill>
                <a:effectLst/>
                <a:latin typeface="Menlo" panose="020B0609030804020204" pitchFamily="49" charset="0"/>
              </a:rPr>
              <a:t>sysctl</a:t>
            </a:r>
            <a:r>
              <a:rPr lang="en-IN" dirty="0">
                <a:solidFill>
                  <a:srgbClr val="000000"/>
                </a:solidFill>
                <a:effectLst/>
                <a:latin typeface="Menlo" panose="020B0609030804020204" pitchFamily="49" charset="0"/>
              </a:rPr>
              <a:t> -a | grep </a:t>
            </a:r>
            <a:r>
              <a:rPr lang="en-IN" dirty="0" err="1">
                <a:solidFill>
                  <a:srgbClr val="000000"/>
                </a:solidFill>
                <a:effectLst/>
                <a:latin typeface="Menlo" panose="020B0609030804020204" pitchFamily="49" charset="0"/>
              </a:rPr>
              <a:t>cacheline</a:t>
            </a:r>
            <a:endParaRPr lang="en-IN" dirty="0">
              <a:solidFill>
                <a:srgbClr val="000000"/>
              </a:solidFill>
              <a:effectLst/>
              <a:latin typeface="Menlo" panose="020B0609030804020204" pitchFamily="49" charset="0"/>
            </a:endParaRPr>
          </a:p>
          <a:p>
            <a:endParaRPr lang="en-US" dirty="0"/>
          </a:p>
          <a:p>
            <a:r>
              <a:rPr lang="en-US" dirty="0"/>
              <a:t>REST API, DB, Files</a:t>
            </a:r>
          </a:p>
        </p:txBody>
      </p:sp>
      <p:sp>
        <p:nvSpPr>
          <p:cNvPr id="4" name="Slide Number Placeholder 3"/>
          <p:cNvSpPr>
            <a:spLocks noGrp="1"/>
          </p:cNvSpPr>
          <p:nvPr>
            <p:ph type="sldNum" sz="quarter" idx="5"/>
          </p:nvPr>
        </p:nvSpPr>
        <p:spPr/>
        <p:txBody>
          <a:bodyPr/>
          <a:lstStyle/>
          <a:p>
            <a:fld id="{042BE218-5FB6-5748-80CF-2DA18369D3D7}" type="slidenum">
              <a:rPr lang="en-US" smtClean="0"/>
              <a:t>7</a:t>
            </a:fld>
            <a:endParaRPr lang="en-US"/>
          </a:p>
        </p:txBody>
      </p:sp>
    </p:spTree>
    <p:extLst>
      <p:ext uri="{BB962C8B-B14F-4D97-AF65-F5344CB8AC3E}">
        <p14:creationId xmlns:p14="http://schemas.microsoft.com/office/powerpoint/2010/main" val="3522165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IN" dirty="0">
                <a:solidFill>
                  <a:srgbClr val="000000"/>
                </a:solidFill>
                <a:effectLst/>
                <a:latin typeface="Helvetica" pitchFamily="2" charset="0"/>
              </a:rPr>
              <a:t>1.0 - 1996</a:t>
            </a:r>
          </a:p>
          <a:p>
            <a:pPr>
              <a:spcAft>
                <a:spcPts val="300"/>
              </a:spcAft>
            </a:pPr>
            <a:r>
              <a:rPr lang="en-IN" dirty="0">
                <a:solidFill>
                  <a:srgbClr val="000000"/>
                </a:solidFill>
                <a:effectLst/>
                <a:latin typeface="Helvetica" pitchFamily="2" charset="0"/>
              </a:rPr>
              <a:t>1.5 - 2004</a:t>
            </a:r>
          </a:p>
          <a:p>
            <a:pPr>
              <a:spcAft>
                <a:spcPts val="300"/>
              </a:spcAft>
            </a:pPr>
            <a:r>
              <a:rPr lang="en-IN" dirty="0">
                <a:solidFill>
                  <a:srgbClr val="000000"/>
                </a:solidFill>
                <a:effectLst/>
                <a:latin typeface="Helvetica" pitchFamily="2" charset="0"/>
              </a:rPr>
              <a:t>1.8 - 2014</a:t>
            </a:r>
          </a:p>
          <a:p>
            <a:r>
              <a:rPr lang="en-IN" dirty="0">
                <a:solidFill>
                  <a:srgbClr val="000000"/>
                </a:solidFill>
                <a:effectLst/>
                <a:latin typeface="Helvetica" pitchFamily="2" charset="0"/>
              </a:rPr>
              <a:t>21 - 2023</a:t>
            </a:r>
          </a:p>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8</a:t>
            </a:fld>
            <a:endParaRPr lang="en-US"/>
          </a:p>
        </p:txBody>
      </p:sp>
    </p:spTree>
    <p:extLst>
      <p:ext uri="{BB962C8B-B14F-4D97-AF65-F5344CB8AC3E}">
        <p14:creationId xmlns:p14="http://schemas.microsoft.com/office/powerpoint/2010/main" val="225335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popular styles – sync n async</a:t>
            </a:r>
          </a:p>
          <a:p>
            <a:r>
              <a:rPr lang="en-US" dirty="0"/>
              <a:t>synchronous code follows thread per task model. It is simple to write and debug which makes developers happy. however it does not scale well. Whenever we create </a:t>
            </a:r>
            <a:r>
              <a:rPr lang="en-US" dirty="0" err="1"/>
              <a:t>java.lang.Thread</a:t>
            </a:r>
            <a:r>
              <a:rPr lang="en-US" dirty="0"/>
              <a:t>, JVM creates a corresponding new kernel thread. Due to various reasons, OS doesn’t allow creation of large number of kernel threads. So, concurrent programs hit scalability limitations due to threads much before other resources such as CPU, memory, n/w connections do so. </a:t>
            </a:r>
          </a:p>
          <a:p>
            <a:r>
              <a:rPr lang="en-US" dirty="0"/>
              <a:t>On a side note, JVM specification never mandates that thread be implemented with this 1to1 model.</a:t>
            </a:r>
          </a:p>
          <a:p>
            <a:endParaRPr lang="en-US" dirty="0"/>
          </a:p>
          <a:p>
            <a:r>
              <a:rPr lang="en-US" dirty="0"/>
              <a:t>Coming to asynchronous code..</a:t>
            </a:r>
          </a:p>
          <a:p>
            <a:r>
              <a:rPr lang="en-US" dirty="0"/>
              <a:t>It scales very well as the tasks are severed to bare minimum in order to exploit </a:t>
            </a:r>
            <a:r>
              <a:rPr lang="en-US" dirty="0" err="1"/>
              <a:t>cpu</a:t>
            </a:r>
            <a:r>
              <a:rPr lang="en-US" dirty="0"/>
              <a:t> as much as possible. However, this code doesn't compose well and is hard to write and debug.</a:t>
            </a:r>
          </a:p>
          <a:p>
            <a:endParaRPr lang="en-US" dirty="0"/>
          </a:p>
          <a:p>
            <a:r>
              <a:rPr lang="en-US" dirty="0"/>
              <a:t>So we end up in a situation where either programmer or the hardware is happy.</a:t>
            </a:r>
          </a:p>
          <a:p>
            <a:endParaRPr lang="en-US" dirty="0"/>
          </a:p>
          <a:p>
            <a:r>
              <a:rPr lang="en-US" dirty="0"/>
              <a:t>Demo: Show OOM when platform thread scales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000000"/>
                </a:solidFill>
                <a:effectLst/>
                <a:latin typeface="Menlo" panose="020B0609030804020204" pitchFamily="49" charset="0"/>
              </a:rPr>
              <a:t>~/Tools/</a:t>
            </a:r>
            <a:r>
              <a:rPr lang="en-IN" dirty="0" err="1">
                <a:solidFill>
                  <a:srgbClr val="000000"/>
                </a:solidFill>
                <a:effectLst/>
                <a:latin typeface="Menlo" panose="020B0609030804020204" pitchFamily="49" charset="0"/>
              </a:rPr>
              <a:t>jdk</a:t>
            </a:r>
            <a:r>
              <a:rPr lang="en-IN" dirty="0">
                <a:solidFill>
                  <a:srgbClr val="000000"/>
                </a:solidFill>
                <a:effectLst/>
                <a:latin typeface="Menlo" panose="020B0609030804020204" pitchFamily="49" charset="0"/>
              </a:rPr>
              <a:t>/openjdk-21.0.2/Contents/Home/bin/java -cp /Users/rsunderb/Tools/</a:t>
            </a:r>
            <a:r>
              <a:rPr lang="en-IN" dirty="0" err="1">
                <a:solidFill>
                  <a:srgbClr val="000000"/>
                </a:solidFill>
                <a:effectLst/>
                <a:latin typeface="Menlo" panose="020B0609030804020204" pitchFamily="49" charset="0"/>
              </a:rPr>
              <a:t>IdeaProjects</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TestCode</a:t>
            </a:r>
            <a:r>
              <a:rPr lang="en-IN" dirty="0">
                <a:solidFill>
                  <a:srgbClr val="000000"/>
                </a:solidFill>
                <a:effectLst/>
                <a:latin typeface="Menlo" panose="020B0609030804020204" pitchFamily="49" charset="0"/>
              </a:rPr>
              <a:t>/out/production/</a:t>
            </a:r>
            <a:r>
              <a:rPr lang="en-IN" dirty="0" err="1">
                <a:solidFill>
                  <a:srgbClr val="000000"/>
                </a:solidFill>
                <a:effectLst/>
                <a:latin typeface="Menlo" panose="020B0609030804020204" pitchFamily="49" charset="0"/>
              </a:rPr>
              <a:t>TestCode</a:t>
            </a:r>
            <a:r>
              <a:rPr lang="en-IN" dirty="0">
                <a:solidFill>
                  <a:srgbClr val="000000"/>
                </a:solidFill>
                <a:effectLst/>
                <a:latin typeface="Menlo" panose="020B0609030804020204" pitchFamily="49" charset="0"/>
              </a:rPr>
              <a:t> </a:t>
            </a:r>
            <a:r>
              <a:rPr lang="en-IN" dirty="0" err="1">
                <a:solidFill>
                  <a:srgbClr val="000000"/>
                </a:solidFill>
                <a:effectLst/>
                <a:latin typeface="Menlo" panose="020B0609030804020204" pitchFamily="49" charset="0"/>
              </a:rPr>
              <a:t>javafest.MaxThreads</a:t>
            </a:r>
            <a:r>
              <a:rPr lang="en-IN" dirty="0">
                <a:solidFill>
                  <a:srgbClr val="000000"/>
                </a:solidFill>
                <a:effectLst/>
                <a:latin typeface="Menlo" panose="020B0609030804020204" pitchFamily="49" charset="0"/>
              </a:rPr>
              <a:t> 1000</a:t>
            </a:r>
          </a:p>
          <a:p>
            <a:endParaRPr lang="en-US" dirty="0"/>
          </a:p>
          <a:p>
            <a:endParaRPr lang="en-US" dirty="0"/>
          </a:p>
        </p:txBody>
      </p:sp>
      <p:sp>
        <p:nvSpPr>
          <p:cNvPr id="4" name="Slide Number Placeholder 3"/>
          <p:cNvSpPr>
            <a:spLocks noGrp="1"/>
          </p:cNvSpPr>
          <p:nvPr>
            <p:ph type="sldNum" sz="quarter" idx="5"/>
          </p:nvPr>
        </p:nvSpPr>
        <p:spPr/>
        <p:txBody>
          <a:bodyPr/>
          <a:lstStyle/>
          <a:p>
            <a:fld id="{042BE218-5FB6-5748-80CF-2DA18369D3D7}" type="slidenum">
              <a:rPr lang="en-US" smtClean="0"/>
              <a:t>9</a:t>
            </a:fld>
            <a:endParaRPr lang="en-US"/>
          </a:p>
        </p:txBody>
      </p:sp>
    </p:spTree>
    <p:extLst>
      <p:ext uri="{BB962C8B-B14F-4D97-AF65-F5344CB8AC3E}">
        <p14:creationId xmlns:p14="http://schemas.microsoft.com/office/powerpoint/2010/main" val="274435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 – time unit</a:t>
            </a:r>
          </a:p>
          <a:p>
            <a:r>
              <a:rPr lang="en-US" dirty="0"/>
              <a:t>Throughput – tasks per time unit</a:t>
            </a:r>
          </a:p>
        </p:txBody>
      </p:sp>
      <p:sp>
        <p:nvSpPr>
          <p:cNvPr id="4" name="Slide Number Placeholder 3"/>
          <p:cNvSpPr>
            <a:spLocks noGrp="1"/>
          </p:cNvSpPr>
          <p:nvPr>
            <p:ph type="sldNum" sz="quarter" idx="5"/>
          </p:nvPr>
        </p:nvSpPr>
        <p:spPr/>
        <p:txBody>
          <a:bodyPr/>
          <a:lstStyle/>
          <a:p>
            <a:fld id="{042BE218-5FB6-5748-80CF-2DA18369D3D7}" type="slidenum">
              <a:rPr lang="en-US" smtClean="0"/>
              <a:t>10</a:t>
            </a:fld>
            <a:endParaRPr lang="en-US"/>
          </a:p>
        </p:txBody>
      </p:sp>
    </p:spTree>
    <p:extLst>
      <p:ext uri="{BB962C8B-B14F-4D97-AF65-F5344CB8AC3E}">
        <p14:creationId xmlns:p14="http://schemas.microsoft.com/office/powerpoint/2010/main" val="148433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D39E-2EF7-ED89-B856-8F000966AD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5F150C-D0EC-EF97-BFC8-9E02131B6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31D3563-EA6A-0892-4132-708ACC4B0883}"/>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5" name="Footer Placeholder 4">
            <a:extLst>
              <a:ext uri="{FF2B5EF4-FFF2-40B4-BE49-F238E27FC236}">
                <a16:creationId xmlns:a16="http://schemas.microsoft.com/office/drawing/2014/main" id="{F187DBBD-7D29-269F-67DD-4D21ED65C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64263-13F7-1AE6-BA70-90122D0A8919}"/>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187131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A606-1EE8-F916-2C52-E232DAF559B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4B1372-AECE-2EA4-A10F-525B5E4007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3A1529-808B-2B1E-1E19-C6DAE1B18494}"/>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5" name="Footer Placeholder 4">
            <a:extLst>
              <a:ext uri="{FF2B5EF4-FFF2-40B4-BE49-F238E27FC236}">
                <a16:creationId xmlns:a16="http://schemas.microsoft.com/office/drawing/2014/main" id="{A8DC0EC5-DA3C-8CFF-5E8A-047226C77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BF049-85EF-D4EC-FD1A-16A34E449367}"/>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12668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7CB77-F7A1-C086-25C2-6C81A52B158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576EF9-1050-AC68-4B52-D8A50315485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3027CC-108E-CB4E-0BA4-B3D99C993CFD}"/>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5" name="Footer Placeholder 4">
            <a:extLst>
              <a:ext uri="{FF2B5EF4-FFF2-40B4-BE49-F238E27FC236}">
                <a16:creationId xmlns:a16="http://schemas.microsoft.com/office/drawing/2014/main" id="{DEC3003D-8D49-FC5D-EC05-0CEDAE4E2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E504E-0BD3-C65F-D4C9-8525F4C4B99C}"/>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73564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34FE-67B2-0207-32E7-8084EEDFE0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643AC9-BA9C-AB51-7452-1E95F83A114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B1A2E4-CEF8-3E3A-5031-C3643B3826D6}"/>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5" name="Footer Placeholder 4">
            <a:extLst>
              <a:ext uri="{FF2B5EF4-FFF2-40B4-BE49-F238E27FC236}">
                <a16:creationId xmlns:a16="http://schemas.microsoft.com/office/drawing/2014/main" id="{71AEE26E-1B6D-3347-E1EC-719F7AB71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99920-A605-E8CE-2DD0-B74BEA68DE0C}"/>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157342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5636-4114-F2C2-1816-D6A7765025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C3165A8-AB86-A919-6259-038B01D4FB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2570205-FD39-5794-32D9-8B3465F5DAF1}"/>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5" name="Footer Placeholder 4">
            <a:extLst>
              <a:ext uri="{FF2B5EF4-FFF2-40B4-BE49-F238E27FC236}">
                <a16:creationId xmlns:a16="http://schemas.microsoft.com/office/drawing/2014/main" id="{5B54A981-2510-9B43-9E2F-9EA27CA3A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4516A-3BCC-0BEA-86B5-39D0C6AC5156}"/>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66755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FEB7-C155-5A15-1C6A-7896277B3A4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0FEEA8-1FB1-5687-30B8-3886D0F381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FC41ECC-E105-C590-E43B-85A914F43C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B1FBF7-6F4F-FDA4-72DA-AEB6E0263401}"/>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6" name="Footer Placeholder 5">
            <a:extLst>
              <a:ext uri="{FF2B5EF4-FFF2-40B4-BE49-F238E27FC236}">
                <a16:creationId xmlns:a16="http://schemas.microsoft.com/office/drawing/2014/main" id="{D7BCF472-5C50-49CA-7207-19896B227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BB8EB-DA64-ABB4-AC2B-057E57B929E3}"/>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328867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B8A2-27B0-5C5F-BA52-76F5B6F7AD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F93F11-00FD-36E0-7D66-ECD1C88B7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5AB563-5021-A454-B6C7-D19D155080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DAA5E75-11D7-7408-35BA-25A706D7E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188DBE3-898F-BA35-4428-CDF37E038F7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6ADC03F-216A-8A36-05DC-7F32088933D8}"/>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8" name="Footer Placeholder 7">
            <a:extLst>
              <a:ext uri="{FF2B5EF4-FFF2-40B4-BE49-F238E27FC236}">
                <a16:creationId xmlns:a16="http://schemas.microsoft.com/office/drawing/2014/main" id="{D395E379-0A3C-14E9-10EE-1618DCC5C9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6B37D2-8E51-6A8A-D57B-EF74894AD2D0}"/>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28413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80DE-5F9A-54FA-B806-8D3B095D660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519839F-953B-4EC2-782A-4543AA06C5B2}"/>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4" name="Footer Placeholder 3">
            <a:extLst>
              <a:ext uri="{FF2B5EF4-FFF2-40B4-BE49-F238E27FC236}">
                <a16:creationId xmlns:a16="http://schemas.microsoft.com/office/drawing/2014/main" id="{27871E18-9FEF-D9FB-C6F1-03223D4F0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67272D-1E2A-A149-5672-08655ED79B9A}"/>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167719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51643-9687-E357-7D70-5F0555E1D73F}"/>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3" name="Footer Placeholder 2">
            <a:extLst>
              <a:ext uri="{FF2B5EF4-FFF2-40B4-BE49-F238E27FC236}">
                <a16:creationId xmlns:a16="http://schemas.microsoft.com/office/drawing/2014/main" id="{975FB092-1206-3DA4-2523-71FD4044D9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B14DA9-6585-B5AC-FD84-C0FF1C3EBAB6}"/>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220239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4F44-449F-7B48-526B-9F1DFBFBE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5C6E8D4-1A39-8EDF-B260-F14CE8D2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8C6AB9-AB44-04BC-D3D0-4475E52EA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70100F-47B5-7487-A78F-0C289F19BA64}"/>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6" name="Footer Placeholder 5">
            <a:extLst>
              <a:ext uri="{FF2B5EF4-FFF2-40B4-BE49-F238E27FC236}">
                <a16:creationId xmlns:a16="http://schemas.microsoft.com/office/drawing/2014/main" id="{5CE7AF59-1019-9907-1861-B5A50C8A3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E3F84-0210-32AF-8BFF-BC99F564C24B}"/>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405678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6E59-0A1E-C783-A417-EC538F99E0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1A3FE6B-8985-6880-F5D7-D3F1F986C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5ED8B-F1AD-0A55-DD60-A2B9BCE39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E77062-63D0-3EA8-40FF-D40014CF8AA8}"/>
              </a:ext>
            </a:extLst>
          </p:cNvPr>
          <p:cNvSpPr>
            <a:spLocks noGrp="1"/>
          </p:cNvSpPr>
          <p:nvPr>
            <p:ph type="dt" sz="half" idx="10"/>
          </p:nvPr>
        </p:nvSpPr>
        <p:spPr/>
        <p:txBody>
          <a:bodyPr/>
          <a:lstStyle/>
          <a:p>
            <a:fld id="{F7BE2CF8-D80C-E24B-80F5-27501F0D62A4}" type="datetimeFigureOut">
              <a:rPr lang="en-US" smtClean="0"/>
              <a:t>11/13/24</a:t>
            </a:fld>
            <a:endParaRPr lang="en-US"/>
          </a:p>
        </p:txBody>
      </p:sp>
      <p:sp>
        <p:nvSpPr>
          <p:cNvPr id="6" name="Footer Placeholder 5">
            <a:extLst>
              <a:ext uri="{FF2B5EF4-FFF2-40B4-BE49-F238E27FC236}">
                <a16:creationId xmlns:a16="http://schemas.microsoft.com/office/drawing/2014/main" id="{99E8F5E7-FC79-4C9B-7827-1415A8623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17035-DF14-C849-FD1E-D081FAE3FD42}"/>
              </a:ext>
            </a:extLst>
          </p:cNvPr>
          <p:cNvSpPr>
            <a:spLocks noGrp="1"/>
          </p:cNvSpPr>
          <p:nvPr>
            <p:ph type="sldNum" sz="quarter" idx="12"/>
          </p:nvPr>
        </p:nvSpPr>
        <p:spPr/>
        <p:txBody>
          <a:bodyPr/>
          <a:lstStyle/>
          <a:p>
            <a:fld id="{D776CD2D-8626-364C-95AB-F8F9B9310777}" type="slidenum">
              <a:rPr lang="en-US" smtClean="0"/>
              <a:t>‹#›</a:t>
            </a:fld>
            <a:endParaRPr lang="en-US"/>
          </a:p>
        </p:txBody>
      </p:sp>
    </p:spTree>
    <p:extLst>
      <p:ext uri="{BB962C8B-B14F-4D97-AF65-F5344CB8AC3E}">
        <p14:creationId xmlns:p14="http://schemas.microsoft.com/office/powerpoint/2010/main" val="261457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8C936-DBDB-70B8-5CE5-91D8583C1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E9E888-1012-F7F6-FB9D-7579A57F2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DD62DD-E290-3EBB-A52F-D496A06555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BE2CF8-D80C-E24B-80F5-27501F0D62A4}" type="datetimeFigureOut">
              <a:rPr lang="en-US" smtClean="0"/>
              <a:t>11/13/24</a:t>
            </a:fld>
            <a:endParaRPr lang="en-US"/>
          </a:p>
        </p:txBody>
      </p:sp>
      <p:sp>
        <p:nvSpPr>
          <p:cNvPr id="5" name="Footer Placeholder 4">
            <a:extLst>
              <a:ext uri="{FF2B5EF4-FFF2-40B4-BE49-F238E27FC236}">
                <a16:creationId xmlns:a16="http://schemas.microsoft.com/office/drawing/2014/main" id="{F307202E-EE48-18FE-D286-7BAD2B8AE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15526E-D87B-284F-00E8-B8270A856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76CD2D-8626-364C-95AB-F8F9B9310777}" type="slidenum">
              <a:rPr lang="en-US" smtClean="0"/>
              <a:t>‹#›</a:t>
            </a:fld>
            <a:endParaRPr lang="en-US"/>
          </a:p>
        </p:txBody>
      </p:sp>
    </p:spTree>
    <p:extLst>
      <p:ext uri="{BB962C8B-B14F-4D97-AF65-F5344CB8AC3E}">
        <p14:creationId xmlns:p14="http://schemas.microsoft.com/office/powerpoint/2010/main" val="668865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dk.java.net/archiv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quarkus.io/guides/virtual-thread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cescoffier/loom-unit/tree/main"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mputerscience.chemeketa.edu/cs160Reader/ParallelProcessing/MooresLaw.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ave.cheney.net/2015/08/08/performance-without-the-event-loo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C868-2338-287D-A7C2-489684732E93}"/>
              </a:ext>
            </a:extLst>
          </p:cNvPr>
          <p:cNvSpPr>
            <a:spLocks noGrp="1"/>
          </p:cNvSpPr>
          <p:nvPr>
            <p:ph type="ctrTitle"/>
          </p:nvPr>
        </p:nvSpPr>
        <p:spPr/>
        <p:txBody>
          <a:bodyPr>
            <a:normAutofit/>
          </a:bodyPr>
          <a:lstStyle/>
          <a:p>
            <a:r>
              <a:rPr lang="en-IN" b="0" i="0" dirty="0">
                <a:solidFill>
                  <a:schemeClr val="bg1"/>
                </a:solidFill>
                <a:effectLst/>
                <a:latin typeface="system-ui"/>
              </a:rPr>
              <a:t>Virtual Threads in Java - A Primer</a:t>
            </a:r>
            <a:endParaRPr lang="en-US" dirty="0">
              <a:solidFill>
                <a:schemeClr val="bg1"/>
              </a:solidFill>
            </a:endParaRPr>
          </a:p>
        </p:txBody>
      </p:sp>
      <p:sp>
        <p:nvSpPr>
          <p:cNvPr id="3" name="Subtitle 2">
            <a:extLst>
              <a:ext uri="{FF2B5EF4-FFF2-40B4-BE49-F238E27FC236}">
                <a16:creationId xmlns:a16="http://schemas.microsoft.com/office/drawing/2014/main" id="{7F9E6C8C-451E-7823-9DA9-E227744CBD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546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97C3-8656-E151-888B-685CF77CBA1E}"/>
              </a:ext>
            </a:extLst>
          </p:cNvPr>
          <p:cNvSpPr>
            <a:spLocks noGrp="1"/>
          </p:cNvSpPr>
          <p:nvPr>
            <p:ph type="title"/>
          </p:nvPr>
        </p:nvSpPr>
        <p:spPr/>
        <p:txBody>
          <a:bodyPr/>
          <a:lstStyle/>
          <a:p>
            <a:pPr algn="ctr"/>
            <a:r>
              <a:rPr lang="en-US" dirty="0">
                <a:solidFill>
                  <a:schemeClr val="bg1"/>
                </a:solidFill>
              </a:rPr>
              <a:t>Parallelism/Concurrency</a:t>
            </a:r>
          </a:p>
        </p:txBody>
      </p:sp>
      <p:cxnSp>
        <p:nvCxnSpPr>
          <p:cNvPr id="6" name="Straight Connector 5">
            <a:extLst>
              <a:ext uri="{FF2B5EF4-FFF2-40B4-BE49-F238E27FC236}">
                <a16:creationId xmlns:a16="http://schemas.microsoft.com/office/drawing/2014/main" id="{9D774B72-4EC6-6D77-4A18-CD0F93FCA708}"/>
              </a:ext>
            </a:extLst>
          </p:cNvPr>
          <p:cNvCxnSpPr>
            <a:cxnSpLocks/>
          </p:cNvCxnSpPr>
          <p:nvPr/>
        </p:nvCxnSpPr>
        <p:spPr>
          <a:xfrm>
            <a:off x="6096000" y="1868557"/>
            <a:ext cx="0" cy="4293704"/>
          </a:xfrm>
          <a:prstGeom prst="line">
            <a:avLst/>
          </a:prstGeom>
          <a:ln w="50800">
            <a:solidFill>
              <a:srgbClr val="2CBED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8E5807F-27E7-D88C-226E-B19F988A5A05}"/>
              </a:ext>
            </a:extLst>
          </p:cNvPr>
          <p:cNvCxnSpPr>
            <a:cxnSpLocks/>
          </p:cNvCxnSpPr>
          <p:nvPr/>
        </p:nvCxnSpPr>
        <p:spPr>
          <a:xfrm>
            <a:off x="2226365" y="3631096"/>
            <a:ext cx="8083826" cy="0"/>
          </a:xfrm>
          <a:prstGeom prst="line">
            <a:avLst/>
          </a:prstGeom>
          <a:ln w="50800">
            <a:solidFill>
              <a:srgbClr val="2CBED0"/>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86DCFA2-70CE-D5B6-1242-D58E55D4E03C}"/>
              </a:ext>
            </a:extLst>
          </p:cNvPr>
          <p:cNvSpPr txBox="1"/>
          <p:nvPr/>
        </p:nvSpPr>
        <p:spPr>
          <a:xfrm>
            <a:off x="3621198" y="4496569"/>
            <a:ext cx="1198074" cy="400110"/>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Latency</a:t>
            </a:r>
          </a:p>
        </p:txBody>
      </p:sp>
      <p:sp>
        <p:nvSpPr>
          <p:cNvPr id="13" name="TextBox 12">
            <a:extLst>
              <a:ext uri="{FF2B5EF4-FFF2-40B4-BE49-F238E27FC236}">
                <a16:creationId xmlns:a16="http://schemas.microsoft.com/office/drawing/2014/main" id="{96686FBC-5633-67EA-54F9-C6243788A816}"/>
              </a:ext>
            </a:extLst>
          </p:cNvPr>
          <p:cNvSpPr txBox="1"/>
          <p:nvPr/>
        </p:nvSpPr>
        <p:spPr>
          <a:xfrm>
            <a:off x="3285377" y="2274889"/>
            <a:ext cx="1869716" cy="772006"/>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Split sub-tasks</a:t>
            </a:r>
          </a:p>
          <a:p>
            <a:pPr defTabSz="304746">
              <a:spcBef>
                <a:spcPts val="500"/>
              </a:spcBef>
              <a:defRPr sz="4200">
                <a:solidFill>
                  <a:srgbClr val="5F5F5F"/>
                </a:solidFill>
              </a:defRPr>
            </a:pPr>
            <a:r>
              <a:rPr lang="en-IN" sz="2000" dirty="0">
                <a:solidFill>
                  <a:schemeClr val="bg1"/>
                </a:solidFill>
              </a:rPr>
              <a:t>Co-operate</a:t>
            </a:r>
          </a:p>
        </p:txBody>
      </p:sp>
      <p:sp>
        <p:nvSpPr>
          <p:cNvPr id="14" name="TextBox 13">
            <a:extLst>
              <a:ext uri="{FF2B5EF4-FFF2-40B4-BE49-F238E27FC236}">
                <a16:creationId xmlns:a16="http://schemas.microsoft.com/office/drawing/2014/main" id="{D78C355D-4DBA-9325-F7A9-BBA5D3C3880E}"/>
              </a:ext>
            </a:extLst>
          </p:cNvPr>
          <p:cNvSpPr txBox="1"/>
          <p:nvPr/>
        </p:nvSpPr>
        <p:spPr>
          <a:xfrm>
            <a:off x="7465491" y="2132915"/>
            <a:ext cx="2500135" cy="707886"/>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Independent tasks</a:t>
            </a:r>
            <a:br>
              <a:rPr lang="en-IN" sz="2000" dirty="0">
                <a:solidFill>
                  <a:schemeClr val="bg1"/>
                </a:solidFill>
              </a:rPr>
            </a:br>
            <a:r>
              <a:rPr lang="en-IN" sz="2000" dirty="0">
                <a:solidFill>
                  <a:schemeClr val="bg1"/>
                </a:solidFill>
              </a:rPr>
              <a:t>Compete</a:t>
            </a:r>
          </a:p>
        </p:txBody>
      </p:sp>
      <p:sp>
        <p:nvSpPr>
          <p:cNvPr id="15" name="TextBox 14">
            <a:extLst>
              <a:ext uri="{FF2B5EF4-FFF2-40B4-BE49-F238E27FC236}">
                <a16:creationId xmlns:a16="http://schemas.microsoft.com/office/drawing/2014/main" id="{B1C89BD9-6091-B676-FC2B-6D80E515C0A1}"/>
              </a:ext>
            </a:extLst>
          </p:cNvPr>
          <p:cNvSpPr txBox="1"/>
          <p:nvPr/>
        </p:nvSpPr>
        <p:spPr>
          <a:xfrm>
            <a:off x="7573038" y="4533781"/>
            <a:ext cx="1544453" cy="400110"/>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Throughput</a:t>
            </a:r>
          </a:p>
        </p:txBody>
      </p:sp>
    </p:spTree>
    <p:extLst>
      <p:ext uri="{BB962C8B-B14F-4D97-AF65-F5344CB8AC3E}">
        <p14:creationId xmlns:p14="http://schemas.microsoft.com/office/powerpoint/2010/main" val="320594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5C27-A96B-4278-225A-3B14630DDC0A}"/>
              </a:ext>
            </a:extLst>
          </p:cNvPr>
          <p:cNvSpPr>
            <a:spLocks noGrp="1"/>
          </p:cNvSpPr>
          <p:nvPr>
            <p:ph type="title"/>
          </p:nvPr>
        </p:nvSpPr>
        <p:spPr/>
        <p:txBody>
          <a:bodyPr/>
          <a:lstStyle/>
          <a:p>
            <a:r>
              <a:rPr lang="en-US" dirty="0">
                <a:solidFill>
                  <a:schemeClr val="bg1"/>
                </a:solidFill>
              </a:rPr>
              <a:t>Little’ Law</a:t>
            </a:r>
          </a:p>
        </p:txBody>
      </p:sp>
      <p:sp>
        <p:nvSpPr>
          <p:cNvPr id="3" name="Content Placeholder 2">
            <a:extLst>
              <a:ext uri="{FF2B5EF4-FFF2-40B4-BE49-F238E27FC236}">
                <a16:creationId xmlns:a16="http://schemas.microsoft.com/office/drawing/2014/main" id="{8C27A93F-12EE-8B3D-DA92-2F936444D778}"/>
              </a:ext>
            </a:extLst>
          </p:cNvPr>
          <p:cNvSpPr>
            <a:spLocks noGrp="1"/>
          </p:cNvSpPr>
          <p:nvPr>
            <p:ph idx="1"/>
          </p:nvPr>
        </p:nvSpPr>
        <p:spPr/>
        <p:txBody>
          <a:bodyPr/>
          <a:lstStyle/>
          <a:p>
            <a:pPr marL="0" indent="0">
              <a:buNone/>
            </a:pPr>
            <a:r>
              <a:rPr lang="en-US" i="1" dirty="0">
                <a:solidFill>
                  <a:srgbClr val="FFFFFF"/>
                </a:solidFill>
                <a:latin typeface="Georgia" panose="02040502050405020303" pitchFamily="18" charset="0"/>
              </a:rPr>
              <a:t>L = </a:t>
            </a:r>
            <a:r>
              <a:rPr lang="el-GR" i="1" dirty="0">
                <a:solidFill>
                  <a:srgbClr val="FFFFFF"/>
                </a:solidFill>
                <a:latin typeface="Georgia" panose="02040502050405020303" pitchFamily="18" charset="0"/>
              </a:rPr>
              <a:t>λ</a:t>
            </a:r>
            <a:r>
              <a:rPr lang="en-US" i="1" dirty="0">
                <a:solidFill>
                  <a:srgbClr val="FFFFFF"/>
                </a:solidFill>
                <a:latin typeface="Georgia" panose="02040502050405020303" pitchFamily="18" charset="0"/>
              </a:rPr>
              <a:t>W</a:t>
            </a:r>
          </a:p>
          <a:p>
            <a:pPr marL="0" indent="0">
              <a:buNone/>
            </a:pPr>
            <a:endParaRPr lang="en-US" i="1" dirty="0">
              <a:solidFill>
                <a:srgbClr val="FFFFFF"/>
              </a:solidFill>
              <a:latin typeface="Georgia" panose="02040502050405020303" pitchFamily="18" charset="0"/>
            </a:endParaRPr>
          </a:p>
          <a:p>
            <a:pPr marL="0" indent="0">
              <a:spcAft>
                <a:spcPts val="900"/>
              </a:spcAft>
              <a:buNone/>
            </a:pPr>
            <a:r>
              <a:rPr lang="en-IN" i="1" dirty="0">
                <a:solidFill>
                  <a:srgbClr val="FFFFFF"/>
                </a:solidFill>
                <a:latin typeface="Georgia" panose="02040502050405020303" pitchFamily="18" charset="0"/>
              </a:rPr>
              <a:t>W — latency</a:t>
            </a:r>
          </a:p>
          <a:p>
            <a:pPr marL="0" indent="0">
              <a:spcAft>
                <a:spcPts val="900"/>
              </a:spcAft>
              <a:buNone/>
            </a:pPr>
            <a:r>
              <a:rPr lang="el-GR" i="1" dirty="0">
                <a:solidFill>
                  <a:srgbClr val="FFFFFF"/>
                </a:solidFill>
                <a:latin typeface="Georgia" panose="02040502050405020303" pitchFamily="18" charset="0"/>
              </a:rPr>
              <a:t>λ — </a:t>
            </a:r>
            <a:r>
              <a:rPr lang="en-IN" i="1" dirty="0">
                <a:solidFill>
                  <a:srgbClr val="FFFFFF"/>
                </a:solidFill>
                <a:latin typeface="Georgia" panose="02040502050405020303" pitchFamily="18" charset="0"/>
              </a:rPr>
              <a:t>throughput</a:t>
            </a:r>
          </a:p>
          <a:p>
            <a:pPr marL="0" indent="0">
              <a:buNone/>
            </a:pPr>
            <a:r>
              <a:rPr lang="en-IN" i="1" dirty="0">
                <a:solidFill>
                  <a:srgbClr val="FFFFFF"/>
                </a:solidFill>
                <a:latin typeface="Georgia" panose="02040502050405020303" pitchFamily="18" charset="0"/>
              </a:rPr>
              <a:t>L — concurrency</a:t>
            </a:r>
          </a:p>
          <a:p>
            <a:pPr marL="0" indent="0">
              <a:buNone/>
            </a:pPr>
            <a:endParaRPr lang="el-GR" dirty="0">
              <a:solidFill>
                <a:srgbClr val="FFFFFF"/>
              </a:solidFill>
              <a:effectLst/>
              <a:latin typeface="Georgia" panose="02040502050405020303" pitchFamily="18" charset="0"/>
            </a:endParaRPr>
          </a:p>
          <a:p>
            <a:pPr marL="0" indent="0">
              <a:buNone/>
            </a:pPr>
            <a:endParaRPr lang="en-US" dirty="0">
              <a:solidFill>
                <a:schemeClr val="bg1"/>
              </a:solidFill>
            </a:endParaRPr>
          </a:p>
        </p:txBody>
      </p:sp>
      <p:pic>
        <p:nvPicPr>
          <p:cNvPr id="6" name="Picture 5">
            <a:extLst>
              <a:ext uri="{FF2B5EF4-FFF2-40B4-BE49-F238E27FC236}">
                <a16:creationId xmlns:a16="http://schemas.microsoft.com/office/drawing/2014/main" id="{36BBACDF-E8EB-E8DE-ABB8-B9EC733D645B}"/>
              </a:ext>
            </a:extLst>
          </p:cNvPr>
          <p:cNvPicPr>
            <a:picLocks noChangeAspect="1"/>
          </p:cNvPicPr>
          <p:nvPr/>
        </p:nvPicPr>
        <p:blipFill>
          <a:blip r:embed="rId3"/>
          <a:stretch>
            <a:fillRect/>
          </a:stretch>
        </p:blipFill>
        <p:spPr>
          <a:xfrm>
            <a:off x="5041541" y="1550503"/>
            <a:ext cx="3734988" cy="3368813"/>
          </a:xfrm>
          <a:prstGeom prst="rect">
            <a:avLst/>
          </a:prstGeom>
        </p:spPr>
      </p:pic>
      <p:sp>
        <p:nvSpPr>
          <p:cNvPr id="7" name="Rectangle 6">
            <a:extLst>
              <a:ext uri="{FF2B5EF4-FFF2-40B4-BE49-F238E27FC236}">
                <a16:creationId xmlns:a16="http://schemas.microsoft.com/office/drawing/2014/main" id="{C4F5FC69-B61F-EB40-E090-D4EB8FB7A1D2}"/>
              </a:ext>
            </a:extLst>
          </p:cNvPr>
          <p:cNvSpPr/>
          <p:nvPr/>
        </p:nvSpPr>
        <p:spPr>
          <a:xfrm>
            <a:off x="9664700" y="1485900"/>
            <a:ext cx="584200" cy="34671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846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425D-E126-3B60-756E-4443BEC2CD1E}"/>
              </a:ext>
            </a:extLst>
          </p:cNvPr>
          <p:cNvSpPr>
            <a:spLocks noGrp="1"/>
          </p:cNvSpPr>
          <p:nvPr>
            <p:ph type="title"/>
          </p:nvPr>
        </p:nvSpPr>
        <p:spPr/>
        <p:txBody>
          <a:bodyPr/>
          <a:lstStyle/>
          <a:p>
            <a:r>
              <a:rPr lang="en-US" dirty="0">
                <a:solidFill>
                  <a:schemeClr val="bg1"/>
                </a:solidFill>
              </a:rPr>
              <a:t>Project Loom </a:t>
            </a:r>
          </a:p>
        </p:txBody>
      </p:sp>
      <p:sp>
        <p:nvSpPr>
          <p:cNvPr id="3" name="Content Placeholder 2">
            <a:extLst>
              <a:ext uri="{FF2B5EF4-FFF2-40B4-BE49-F238E27FC236}">
                <a16:creationId xmlns:a16="http://schemas.microsoft.com/office/drawing/2014/main" id="{D316C0EB-3D4D-3F28-8402-D0000C531D76}"/>
              </a:ext>
            </a:extLst>
          </p:cNvPr>
          <p:cNvSpPr>
            <a:spLocks noGrp="1"/>
          </p:cNvSpPr>
          <p:nvPr>
            <p:ph idx="1"/>
          </p:nvPr>
        </p:nvSpPr>
        <p:spPr>
          <a:xfrm>
            <a:off x="838200" y="1825625"/>
            <a:ext cx="5130800" cy="2911475"/>
          </a:xfrm>
        </p:spPr>
        <p:txBody>
          <a:bodyPr>
            <a:normAutofit fontScale="92500" lnSpcReduction="10000"/>
          </a:bodyPr>
          <a:lstStyle/>
          <a:p>
            <a:pPr marL="0" indent="0">
              <a:buNone/>
            </a:pPr>
            <a:r>
              <a:rPr lang="en-US" dirty="0">
                <a:solidFill>
                  <a:schemeClr val="bg1"/>
                </a:solidFill>
              </a:rPr>
              <a:t>                 Virtual Thread</a:t>
            </a:r>
          </a:p>
          <a:p>
            <a:r>
              <a:rPr lang="en-US" dirty="0">
                <a:solidFill>
                  <a:schemeClr val="bg1"/>
                </a:solidFill>
              </a:rPr>
              <a:t>Enables high-scalable server applications</a:t>
            </a:r>
          </a:p>
          <a:p>
            <a:r>
              <a:rPr lang="en-US" dirty="0">
                <a:solidFill>
                  <a:schemeClr val="bg1"/>
                </a:solidFill>
              </a:rPr>
              <a:t>Adopt Virtual Thread with minimal code change</a:t>
            </a:r>
          </a:p>
          <a:p>
            <a:r>
              <a:rPr lang="en-US" dirty="0">
                <a:solidFill>
                  <a:schemeClr val="bg1"/>
                </a:solidFill>
              </a:rPr>
              <a:t>Easy troubleshooting</a:t>
            </a:r>
          </a:p>
          <a:p>
            <a:r>
              <a:rPr lang="en-US" dirty="0">
                <a:solidFill>
                  <a:schemeClr val="bg1"/>
                </a:solidFill>
              </a:rPr>
              <a:t>JEP 425,436,444</a:t>
            </a:r>
            <a:endParaRPr lang="en-US" dirty="0"/>
          </a:p>
        </p:txBody>
      </p:sp>
      <p:sp>
        <p:nvSpPr>
          <p:cNvPr id="9" name="Content Placeholder 2">
            <a:extLst>
              <a:ext uri="{FF2B5EF4-FFF2-40B4-BE49-F238E27FC236}">
                <a16:creationId xmlns:a16="http://schemas.microsoft.com/office/drawing/2014/main" id="{594D6DF5-7F27-FD12-DD79-80154CB68551}"/>
              </a:ext>
            </a:extLst>
          </p:cNvPr>
          <p:cNvSpPr txBox="1">
            <a:spLocks/>
          </p:cNvSpPr>
          <p:nvPr/>
        </p:nvSpPr>
        <p:spPr>
          <a:xfrm>
            <a:off x="5969000" y="1825625"/>
            <a:ext cx="5130800" cy="2911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     Structured Concurrency</a:t>
            </a:r>
          </a:p>
          <a:p>
            <a:r>
              <a:rPr lang="en-US" dirty="0">
                <a:solidFill>
                  <a:schemeClr val="bg1"/>
                </a:solidFill>
              </a:rPr>
              <a:t>Eliminate thread leaks</a:t>
            </a:r>
          </a:p>
          <a:p>
            <a:r>
              <a:rPr lang="en-US" dirty="0">
                <a:solidFill>
                  <a:schemeClr val="bg1"/>
                </a:solidFill>
              </a:rPr>
              <a:t>Reduce cancellation delays</a:t>
            </a:r>
          </a:p>
          <a:p>
            <a:r>
              <a:rPr lang="en-US" dirty="0">
                <a:solidFill>
                  <a:schemeClr val="bg1"/>
                </a:solidFill>
              </a:rPr>
              <a:t>Improve observability</a:t>
            </a:r>
          </a:p>
          <a:p>
            <a:r>
              <a:rPr lang="en-US" dirty="0">
                <a:solidFill>
                  <a:schemeClr val="bg1"/>
                </a:solidFill>
              </a:rPr>
              <a:t>JEP 428,437,453</a:t>
            </a:r>
            <a:endParaRPr lang="en-US" dirty="0"/>
          </a:p>
        </p:txBody>
      </p:sp>
    </p:spTree>
    <p:extLst>
      <p:ext uri="{BB962C8B-B14F-4D97-AF65-F5344CB8AC3E}">
        <p14:creationId xmlns:p14="http://schemas.microsoft.com/office/powerpoint/2010/main" val="179624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09F5-8E2B-C5DF-D904-81C0ABAE5337}"/>
              </a:ext>
            </a:extLst>
          </p:cNvPr>
          <p:cNvSpPr>
            <a:spLocks noGrp="1"/>
          </p:cNvSpPr>
          <p:nvPr>
            <p:ph type="title"/>
          </p:nvPr>
        </p:nvSpPr>
        <p:spPr/>
        <p:txBody>
          <a:bodyPr/>
          <a:lstStyle/>
          <a:p>
            <a:r>
              <a:rPr lang="en-US" dirty="0">
                <a:solidFill>
                  <a:schemeClr val="bg1"/>
                </a:solidFill>
              </a:rPr>
              <a:t>Virtual Threads</a:t>
            </a:r>
          </a:p>
        </p:txBody>
      </p:sp>
      <p:graphicFrame>
        <p:nvGraphicFramePr>
          <p:cNvPr id="5" name="Content Placeholder 4">
            <a:extLst>
              <a:ext uri="{FF2B5EF4-FFF2-40B4-BE49-F238E27FC236}">
                <a16:creationId xmlns:a16="http://schemas.microsoft.com/office/drawing/2014/main" id="{5E2439E3-8D0E-2EB1-6CE4-E6E889ED9797}"/>
              </a:ext>
            </a:extLst>
          </p:cNvPr>
          <p:cNvGraphicFramePr>
            <a:graphicFrameLocks noGrp="1"/>
          </p:cNvGraphicFramePr>
          <p:nvPr>
            <p:ph idx="1"/>
            <p:extLst>
              <p:ext uri="{D42A27DB-BD31-4B8C-83A1-F6EECF244321}">
                <p14:modId xmlns:p14="http://schemas.microsoft.com/office/powerpoint/2010/main" val="863955599"/>
              </p:ext>
            </p:extLst>
          </p:nvPr>
        </p:nvGraphicFramePr>
        <p:xfrm>
          <a:off x="838200" y="1560582"/>
          <a:ext cx="10515597" cy="14833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89707454"/>
                    </a:ext>
                  </a:extLst>
                </a:gridCol>
                <a:gridCol w="3505199">
                  <a:extLst>
                    <a:ext uri="{9D8B030D-6E8A-4147-A177-3AD203B41FA5}">
                      <a16:colId xmlns:a16="http://schemas.microsoft.com/office/drawing/2014/main" val="188103637"/>
                    </a:ext>
                  </a:extLst>
                </a:gridCol>
                <a:gridCol w="3505199">
                  <a:extLst>
                    <a:ext uri="{9D8B030D-6E8A-4147-A177-3AD203B41FA5}">
                      <a16:colId xmlns:a16="http://schemas.microsoft.com/office/drawing/2014/main" val="4179560727"/>
                    </a:ext>
                  </a:extLst>
                </a:gridCol>
              </a:tblGrid>
              <a:tr h="370840">
                <a:tc>
                  <a:txBody>
                    <a:bodyPr/>
                    <a:lstStyle/>
                    <a:p>
                      <a:r>
                        <a:rPr lang="en-US" dirty="0"/>
                        <a:t>Property</a:t>
                      </a:r>
                    </a:p>
                  </a:txBody>
                  <a:tcPr/>
                </a:tc>
                <a:tc>
                  <a:txBody>
                    <a:bodyPr/>
                    <a:lstStyle/>
                    <a:p>
                      <a:r>
                        <a:rPr lang="en-US" dirty="0"/>
                        <a:t>Platform Thread</a:t>
                      </a:r>
                    </a:p>
                  </a:txBody>
                  <a:tcPr/>
                </a:tc>
                <a:tc>
                  <a:txBody>
                    <a:bodyPr/>
                    <a:lstStyle/>
                    <a:p>
                      <a:r>
                        <a:rPr lang="en-US" dirty="0"/>
                        <a:t>Virtual Thread</a:t>
                      </a:r>
                    </a:p>
                  </a:txBody>
                  <a:tcPr/>
                </a:tc>
                <a:extLst>
                  <a:ext uri="{0D108BD9-81ED-4DB2-BD59-A6C34878D82A}">
                    <a16:rowId xmlns:a16="http://schemas.microsoft.com/office/drawing/2014/main" val="3073922839"/>
                  </a:ext>
                </a:extLst>
              </a:tr>
              <a:tr h="370840">
                <a:tc>
                  <a:txBody>
                    <a:bodyPr/>
                    <a:lstStyle/>
                    <a:p>
                      <a:r>
                        <a:rPr lang="en-US" dirty="0"/>
                        <a:t>Stack Size</a:t>
                      </a:r>
                    </a:p>
                  </a:txBody>
                  <a:tcPr/>
                </a:tc>
                <a:tc>
                  <a:txBody>
                    <a:bodyPr/>
                    <a:lstStyle/>
                    <a:p>
                      <a:r>
                        <a:rPr lang="en-US" dirty="0"/>
                        <a:t>1MB</a:t>
                      </a:r>
                    </a:p>
                  </a:txBody>
                  <a:tcPr/>
                </a:tc>
                <a:tc>
                  <a:txBody>
                    <a:bodyPr/>
                    <a:lstStyle/>
                    <a:p>
                      <a:r>
                        <a:rPr lang="en-US" dirty="0"/>
                        <a:t>Pay as you go stack</a:t>
                      </a:r>
                    </a:p>
                  </a:txBody>
                  <a:tcPr/>
                </a:tc>
                <a:extLst>
                  <a:ext uri="{0D108BD9-81ED-4DB2-BD59-A6C34878D82A}">
                    <a16:rowId xmlns:a16="http://schemas.microsoft.com/office/drawing/2014/main" val="1516407345"/>
                  </a:ext>
                </a:extLst>
              </a:tr>
              <a:tr h="370840">
                <a:tc>
                  <a:txBody>
                    <a:bodyPr/>
                    <a:lstStyle/>
                    <a:p>
                      <a:r>
                        <a:rPr lang="en-US" dirty="0"/>
                        <a:t>Meta Data</a:t>
                      </a:r>
                    </a:p>
                  </a:txBody>
                  <a:tcPr/>
                </a:tc>
                <a:tc>
                  <a:txBody>
                    <a:bodyPr/>
                    <a:lstStyle/>
                    <a:p>
                      <a:r>
                        <a:rPr lang="en-US" dirty="0"/>
                        <a:t>&gt;2KB</a:t>
                      </a:r>
                    </a:p>
                  </a:txBody>
                  <a:tcPr/>
                </a:tc>
                <a:tc>
                  <a:txBody>
                    <a:bodyPr/>
                    <a:lstStyle/>
                    <a:p>
                      <a:r>
                        <a:rPr lang="en-US" dirty="0"/>
                        <a:t>200-300B</a:t>
                      </a:r>
                    </a:p>
                  </a:txBody>
                  <a:tcPr/>
                </a:tc>
                <a:extLst>
                  <a:ext uri="{0D108BD9-81ED-4DB2-BD59-A6C34878D82A}">
                    <a16:rowId xmlns:a16="http://schemas.microsoft.com/office/drawing/2014/main" val="797976869"/>
                  </a:ext>
                </a:extLst>
              </a:tr>
              <a:tr h="370840">
                <a:tc>
                  <a:txBody>
                    <a:bodyPr/>
                    <a:lstStyle/>
                    <a:p>
                      <a:r>
                        <a:rPr lang="en-US" dirty="0"/>
                        <a:t>Switching Time</a:t>
                      </a:r>
                    </a:p>
                  </a:txBody>
                  <a:tcPr/>
                </a:tc>
                <a:tc>
                  <a:txBody>
                    <a:bodyPr/>
                    <a:lstStyle/>
                    <a:p>
                      <a:r>
                        <a:rPr lang="en-US" dirty="0"/>
                        <a:t>&gt;1µs</a:t>
                      </a:r>
                    </a:p>
                  </a:txBody>
                  <a:tcPr/>
                </a:tc>
                <a:tc>
                  <a:txBody>
                    <a:bodyPr/>
                    <a:lstStyle/>
                    <a:p>
                      <a:r>
                        <a:rPr lang="en-US" dirty="0"/>
                        <a:t>~200ns</a:t>
                      </a:r>
                    </a:p>
                  </a:txBody>
                  <a:tcPr/>
                </a:tc>
                <a:extLst>
                  <a:ext uri="{0D108BD9-81ED-4DB2-BD59-A6C34878D82A}">
                    <a16:rowId xmlns:a16="http://schemas.microsoft.com/office/drawing/2014/main" val="3779655408"/>
                  </a:ext>
                </a:extLst>
              </a:tr>
            </a:tbl>
          </a:graphicData>
        </a:graphic>
      </p:graphicFrame>
      <p:sp>
        <p:nvSpPr>
          <p:cNvPr id="6" name="TextBox 5">
            <a:extLst>
              <a:ext uri="{FF2B5EF4-FFF2-40B4-BE49-F238E27FC236}">
                <a16:creationId xmlns:a16="http://schemas.microsoft.com/office/drawing/2014/main" id="{FE024C32-5A1F-AAC9-7FA0-0EA227DDF9A5}"/>
              </a:ext>
            </a:extLst>
          </p:cNvPr>
          <p:cNvSpPr txBox="1"/>
          <p:nvPr/>
        </p:nvSpPr>
        <p:spPr>
          <a:xfrm>
            <a:off x="2144315" y="3575532"/>
            <a:ext cx="1197767" cy="477054"/>
          </a:xfrm>
          <a:prstGeom prst="rect">
            <a:avLst/>
          </a:prstGeom>
          <a:noFill/>
        </p:spPr>
        <p:txBody>
          <a:bodyPr wrap="square" rtlCol="0">
            <a:spAutoFit/>
          </a:bodyPr>
          <a:lstStyle/>
          <a:p>
            <a:pPr defTabSz="304746">
              <a:spcBef>
                <a:spcPts val="500"/>
              </a:spcBef>
              <a:defRPr sz="4200">
                <a:solidFill>
                  <a:srgbClr val="5F5F5F"/>
                </a:solidFill>
              </a:defRPr>
            </a:pPr>
            <a:r>
              <a:rPr lang="en-IN" sz="2500" dirty="0">
                <a:solidFill>
                  <a:schemeClr val="bg1"/>
                </a:solidFill>
              </a:rPr>
              <a:t>Green</a:t>
            </a:r>
          </a:p>
        </p:txBody>
      </p:sp>
      <p:sp>
        <p:nvSpPr>
          <p:cNvPr id="7" name="TextBox 6">
            <a:extLst>
              <a:ext uri="{FF2B5EF4-FFF2-40B4-BE49-F238E27FC236}">
                <a16:creationId xmlns:a16="http://schemas.microsoft.com/office/drawing/2014/main" id="{1225EC2F-9E68-63E3-8AE6-ED1749D368EA}"/>
              </a:ext>
            </a:extLst>
          </p:cNvPr>
          <p:cNvSpPr txBox="1"/>
          <p:nvPr/>
        </p:nvSpPr>
        <p:spPr>
          <a:xfrm>
            <a:off x="5311583" y="3448532"/>
            <a:ext cx="1383299" cy="477054"/>
          </a:xfrm>
          <a:prstGeom prst="rect">
            <a:avLst/>
          </a:prstGeom>
          <a:noFill/>
        </p:spPr>
        <p:txBody>
          <a:bodyPr wrap="square" rtlCol="0">
            <a:spAutoFit/>
          </a:bodyPr>
          <a:lstStyle/>
          <a:p>
            <a:pPr defTabSz="304746">
              <a:spcBef>
                <a:spcPts val="500"/>
              </a:spcBef>
              <a:defRPr sz="4200">
                <a:solidFill>
                  <a:srgbClr val="5F5F5F"/>
                </a:solidFill>
              </a:defRPr>
            </a:pPr>
            <a:r>
              <a:rPr lang="en-IN" sz="2500" dirty="0">
                <a:solidFill>
                  <a:schemeClr val="bg1"/>
                </a:solidFill>
              </a:rPr>
              <a:t>Platform</a:t>
            </a:r>
          </a:p>
        </p:txBody>
      </p:sp>
      <p:sp>
        <p:nvSpPr>
          <p:cNvPr id="8" name="TextBox 7">
            <a:extLst>
              <a:ext uri="{FF2B5EF4-FFF2-40B4-BE49-F238E27FC236}">
                <a16:creationId xmlns:a16="http://schemas.microsoft.com/office/drawing/2014/main" id="{86811A50-1E02-9965-7959-7BB7D4585A95}"/>
              </a:ext>
            </a:extLst>
          </p:cNvPr>
          <p:cNvSpPr txBox="1"/>
          <p:nvPr/>
        </p:nvSpPr>
        <p:spPr>
          <a:xfrm>
            <a:off x="8664386" y="3429000"/>
            <a:ext cx="1383299" cy="477054"/>
          </a:xfrm>
          <a:prstGeom prst="rect">
            <a:avLst/>
          </a:prstGeom>
          <a:noFill/>
        </p:spPr>
        <p:txBody>
          <a:bodyPr wrap="square" rtlCol="0">
            <a:spAutoFit/>
          </a:bodyPr>
          <a:lstStyle/>
          <a:p>
            <a:pPr defTabSz="304746">
              <a:spcBef>
                <a:spcPts val="500"/>
              </a:spcBef>
              <a:defRPr sz="4200">
                <a:solidFill>
                  <a:srgbClr val="5F5F5F"/>
                </a:solidFill>
              </a:defRPr>
            </a:pPr>
            <a:r>
              <a:rPr lang="en-IN" sz="2500" dirty="0">
                <a:solidFill>
                  <a:schemeClr val="bg1"/>
                </a:solidFill>
              </a:rPr>
              <a:t>Virtual</a:t>
            </a:r>
          </a:p>
        </p:txBody>
      </p:sp>
      <p:sp>
        <p:nvSpPr>
          <p:cNvPr id="10" name="Rectangle 9">
            <a:extLst>
              <a:ext uri="{FF2B5EF4-FFF2-40B4-BE49-F238E27FC236}">
                <a16:creationId xmlns:a16="http://schemas.microsoft.com/office/drawing/2014/main" id="{1EE3131A-B7A6-3BBE-89AB-97BE796AA8B5}"/>
              </a:ext>
            </a:extLst>
          </p:cNvPr>
          <p:cNvSpPr/>
          <p:nvPr/>
        </p:nvSpPr>
        <p:spPr>
          <a:xfrm>
            <a:off x="2302153" y="4731024"/>
            <a:ext cx="132521" cy="17227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496302-1285-4152-C398-E4B988FC20A4}"/>
              </a:ext>
            </a:extLst>
          </p:cNvPr>
          <p:cNvSpPr/>
          <p:nvPr/>
        </p:nvSpPr>
        <p:spPr>
          <a:xfrm>
            <a:off x="2534646" y="4731024"/>
            <a:ext cx="132521" cy="17227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7F8CB1-1273-4875-BEB8-C652536444FF}"/>
              </a:ext>
            </a:extLst>
          </p:cNvPr>
          <p:cNvSpPr/>
          <p:nvPr/>
        </p:nvSpPr>
        <p:spPr>
          <a:xfrm>
            <a:off x="2767139" y="4731024"/>
            <a:ext cx="132521" cy="17227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B57FB5-6EE4-D799-871D-D3B7C186A22C}"/>
              </a:ext>
            </a:extLst>
          </p:cNvPr>
          <p:cNvSpPr/>
          <p:nvPr/>
        </p:nvSpPr>
        <p:spPr>
          <a:xfrm>
            <a:off x="2999632" y="4731024"/>
            <a:ext cx="132521" cy="17227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3E479-64BB-548E-6C40-87779ACA53B2}"/>
              </a:ext>
            </a:extLst>
          </p:cNvPr>
          <p:cNvSpPr/>
          <p:nvPr/>
        </p:nvSpPr>
        <p:spPr>
          <a:xfrm>
            <a:off x="2302153" y="4996889"/>
            <a:ext cx="132521" cy="17227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0CDF57-BC23-3C64-226C-91E1880113D2}"/>
              </a:ext>
            </a:extLst>
          </p:cNvPr>
          <p:cNvSpPr/>
          <p:nvPr/>
        </p:nvSpPr>
        <p:spPr>
          <a:xfrm>
            <a:off x="2534646" y="4996889"/>
            <a:ext cx="132521" cy="17227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DF366BA-7690-1AFA-260B-53A63FD9C1EF}"/>
              </a:ext>
            </a:extLst>
          </p:cNvPr>
          <p:cNvSpPr/>
          <p:nvPr/>
        </p:nvSpPr>
        <p:spPr>
          <a:xfrm>
            <a:off x="2767139" y="4996889"/>
            <a:ext cx="132521" cy="17227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B8DE1E-F048-275E-0115-4295F94BDB22}"/>
              </a:ext>
            </a:extLst>
          </p:cNvPr>
          <p:cNvSpPr/>
          <p:nvPr/>
        </p:nvSpPr>
        <p:spPr>
          <a:xfrm>
            <a:off x="2999632" y="4996889"/>
            <a:ext cx="132521" cy="17227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4B7007-A42B-70F0-D773-6703DEB365DE}"/>
              </a:ext>
            </a:extLst>
          </p:cNvPr>
          <p:cNvSpPr/>
          <p:nvPr/>
        </p:nvSpPr>
        <p:spPr>
          <a:xfrm>
            <a:off x="2586736" y="5533119"/>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81791D-A392-B1FA-3F78-530378CBB181}"/>
              </a:ext>
            </a:extLst>
          </p:cNvPr>
          <p:cNvSpPr/>
          <p:nvPr/>
        </p:nvSpPr>
        <p:spPr>
          <a:xfrm>
            <a:off x="5227990" y="5533118"/>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33B337-A585-4D7D-DE8F-5D14FC86FF7B}"/>
              </a:ext>
            </a:extLst>
          </p:cNvPr>
          <p:cNvSpPr/>
          <p:nvPr/>
        </p:nvSpPr>
        <p:spPr>
          <a:xfrm>
            <a:off x="5690308" y="5534617"/>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D03A7B-2BF5-41A0-3000-9E238C343522}"/>
              </a:ext>
            </a:extLst>
          </p:cNvPr>
          <p:cNvSpPr/>
          <p:nvPr/>
        </p:nvSpPr>
        <p:spPr>
          <a:xfrm>
            <a:off x="6188770" y="5531618"/>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730072-0BC5-71A4-C1F6-0C757018BF4C}"/>
              </a:ext>
            </a:extLst>
          </p:cNvPr>
          <p:cNvSpPr/>
          <p:nvPr/>
        </p:nvSpPr>
        <p:spPr>
          <a:xfrm>
            <a:off x="6651088" y="5533117"/>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0B512E-2914-C7C9-4613-446903A803CF}"/>
              </a:ext>
            </a:extLst>
          </p:cNvPr>
          <p:cNvSpPr/>
          <p:nvPr/>
        </p:nvSpPr>
        <p:spPr>
          <a:xfrm>
            <a:off x="5311583" y="4824611"/>
            <a:ext cx="132521" cy="1722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D93092C-9F76-0D11-B985-9C9A08C81CED}"/>
              </a:ext>
            </a:extLst>
          </p:cNvPr>
          <p:cNvSpPr/>
          <p:nvPr/>
        </p:nvSpPr>
        <p:spPr>
          <a:xfrm>
            <a:off x="5776569" y="4817163"/>
            <a:ext cx="132521" cy="1722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6A51058-C6F4-1464-01BD-3FA8253693BB}"/>
              </a:ext>
            </a:extLst>
          </p:cNvPr>
          <p:cNvSpPr/>
          <p:nvPr/>
        </p:nvSpPr>
        <p:spPr>
          <a:xfrm>
            <a:off x="6269749" y="4826399"/>
            <a:ext cx="132521" cy="1722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32F94F6-9165-C59C-0B9F-A31C2FA085D0}"/>
              </a:ext>
            </a:extLst>
          </p:cNvPr>
          <p:cNvSpPr/>
          <p:nvPr/>
        </p:nvSpPr>
        <p:spPr>
          <a:xfrm>
            <a:off x="6694882" y="4826399"/>
            <a:ext cx="132521" cy="1722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6B9496F-260E-351F-3FE8-06342E67F77D}"/>
              </a:ext>
            </a:extLst>
          </p:cNvPr>
          <p:cNvSpPr/>
          <p:nvPr/>
        </p:nvSpPr>
        <p:spPr>
          <a:xfrm>
            <a:off x="8367706" y="5532320"/>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BE0D8F-2639-77B4-2432-C35A377ABD27}"/>
              </a:ext>
            </a:extLst>
          </p:cNvPr>
          <p:cNvSpPr/>
          <p:nvPr/>
        </p:nvSpPr>
        <p:spPr>
          <a:xfrm>
            <a:off x="8830024" y="5533819"/>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5BACD3E-D652-8E4C-A786-7EB3BF38C403}"/>
              </a:ext>
            </a:extLst>
          </p:cNvPr>
          <p:cNvSpPr/>
          <p:nvPr/>
        </p:nvSpPr>
        <p:spPr>
          <a:xfrm>
            <a:off x="9328486" y="5530820"/>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814142C-C170-7163-259D-F87AA4B75065}"/>
              </a:ext>
            </a:extLst>
          </p:cNvPr>
          <p:cNvSpPr/>
          <p:nvPr/>
        </p:nvSpPr>
        <p:spPr>
          <a:xfrm>
            <a:off x="9790804" y="5532319"/>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F2966CD-A102-04BB-8578-68A1DA799FF1}"/>
              </a:ext>
            </a:extLst>
          </p:cNvPr>
          <p:cNvSpPr/>
          <p:nvPr/>
        </p:nvSpPr>
        <p:spPr>
          <a:xfrm>
            <a:off x="7534297"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DF7C329-22BF-C9AB-530F-C9FDF7C923BF}"/>
              </a:ext>
            </a:extLst>
          </p:cNvPr>
          <p:cNvSpPr/>
          <p:nvPr/>
        </p:nvSpPr>
        <p:spPr>
          <a:xfrm>
            <a:off x="7752600"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16F7769-BE44-2617-2B94-0DBBAFB0E909}"/>
              </a:ext>
            </a:extLst>
          </p:cNvPr>
          <p:cNvSpPr/>
          <p:nvPr/>
        </p:nvSpPr>
        <p:spPr>
          <a:xfrm>
            <a:off x="7980913"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B37A5A76-F0BD-62C5-404F-E9AC42610662}"/>
              </a:ext>
            </a:extLst>
          </p:cNvPr>
          <p:cNvSpPr/>
          <p:nvPr/>
        </p:nvSpPr>
        <p:spPr>
          <a:xfrm>
            <a:off x="8199216"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E619BAE-64E0-3460-42B2-243D42616B4D}"/>
              </a:ext>
            </a:extLst>
          </p:cNvPr>
          <p:cNvSpPr/>
          <p:nvPr/>
        </p:nvSpPr>
        <p:spPr>
          <a:xfrm>
            <a:off x="8424819"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CE26D3B-C784-A3F6-8641-5A4A19A5FF28}"/>
              </a:ext>
            </a:extLst>
          </p:cNvPr>
          <p:cNvSpPr/>
          <p:nvPr/>
        </p:nvSpPr>
        <p:spPr>
          <a:xfrm>
            <a:off x="8643122"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7C30C4C-52F3-EBB0-BF33-C1E2D04AEF39}"/>
              </a:ext>
            </a:extLst>
          </p:cNvPr>
          <p:cNvSpPr/>
          <p:nvPr/>
        </p:nvSpPr>
        <p:spPr>
          <a:xfrm>
            <a:off x="8871435"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C3C915E-4266-CB2D-3B56-36C5C20A1BB9}"/>
              </a:ext>
            </a:extLst>
          </p:cNvPr>
          <p:cNvSpPr/>
          <p:nvPr/>
        </p:nvSpPr>
        <p:spPr>
          <a:xfrm>
            <a:off x="9089738"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F7038A1-AB5F-CD8A-2F5C-98F620D848CA}"/>
              </a:ext>
            </a:extLst>
          </p:cNvPr>
          <p:cNvSpPr/>
          <p:nvPr/>
        </p:nvSpPr>
        <p:spPr>
          <a:xfrm>
            <a:off x="9292340"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9031143B-74F8-B642-E401-35151438E9DD}"/>
              </a:ext>
            </a:extLst>
          </p:cNvPr>
          <p:cNvSpPr/>
          <p:nvPr/>
        </p:nvSpPr>
        <p:spPr>
          <a:xfrm>
            <a:off x="9510643"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4B17266-1F41-FC61-A5BD-4BFB8241CEA8}"/>
              </a:ext>
            </a:extLst>
          </p:cNvPr>
          <p:cNvSpPr/>
          <p:nvPr/>
        </p:nvSpPr>
        <p:spPr>
          <a:xfrm>
            <a:off x="9738956"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8EDA9840-3D78-0B39-A566-0D1C1ECFECD6}"/>
              </a:ext>
            </a:extLst>
          </p:cNvPr>
          <p:cNvSpPr/>
          <p:nvPr/>
        </p:nvSpPr>
        <p:spPr>
          <a:xfrm>
            <a:off x="9957259"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80C00807-EB9B-811C-9A9E-AD440DDF03E3}"/>
              </a:ext>
            </a:extLst>
          </p:cNvPr>
          <p:cNvSpPr/>
          <p:nvPr/>
        </p:nvSpPr>
        <p:spPr>
          <a:xfrm>
            <a:off x="10182862"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1BCBA55-8EF1-8AF6-CE6C-C11F03A9DA3F}"/>
              </a:ext>
            </a:extLst>
          </p:cNvPr>
          <p:cNvSpPr/>
          <p:nvPr/>
        </p:nvSpPr>
        <p:spPr>
          <a:xfrm>
            <a:off x="10401165"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A6959FCB-29C5-7326-DD31-913106DB8E51}"/>
              </a:ext>
            </a:extLst>
          </p:cNvPr>
          <p:cNvSpPr/>
          <p:nvPr/>
        </p:nvSpPr>
        <p:spPr>
          <a:xfrm>
            <a:off x="10629478"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E32566-2F62-9E70-7F77-8E15F8F997F3}"/>
              </a:ext>
            </a:extLst>
          </p:cNvPr>
          <p:cNvSpPr/>
          <p:nvPr/>
        </p:nvSpPr>
        <p:spPr>
          <a:xfrm>
            <a:off x="10847781" y="4289140"/>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14FF6C50-690C-EFE7-749A-675347038E30}"/>
              </a:ext>
            </a:extLst>
          </p:cNvPr>
          <p:cNvSpPr/>
          <p:nvPr/>
        </p:nvSpPr>
        <p:spPr>
          <a:xfrm>
            <a:off x="7534297"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844299C0-2E5F-977D-4C1B-E3FA745D606A}"/>
              </a:ext>
            </a:extLst>
          </p:cNvPr>
          <p:cNvSpPr/>
          <p:nvPr/>
        </p:nvSpPr>
        <p:spPr>
          <a:xfrm>
            <a:off x="7752600"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3ACBE8CD-F741-2E12-65DD-15D9E5A48574}"/>
              </a:ext>
            </a:extLst>
          </p:cNvPr>
          <p:cNvSpPr/>
          <p:nvPr/>
        </p:nvSpPr>
        <p:spPr>
          <a:xfrm>
            <a:off x="7980913"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B0F333D-36B3-A83E-284E-7581445E764C}"/>
              </a:ext>
            </a:extLst>
          </p:cNvPr>
          <p:cNvSpPr/>
          <p:nvPr/>
        </p:nvSpPr>
        <p:spPr>
          <a:xfrm>
            <a:off x="8199216"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2268A42-D0F5-7549-B31F-2144651914A2}"/>
              </a:ext>
            </a:extLst>
          </p:cNvPr>
          <p:cNvSpPr/>
          <p:nvPr/>
        </p:nvSpPr>
        <p:spPr>
          <a:xfrm>
            <a:off x="8424819"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C240482-4719-2F2A-1915-65F50C119FF5}"/>
              </a:ext>
            </a:extLst>
          </p:cNvPr>
          <p:cNvSpPr/>
          <p:nvPr/>
        </p:nvSpPr>
        <p:spPr>
          <a:xfrm>
            <a:off x="8643122"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E16DA5B-B040-9BC4-89C1-B49AFE7008C8}"/>
              </a:ext>
            </a:extLst>
          </p:cNvPr>
          <p:cNvSpPr/>
          <p:nvPr/>
        </p:nvSpPr>
        <p:spPr>
          <a:xfrm>
            <a:off x="8871435"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E651E41-BE1B-CAF6-00A2-995AAFA1BADE}"/>
              </a:ext>
            </a:extLst>
          </p:cNvPr>
          <p:cNvSpPr/>
          <p:nvPr/>
        </p:nvSpPr>
        <p:spPr>
          <a:xfrm>
            <a:off x="9089738"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A8197A1-D7A0-D35D-22F4-DBFCD8A324AB}"/>
              </a:ext>
            </a:extLst>
          </p:cNvPr>
          <p:cNvSpPr/>
          <p:nvPr/>
        </p:nvSpPr>
        <p:spPr>
          <a:xfrm>
            <a:off x="9292340"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EC1325A2-FF22-AD7D-004A-A21DF794F1A3}"/>
              </a:ext>
            </a:extLst>
          </p:cNvPr>
          <p:cNvSpPr/>
          <p:nvPr/>
        </p:nvSpPr>
        <p:spPr>
          <a:xfrm>
            <a:off x="9510643"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67D231FD-C2F7-2DAD-6915-E5CA1CDCCC44}"/>
              </a:ext>
            </a:extLst>
          </p:cNvPr>
          <p:cNvSpPr/>
          <p:nvPr/>
        </p:nvSpPr>
        <p:spPr>
          <a:xfrm>
            <a:off x="9738956"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89D45490-7526-1E56-CCF4-D402CA0493CD}"/>
              </a:ext>
            </a:extLst>
          </p:cNvPr>
          <p:cNvSpPr/>
          <p:nvPr/>
        </p:nvSpPr>
        <p:spPr>
          <a:xfrm>
            <a:off x="9957259"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3CE6D755-FB4F-F414-ED16-DC701664C57C}"/>
              </a:ext>
            </a:extLst>
          </p:cNvPr>
          <p:cNvSpPr/>
          <p:nvPr/>
        </p:nvSpPr>
        <p:spPr>
          <a:xfrm>
            <a:off x="10182862"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6A7760E0-2574-D359-A5A1-5DFA27578947}"/>
              </a:ext>
            </a:extLst>
          </p:cNvPr>
          <p:cNvSpPr/>
          <p:nvPr/>
        </p:nvSpPr>
        <p:spPr>
          <a:xfrm>
            <a:off x="10401165"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0C89F91F-65A7-E275-7C63-D9666AB70AEA}"/>
              </a:ext>
            </a:extLst>
          </p:cNvPr>
          <p:cNvSpPr/>
          <p:nvPr/>
        </p:nvSpPr>
        <p:spPr>
          <a:xfrm>
            <a:off x="10629478"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272B3ECE-9881-B26F-DA20-4085F0ECE22A}"/>
              </a:ext>
            </a:extLst>
          </p:cNvPr>
          <p:cNvSpPr/>
          <p:nvPr/>
        </p:nvSpPr>
        <p:spPr>
          <a:xfrm>
            <a:off x="10847781" y="460046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51047B19-39D0-27B4-7A66-DB00E9B2FB48}"/>
              </a:ext>
            </a:extLst>
          </p:cNvPr>
          <p:cNvSpPr/>
          <p:nvPr/>
        </p:nvSpPr>
        <p:spPr>
          <a:xfrm>
            <a:off x="7538684"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79C0776C-A282-C4C3-F77B-59FE8C157308}"/>
              </a:ext>
            </a:extLst>
          </p:cNvPr>
          <p:cNvSpPr/>
          <p:nvPr/>
        </p:nvSpPr>
        <p:spPr>
          <a:xfrm>
            <a:off x="7756987"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AFBD7E41-C1D9-E736-BF12-C86C4079D611}"/>
              </a:ext>
            </a:extLst>
          </p:cNvPr>
          <p:cNvSpPr/>
          <p:nvPr/>
        </p:nvSpPr>
        <p:spPr>
          <a:xfrm>
            <a:off x="7985300"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DA99DC-F2F5-B33E-9D82-988910C15F66}"/>
              </a:ext>
            </a:extLst>
          </p:cNvPr>
          <p:cNvSpPr/>
          <p:nvPr/>
        </p:nvSpPr>
        <p:spPr>
          <a:xfrm>
            <a:off x="8203603"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AA216945-2809-01F0-163B-E58DFF62EC98}"/>
              </a:ext>
            </a:extLst>
          </p:cNvPr>
          <p:cNvSpPr/>
          <p:nvPr/>
        </p:nvSpPr>
        <p:spPr>
          <a:xfrm>
            <a:off x="8429206"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25F97F68-247C-A1B2-EE61-8E421394154C}"/>
              </a:ext>
            </a:extLst>
          </p:cNvPr>
          <p:cNvSpPr/>
          <p:nvPr/>
        </p:nvSpPr>
        <p:spPr>
          <a:xfrm>
            <a:off x="8647509"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30FA86E8-172B-9F4E-8A73-FA9A5641A419}"/>
              </a:ext>
            </a:extLst>
          </p:cNvPr>
          <p:cNvSpPr/>
          <p:nvPr/>
        </p:nvSpPr>
        <p:spPr>
          <a:xfrm>
            <a:off x="8875822"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F8551B3F-397D-432F-B790-ABCD22B3B5EE}"/>
              </a:ext>
            </a:extLst>
          </p:cNvPr>
          <p:cNvSpPr/>
          <p:nvPr/>
        </p:nvSpPr>
        <p:spPr>
          <a:xfrm>
            <a:off x="9094125"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A6917070-BA92-040D-FC83-5B2EC0C3FAED}"/>
              </a:ext>
            </a:extLst>
          </p:cNvPr>
          <p:cNvSpPr/>
          <p:nvPr/>
        </p:nvSpPr>
        <p:spPr>
          <a:xfrm>
            <a:off x="9296727"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949B2CAB-D383-0362-40A9-9AAF69077188}"/>
              </a:ext>
            </a:extLst>
          </p:cNvPr>
          <p:cNvSpPr/>
          <p:nvPr/>
        </p:nvSpPr>
        <p:spPr>
          <a:xfrm>
            <a:off x="9515030"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C64871B4-752F-7951-A186-8AAE8B6A2073}"/>
              </a:ext>
            </a:extLst>
          </p:cNvPr>
          <p:cNvSpPr/>
          <p:nvPr/>
        </p:nvSpPr>
        <p:spPr>
          <a:xfrm>
            <a:off x="9743343"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6C01E26-0D09-DE79-B4D0-FF5C0A2FE4BC}"/>
              </a:ext>
            </a:extLst>
          </p:cNvPr>
          <p:cNvSpPr/>
          <p:nvPr/>
        </p:nvSpPr>
        <p:spPr>
          <a:xfrm>
            <a:off x="9961646"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9E0C22D2-52D1-D6A4-C2A9-FE4ED8533D88}"/>
              </a:ext>
            </a:extLst>
          </p:cNvPr>
          <p:cNvSpPr/>
          <p:nvPr/>
        </p:nvSpPr>
        <p:spPr>
          <a:xfrm>
            <a:off x="10187249"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E204C40-5AA4-F193-2002-753D923B7BD6}"/>
              </a:ext>
            </a:extLst>
          </p:cNvPr>
          <p:cNvSpPr/>
          <p:nvPr/>
        </p:nvSpPr>
        <p:spPr>
          <a:xfrm>
            <a:off x="10405552"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BBE5E0A9-2003-FE31-87CC-B04D4F303C6A}"/>
              </a:ext>
            </a:extLst>
          </p:cNvPr>
          <p:cNvSpPr/>
          <p:nvPr/>
        </p:nvSpPr>
        <p:spPr>
          <a:xfrm>
            <a:off x="10633865"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23EC6BC2-B116-2931-8BC9-DB4C36079562}"/>
              </a:ext>
            </a:extLst>
          </p:cNvPr>
          <p:cNvSpPr/>
          <p:nvPr/>
        </p:nvSpPr>
        <p:spPr>
          <a:xfrm>
            <a:off x="10852168" y="4885495"/>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8B01C89A-A17F-A6FE-7343-9D533750FE44}"/>
              </a:ext>
            </a:extLst>
          </p:cNvPr>
          <p:cNvSpPr/>
          <p:nvPr/>
        </p:nvSpPr>
        <p:spPr>
          <a:xfrm>
            <a:off x="7538684"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9E187BEE-350B-ABBF-7520-53B05F3F875C}"/>
              </a:ext>
            </a:extLst>
          </p:cNvPr>
          <p:cNvSpPr/>
          <p:nvPr/>
        </p:nvSpPr>
        <p:spPr>
          <a:xfrm>
            <a:off x="7756987"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45B3BB81-297B-663B-F6B7-5A896EE84383}"/>
              </a:ext>
            </a:extLst>
          </p:cNvPr>
          <p:cNvSpPr/>
          <p:nvPr/>
        </p:nvSpPr>
        <p:spPr>
          <a:xfrm>
            <a:off x="7985300"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192D4885-0906-149A-4498-5767C4A6FF17}"/>
              </a:ext>
            </a:extLst>
          </p:cNvPr>
          <p:cNvSpPr/>
          <p:nvPr/>
        </p:nvSpPr>
        <p:spPr>
          <a:xfrm>
            <a:off x="8203603"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494B7B66-3DD5-0A6C-9272-B3DB818A9D70}"/>
              </a:ext>
            </a:extLst>
          </p:cNvPr>
          <p:cNvSpPr/>
          <p:nvPr/>
        </p:nvSpPr>
        <p:spPr>
          <a:xfrm>
            <a:off x="8429206"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9E6E339B-4C56-DB4E-3B84-47D9B3276959}"/>
              </a:ext>
            </a:extLst>
          </p:cNvPr>
          <p:cNvSpPr/>
          <p:nvPr/>
        </p:nvSpPr>
        <p:spPr>
          <a:xfrm>
            <a:off x="8647509"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599427D2-C795-2EEF-B559-664574F4E76A}"/>
              </a:ext>
            </a:extLst>
          </p:cNvPr>
          <p:cNvSpPr/>
          <p:nvPr/>
        </p:nvSpPr>
        <p:spPr>
          <a:xfrm>
            <a:off x="8875822"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99D00C9E-3C40-E41C-8860-353BF78DBCEE}"/>
              </a:ext>
            </a:extLst>
          </p:cNvPr>
          <p:cNvSpPr/>
          <p:nvPr/>
        </p:nvSpPr>
        <p:spPr>
          <a:xfrm>
            <a:off x="9094125"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6425AC9-3AA5-0785-7EDF-F98BE521B97B}"/>
              </a:ext>
            </a:extLst>
          </p:cNvPr>
          <p:cNvSpPr/>
          <p:nvPr/>
        </p:nvSpPr>
        <p:spPr>
          <a:xfrm>
            <a:off x="9296727"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33D558AF-5722-0B20-13DB-3E30F2ABD8EE}"/>
              </a:ext>
            </a:extLst>
          </p:cNvPr>
          <p:cNvSpPr/>
          <p:nvPr/>
        </p:nvSpPr>
        <p:spPr>
          <a:xfrm>
            <a:off x="9515030"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17A44AEE-E132-7DD2-36B1-0E10088DC237}"/>
              </a:ext>
            </a:extLst>
          </p:cNvPr>
          <p:cNvSpPr/>
          <p:nvPr/>
        </p:nvSpPr>
        <p:spPr>
          <a:xfrm>
            <a:off x="9743343"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B6E25EAE-E073-8E2E-DBF5-C7311FD77BAB}"/>
              </a:ext>
            </a:extLst>
          </p:cNvPr>
          <p:cNvSpPr/>
          <p:nvPr/>
        </p:nvSpPr>
        <p:spPr>
          <a:xfrm>
            <a:off x="9961646"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673617B4-1CBD-ED36-ED89-2B4E918CDF71}"/>
              </a:ext>
            </a:extLst>
          </p:cNvPr>
          <p:cNvSpPr/>
          <p:nvPr/>
        </p:nvSpPr>
        <p:spPr>
          <a:xfrm>
            <a:off x="10187249"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669D47D4-A90F-7F80-AA88-E69E3FD2B082}"/>
              </a:ext>
            </a:extLst>
          </p:cNvPr>
          <p:cNvSpPr/>
          <p:nvPr/>
        </p:nvSpPr>
        <p:spPr>
          <a:xfrm>
            <a:off x="10405552"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5BB5781B-E4D8-AEE5-A7E9-E1ABADF8E715}"/>
              </a:ext>
            </a:extLst>
          </p:cNvPr>
          <p:cNvSpPr/>
          <p:nvPr/>
        </p:nvSpPr>
        <p:spPr>
          <a:xfrm>
            <a:off x="10633865"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A138954A-7C62-9447-F7D4-929A2E80BEF0}"/>
              </a:ext>
            </a:extLst>
          </p:cNvPr>
          <p:cNvSpPr/>
          <p:nvPr/>
        </p:nvSpPr>
        <p:spPr>
          <a:xfrm>
            <a:off x="10852168" y="5196822"/>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Arc 97">
            <a:extLst>
              <a:ext uri="{FF2B5EF4-FFF2-40B4-BE49-F238E27FC236}">
                <a16:creationId xmlns:a16="http://schemas.microsoft.com/office/drawing/2014/main" id="{6DDA3966-BEA5-2C61-1B1A-8FB3CDACFCDC}"/>
              </a:ext>
            </a:extLst>
          </p:cNvPr>
          <p:cNvSpPr/>
          <p:nvPr/>
        </p:nvSpPr>
        <p:spPr>
          <a:xfrm flipH="1" flipV="1">
            <a:off x="7593767" y="5083027"/>
            <a:ext cx="1383299" cy="1006155"/>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0" name="Arc 99">
            <a:extLst>
              <a:ext uri="{FF2B5EF4-FFF2-40B4-BE49-F238E27FC236}">
                <a16:creationId xmlns:a16="http://schemas.microsoft.com/office/drawing/2014/main" id="{D2A559E3-040A-6FF8-0C7B-694D31309B42}"/>
              </a:ext>
            </a:extLst>
          </p:cNvPr>
          <p:cNvSpPr/>
          <p:nvPr/>
        </p:nvSpPr>
        <p:spPr>
          <a:xfrm rot="4873346">
            <a:off x="9667397" y="4988922"/>
            <a:ext cx="1088115" cy="1228218"/>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1" name="Rectangle 100">
            <a:extLst>
              <a:ext uri="{FF2B5EF4-FFF2-40B4-BE49-F238E27FC236}">
                <a16:creationId xmlns:a16="http://schemas.microsoft.com/office/drawing/2014/main" id="{7F70299A-13CA-E73E-43B7-DFBFA54B4044}"/>
              </a:ext>
            </a:extLst>
          </p:cNvPr>
          <p:cNvSpPr/>
          <p:nvPr/>
        </p:nvSpPr>
        <p:spPr>
          <a:xfrm>
            <a:off x="8457907" y="5757508"/>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6FBEA57E-F881-4114-F586-B64CC0585820}"/>
              </a:ext>
            </a:extLst>
          </p:cNvPr>
          <p:cNvSpPr/>
          <p:nvPr/>
        </p:nvSpPr>
        <p:spPr>
          <a:xfrm>
            <a:off x="8920225" y="5778403"/>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522842C8-8508-9384-2D21-238B04CF88DF}"/>
              </a:ext>
            </a:extLst>
          </p:cNvPr>
          <p:cNvSpPr txBox="1"/>
          <p:nvPr/>
        </p:nvSpPr>
        <p:spPr>
          <a:xfrm>
            <a:off x="7438606" y="6092765"/>
            <a:ext cx="1198074" cy="400110"/>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Mount</a:t>
            </a:r>
          </a:p>
        </p:txBody>
      </p:sp>
      <p:sp>
        <p:nvSpPr>
          <p:cNvPr id="104" name="TextBox 103">
            <a:extLst>
              <a:ext uri="{FF2B5EF4-FFF2-40B4-BE49-F238E27FC236}">
                <a16:creationId xmlns:a16="http://schemas.microsoft.com/office/drawing/2014/main" id="{317D967D-48DF-1AEB-3E0A-FFB40F2474BD}"/>
              </a:ext>
            </a:extLst>
          </p:cNvPr>
          <p:cNvSpPr txBox="1"/>
          <p:nvPr/>
        </p:nvSpPr>
        <p:spPr>
          <a:xfrm>
            <a:off x="10182862" y="6198265"/>
            <a:ext cx="1482637" cy="400110"/>
          </a:xfrm>
          <a:prstGeom prst="rect">
            <a:avLst/>
          </a:prstGeom>
          <a:noFill/>
        </p:spPr>
        <p:txBody>
          <a:bodyPr wrap="square" rtlCol="0">
            <a:spAutoFit/>
          </a:bodyPr>
          <a:lstStyle/>
          <a:p>
            <a:pPr defTabSz="304746">
              <a:spcBef>
                <a:spcPts val="500"/>
              </a:spcBef>
              <a:defRPr sz="4200">
                <a:solidFill>
                  <a:srgbClr val="5F5F5F"/>
                </a:solidFill>
              </a:defRPr>
            </a:pPr>
            <a:r>
              <a:rPr lang="en-IN" sz="2000" dirty="0" err="1">
                <a:solidFill>
                  <a:schemeClr val="bg1"/>
                </a:solidFill>
              </a:rPr>
              <a:t>UnMount</a:t>
            </a:r>
            <a:endParaRPr lang="en-IN" sz="2000" dirty="0">
              <a:solidFill>
                <a:schemeClr val="bg1"/>
              </a:solidFill>
            </a:endParaRPr>
          </a:p>
        </p:txBody>
      </p:sp>
    </p:spTree>
    <p:extLst>
      <p:ext uri="{BB962C8B-B14F-4D97-AF65-F5344CB8AC3E}">
        <p14:creationId xmlns:p14="http://schemas.microsoft.com/office/powerpoint/2010/main" val="324657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DEC5-08BC-EB8B-2872-3BC4B497F790}"/>
              </a:ext>
            </a:extLst>
          </p:cNvPr>
          <p:cNvSpPr>
            <a:spLocks noGrp="1"/>
          </p:cNvSpPr>
          <p:nvPr>
            <p:ph type="title"/>
          </p:nvPr>
        </p:nvSpPr>
        <p:spPr/>
        <p:txBody>
          <a:bodyPr/>
          <a:lstStyle/>
          <a:p>
            <a:r>
              <a:rPr lang="en-US" dirty="0">
                <a:solidFill>
                  <a:schemeClr val="bg1"/>
                </a:solidFill>
              </a:rPr>
              <a:t>Virtual Thread</a:t>
            </a:r>
          </a:p>
        </p:txBody>
      </p:sp>
      <p:sp>
        <p:nvSpPr>
          <p:cNvPr id="14" name="Rectangle 13">
            <a:extLst>
              <a:ext uri="{FF2B5EF4-FFF2-40B4-BE49-F238E27FC236}">
                <a16:creationId xmlns:a16="http://schemas.microsoft.com/office/drawing/2014/main" id="{66B8B011-BD58-037B-7B65-C6D5DDB14A22}"/>
              </a:ext>
            </a:extLst>
          </p:cNvPr>
          <p:cNvSpPr/>
          <p:nvPr/>
        </p:nvSpPr>
        <p:spPr>
          <a:xfrm>
            <a:off x="5177190" y="4577094"/>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9D298-878D-C4D4-020F-149AA684895A}"/>
              </a:ext>
            </a:extLst>
          </p:cNvPr>
          <p:cNvSpPr/>
          <p:nvPr/>
        </p:nvSpPr>
        <p:spPr>
          <a:xfrm>
            <a:off x="6155090" y="4577094"/>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712C2C-C715-C088-F177-955EF6E77176}"/>
              </a:ext>
            </a:extLst>
          </p:cNvPr>
          <p:cNvSpPr/>
          <p:nvPr/>
        </p:nvSpPr>
        <p:spPr>
          <a:xfrm>
            <a:off x="7191914" y="4577093"/>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93994F-61E1-B324-167A-73B83EC1A403}"/>
              </a:ext>
            </a:extLst>
          </p:cNvPr>
          <p:cNvSpPr/>
          <p:nvPr/>
        </p:nvSpPr>
        <p:spPr>
          <a:xfrm>
            <a:off x="8228738" y="4577092"/>
            <a:ext cx="312924" cy="667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C64E07-C29C-91D1-97D5-A75B905365A0}"/>
              </a:ext>
            </a:extLst>
          </p:cNvPr>
          <p:cNvSpPr/>
          <p:nvPr/>
        </p:nvSpPr>
        <p:spPr>
          <a:xfrm>
            <a:off x="2791357" y="4319027"/>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p>
        </p:txBody>
      </p:sp>
      <p:sp>
        <p:nvSpPr>
          <p:cNvPr id="26" name="Rectangle 25">
            <a:extLst>
              <a:ext uri="{FF2B5EF4-FFF2-40B4-BE49-F238E27FC236}">
                <a16:creationId xmlns:a16="http://schemas.microsoft.com/office/drawing/2014/main" id="{B40A9AE2-2439-8FDC-D80B-FAFFADD1D2FB}"/>
              </a:ext>
            </a:extLst>
          </p:cNvPr>
          <p:cNvSpPr/>
          <p:nvPr/>
        </p:nvSpPr>
        <p:spPr>
          <a:xfrm>
            <a:off x="5267391" y="4793044"/>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p>
        </p:txBody>
      </p:sp>
      <p:sp>
        <p:nvSpPr>
          <p:cNvPr id="27" name="Rectangle 26">
            <a:extLst>
              <a:ext uri="{FF2B5EF4-FFF2-40B4-BE49-F238E27FC236}">
                <a16:creationId xmlns:a16="http://schemas.microsoft.com/office/drawing/2014/main" id="{9F5737FC-0B9A-211B-4765-9990D62393E6}"/>
              </a:ext>
            </a:extLst>
          </p:cNvPr>
          <p:cNvSpPr/>
          <p:nvPr/>
        </p:nvSpPr>
        <p:spPr>
          <a:xfrm>
            <a:off x="5901788" y="2429439"/>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p>
        </p:txBody>
      </p:sp>
      <p:sp>
        <p:nvSpPr>
          <p:cNvPr id="28" name="Rectangle 27">
            <a:extLst>
              <a:ext uri="{FF2B5EF4-FFF2-40B4-BE49-F238E27FC236}">
                <a16:creationId xmlns:a16="http://schemas.microsoft.com/office/drawing/2014/main" id="{862A8047-5ABD-4331-80F0-880FCD65966E}"/>
              </a:ext>
            </a:extLst>
          </p:cNvPr>
          <p:cNvSpPr/>
          <p:nvPr/>
        </p:nvSpPr>
        <p:spPr>
          <a:xfrm>
            <a:off x="6204090" y="2429439"/>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p>
        </p:txBody>
      </p:sp>
      <p:sp>
        <p:nvSpPr>
          <p:cNvPr id="29" name="Rectangle 28">
            <a:extLst>
              <a:ext uri="{FF2B5EF4-FFF2-40B4-BE49-F238E27FC236}">
                <a16:creationId xmlns:a16="http://schemas.microsoft.com/office/drawing/2014/main" id="{906B4F19-A6EF-DE81-BDA3-2873FF007BB0}"/>
              </a:ext>
            </a:extLst>
          </p:cNvPr>
          <p:cNvSpPr/>
          <p:nvPr/>
        </p:nvSpPr>
        <p:spPr>
          <a:xfrm>
            <a:off x="6493896" y="2431934"/>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a:t>
            </a:r>
          </a:p>
        </p:txBody>
      </p:sp>
      <p:sp>
        <p:nvSpPr>
          <p:cNvPr id="30" name="Rectangle 29">
            <a:extLst>
              <a:ext uri="{FF2B5EF4-FFF2-40B4-BE49-F238E27FC236}">
                <a16:creationId xmlns:a16="http://schemas.microsoft.com/office/drawing/2014/main" id="{0F8C993A-7EE7-7051-DAD6-27871F717136}"/>
              </a:ext>
            </a:extLst>
          </p:cNvPr>
          <p:cNvSpPr/>
          <p:nvPr/>
        </p:nvSpPr>
        <p:spPr>
          <a:xfrm>
            <a:off x="6796198" y="2431934"/>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6</a:t>
            </a:r>
          </a:p>
        </p:txBody>
      </p:sp>
      <p:sp>
        <p:nvSpPr>
          <p:cNvPr id="31" name="Rectangle 30">
            <a:extLst>
              <a:ext uri="{FF2B5EF4-FFF2-40B4-BE49-F238E27FC236}">
                <a16:creationId xmlns:a16="http://schemas.microsoft.com/office/drawing/2014/main" id="{C6F4EEF5-7D3F-29E8-7AA9-D511EBDD08BD}"/>
              </a:ext>
            </a:extLst>
          </p:cNvPr>
          <p:cNvSpPr/>
          <p:nvPr/>
        </p:nvSpPr>
        <p:spPr>
          <a:xfrm>
            <a:off x="7098500" y="2431934"/>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7</a:t>
            </a:r>
          </a:p>
        </p:txBody>
      </p:sp>
      <p:sp>
        <p:nvSpPr>
          <p:cNvPr id="32" name="Rectangle 31">
            <a:extLst>
              <a:ext uri="{FF2B5EF4-FFF2-40B4-BE49-F238E27FC236}">
                <a16:creationId xmlns:a16="http://schemas.microsoft.com/office/drawing/2014/main" id="{F855B901-3CA0-0375-9FC1-D00547F7121D}"/>
              </a:ext>
            </a:extLst>
          </p:cNvPr>
          <p:cNvSpPr/>
          <p:nvPr/>
        </p:nvSpPr>
        <p:spPr>
          <a:xfrm>
            <a:off x="7400802" y="2431934"/>
            <a:ext cx="132521" cy="17227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8</a:t>
            </a:r>
          </a:p>
        </p:txBody>
      </p:sp>
      <p:sp>
        <p:nvSpPr>
          <p:cNvPr id="35" name="TextBox 34">
            <a:extLst>
              <a:ext uri="{FF2B5EF4-FFF2-40B4-BE49-F238E27FC236}">
                <a16:creationId xmlns:a16="http://schemas.microsoft.com/office/drawing/2014/main" id="{992E627C-6CBD-3814-BF18-B65D275E2E08}"/>
              </a:ext>
            </a:extLst>
          </p:cNvPr>
          <p:cNvSpPr txBox="1"/>
          <p:nvPr/>
        </p:nvSpPr>
        <p:spPr>
          <a:xfrm>
            <a:off x="7902284" y="2189480"/>
            <a:ext cx="1789022" cy="646331"/>
          </a:xfrm>
          <a:prstGeom prst="rect">
            <a:avLst/>
          </a:prstGeom>
          <a:noFill/>
        </p:spPr>
        <p:txBody>
          <a:bodyPr wrap="square" rtlCol="0">
            <a:spAutoFit/>
          </a:bodyPr>
          <a:lstStyle/>
          <a:p>
            <a:r>
              <a:rPr lang="en-US" dirty="0">
                <a:solidFill>
                  <a:schemeClr val="bg1"/>
                </a:solidFill>
              </a:rPr>
              <a:t>Virtual Thread Tasks</a:t>
            </a:r>
          </a:p>
        </p:txBody>
      </p:sp>
      <p:sp>
        <p:nvSpPr>
          <p:cNvPr id="36" name="TextBox 35">
            <a:extLst>
              <a:ext uri="{FF2B5EF4-FFF2-40B4-BE49-F238E27FC236}">
                <a16:creationId xmlns:a16="http://schemas.microsoft.com/office/drawing/2014/main" id="{1D679395-9FE6-4992-DFBC-E24B0038351D}"/>
              </a:ext>
            </a:extLst>
          </p:cNvPr>
          <p:cNvSpPr txBox="1"/>
          <p:nvPr/>
        </p:nvSpPr>
        <p:spPr>
          <a:xfrm>
            <a:off x="9038688" y="4331379"/>
            <a:ext cx="1789022" cy="923330"/>
          </a:xfrm>
          <a:prstGeom prst="rect">
            <a:avLst/>
          </a:prstGeom>
          <a:noFill/>
        </p:spPr>
        <p:txBody>
          <a:bodyPr wrap="square" rtlCol="0">
            <a:spAutoFit/>
          </a:bodyPr>
          <a:lstStyle/>
          <a:p>
            <a:r>
              <a:rPr lang="en-US" dirty="0">
                <a:solidFill>
                  <a:schemeClr val="bg1"/>
                </a:solidFill>
              </a:rPr>
              <a:t>Platform Thread</a:t>
            </a:r>
          </a:p>
          <a:p>
            <a:r>
              <a:rPr lang="en-US" dirty="0">
                <a:solidFill>
                  <a:schemeClr val="bg1"/>
                </a:solidFill>
              </a:rPr>
              <a:t>OS Thread</a:t>
            </a:r>
          </a:p>
          <a:p>
            <a:r>
              <a:rPr lang="en-US" dirty="0">
                <a:solidFill>
                  <a:schemeClr val="bg1"/>
                </a:solidFill>
              </a:rPr>
              <a:t>Carrier Thread</a:t>
            </a:r>
          </a:p>
        </p:txBody>
      </p:sp>
      <p:sp>
        <p:nvSpPr>
          <p:cNvPr id="37" name="Direct Access Storage 36">
            <a:extLst>
              <a:ext uri="{FF2B5EF4-FFF2-40B4-BE49-F238E27FC236}">
                <a16:creationId xmlns:a16="http://schemas.microsoft.com/office/drawing/2014/main" id="{7354E84F-A526-F581-588B-B2AA939BFDAA}"/>
              </a:ext>
            </a:extLst>
          </p:cNvPr>
          <p:cNvSpPr/>
          <p:nvPr/>
        </p:nvSpPr>
        <p:spPr>
          <a:xfrm>
            <a:off x="635000" y="3371786"/>
            <a:ext cx="2590966" cy="523404"/>
          </a:xfrm>
          <a:prstGeom prst="flowChartMagneticDrum">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8EE939DA-B3B6-4CEB-552E-5C77899AB110}"/>
              </a:ext>
            </a:extLst>
          </p:cNvPr>
          <p:cNvSpPr txBox="1"/>
          <p:nvPr/>
        </p:nvSpPr>
        <p:spPr>
          <a:xfrm>
            <a:off x="861343" y="3895190"/>
            <a:ext cx="1943100" cy="646331"/>
          </a:xfrm>
          <a:prstGeom prst="rect">
            <a:avLst/>
          </a:prstGeom>
          <a:noFill/>
        </p:spPr>
        <p:txBody>
          <a:bodyPr wrap="square" rtlCol="0">
            <a:spAutoFit/>
          </a:bodyPr>
          <a:lstStyle/>
          <a:p>
            <a:r>
              <a:rPr lang="en-US" dirty="0" err="1">
                <a:solidFill>
                  <a:schemeClr val="bg1"/>
                </a:solidFill>
              </a:rPr>
              <a:t>ForkJoinPool</a:t>
            </a:r>
            <a:r>
              <a:rPr lang="en-US" dirty="0">
                <a:solidFill>
                  <a:schemeClr val="bg1"/>
                </a:solidFill>
              </a:rPr>
              <a:t> Queue</a:t>
            </a:r>
          </a:p>
        </p:txBody>
      </p:sp>
      <p:sp>
        <p:nvSpPr>
          <p:cNvPr id="39" name="Right Arrow 38">
            <a:extLst>
              <a:ext uri="{FF2B5EF4-FFF2-40B4-BE49-F238E27FC236}">
                <a16:creationId xmlns:a16="http://schemas.microsoft.com/office/drawing/2014/main" id="{DC6A0153-F722-A6F0-DE67-BB9B5D639698}"/>
              </a:ext>
            </a:extLst>
          </p:cNvPr>
          <p:cNvSpPr/>
          <p:nvPr/>
        </p:nvSpPr>
        <p:spPr>
          <a:xfrm rot="12838032">
            <a:off x="3570258" y="4237325"/>
            <a:ext cx="1337156" cy="7844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a:extLst>
              <a:ext uri="{FF2B5EF4-FFF2-40B4-BE49-F238E27FC236}">
                <a16:creationId xmlns:a16="http://schemas.microsoft.com/office/drawing/2014/main" id="{B3EFF7B8-6D24-77E7-69E3-9A0525125C0D}"/>
              </a:ext>
            </a:extLst>
          </p:cNvPr>
          <p:cNvSpPr/>
          <p:nvPr/>
        </p:nvSpPr>
        <p:spPr>
          <a:xfrm rot="2015901">
            <a:off x="3318348" y="4502299"/>
            <a:ext cx="1337156" cy="7844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9E6EC9A-C864-772E-FE4E-9D5025446D9A}"/>
              </a:ext>
            </a:extLst>
          </p:cNvPr>
          <p:cNvSpPr txBox="1"/>
          <p:nvPr/>
        </p:nvSpPr>
        <p:spPr>
          <a:xfrm rot="2075388">
            <a:off x="3827231" y="3954214"/>
            <a:ext cx="1134269" cy="369332"/>
          </a:xfrm>
          <a:prstGeom prst="rect">
            <a:avLst/>
          </a:prstGeom>
          <a:noFill/>
        </p:spPr>
        <p:txBody>
          <a:bodyPr wrap="square" rtlCol="0">
            <a:spAutoFit/>
          </a:bodyPr>
          <a:lstStyle/>
          <a:p>
            <a:r>
              <a:rPr lang="en-US" dirty="0">
                <a:solidFill>
                  <a:schemeClr val="bg1"/>
                </a:solidFill>
              </a:rPr>
              <a:t>unmount</a:t>
            </a:r>
          </a:p>
        </p:txBody>
      </p:sp>
      <p:sp>
        <p:nvSpPr>
          <p:cNvPr id="42" name="TextBox 41">
            <a:extLst>
              <a:ext uri="{FF2B5EF4-FFF2-40B4-BE49-F238E27FC236}">
                <a16:creationId xmlns:a16="http://schemas.microsoft.com/office/drawing/2014/main" id="{83EE2D90-E93F-16F3-3923-D960EB41CFA8}"/>
              </a:ext>
            </a:extLst>
          </p:cNvPr>
          <p:cNvSpPr txBox="1"/>
          <p:nvPr/>
        </p:nvSpPr>
        <p:spPr>
          <a:xfrm rot="2075388">
            <a:off x="3495347" y="4514279"/>
            <a:ext cx="935818" cy="369332"/>
          </a:xfrm>
          <a:prstGeom prst="rect">
            <a:avLst/>
          </a:prstGeom>
          <a:noFill/>
        </p:spPr>
        <p:txBody>
          <a:bodyPr wrap="square" rtlCol="0">
            <a:spAutoFit/>
          </a:bodyPr>
          <a:lstStyle/>
          <a:p>
            <a:r>
              <a:rPr lang="en-US" dirty="0">
                <a:solidFill>
                  <a:schemeClr val="bg1"/>
                </a:solidFill>
              </a:rPr>
              <a:t>mount</a:t>
            </a:r>
          </a:p>
        </p:txBody>
      </p:sp>
      <p:sp>
        <p:nvSpPr>
          <p:cNvPr id="44" name="Right Arrow 43">
            <a:extLst>
              <a:ext uri="{FF2B5EF4-FFF2-40B4-BE49-F238E27FC236}">
                <a16:creationId xmlns:a16="http://schemas.microsoft.com/office/drawing/2014/main" id="{AB4DE828-A24E-9B95-8D57-A25E47A86900}"/>
              </a:ext>
            </a:extLst>
          </p:cNvPr>
          <p:cNvSpPr/>
          <p:nvPr/>
        </p:nvSpPr>
        <p:spPr>
          <a:xfrm rot="5400000">
            <a:off x="4667828" y="3540519"/>
            <a:ext cx="1337156" cy="7844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6DB78D9-B529-01AA-2699-24ABD6CC34AE}"/>
              </a:ext>
            </a:extLst>
          </p:cNvPr>
          <p:cNvSpPr txBox="1"/>
          <p:nvPr/>
        </p:nvSpPr>
        <p:spPr>
          <a:xfrm rot="5400000">
            <a:off x="5090912" y="3404739"/>
            <a:ext cx="935818" cy="369332"/>
          </a:xfrm>
          <a:prstGeom prst="rect">
            <a:avLst/>
          </a:prstGeom>
          <a:noFill/>
        </p:spPr>
        <p:txBody>
          <a:bodyPr wrap="square" rtlCol="0">
            <a:spAutoFit/>
          </a:bodyPr>
          <a:lstStyle/>
          <a:p>
            <a:r>
              <a:rPr lang="en-US" dirty="0">
                <a:solidFill>
                  <a:schemeClr val="bg1"/>
                </a:solidFill>
              </a:rPr>
              <a:t>mount</a:t>
            </a:r>
          </a:p>
        </p:txBody>
      </p:sp>
    </p:spTree>
    <p:extLst>
      <p:ext uri="{BB962C8B-B14F-4D97-AF65-F5344CB8AC3E}">
        <p14:creationId xmlns:p14="http://schemas.microsoft.com/office/powerpoint/2010/main" val="367743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BD68-67E8-7EB7-1B8C-8D9EF9904688}"/>
              </a:ext>
            </a:extLst>
          </p:cNvPr>
          <p:cNvSpPr>
            <a:spLocks noGrp="1"/>
          </p:cNvSpPr>
          <p:nvPr>
            <p:ph type="title"/>
          </p:nvPr>
        </p:nvSpPr>
        <p:spPr/>
        <p:txBody>
          <a:bodyPr/>
          <a:lstStyle/>
          <a:p>
            <a:r>
              <a:rPr lang="en-US">
                <a:solidFill>
                  <a:schemeClr val="bg1"/>
                </a:solidFill>
              </a:rPr>
              <a:t>API</a:t>
            </a:r>
            <a:endParaRPr lang="en-US" dirty="0">
              <a:solidFill>
                <a:schemeClr val="bg1"/>
              </a:solidFill>
            </a:endParaRPr>
          </a:p>
        </p:txBody>
      </p:sp>
      <p:sp>
        <p:nvSpPr>
          <p:cNvPr id="3" name="Content Placeholder 2">
            <a:extLst>
              <a:ext uri="{FF2B5EF4-FFF2-40B4-BE49-F238E27FC236}">
                <a16:creationId xmlns:a16="http://schemas.microsoft.com/office/drawing/2014/main" id="{17485A7A-67E3-208D-C120-401E2D552C5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80E4B3A-EE80-C66D-8679-F54145EDFB97}"/>
              </a:ext>
            </a:extLst>
          </p:cNvPr>
          <p:cNvPicPr>
            <a:picLocks noChangeAspect="1"/>
          </p:cNvPicPr>
          <p:nvPr/>
        </p:nvPicPr>
        <p:blipFill>
          <a:blip r:embed="rId3"/>
          <a:stretch>
            <a:fillRect/>
          </a:stretch>
        </p:blipFill>
        <p:spPr>
          <a:xfrm>
            <a:off x="3561225" y="835852"/>
            <a:ext cx="6803137" cy="5341111"/>
          </a:xfrm>
          <a:prstGeom prst="rect">
            <a:avLst/>
          </a:prstGeom>
        </p:spPr>
      </p:pic>
      <p:pic>
        <p:nvPicPr>
          <p:cNvPr id="3074" name="Picture 2" descr="VMworld 2019 Day 2 Keynote: Demo ...">
            <a:extLst>
              <a:ext uri="{FF2B5EF4-FFF2-40B4-BE49-F238E27FC236}">
                <a16:creationId xmlns:a16="http://schemas.microsoft.com/office/drawing/2014/main" id="{FA314237-C8AD-237D-308F-EAEF2A755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9717" y="6184900"/>
            <a:ext cx="925608" cy="61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20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6943-462D-E52A-23FF-59A31CFAA45F}"/>
              </a:ext>
            </a:extLst>
          </p:cNvPr>
          <p:cNvSpPr>
            <a:spLocks noGrp="1"/>
          </p:cNvSpPr>
          <p:nvPr>
            <p:ph type="title"/>
          </p:nvPr>
        </p:nvSpPr>
        <p:spPr/>
        <p:txBody>
          <a:bodyPr/>
          <a:lstStyle/>
          <a:p>
            <a:r>
              <a:rPr lang="en-US" dirty="0">
                <a:solidFill>
                  <a:schemeClr val="bg1"/>
                </a:solidFill>
              </a:rPr>
              <a:t>Jacking up the JDK</a:t>
            </a:r>
          </a:p>
        </p:txBody>
      </p:sp>
      <p:sp>
        <p:nvSpPr>
          <p:cNvPr id="3" name="Content Placeholder 2">
            <a:extLst>
              <a:ext uri="{FF2B5EF4-FFF2-40B4-BE49-F238E27FC236}">
                <a16:creationId xmlns:a16="http://schemas.microsoft.com/office/drawing/2014/main" id="{653B612F-9C50-7626-C421-930E3E03A90A}"/>
              </a:ext>
            </a:extLst>
          </p:cNvPr>
          <p:cNvSpPr>
            <a:spLocks noGrp="1"/>
          </p:cNvSpPr>
          <p:nvPr>
            <p:ph idx="1"/>
          </p:nvPr>
        </p:nvSpPr>
        <p:spPr/>
        <p:txBody>
          <a:bodyPr>
            <a:normAutofit/>
          </a:bodyPr>
          <a:lstStyle/>
          <a:p>
            <a:r>
              <a:rPr lang="en-US" dirty="0">
                <a:solidFill>
                  <a:schemeClr val="bg1"/>
                </a:solidFill>
              </a:rPr>
              <a:t>1,133 changed files with 95,870 additions and 8,270 deletions.</a:t>
            </a:r>
          </a:p>
          <a:p>
            <a:r>
              <a:rPr lang="en-US" dirty="0">
                <a:solidFill>
                  <a:schemeClr val="bg1"/>
                </a:solidFill>
              </a:rPr>
              <a:t>Java 13</a:t>
            </a:r>
          </a:p>
          <a:p>
            <a:pPr lvl="1"/>
            <a:r>
              <a:rPr lang="en-US" dirty="0">
                <a:solidFill>
                  <a:schemeClr val="bg1"/>
                </a:solidFill>
              </a:rPr>
              <a:t>JEP 353 Reimplement the Legacy Socket API</a:t>
            </a:r>
          </a:p>
          <a:p>
            <a:r>
              <a:rPr lang="en-US" dirty="0">
                <a:solidFill>
                  <a:schemeClr val="bg1"/>
                </a:solidFill>
              </a:rPr>
              <a:t>Java 15</a:t>
            </a:r>
          </a:p>
          <a:p>
            <a:pPr lvl="1"/>
            <a:r>
              <a:rPr lang="en-US" dirty="0">
                <a:solidFill>
                  <a:schemeClr val="bg1"/>
                </a:solidFill>
              </a:rPr>
              <a:t>JEP 373 Reimplement the Legacy </a:t>
            </a:r>
            <a:r>
              <a:rPr lang="en-US" dirty="0" err="1">
                <a:solidFill>
                  <a:schemeClr val="bg1"/>
                </a:solidFill>
              </a:rPr>
              <a:t>DatagramSocket</a:t>
            </a:r>
            <a:r>
              <a:rPr lang="en-US" dirty="0">
                <a:solidFill>
                  <a:schemeClr val="bg1"/>
                </a:solidFill>
              </a:rPr>
              <a:t> API</a:t>
            </a:r>
          </a:p>
          <a:p>
            <a:pPr lvl="1"/>
            <a:r>
              <a:rPr lang="en-US" dirty="0">
                <a:solidFill>
                  <a:schemeClr val="bg1"/>
                </a:solidFill>
              </a:rPr>
              <a:t>JEP 374 Deprecate and Disable Biased Locking</a:t>
            </a:r>
          </a:p>
          <a:p>
            <a:r>
              <a:rPr lang="en-US" dirty="0">
                <a:solidFill>
                  <a:schemeClr val="bg1"/>
                </a:solidFill>
              </a:rPr>
              <a:t>Java 18</a:t>
            </a:r>
          </a:p>
          <a:p>
            <a:pPr lvl="1"/>
            <a:r>
              <a:rPr lang="en-US" dirty="0">
                <a:solidFill>
                  <a:schemeClr val="bg1"/>
                </a:solidFill>
              </a:rPr>
              <a:t>JEP 416 Reimplement Core Reflection with Method Handles</a:t>
            </a:r>
          </a:p>
          <a:p>
            <a:endParaRPr lang="en-US" dirty="0">
              <a:solidFill>
                <a:schemeClr val="bg1"/>
              </a:solidFill>
            </a:endParaRPr>
          </a:p>
        </p:txBody>
      </p:sp>
    </p:spTree>
    <p:extLst>
      <p:ext uri="{BB962C8B-B14F-4D97-AF65-F5344CB8AC3E}">
        <p14:creationId xmlns:p14="http://schemas.microsoft.com/office/powerpoint/2010/main" val="2425072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C848-63DF-2016-6E13-6C96D29AF66B}"/>
              </a:ext>
            </a:extLst>
          </p:cNvPr>
          <p:cNvSpPr>
            <a:spLocks noGrp="1"/>
          </p:cNvSpPr>
          <p:nvPr>
            <p:ph type="title"/>
          </p:nvPr>
        </p:nvSpPr>
        <p:spPr/>
        <p:txBody>
          <a:bodyPr/>
          <a:lstStyle/>
          <a:p>
            <a:r>
              <a:rPr lang="en-US" dirty="0">
                <a:solidFill>
                  <a:schemeClr val="bg1"/>
                </a:solidFill>
              </a:rPr>
              <a:t>Under the hood - Continuation</a:t>
            </a:r>
          </a:p>
        </p:txBody>
      </p:sp>
      <p:sp>
        <p:nvSpPr>
          <p:cNvPr id="3" name="Content Placeholder 2">
            <a:extLst>
              <a:ext uri="{FF2B5EF4-FFF2-40B4-BE49-F238E27FC236}">
                <a16:creationId xmlns:a16="http://schemas.microsoft.com/office/drawing/2014/main" id="{3DB929DE-3066-F609-926B-16C69D289A44}"/>
              </a:ext>
            </a:extLst>
          </p:cNvPr>
          <p:cNvSpPr>
            <a:spLocks noGrp="1"/>
          </p:cNvSpPr>
          <p:nvPr>
            <p:ph idx="1"/>
          </p:nvPr>
        </p:nvSpPr>
        <p:spPr/>
        <p:txBody>
          <a:bodyPr/>
          <a:lstStyle/>
          <a:p>
            <a:r>
              <a:rPr lang="en-US" dirty="0">
                <a:solidFill>
                  <a:schemeClr val="bg1"/>
                </a:solidFill>
              </a:rPr>
              <a:t>More specifically delimited continuation</a:t>
            </a:r>
          </a:p>
        </p:txBody>
      </p:sp>
      <p:pic>
        <p:nvPicPr>
          <p:cNvPr id="4" name="Picture 2" descr="VMworld 2019 Day 2 Keynote: Demo ...">
            <a:extLst>
              <a:ext uri="{FF2B5EF4-FFF2-40B4-BE49-F238E27FC236}">
                <a16:creationId xmlns:a16="http://schemas.microsoft.com/office/drawing/2014/main" id="{D060226C-DC4E-5607-36B1-82CAAEB33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9717" y="6184900"/>
            <a:ext cx="925608" cy="615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7585048-A367-6BC4-1DC1-74D364AB6AAB}"/>
              </a:ext>
            </a:extLst>
          </p:cNvPr>
          <p:cNvPicPr>
            <a:picLocks noChangeAspect="1"/>
          </p:cNvPicPr>
          <p:nvPr/>
        </p:nvPicPr>
        <p:blipFill>
          <a:blip r:embed="rId4"/>
          <a:stretch>
            <a:fillRect/>
          </a:stretch>
        </p:blipFill>
        <p:spPr>
          <a:xfrm>
            <a:off x="1066800" y="2832894"/>
            <a:ext cx="6347842" cy="2678906"/>
          </a:xfrm>
          <a:prstGeom prst="rect">
            <a:avLst/>
          </a:prstGeom>
        </p:spPr>
      </p:pic>
      <p:sp>
        <p:nvSpPr>
          <p:cNvPr id="7" name="Right Arrow 6">
            <a:extLst>
              <a:ext uri="{FF2B5EF4-FFF2-40B4-BE49-F238E27FC236}">
                <a16:creationId xmlns:a16="http://schemas.microsoft.com/office/drawing/2014/main" id="{A7EFEDFC-53D0-3E07-B522-63F57E84A9D0}"/>
              </a:ext>
            </a:extLst>
          </p:cNvPr>
          <p:cNvSpPr/>
          <p:nvPr/>
        </p:nvSpPr>
        <p:spPr>
          <a:xfrm rot="9706116">
            <a:off x="6947488" y="3351205"/>
            <a:ext cx="2366979" cy="141644"/>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296D23A3-337B-3A52-BE11-112D8BF62B5B}"/>
              </a:ext>
            </a:extLst>
          </p:cNvPr>
          <p:cNvSpPr/>
          <p:nvPr/>
        </p:nvSpPr>
        <p:spPr>
          <a:xfrm rot="12097304">
            <a:off x="6947486" y="4474357"/>
            <a:ext cx="2366979" cy="141644"/>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C7563D4-C652-9FE6-31B1-8EA1DF04E586}"/>
              </a:ext>
            </a:extLst>
          </p:cNvPr>
          <p:cNvSpPr txBox="1"/>
          <p:nvPr/>
        </p:nvSpPr>
        <p:spPr>
          <a:xfrm>
            <a:off x="9448800" y="2824957"/>
            <a:ext cx="2133600" cy="646331"/>
          </a:xfrm>
          <a:prstGeom prst="rect">
            <a:avLst/>
          </a:prstGeom>
          <a:noFill/>
        </p:spPr>
        <p:txBody>
          <a:bodyPr wrap="square" rtlCol="0">
            <a:spAutoFit/>
          </a:bodyPr>
          <a:lstStyle/>
          <a:p>
            <a:r>
              <a:rPr lang="en-IN" i="1" dirty="0" err="1">
                <a:solidFill>
                  <a:schemeClr val="bg1"/>
                </a:solidFill>
                <a:effectLst/>
              </a:rPr>
              <a:t>Continuation.yield</a:t>
            </a:r>
            <a:endParaRPr lang="en-IN" dirty="0">
              <a:solidFill>
                <a:schemeClr val="bg1"/>
              </a:solidFill>
              <a:effectLst/>
            </a:endParaRPr>
          </a:p>
          <a:p>
            <a:endParaRPr lang="en-US" dirty="0">
              <a:solidFill>
                <a:schemeClr val="bg1"/>
              </a:solidFill>
            </a:endParaRPr>
          </a:p>
        </p:txBody>
      </p:sp>
      <p:sp>
        <p:nvSpPr>
          <p:cNvPr id="14" name="TextBox 13">
            <a:extLst>
              <a:ext uri="{FF2B5EF4-FFF2-40B4-BE49-F238E27FC236}">
                <a16:creationId xmlns:a16="http://schemas.microsoft.com/office/drawing/2014/main" id="{9549FB53-56A3-90C0-11DD-EE6A284D7BBE}"/>
              </a:ext>
            </a:extLst>
          </p:cNvPr>
          <p:cNvSpPr txBox="1"/>
          <p:nvPr/>
        </p:nvSpPr>
        <p:spPr>
          <a:xfrm>
            <a:off x="9334500" y="4723941"/>
            <a:ext cx="2133600" cy="646331"/>
          </a:xfrm>
          <a:prstGeom prst="rect">
            <a:avLst/>
          </a:prstGeom>
          <a:noFill/>
        </p:spPr>
        <p:txBody>
          <a:bodyPr wrap="square" rtlCol="0">
            <a:spAutoFit/>
          </a:bodyPr>
          <a:lstStyle/>
          <a:p>
            <a:r>
              <a:rPr lang="en-IN" i="1" dirty="0" err="1">
                <a:solidFill>
                  <a:schemeClr val="bg1"/>
                </a:solidFill>
                <a:effectLst/>
              </a:rPr>
              <a:t>Continuation.run</a:t>
            </a:r>
            <a:endParaRPr lang="en-IN" dirty="0">
              <a:solidFill>
                <a:schemeClr val="bg1"/>
              </a:solidFill>
              <a:effectLst/>
            </a:endParaRPr>
          </a:p>
          <a:p>
            <a:endParaRPr lang="en-US" dirty="0">
              <a:solidFill>
                <a:schemeClr val="bg1"/>
              </a:solidFill>
            </a:endParaRPr>
          </a:p>
        </p:txBody>
      </p:sp>
      <p:sp>
        <p:nvSpPr>
          <p:cNvPr id="17" name="TextBox 16">
            <a:extLst>
              <a:ext uri="{FF2B5EF4-FFF2-40B4-BE49-F238E27FC236}">
                <a16:creationId xmlns:a16="http://schemas.microsoft.com/office/drawing/2014/main" id="{665D0933-D508-0AE3-D4BA-1C05B8527214}"/>
              </a:ext>
            </a:extLst>
          </p:cNvPr>
          <p:cNvSpPr txBox="1"/>
          <p:nvPr/>
        </p:nvSpPr>
        <p:spPr>
          <a:xfrm>
            <a:off x="946763" y="5888504"/>
            <a:ext cx="6070600" cy="646331"/>
          </a:xfrm>
          <a:prstGeom prst="rect">
            <a:avLst/>
          </a:prstGeom>
          <a:noFill/>
        </p:spPr>
        <p:txBody>
          <a:bodyPr wrap="square" rtlCol="0">
            <a:spAutoFit/>
          </a:bodyPr>
          <a:lstStyle/>
          <a:p>
            <a:r>
              <a:rPr lang="en-US" dirty="0"/>
              <a:t>https://</a:t>
            </a:r>
            <a:r>
              <a:rPr lang="en-US" dirty="0" err="1"/>
              <a:t>github.com</a:t>
            </a:r>
            <a:r>
              <a:rPr lang="en-US" dirty="0"/>
              <a:t>/</a:t>
            </a:r>
            <a:r>
              <a:rPr lang="en-US" dirty="0" err="1"/>
              <a:t>openjdk</a:t>
            </a:r>
            <a:r>
              <a:rPr lang="en-US" dirty="0"/>
              <a:t>/</a:t>
            </a:r>
            <a:r>
              <a:rPr lang="en-US" dirty="0" err="1"/>
              <a:t>jdk</a:t>
            </a:r>
            <a:r>
              <a:rPr lang="en-US" dirty="0"/>
              <a:t>/blob/master/</a:t>
            </a:r>
            <a:r>
              <a:rPr lang="en-US" dirty="0" err="1"/>
              <a:t>src</a:t>
            </a:r>
            <a:r>
              <a:rPr lang="en-US" dirty="0"/>
              <a:t>/</a:t>
            </a:r>
            <a:r>
              <a:rPr lang="en-US" dirty="0" err="1"/>
              <a:t>java.base</a:t>
            </a:r>
            <a:r>
              <a:rPr lang="en-US" dirty="0"/>
              <a:t>/share/classes/java/lang/</a:t>
            </a:r>
            <a:r>
              <a:rPr lang="en-US" dirty="0" err="1"/>
              <a:t>Thread.java</a:t>
            </a:r>
            <a:endParaRPr lang="en-US" dirty="0"/>
          </a:p>
        </p:txBody>
      </p:sp>
    </p:spTree>
    <p:extLst>
      <p:ext uri="{BB962C8B-B14F-4D97-AF65-F5344CB8AC3E}">
        <p14:creationId xmlns:p14="http://schemas.microsoft.com/office/powerpoint/2010/main" val="147433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2759A-5BE4-61BA-5B71-619256FE2AFE}"/>
              </a:ext>
            </a:extLst>
          </p:cNvPr>
          <p:cNvSpPr/>
          <p:nvPr/>
        </p:nvSpPr>
        <p:spPr>
          <a:xfrm>
            <a:off x="1833494" y="3728652"/>
            <a:ext cx="224857" cy="89799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55214C8-FD0A-4E30-F305-685C1AB435DA}"/>
              </a:ext>
            </a:extLst>
          </p:cNvPr>
          <p:cNvSpPr/>
          <p:nvPr/>
        </p:nvSpPr>
        <p:spPr>
          <a:xfrm>
            <a:off x="1833494" y="3303601"/>
            <a:ext cx="224857" cy="4152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26C0DC-BB71-997C-B8B2-C70F66607215}"/>
              </a:ext>
            </a:extLst>
          </p:cNvPr>
          <p:cNvSpPr/>
          <p:nvPr/>
        </p:nvSpPr>
        <p:spPr>
          <a:xfrm>
            <a:off x="1669626" y="1825625"/>
            <a:ext cx="1999253" cy="90964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sp>
        <p:nvSpPr>
          <p:cNvPr id="7" name="TextBox 6">
            <a:extLst>
              <a:ext uri="{FF2B5EF4-FFF2-40B4-BE49-F238E27FC236}">
                <a16:creationId xmlns:a16="http://schemas.microsoft.com/office/drawing/2014/main" id="{D723E846-164B-A587-7630-F85334F1CBD9}"/>
              </a:ext>
            </a:extLst>
          </p:cNvPr>
          <p:cNvSpPr txBox="1"/>
          <p:nvPr/>
        </p:nvSpPr>
        <p:spPr>
          <a:xfrm>
            <a:off x="1669626" y="4878578"/>
            <a:ext cx="650399" cy="369332"/>
          </a:xfrm>
          <a:prstGeom prst="rect">
            <a:avLst/>
          </a:prstGeom>
          <a:noFill/>
        </p:spPr>
        <p:txBody>
          <a:bodyPr wrap="square" rtlCol="0">
            <a:spAutoFit/>
          </a:bodyPr>
          <a:lstStyle/>
          <a:p>
            <a:r>
              <a:rPr lang="en-US" dirty="0"/>
              <a:t>PT1</a:t>
            </a:r>
          </a:p>
        </p:txBody>
      </p:sp>
      <p:sp>
        <p:nvSpPr>
          <p:cNvPr id="9" name="Rectangle 8">
            <a:extLst>
              <a:ext uri="{FF2B5EF4-FFF2-40B4-BE49-F238E27FC236}">
                <a16:creationId xmlns:a16="http://schemas.microsoft.com/office/drawing/2014/main" id="{9E6D3AD6-ACA0-8001-2BE2-A74B0DABB8F2}"/>
              </a:ext>
            </a:extLst>
          </p:cNvPr>
          <p:cNvSpPr/>
          <p:nvPr/>
        </p:nvSpPr>
        <p:spPr>
          <a:xfrm>
            <a:off x="2859350" y="3718831"/>
            <a:ext cx="224857" cy="89799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B772D2F-A291-56E4-DD90-CF77FE7BBE3B}"/>
              </a:ext>
            </a:extLst>
          </p:cNvPr>
          <p:cNvSpPr txBox="1"/>
          <p:nvPr/>
        </p:nvSpPr>
        <p:spPr>
          <a:xfrm>
            <a:off x="2669252" y="4878578"/>
            <a:ext cx="650399" cy="369332"/>
          </a:xfrm>
          <a:prstGeom prst="rect">
            <a:avLst/>
          </a:prstGeom>
          <a:noFill/>
        </p:spPr>
        <p:txBody>
          <a:bodyPr wrap="square" rtlCol="0">
            <a:spAutoFit/>
          </a:bodyPr>
          <a:lstStyle/>
          <a:p>
            <a:r>
              <a:rPr lang="en-US" dirty="0"/>
              <a:t>PT2</a:t>
            </a:r>
          </a:p>
        </p:txBody>
      </p:sp>
      <p:cxnSp>
        <p:nvCxnSpPr>
          <p:cNvPr id="15" name="Straight Connector 14">
            <a:extLst>
              <a:ext uri="{FF2B5EF4-FFF2-40B4-BE49-F238E27FC236}">
                <a16:creationId xmlns:a16="http://schemas.microsoft.com/office/drawing/2014/main" id="{602D34E9-1D59-2562-373C-CDA875D5A47C}"/>
              </a:ext>
            </a:extLst>
          </p:cNvPr>
          <p:cNvCxnSpPr>
            <a:cxnSpLocks/>
          </p:cNvCxnSpPr>
          <p:nvPr/>
        </p:nvCxnSpPr>
        <p:spPr>
          <a:xfrm flipV="1">
            <a:off x="4176215" y="191069"/>
            <a:ext cx="0" cy="560923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8069E1F-6EC6-F04F-95CD-851A467E3305}"/>
              </a:ext>
            </a:extLst>
          </p:cNvPr>
          <p:cNvSpPr txBox="1"/>
          <p:nvPr/>
        </p:nvSpPr>
        <p:spPr>
          <a:xfrm>
            <a:off x="3109415" y="5968915"/>
            <a:ext cx="2133600" cy="646331"/>
          </a:xfrm>
          <a:prstGeom prst="rect">
            <a:avLst/>
          </a:prstGeom>
          <a:noFill/>
        </p:spPr>
        <p:txBody>
          <a:bodyPr wrap="square" rtlCol="0">
            <a:spAutoFit/>
          </a:bodyPr>
          <a:lstStyle/>
          <a:p>
            <a:r>
              <a:rPr lang="en-IN" i="1" dirty="0" err="1">
                <a:solidFill>
                  <a:schemeClr val="bg1"/>
                </a:solidFill>
                <a:effectLst/>
              </a:rPr>
              <a:t>Continuation.yield</a:t>
            </a:r>
            <a:endParaRPr lang="en-IN" dirty="0">
              <a:solidFill>
                <a:schemeClr val="bg1"/>
              </a:solidFill>
              <a:effectLst/>
            </a:endParaRPr>
          </a:p>
          <a:p>
            <a:endParaRPr lang="en-US" dirty="0">
              <a:solidFill>
                <a:schemeClr val="bg1"/>
              </a:solidFill>
            </a:endParaRPr>
          </a:p>
        </p:txBody>
      </p:sp>
      <p:sp>
        <p:nvSpPr>
          <p:cNvPr id="19" name="Rectangle 18">
            <a:extLst>
              <a:ext uri="{FF2B5EF4-FFF2-40B4-BE49-F238E27FC236}">
                <a16:creationId xmlns:a16="http://schemas.microsoft.com/office/drawing/2014/main" id="{B6F182D0-5658-0986-E0E7-686920A47204}"/>
              </a:ext>
            </a:extLst>
          </p:cNvPr>
          <p:cNvSpPr/>
          <p:nvPr/>
        </p:nvSpPr>
        <p:spPr>
          <a:xfrm>
            <a:off x="5032779" y="1825625"/>
            <a:ext cx="1999253" cy="90964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sp>
        <p:nvSpPr>
          <p:cNvPr id="25" name="Rectangle 24">
            <a:extLst>
              <a:ext uri="{FF2B5EF4-FFF2-40B4-BE49-F238E27FC236}">
                <a16:creationId xmlns:a16="http://schemas.microsoft.com/office/drawing/2014/main" id="{801DDB77-A14B-598F-5A20-7FBC4E0673F3}"/>
              </a:ext>
            </a:extLst>
          </p:cNvPr>
          <p:cNvSpPr/>
          <p:nvPr/>
        </p:nvSpPr>
        <p:spPr>
          <a:xfrm>
            <a:off x="5268224" y="3728652"/>
            <a:ext cx="224857" cy="89799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E154B7C-FFD7-ED8C-9557-F60E849A8964}"/>
              </a:ext>
            </a:extLst>
          </p:cNvPr>
          <p:cNvSpPr/>
          <p:nvPr/>
        </p:nvSpPr>
        <p:spPr>
          <a:xfrm>
            <a:off x="5155795" y="2238390"/>
            <a:ext cx="224857" cy="4152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8CBF2CB5-F884-7893-EAE6-0581D400A997}"/>
              </a:ext>
            </a:extLst>
          </p:cNvPr>
          <p:cNvSpPr txBox="1"/>
          <p:nvPr/>
        </p:nvSpPr>
        <p:spPr>
          <a:xfrm>
            <a:off x="5104356" y="4878578"/>
            <a:ext cx="650399" cy="369332"/>
          </a:xfrm>
          <a:prstGeom prst="rect">
            <a:avLst/>
          </a:prstGeom>
          <a:noFill/>
        </p:spPr>
        <p:txBody>
          <a:bodyPr wrap="square" rtlCol="0">
            <a:spAutoFit/>
          </a:bodyPr>
          <a:lstStyle/>
          <a:p>
            <a:r>
              <a:rPr lang="en-US" dirty="0"/>
              <a:t>PT1</a:t>
            </a:r>
          </a:p>
        </p:txBody>
      </p:sp>
      <p:sp>
        <p:nvSpPr>
          <p:cNvPr id="28" name="Rectangle 27">
            <a:extLst>
              <a:ext uri="{FF2B5EF4-FFF2-40B4-BE49-F238E27FC236}">
                <a16:creationId xmlns:a16="http://schemas.microsoft.com/office/drawing/2014/main" id="{9BE345A3-1F88-C33A-BDE6-9D8CEC809E53}"/>
              </a:ext>
            </a:extLst>
          </p:cNvPr>
          <p:cNvSpPr/>
          <p:nvPr/>
        </p:nvSpPr>
        <p:spPr>
          <a:xfrm>
            <a:off x="6294080" y="3718831"/>
            <a:ext cx="224857" cy="89799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2624BE0-30BA-FE88-DFC5-012D2106C4BD}"/>
              </a:ext>
            </a:extLst>
          </p:cNvPr>
          <p:cNvSpPr txBox="1"/>
          <p:nvPr/>
        </p:nvSpPr>
        <p:spPr>
          <a:xfrm>
            <a:off x="6103982" y="4878578"/>
            <a:ext cx="650399" cy="369332"/>
          </a:xfrm>
          <a:prstGeom prst="rect">
            <a:avLst/>
          </a:prstGeom>
          <a:noFill/>
        </p:spPr>
        <p:txBody>
          <a:bodyPr wrap="square" rtlCol="0">
            <a:spAutoFit/>
          </a:bodyPr>
          <a:lstStyle/>
          <a:p>
            <a:r>
              <a:rPr lang="en-US" dirty="0"/>
              <a:t>PT2</a:t>
            </a:r>
          </a:p>
        </p:txBody>
      </p:sp>
      <p:cxnSp>
        <p:nvCxnSpPr>
          <p:cNvPr id="30" name="Straight Connector 29">
            <a:extLst>
              <a:ext uri="{FF2B5EF4-FFF2-40B4-BE49-F238E27FC236}">
                <a16:creationId xmlns:a16="http://schemas.microsoft.com/office/drawing/2014/main" id="{E99C0DFF-53BD-43E7-D5AC-C2268E1BDEB8}"/>
              </a:ext>
            </a:extLst>
          </p:cNvPr>
          <p:cNvCxnSpPr>
            <a:cxnSpLocks/>
          </p:cNvCxnSpPr>
          <p:nvPr/>
        </p:nvCxnSpPr>
        <p:spPr>
          <a:xfrm flipV="1">
            <a:off x="7999862" y="191069"/>
            <a:ext cx="0" cy="560923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E269821-37C5-5523-A99E-45B9D56BC180}"/>
              </a:ext>
            </a:extLst>
          </p:cNvPr>
          <p:cNvSpPr txBox="1"/>
          <p:nvPr/>
        </p:nvSpPr>
        <p:spPr>
          <a:xfrm>
            <a:off x="7099205" y="5800299"/>
            <a:ext cx="2133600" cy="646331"/>
          </a:xfrm>
          <a:prstGeom prst="rect">
            <a:avLst/>
          </a:prstGeom>
          <a:noFill/>
        </p:spPr>
        <p:txBody>
          <a:bodyPr wrap="square" rtlCol="0">
            <a:spAutoFit/>
          </a:bodyPr>
          <a:lstStyle/>
          <a:p>
            <a:r>
              <a:rPr lang="en-IN" i="1" dirty="0" err="1">
                <a:solidFill>
                  <a:schemeClr val="bg1"/>
                </a:solidFill>
                <a:effectLst/>
              </a:rPr>
              <a:t>Continuation.run</a:t>
            </a:r>
            <a:endParaRPr lang="en-IN" dirty="0">
              <a:solidFill>
                <a:schemeClr val="bg1"/>
              </a:solidFill>
              <a:effectLst/>
            </a:endParaRPr>
          </a:p>
          <a:p>
            <a:endParaRPr lang="en-US" dirty="0">
              <a:solidFill>
                <a:schemeClr val="bg1"/>
              </a:solidFill>
            </a:endParaRPr>
          </a:p>
        </p:txBody>
      </p:sp>
      <p:sp>
        <p:nvSpPr>
          <p:cNvPr id="32" name="Rectangle 31">
            <a:extLst>
              <a:ext uri="{FF2B5EF4-FFF2-40B4-BE49-F238E27FC236}">
                <a16:creationId xmlns:a16="http://schemas.microsoft.com/office/drawing/2014/main" id="{7A606E60-5050-1874-7303-E1CA73560748}"/>
              </a:ext>
            </a:extLst>
          </p:cNvPr>
          <p:cNvSpPr/>
          <p:nvPr/>
        </p:nvSpPr>
        <p:spPr>
          <a:xfrm>
            <a:off x="9034099" y="3728652"/>
            <a:ext cx="224857" cy="89799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558986C-A6A3-C4C7-F189-966664E7E9F8}"/>
              </a:ext>
            </a:extLst>
          </p:cNvPr>
          <p:cNvSpPr/>
          <p:nvPr/>
        </p:nvSpPr>
        <p:spPr>
          <a:xfrm>
            <a:off x="10059954" y="3303601"/>
            <a:ext cx="224857" cy="4152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236A3A9-4793-1248-8260-FC9D0204A8CC}"/>
              </a:ext>
            </a:extLst>
          </p:cNvPr>
          <p:cNvSpPr/>
          <p:nvPr/>
        </p:nvSpPr>
        <p:spPr>
          <a:xfrm>
            <a:off x="8870231" y="1825625"/>
            <a:ext cx="1999253" cy="90964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sp>
        <p:nvSpPr>
          <p:cNvPr id="35" name="TextBox 34">
            <a:extLst>
              <a:ext uri="{FF2B5EF4-FFF2-40B4-BE49-F238E27FC236}">
                <a16:creationId xmlns:a16="http://schemas.microsoft.com/office/drawing/2014/main" id="{ED1EBFCB-4570-A087-444C-A936B49CF169}"/>
              </a:ext>
            </a:extLst>
          </p:cNvPr>
          <p:cNvSpPr txBox="1"/>
          <p:nvPr/>
        </p:nvSpPr>
        <p:spPr>
          <a:xfrm>
            <a:off x="8870231" y="4878578"/>
            <a:ext cx="650399" cy="369332"/>
          </a:xfrm>
          <a:prstGeom prst="rect">
            <a:avLst/>
          </a:prstGeom>
          <a:noFill/>
        </p:spPr>
        <p:txBody>
          <a:bodyPr wrap="square" rtlCol="0">
            <a:spAutoFit/>
          </a:bodyPr>
          <a:lstStyle/>
          <a:p>
            <a:r>
              <a:rPr lang="en-US" dirty="0"/>
              <a:t>PT1</a:t>
            </a:r>
          </a:p>
        </p:txBody>
      </p:sp>
      <p:sp>
        <p:nvSpPr>
          <p:cNvPr id="36" name="Rectangle 35">
            <a:extLst>
              <a:ext uri="{FF2B5EF4-FFF2-40B4-BE49-F238E27FC236}">
                <a16:creationId xmlns:a16="http://schemas.microsoft.com/office/drawing/2014/main" id="{5BED4153-92C3-6F90-FAAF-1DD118688BE5}"/>
              </a:ext>
            </a:extLst>
          </p:cNvPr>
          <p:cNvSpPr/>
          <p:nvPr/>
        </p:nvSpPr>
        <p:spPr>
          <a:xfrm>
            <a:off x="10059955" y="3718831"/>
            <a:ext cx="224857" cy="89799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27AEE8B-A131-7A33-D03E-BB519ED7C813}"/>
              </a:ext>
            </a:extLst>
          </p:cNvPr>
          <p:cNvSpPr txBox="1"/>
          <p:nvPr/>
        </p:nvSpPr>
        <p:spPr>
          <a:xfrm>
            <a:off x="9869857" y="4878578"/>
            <a:ext cx="650399" cy="369332"/>
          </a:xfrm>
          <a:prstGeom prst="rect">
            <a:avLst/>
          </a:prstGeom>
          <a:noFill/>
        </p:spPr>
        <p:txBody>
          <a:bodyPr wrap="square" rtlCol="0">
            <a:spAutoFit/>
          </a:bodyPr>
          <a:lstStyle/>
          <a:p>
            <a:r>
              <a:rPr lang="en-US" dirty="0"/>
              <a:t>PT2</a:t>
            </a:r>
          </a:p>
        </p:txBody>
      </p:sp>
      <p:sp>
        <p:nvSpPr>
          <p:cNvPr id="38" name="Title 1">
            <a:extLst>
              <a:ext uri="{FF2B5EF4-FFF2-40B4-BE49-F238E27FC236}">
                <a16:creationId xmlns:a16="http://schemas.microsoft.com/office/drawing/2014/main" id="{1122FB0B-E282-1D89-6160-BDDBC86A3354}"/>
              </a:ext>
            </a:extLst>
          </p:cNvPr>
          <p:cNvSpPr>
            <a:spLocks noGrp="1"/>
          </p:cNvSpPr>
          <p:nvPr>
            <p:ph type="title"/>
          </p:nvPr>
        </p:nvSpPr>
        <p:spPr>
          <a:xfrm>
            <a:off x="838200" y="139559"/>
            <a:ext cx="10515600" cy="1325563"/>
          </a:xfrm>
        </p:spPr>
        <p:txBody>
          <a:bodyPr/>
          <a:lstStyle/>
          <a:p>
            <a:r>
              <a:rPr lang="en-US" dirty="0">
                <a:solidFill>
                  <a:schemeClr val="bg1"/>
                </a:solidFill>
              </a:rPr>
              <a:t>Continuation </a:t>
            </a:r>
            <a:r>
              <a:rPr lang="en-US" dirty="0" err="1">
                <a:solidFill>
                  <a:schemeClr val="bg1"/>
                </a:solidFill>
              </a:rPr>
              <a:t>contd</a:t>
            </a:r>
            <a:r>
              <a:rPr lang="en-US" dirty="0">
                <a:solidFill>
                  <a:schemeClr val="bg1"/>
                </a:solidFill>
              </a:rPr>
              <a:t>…</a:t>
            </a:r>
          </a:p>
        </p:txBody>
      </p:sp>
    </p:spTree>
    <p:extLst>
      <p:ext uri="{BB962C8B-B14F-4D97-AF65-F5344CB8AC3E}">
        <p14:creationId xmlns:p14="http://schemas.microsoft.com/office/powerpoint/2010/main" val="345700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9" grpId="0" animBg="1"/>
      <p:bldP spid="11" grpId="0"/>
      <p:bldP spid="18" grpId="0"/>
      <p:bldP spid="19" grpId="0" animBg="1"/>
      <p:bldP spid="25" grpId="0" animBg="1"/>
      <p:bldP spid="26" grpId="0" animBg="1"/>
      <p:bldP spid="27" grpId="0"/>
      <p:bldP spid="28" grpId="0" animBg="1"/>
      <p:bldP spid="29" grpId="0"/>
      <p:bldP spid="31" grpId="0"/>
      <p:bldP spid="32" grpId="0" animBg="1"/>
      <p:bldP spid="33" grpId="0" animBg="1"/>
      <p:bldP spid="34" grpId="0" animBg="1"/>
      <p:bldP spid="35" grpId="0"/>
      <p:bldP spid="36" grpId="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6ACE-637F-EF29-D836-7F6243614138}"/>
              </a:ext>
            </a:extLst>
          </p:cNvPr>
          <p:cNvSpPr>
            <a:spLocks noGrp="1"/>
          </p:cNvSpPr>
          <p:nvPr>
            <p:ph type="title"/>
          </p:nvPr>
        </p:nvSpPr>
        <p:spPr/>
        <p:txBody>
          <a:bodyPr/>
          <a:lstStyle/>
          <a:p>
            <a:r>
              <a:rPr lang="en-US" dirty="0">
                <a:solidFill>
                  <a:schemeClr val="bg1"/>
                </a:solidFill>
              </a:rPr>
              <a:t>Hands-on</a:t>
            </a:r>
          </a:p>
        </p:txBody>
      </p:sp>
      <p:sp>
        <p:nvSpPr>
          <p:cNvPr id="3" name="Content Placeholder 2">
            <a:extLst>
              <a:ext uri="{FF2B5EF4-FFF2-40B4-BE49-F238E27FC236}">
                <a16:creationId xmlns:a16="http://schemas.microsoft.com/office/drawing/2014/main" id="{EB97FF16-26CC-3D4B-DCAC-9BFC3637BE6D}"/>
              </a:ext>
            </a:extLst>
          </p:cNvPr>
          <p:cNvSpPr>
            <a:spLocks noGrp="1"/>
          </p:cNvSpPr>
          <p:nvPr>
            <p:ph idx="1"/>
          </p:nvPr>
        </p:nvSpPr>
        <p:spPr/>
        <p:txBody>
          <a:bodyPr/>
          <a:lstStyle/>
          <a:p>
            <a:r>
              <a:rPr lang="en-US" dirty="0">
                <a:solidFill>
                  <a:schemeClr val="bg1"/>
                </a:solidFill>
              </a:rPr>
              <a:t>Let’s see how VTs respond to I/O bound and CPU bound tasks.</a:t>
            </a:r>
          </a:p>
        </p:txBody>
      </p:sp>
      <p:pic>
        <p:nvPicPr>
          <p:cNvPr id="4" name="Picture 2" descr="VMworld 2019 Day 2 Keynote: Demo ...">
            <a:extLst>
              <a:ext uri="{FF2B5EF4-FFF2-40B4-BE49-F238E27FC236}">
                <a16:creationId xmlns:a16="http://schemas.microsoft.com/office/drawing/2014/main" id="{A72A0204-ACB4-3E59-F564-D01C8D419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8917" y="6003925"/>
            <a:ext cx="925608" cy="61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40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1839-9107-4A70-D269-82FE6C0AC26F}"/>
              </a:ext>
            </a:extLst>
          </p:cNvPr>
          <p:cNvSpPr>
            <a:spLocks noGrp="1"/>
          </p:cNvSpPr>
          <p:nvPr>
            <p:ph type="title"/>
          </p:nvPr>
        </p:nvSpPr>
        <p:spPr/>
        <p:txBody>
          <a:bodyPr/>
          <a:lstStyle/>
          <a:p>
            <a:r>
              <a:rPr lang="en-US" dirty="0">
                <a:solidFill>
                  <a:schemeClr val="bg1"/>
                </a:solidFill>
              </a:rPr>
              <a:t>Rules of Engagement</a:t>
            </a:r>
          </a:p>
        </p:txBody>
      </p:sp>
      <p:sp>
        <p:nvSpPr>
          <p:cNvPr id="3" name="Content Placeholder 2">
            <a:extLst>
              <a:ext uri="{FF2B5EF4-FFF2-40B4-BE49-F238E27FC236}">
                <a16:creationId xmlns:a16="http://schemas.microsoft.com/office/drawing/2014/main" id="{007375CC-578A-58C9-1973-0438C12B3C38}"/>
              </a:ext>
            </a:extLst>
          </p:cNvPr>
          <p:cNvSpPr>
            <a:spLocks noGrp="1"/>
          </p:cNvSpPr>
          <p:nvPr>
            <p:ph idx="1"/>
          </p:nvPr>
        </p:nvSpPr>
        <p:spPr/>
        <p:txBody>
          <a:bodyPr/>
          <a:lstStyle/>
          <a:p>
            <a:r>
              <a:rPr lang="en-US" dirty="0">
                <a:solidFill>
                  <a:schemeClr val="bg1"/>
                </a:solidFill>
              </a:rPr>
              <a:t>Every information is public</a:t>
            </a:r>
          </a:p>
          <a:p>
            <a:pPr lvl="1"/>
            <a:r>
              <a:rPr lang="en-US" dirty="0">
                <a:solidFill>
                  <a:schemeClr val="bg1"/>
                </a:solidFill>
              </a:rPr>
              <a:t>https://</a:t>
            </a:r>
            <a:r>
              <a:rPr lang="en-US" dirty="0" err="1">
                <a:solidFill>
                  <a:schemeClr val="bg1"/>
                </a:solidFill>
              </a:rPr>
              <a:t>github.com</a:t>
            </a:r>
            <a:r>
              <a:rPr lang="en-US" dirty="0">
                <a:solidFill>
                  <a:schemeClr val="bg1"/>
                </a:solidFill>
              </a:rPr>
              <a:t>/</a:t>
            </a:r>
            <a:r>
              <a:rPr lang="en-US" dirty="0" err="1">
                <a:solidFill>
                  <a:schemeClr val="bg1"/>
                </a:solidFill>
              </a:rPr>
              <a:t>openjdk</a:t>
            </a:r>
            <a:r>
              <a:rPr lang="en-US" dirty="0">
                <a:solidFill>
                  <a:schemeClr val="bg1"/>
                </a:solidFill>
              </a:rPr>
              <a:t>/</a:t>
            </a:r>
            <a:r>
              <a:rPr lang="en-US" dirty="0" err="1">
                <a:solidFill>
                  <a:schemeClr val="bg1"/>
                </a:solidFill>
              </a:rPr>
              <a:t>jdk</a:t>
            </a:r>
            <a:endParaRPr lang="en-US" dirty="0">
              <a:solidFill>
                <a:schemeClr val="bg1"/>
              </a:solidFill>
            </a:endParaRPr>
          </a:p>
          <a:p>
            <a:pPr lvl="1"/>
            <a:r>
              <a:rPr lang="en-US" dirty="0">
                <a:solidFill>
                  <a:schemeClr val="bg1"/>
                </a:solidFill>
              </a:rPr>
              <a:t>https://</a:t>
            </a:r>
            <a:r>
              <a:rPr lang="en-US" dirty="0" err="1">
                <a:solidFill>
                  <a:schemeClr val="bg1"/>
                </a:solidFill>
              </a:rPr>
              <a:t>dev.java</a:t>
            </a:r>
            <a:r>
              <a:rPr lang="en-US" dirty="0">
                <a:solidFill>
                  <a:schemeClr val="bg1"/>
                </a:solidFill>
              </a:rPr>
              <a:t>/</a:t>
            </a:r>
          </a:p>
          <a:p>
            <a:pPr lvl="1"/>
            <a:r>
              <a:rPr lang="en-US" dirty="0">
                <a:solidFill>
                  <a:schemeClr val="bg1"/>
                </a:solidFill>
              </a:rPr>
              <a:t>https://</a:t>
            </a:r>
            <a:r>
              <a:rPr lang="en-US" dirty="0" err="1">
                <a:solidFill>
                  <a:schemeClr val="bg1"/>
                </a:solidFill>
              </a:rPr>
              <a:t>inside.java</a:t>
            </a:r>
            <a:r>
              <a:rPr lang="en-US" dirty="0">
                <a:solidFill>
                  <a:schemeClr val="bg1"/>
                </a:solidFill>
              </a:rPr>
              <a:t>/</a:t>
            </a:r>
          </a:p>
          <a:p>
            <a:pPr lvl="1"/>
            <a:r>
              <a:rPr lang="en-US" dirty="0">
                <a:solidFill>
                  <a:schemeClr val="bg1"/>
                </a:solidFill>
              </a:rPr>
              <a:t>https://</a:t>
            </a:r>
            <a:r>
              <a:rPr lang="en-US" dirty="0" err="1">
                <a:solidFill>
                  <a:schemeClr val="bg1"/>
                </a:solidFill>
              </a:rPr>
              <a:t>jdk.java.net</a:t>
            </a:r>
            <a:r>
              <a:rPr lang="en-US" dirty="0">
                <a:solidFill>
                  <a:schemeClr val="bg1"/>
                </a:solidFill>
              </a:rPr>
              <a:t>/loom/</a:t>
            </a:r>
          </a:p>
          <a:p>
            <a:r>
              <a:rPr lang="en-US" dirty="0">
                <a:solidFill>
                  <a:schemeClr val="bg1"/>
                </a:solidFill>
              </a:rPr>
              <a:t>No question is stupid</a:t>
            </a:r>
          </a:p>
          <a:p>
            <a:r>
              <a:rPr lang="en-US" dirty="0">
                <a:solidFill>
                  <a:schemeClr val="bg1"/>
                </a:solidFill>
              </a:rPr>
              <a:t>... but could be early or out of syllabus</a:t>
            </a:r>
          </a:p>
          <a:p>
            <a:r>
              <a:rPr lang="en-US" dirty="0">
                <a:solidFill>
                  <a:schemeClr val="bg1"/>
                </a:solidFill>
              </a:rPr>
              <a:t>Download JDK - </a:t>
            </a:r>
            <a:r>
              <a:rPr lang="en-US" dirty="0">
                <a:solidFill>
                  <a:schemeClr val="bg1"/>
                </a:solidFill>
                <a:hlinkClick r:id="rId3">
                  <a:extLst>
                    <a:ext uri="{A12FA001-AC4F-418D-AE19-62706E023703}">
                      <ahyp:hlinkClr xmlns:ahyp="http://schemas.microsoft.com/office/drawing/2018/hyperlinkcolor" val="tx"/>
                    </a:ext>
                  </a:extLst>
                </a:hlinkClick>
              </a:rPr>
              <a:t>https://jdk.java.net/archive</a:t>
            </a:r>
            <a:r>
              <a:rPr lang="en-US" dirty="0">
                <a:solidFill>
                  <a:srgbClr val="467886"/>
                </a:solidFill>
                <a:hlinkClick r:id="rId3">
                  <a:extLst>
                    <a:ext uri="{A12FA001-AC4F-418D-AE19-62706E023703}">
                      <ahyp:hlinkClr xmlns:ahyp="http://schemas.microsoft.com/office/drawing/2018/hyperlinkcolor" val="tx"/>
                    </a:ext>
                  </a:extLst>
                </a:hlinkClick>
              </a:rPr>
              <a:t>/</a:t>
            </a:r>
            <a:endParaRPr lang="en-US" dirty="0">
              <a:solidFill>
                <a:schemeClr val="bg1"/>
              </a:solidFill>
            </a:endParaRPr>
          </a:p>
          <a:p>
            <a:r>
              <a:rPr lang="en-US" dirty="0">
                <a:solidFill>
                  <a:schemeClr val="bg1"/>
                </a:solidFill>
              </a:rPr>
              <a:t>Source - https://</a:t>
            </a:r>
            <a:r>
              <a:rPr lang="en-US" dirty="0" err="1">
                <a:solidFill>
                  <a:schemeClr val="bg1"/>
                </a:solidFill>
              </a:rPr>
              <a:t>github.com</a:t>
            </a:r>
            <a:r>
              <a:rPr lang="en-US" dirty="0">
                <a:solidFill>
                  <a:schemeClr val="bg1"/>
                </a:solidFill>
              </a:rPr>
              <a:t>/ram-</a:t>
            </a:r>
            <a:r>
              <a:rPr lang="en-US" dirty="0" err="1">
                <a:solidFill>
                  <a:schemeClr val="bg1"/>
                </a:solidFill>
              </a:rPr>
              <a:t>bgl</a:t>
            </a:r>
            <a:r>
              <a:rPr lang="en-US" dirty="0">
                <a:solidFill>
                  <a:schemeClr val="bg1"/>
                </a:solidFill>
              </a:rPr>
              <a:t>/</a:t>
            </a:r>
            <a:r>
              <a:rPr lang="en-US" dirty="0" err="1">
                <a:solidFill>
                  <a:schemeClr val="bg1"/>
                </a:solidFill>
              </a:rPr>
              <a:t>virtualthread</a:t>
            </a:r>
            <a:endParaRPr lang="en-US" dirty="0">
              <a:solidFill>
                <a:schemeClr val="bg1"/>
              </a:solidFill>
            </a:endParaRPr>
          </a:p>
        </p:txBody>
      </p:sp>
    </p:spTree>
    <p:extLst>
      <p:ext uri="{BB962C8B-B14F-4D97-AF65-F5344CB8AC3E}">
        <p14:creationId xmlns:p14="http://schemas.microsoft.com/office/powerpoint/2010/main" val="792547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204F-6666-6218-8222-F6ECA4DB6B25}"/>
              </a:ext>
            </a:extLst>
          </p:cNvPr>
          <p:cNvSpPr>
            <a:spLocks noGrp="1"/>
          </p:cNvSpPr>
          <p:nvPr>
            <p:ph type="title"/>
          </p:nvPr>
        </p:nvSpPr>
        <p:spPr/>
        <p:txBody>
          <a:bodyPr/>
          <a:lstStyle/>
          <a:p>
            <a:r>
              <a:rPr lang="en-US" dirty="0">
                <a:solidFill>
                  <a:schemeClr val="bg1"/>
                </a:solidFill>
              </a:rPr>
              <a:t>Virtual Thread pinning</a:t>
            </a:r>
          </a:p>
        </p:txBody>
      </p:sp>
      <p:sp>
        <p:nvSpPr>
          <p:cNvPr id="3" name="Content Placeholder 2">
            <a:extLst>
              <a:ext uri="{FF2B5EF4-FFF2-40B4-BE49-F238E27FC236}">
                <a16:creationId xmlns:a16="http://schemas.microsoft.com/office/drawing/2014/main" id="{3BE79F2D-44AF-A512-A5E0-45F1DE1ADBA8}"/>
              </a:ext>
            </a:extLst>
          </p:cNvPr>
          <p:cNvSpPr>
            <a:spLocks noGrp="1"/>
          </p:cNvSpPr>
          <p:nvPr>
            <p:ph idx="1"/>
          </p:nvPr>
        </p:nvSpPr>
        <p:spPr/>
        <p:txBody>
          <a:bodyPr/>
          <a:lstStyle/>
          <a:p>
            <a:pPr marL="0" indent="0" algn="l">
              <a:buNone/>
            </a:pPr>
            <a:r>
              <a:rPr lang="en-IN" b="0" i="0" dirty="0">
                <a:solidFill>
                  <a:schemeClr val="bg1"/>
                </a:solidFill>
                <a:effectLst/>
                <a:latin typeface="DejaVu Sans"/>
              </a:rPr>
              <a:t>VT cannot be unmounted during blocking operations because it is </a:t>
            </a:r>
            <a:r>
              <a:rPr lang="en-IN" b="0" i="1" dirty="0">
                <a:solidFill>
                  <a:schemeClr val="bg1"/>
                </a:solidFill>
                <a:effectLst/>
                <a:latin typeface="DejaVu Sans"/>
              </a:rPr>
              <a:t>pinned</a:t>
            </a:r>
            <a:r>
              <a:rPr lang="en-IN" b="0" i="0" dirty="0">
                <a:solidFill>
                  <a:schemeClr val="bg1"/>
                </a:solidFill>
                <a:effectLst/>
                <a:latin typeface="DejaVu Sans"/>
              </a:rPr>
              <a:t> to its carrier:</a:t>
            </a:r>
          </a:p>
          <a:p>
            <a:pPr marL="514350" indent="-514350" algn="l">
              <a:buFont typeface="+mj-lt"/>
              <a:buAutoNum type="arabicPeriod"/>
            </a:pPr>
            <a:r>
              <a:rPr lang="en-IN" b="0" i="0" dirty="0">
                <a:solidFill>
                  <a:schemeClr val="bg1"/>
                </a:solidFill>
                <a:effectLst/>
                <a:latin typeface="DejaVu Sans"/>
              </a:rPr>
              <a:t>When it executes code inside a synchronized block or method, or</a:t>
            </a:r>
          </a:p>
          <a:p>
            <a:pPr marL="514350" indent="-514350" algn="l">
              <a:buFont typeface="+mj-lt"/>
              <a:buAutoNum type="arabicPeriod"/>
            </a:pPr>
            <a:r>
              <a:rPr lang="en-IN" b="0" i="0" dirty="0">
                <a:solidFill>
                  <a:schemeClr val="bg1"/>
                </a:solidFill>
                <a:effectLst/>
                <a:latin typeface="DejaVu Sans"/>
              </a:rPr>
              <a:t>When it executes a native method or a </a:t>
            </a:r>
            <a:r>
              <a:rPr lang="en-IN" b="0" i="0" u="none" strike="noStrike" dirty="0">
                <a:solidFill>
                  <a:schemeClr val="bg1"/>
                </a:solidFill>
                <a:effectLst/>
                <a:latin typeface="DejaVu Sans"/>
              </a:rPr>
              <a:t>foreign function.</a:t>
            </a:r>
          </a:p>
          <a:p>
            <a:pPr marL="0" indent="0" algn="l">
              <a:buNone/>
            </a:pPr>
            <a:r>
              <a:rPr lang="en-IN" dirty="0">
                <a:solidFill>
                  <a:schemeClr val="bg1"/>
                </a:solidFill>
                <a:latin typeface="DejaVu Sans"/>
              </a:rPr>
              <a:t>Detection</a:t>
            </a:r>
          </a:p>
          <a:p>
            <a:pPr marL="514350" indent="-514350" algn="l">
              <a:buFont typeface="+mj-lt"/>
              <a:buAutoNum type="arabicPeriod"/>
            </a:pPr>
            <a:r>
              <a:rPr lang="en-IN" b="0" i="0" dirty="0">
                <a:solidFill>
                  <a:schemeClr val="bg1"/>
                </a:solidFill>
                <a:effectLst/>
                <a:latin typeface="DejaVu Sans Mono"/>
              </a:rPr>
              <a:t>-</a:t>
            </a:r>
            <a:r>
              <a:rPr lang="en-IN" b="0" i="0" dirty="0" err="1">
                <a:solidFill>
                  <a:schemeClr val="bg1"/>
                </a:solidFill>
                <a:effectLst/>
                <a:latin typeface="DejaVu Sans Mono"/>
              </a:rPr>
              <a:t>Djdk.tracePinnedThreads</a:t>
            </a:r>
            <a:r>
              <a:rPr lang="en-IN" b="0" i="0" dirty="0">
                <a:solidFill>
                  <a:schemeClr val="bg1"/>
                </a:solidFill>
                <a:effectLst/>
                <a:latin typeface="DejaVu Sans Mono"/>
              </a:rPr>
              <a:t>=full</a:t>
            </a:r>
            <a:r>
              <a:rPr lang="en-IN" b="0" i="0" dirty="0">
                <a:solidFill>
                  <a:schemeClr val="bg1"/>
                </a:solidFill>
                <a:effectLst/>
                <a:latin typeface="DejaVu Sans"/>
              </a:rPr>
              <a:t>/short</a:t>
            </a:r>
          </a:p>
          <a:p>
            <a:pPr marL="514350" indent="-514350" algn="l">
              <a:buFont typeface="+mj-lt"/>
              <a:buAutoNum type="arabicPeriod"/>
            </a:pPr>
            <a:r>
              <a:rPr lang="en-IN" dirty="0">
                <a:solidFill>
                  <a:schemeClr val="bg1"/>
                </a:solidFill>
                <a:latin typeface="DejaVu Sans"/>
              </a:rPr>
              <a:t>JFR event - </a:t>
            </a:r>
            <a:r>
              <a:rPr lang="en-IN" dirty="0" err="1">
                <a:solidFill>
                  <a:schemeClr val="bg1"/>
                </a:solidFill>
                <a:latin typeface="DejaVu Sans"/>
              </a:rPr>
              <a:t>jdk.VirtualThreadPinned</a:t>
            </a:r>
            <a:endParaRPr lang="en-IN" b="0" i="0" dirty="0">
              <a:solidFill>
                <a:schemeClr val="bg1"/>
              </a:solidFill>
              <a:effectLst/>
              <a:latin typeface="DejaVu Sans"/>
            </a:endParaRPr>
          </a:p>
          <a:p>
            <a:pPr marL="514350" indent="-514350" algn="l">
              <a:buFont typeface="+mj-lt"/>
              <a:buAutoNum type="arabicPeriod"/>
            </a:pPr>
            <a:endParaRPr lang="en-IN" dirty="0">
              <a:solidFill>
                <a:schemeClr val="bg1"/>
              </a:solidFill>
              <a:latin typeface="DejaVu Sans"/>
            </a:endParaRPr>
          </a:p>
          <a:p>
            <a:pPr marL="0" indent="0">
              <a:buNone/>
            </a:pPr>
            <a:endParaRPr lang="en-IN" b="0" i="0" dirty="0">
              <a:solidFill>
                <a:schemeClr val="bg1"/>
              </a:solidFill>
              <a:effectLst/>
              <a:latin typeface="DejaVu Sans"/>
            </a:endParaRPr>
          </a:p>
          <a:p>
            <a:endParaRPr lang="en-US" dirty="0">
              <a:solidFill>
                <a:schemeClr val="bg1"/>
              </a:solidFill>
            </a:endParaRPr>
          </a:p>
        </p:txBody>
      </p:sp>
    </p:spTree>
    <p:extLst>
      <p:ext uri="{BB962C8B-B14F-4D97-AF65-F5344CB8AC3E}">
        <p14:creationId xmlns:p14="http://schemas.microsoft.com/office/powerpoint/2010/main" val="120658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F71A-0BB3-2087-B768-EF593C249CF1}"/>
              </a:ext>
            </a:extLst>
          </p:cNvPr>
          <p:cNvSpPr>
            <a:spLocks noGrp="1"/>
          </p:cNvSpPr>
          <p:nvPr>
            <p:ph type="title"/>
          </p:nvPr>
        </p:nvSpPr>
        <p:spPr/>
        <p:txBody>
          <a:bodyPr/>
          <a:lstStyle/>
          <a:p>
            <a:r>
              <a:rPr lang="en-US" dirty="0">
                <a:solidFill>
                  <a:schemeClr val="bg1"/>
                </a:solidFill>
              </a:rPr>
              <a:t>Deadlock</a:t>
            </a:r>
          </a:p>
        </p:txBody>
      </p:sp>
      <p:sp>
        <p:nvSpPr>
          <p:cNvPr id="3" name="Content Placeholder 2">
            <a:extLst>
              <a:ext uri="{FF2B5EF4-FFF2-40B4-BE49-F238E27FC236}">
                <a16:creationId xmlns:a16="http://schemas.microsoft.com/office/drawing/2014/main" id="{4ECA3FB4-3C4E-28F0-F1EF-8372D843B725}"/>
              </a:ext>
            </a:extLst>
          </p:cNvPr>
          <p:cNvSpPr>
            <a:spLocks noGrp="1"/>
          </p:cNvSpPr>
          <p:nvPr>
            <p:ph idx="1"/>
          </p:nvPr>
        </p:nvSpPr>
        <p:spPr>
          <a:xfrm>
            <a:off x="838200" y="1825625"/>
            <a:ext cx="10515600" cy="2403475"/>
          </a:xfrm>
        </p:spPr>
        <p:txBody>
          <a:bodyPr/>
          <a:lstStyle/>
          <a:p>
            <a:r>
              <a:rPr lang="en-US" dirty="0">
                <a:solidFill>
                  <a:schemeClr val="bg1"/>
                </a:solidFill>
              </a:rPr>
              <a:t>VT1 blocks while fetching data</a:t>
            </a:r>
          </a:p>
          <a:p>
            <a:r>
              <a:rPr lang="en-US" dirty="0">
                <a:solidFill>
                  <a:schemeClr val="bg1"/>
                </a:solidFill>
              </a:rPr>
              <a:t>VT2 waits for data arrival notification from VT1</a:t>
            </a:r>
          </a:p>
          <a:p>
            <a:r>
              <a:rPr lang="en-US" dirty="0">
                <a:solidFill>
                  <a:schemeClr val="bg1"/>
                </a:solidFill>
              </a:rPr>
              <a:t>VT2 is inside synchronized block, so VT2 is pinned</a:t>
            </a:r>
          </a:p>
          <a:p>
            <a:r>
              <a:rPr lang="en-US" dirty="0">
                <a:solidFill>
                  <a:schemeClr val="bg1"/>
                </a:solidFill>
              </a:rPr>
              <a:t>VT1 gets the data, but cannot mount because VT2 is pinned</a:t>
            </a:r>
          </a:p>
        </p:txBody>
      </p:sp>
      <p:cxnSp>
        <p:nvCxnSpPr>
          <p:cNvPr id="5" name="Straight Arrow Connector 4">
            <a:extLst>
              <a:ext uri="{FF2B5EF4-FFF2-40B4-BE49-F238E27FC236}">
                <a16:creationId xmlns:a16="http://schemas.microsoft.com/office/drawing/2014/main" id="{12888306-D3E0-3B3D-01B2-A6A61AA3E0BA}"/>
              </a:ext>
            </a:extLst>
          </p:cNvPr>
          <p:cNvCxnSpPr/>
          <p:nvPr/>
        </p:nvCxnSpPr>
        <p:spPr>
          <a:xfrm>
            <a:off x="1790700" y="5346700"/>
            <a:ext cx="2540000" cy="0"/>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456005F6-E15F-267B-16D4-EB4EE3FB9564}"/>
              </a:ext>
            </a:extLst>
          </p:cNvPr>
          <p:cNvCxnSpPr/>
          <p:nvPr/>
        </p:nvCxnSpPr>
        <p:spPr>
          <a:xfrm>
            <a:off x="4330700" y="5346700"/>
            <a:ext cx="2540000" cy="0"/>
          </a:xfrm>
          <a:prstGeom prst="straightConnector1">
            <a:avLst/>
          </a:prstGeom>
          <a:ln w="508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urved Connector 8">
            <a:extLst>
              <a:ext uri="{FF2B5EF4-FFF2-40B4-BE49-F238E27FC236}">
                <a16:creationId xmlns:a16="http://schemas.microsoft.com/office/drawing/2014/main" id="{A32C33DE-AF67-BDD6-6FEE-CD33C8E86770}"/>
              </a:ext>
            </a:extLst>
          </p:cNvPr>
          <p:cNvCxnSpPr>
            <a:cxnSpLocks/>
          </p:cNvCxnSpPr>
          <p:nvPr/>
        </p:nvCxnSpPr>
        <p:spPr>
          <a:xfrm rot="10800000" flipV="1">
            <a:off x="431800" y="5702300"/>
            <a:ext cx="2336800" cy="292100"/>
          </a:xfrm>
          <a:prstGeom prst="curvedConnector3">
            <a:avLst/>
          </a:prstGeom>
          <a:ln w="50800">
            <a:solidFill>
              <a:srgbClr val="FFC000"/>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3" name="Graphic 12" descr="Lock with solid fill">
            <a:extLst>
              <a:ext uri="{FF2B5EF4-FFF2-40B4-BE49-F238E27FC236}">
                <a16:creationId xmlns:a16="http://schemas.microsoft.com/office/drawing/2014/main" id="{882F7BF0-76D6-FBD1-9FF6-59565D36F7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4550" y="5105400"/>
            <a:ext cx="457200" cy="457200"/>
          </a:xfrm>
          <a:prstGeom prst="rect">
            <a:avLst/>
          </a:prstGeom>
        </p:spPr>
      </p:pic>
      <p:sp>
        <p:nvSpPr>
          <p:cNvPr id="17" name="TextBox 16">
            <a:extLst>
              <a:ext uri="{FF2B5EF4-FFF2-40B4-BE49-F238E27FC236}">
                <a16:creationId xmlns:a16="http://schemas.microsoft.com/office/drawing/2014/main" id="{04BD11D0-15FA-46FF-9A94-E0D0CCFD99F8}"/>
              </a:ext>
            </a:extLst>
          </p:cNvPr>
          <p:cNvSpPr txBox="1"/>
          <p:nvPr/>
        </p:nvSpPr>
        <p:spPr>
          <a:xfrm>
            <a:off x="2870200" y="4933950"/>
            <a:ext cx="457200" cy="368300"/>
          </a:xfrm>
          <a:prstGeom prst="rect">
            <a:avLst/>
          </a:prstGeom>
          <a:noFill/>
        </p:spPr>
        <p:txBody>
          <a:bodyPr wrap="square" rtlCol="0">
            <a:spAutoFit/>
          </a:bodyPr>
          <a:lstStyle/>
          <a:p>
            <a:r>
              <a:rPr lang="en-US" dirty="0"/>
              <a:t>PT</a:t>
            </a:r>
          </a:p>
        </p:txBody>
      </p:sp>
      <p:sp>
        <p:nvSpPr>
          <p:cNvPr id="18" name="TextBox 17">
            <a:extLst>
              <a:ext uri="{FF2B5EF4-FFF2-40B4-BE49-F238E27FC236}">
                <a16:creationId xmlns:a16="http://schemas.microsoft.com/office/drawing/2014/main" id="{EFFEDE4F-B76A-5B69-9840-70CE7F180A47}"/>
              </a:ext>
            </a:extLst>
          </p:cNvPr>
          <p:cNvSpPr txBox="1"/>
          <p:nvPr/>
        </p:nvSpPr>
        <p:spPr>
          <a:xfrm>
            <a:off x="1282700" y="5940425"/>
            <a:ext cx="609600" cy="369332"/>
          </a:xfrm>
          <a:prstGeom prst="rect">
            <a:avLst/>
          </a:prstGeom>
          <a:noFill/>
        </p:spPr>
        <p:txBody>
          <a:bodyPr wrap="square" rtlCol="0">
            <a:spAutoFit/>
          </a:bodyPr>
          <a:lstStyle/>
          <a:p>
            <a:r>
              <a:rPr lang="en-US" dirty="0"/>
              <a:t>VT1</a:t>
            </a:r>
          </a:p>
        </p:txBody>
      </p:sp>
      <p:sp>
        <p:nvSpPr>
          <p:cNvPr id="19" name="TextBox 18">
            <a:extLst>
              <a:ext uri="{FF2B5EF4-FFF2-40B4-BE49-F238E27FC236}">
                <a16:creationId xmlns:a16="http://schemas.microsoft.com/office/drawing/2014/main" id="{996596A5-8A0D-37E1-B2D1-4725458120F9}"/>
              </a:ext>
            </a:extLst>
          </p:cNvPr>
          <p:cNvSpPr txBox="1"/>
          <p:nvPr/>
        </p:nvSpPr>
        <p:spPr>
          <a:xfrm>
            <a:off x="5295900" y="4933950"/>
            <a:ext cx="609600" cy="368300"/>
          </a:xfrm>
          <a:prstGeom prst="rect">
            <a:avLst/>
          </a:prstGeom>
          <a:noFill/>
        </p:spPr>
        <p:txBody>
          <a:bodyPr wrap="square" rtlCol="0">
            <a:spAutoFit/>
          </a:bodyPr>
          <a:lstStyle/>
          <a:p>
            <a:r>
              <a:rPr lang="en-US" dirty="0"/>
              <a:t>VT2</a:t>
            </a:r>
          </a:p>
        </p:txBody>
      </p:sp>
      <p:pic>
        <p:nvPicPr>
          <p:cNvPr id="20" name="Picture 2" descr="VMworld 2019 Day 2 Keynote: Demo ...">
            <a:extLst>
              <a:ext uri="{FF2B5EF4-FFF2-40B4-BE49-F238E27FC236}">
                <a16:creationId xmlns:a16="http://schemas.microsoft.com/office/drawing/2014/main" id="{60F10B21-7712-89E7-C705-4C62500303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9717" y="6184900"/>
            <a:ext cx="925608" cy="61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10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5B46-5539-88CF-C3A9-C5C37CE22BDF}"/>
              </a:ext>
            </a:extLst>
          </p:cNvPr>
          <p:cNvSpPr>
            <a:spLocks noGrp="1"/>
          </p:cNvSpPr>
          <p:nvPr>
            <p:ph type="title"/>
          </p:nvPr>
        </p:nvSpPr>
        <p:spPr/>
        <p:txBody>
          <a:bodyPr/>
          <a:lstStyle/>
          <a:p>
            <a:r>
              <a:rPr lang="en-US" dirty="0">
                <a:solidFill>
                  <a:schemeClr val="bg1"/>
                </a:solidFill>
              </a:rPr>
              <a:t>Migration Challenges - Old Habits die hard</a:t>
            </a:r>
          </a:p>
        </p:txBody>
      </p:sp>
      <p:sp>
        <p:nvSpPr>
          <p:cNvPr id="3" name="Content Placeholder 2">
            <a:extLst>
              <a:ext uri="{FF2B5EF4-FFF2-40B4-BE49-F238E27FC236}">
                <a16:creationId xmlns:a16="http://schemas.microsoft.com/office/drawing/2014/main" id="{BA947846-2D3E-75A8-C9F5-BD2753ECC379}"/>
              </a:ext>
            </a:extLst>
          </p:cNvPr>
          <p:cNvSpPr>
            <a:spLocks noGrp="1"/>
          </p:cNvSpPr>
          <p:nvPr>
            <p:ph idx="1"/>
          </p:nvPr>
        </p:nvSpPr>
        <p:spPr/>
        <p:txBody>
          <a:bodyPr>
            <a:normAutofit fontScale="55000" lnSpcReduction="20000"/>
          </a:bodyPr>
          <a:lstStyle/>
          <a:p>
            <a:pPr>
              <a:spcAft>
                <a:spcPts val="1500"/>
              </a:spcAft>
            </a:pPr>
            <a:r>
              <a:rPr lang="en-US" dirty="0">
                <a:solidFill>
                  <a:schemeClr val="bg1"/>
                </a:solidFill>
              </a:rPr>
              <a:t>Forget thread is a resource</a:t>
            </a:r>
          </a:p>
          <a:p>
            <a:pPr>
              <a:spcAft>
                <a:spcPts val="1500"/>
              </a:spcAft>
            </a:pPr>
            <a:r>
              <a:rPr lang="en-IN" dirty="0">
                <a:solidFill>
                  <a:schemeClr val="bg1"/>
                </a:solidFill>
              </a:rPr>
              <a:t>Thread pool =&gt; thread per task</a:t>
            </a:r>
          </a:p>
          <a:p>
            <a:pPr>
              <a:spcAft>
                <a:spcPts val="1500"/>
              </a:spcAft>
            </a:pPr>
            <a:r>
              <a:rPr lang="en-IN" dirty="0">
                <a:solidFill>
                  <a:schemeClr val="bg1"/>
                </a:solidFill>
              </a:rPr>
              <a:t>Find(platform).replace(virtual) ❌ - Virtual threads are not faster than platform threads</a:t>
            </a:r>
          </a:p>
          <a:p>
            <a:pPr>
              <a:spcAft>
                <a:spcPts val="1500"/>
              </a:spcAft>
              <a:buFont typeface="Arial" panose="020B0604020202020204" pitchFamily="34" charset="0"/>
              <a:buChar char="•"/>
            </a:pPr>
            <a:r>
              <a:rPr lang="en-IN" dirty="0">
                <a:solidFill>
                  <a:schemeClr val="bg1"/>
                </a:solidFill>
              </a:rPr>
              <a:t>Rate limiting using semaphores</a:t>
            </a:r>
          </a:p>
          <a:p>
            <a:pPr>
              <a:spcAft>
                <a:spcPts val="1500"/>
              </a:spcAft>
              <a:buFont typeface="Arial" panose="020B0604020202020204" pitchFamily="34" charset="0"/>
              <a:buChar char="•"/>
            </a:pPr>
            <a:r>
              <a:rPr lang="en-IN" dirty="0">
                <a:solidFill>
                  <a:schemeClr val="bg1"/>
                </a:solidFill>
              </a:rPr>
              <a:t>Simple blocking I/O</a:t>
            </a:r>
          </a:p>
          <a:p>
            <a:pPr>
              <a:spcAft>
                <a:spcPts val="1500"/>
              </a:spcAft>
              <a:buFont typeface="Arial" panose="020B0604020202020204" pitchFamily="34" charset="0"/>
              <a:buChar char="•"/>
            </a:pPr>
            <a:r>
              <a:rPr lang="en-IN" dirty="0">
                <a:solidFill>
                  <a:schemeClr val="bg1"/>
                </a:solidFill>
              </a:rPr>
              <a:t>Don’t cache in </a:t>
            </a:r>
            <a:r>
              <a:rPr lang="en-IN" dirty="0" err="1">
                <a:solidFill>
                  <a:schemeClr val="bg1"/>
                </a:solidFill>
              </a:rPr>
              <a:t>ThreadLocals</a:t>
            </a:r>
            <a:endParaRPr lang="en-IN" dirty="0">
              <a:solidFill>
                <a:schemeClr val="bg1"/>
              </a:solidFill>
            </a:endParaRPr>
          </a:p>
          <a:p>
            <a:pPr>
              <a:spcAft>
                <a:spcPts val="1500"/>
              </a:spcAft>
              <a:buFont typeface="Arial" panose="020B0604020202020204" pitchFamily="34" charset="0"/>
              <a:buChar char="•"/>
            </a:pPr>
            <a:r>
              <a:rPr lang="en-IN" dirty="0">
                <a:solidFill>
                  <a:schemeClr val="bg1"/>
                </a:solidFill>
              </a:rPr>
              <a:t>Avoid pinning (synchronized ❌ </a:t>
            </a:r>
            <a:r>
              <a:rPr lang="en-IN" dirty="0" err="1">
                <a:solidFill>
                  <a:schemeClr val="bg1"/>
                </a:solidFill>
              </a:rPr>
              <a:t>ReentrantLock</a:t>
            </a:r>
            <a:r>
              <a:rPr lang="en-IN" dirty="0">
                <a:solidFill>
                  <a:schemeClr val="bg1"/>
                </a:solidFill>
              </a:rPr>
              <a:t> ✅)</a:t>
            </a:r>
          </a:p>
          <a:p>
            <a:pPr>
              <a:spcAft>
                <a:spcPts val="1500"/>
              </a:spcAft>
              <a:buFont typeface="Arial" panose="020B0604020202020204" pitchFamily="34" charset="0"/>
              <a:buChar char="•"/>
            </a:pPr>
            <a:r>
              <a:rPr lang="en-IN" dirty="0">
                <a:solidFill>
                  <a:schemeClr val="bg1"/>
                </a:solidFill>
              </a:rPr>
              <a:t>Lack of fairness</a:t>
            </a:r>
          </a:p>
          <a:p>
            <a:pPr>
              <a:spcAft>
                <a:spcPts val="1500"/>
              </a:spcAft>
              <a:buFont typeface="Arial" panose="020B0604020202020204" pitchFamily="34" charset="0"/>
              <a:buChar char="•"/>
            </a:pPr>
            <a:r>
              <a:rPr lang="en-IN" dirty="0">
                <a:solidFill>
                  <a:schemeClr val="bg1"/>
                </a:solidFill>
              </a:rPr>
              <a:t>Prepare of extra memory</a:t>
            </a:r>
          </a:p>
          <a:p>
            <a:endParaRPr lang="en-US" dirty="0">
              <a:solidFill>
                <a:schemeClr val="bg1"/>
              </a:solidFill>
            </a:endParaRPr>
          </a:p>
        </p:txBody>
      </p:sp>
    </p:spTree>
    <p:extLst>
      <p:ext uri="{BB962C8B-B14F-4D97-AF65-F5344CB8AC3E}">
        <p14:creationId xmlns:p14="http://schemas.microsoft.com/office/powerpoint/2010/main" val="136744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2782-ADAB-3202-031B-FA9BA6F0C9D8}"/>
              </a:ext>
            </a:extLst>
          </p:cNvPr>
          <p:cNvSpPr>
            <a:spLocks noGrp="1"/>
          </p:cNvSpPr>
          <p:nvPr>
            <p:ph type="title"/>
          </p:nvPr>
        </p:nvSpPr>
        <p:spPr/>
        <p:txBody>
          <a:bodyPr/>
          <a:lstStyle/>
          <a:p>
            <a:r>
              <a:rPr lang="en-US" dirty="0">
                <a:solidFill>
                  <a:schemeClr val="bg1"/>
                </a:solidFill>
              </a:rPr>
              <a:t>My Thread pins… </a:t>
            </a:r>
            <a:r>
              <a:rPr lang="en-US" dirty="0"/>
              <a:t>😩</a:t>
            </a:r>
          </a:p>
        </p:txBody>
      </p:sp>
      <p:sp>
        <p:nvSpPr>
          <p:cNvPr id="3" name="Content Placeholder 2">
            <a:extLst>
              <a:ext uri="{FF2B5EF4-FFF2-40B4-BE49-F238E27FC236}">
                <a16:creationId xmlns:a16="http://schemas.microsoft.com/office/drawing/2014/main" id="{EAE72D44-24C7-DF5A-EB66-77D6C9BC2C3F}"/>
              </a:ext>
            </a:extLst>
          </p:cNvPr>
          <p:cNvSpPr>
            <a:spLocks noGrp="1"/>
          </p:cNvSpPr>
          <p:nvPr>
            <p:ph idx="1"/>
          </p:nvPr>
        </p:nvSpPr>
        <p:spPr/>
        <p:txBody>
          <a:bodyPr>
            <a:normAutofit lnSpcReduction="10000"/>
          </a:bodyPr>
          <a:lstStyle/>
          <a:p>
            <a:r>
              <a:rPr lang="en-US" dirty="0">
                <a:solidFill>
                  <a:schemeClr val="bg1"/>
                </a:solidFill>
              </a:rPr>
              <a:t>Avoid pinning by using </a:t>
            </a:r>
            <a:r>
              <a:rPr lang="en-IN" dirty="0" err="1">
                <a:solidFill>
                  <a:schemeClr val="bg1"/>
                </a:solidFill>
              </a:rPr>
              <a:t>ReentrantLock</a:t>
            </a:r>
            <a:r>
              <a:rPr lang="en-IN" dirty="0">
                <a:solidFill>
                  <a:schemeClr val="bg1"/>
                </a:solidFill>
              </a:rPr>
              <a:t> instead of synchronized</a:t>
            </a:r>
          </a:p>
          <a:p>
            <a:r>
              <a:rPr lang="en-IN" dirty="0">
                <a:solidFill>
                  <a:schemeClr val="bg1"/>
                </a:solidFill>
              </a:rPr>
              <a:t>OLD code and library code are difficult to fix</a:t>
            </a:r>
            <a:endParaRPr lang="en-US" dirty="0">
              <a:solidFill>
                <a:schemeClr val="bg1"/>
              </a:solidFill>
            </a:endParaRPr>
          </a:p>
          <a:p>
            <a:r>
              <a:rPr lang="en-US" dirty="0">
                <a:solidFill>
                  <a:schemeClr val="bg1"/>
                </a:solidFill>
                <a:hlinkClick r:id="rId3">
                  <a:extLst>
                    <a:ext uri="{A12FA001-AC4F-418D-AE19-62706E023703}">
                      <ahyp:hlinkClr xmlns:ahyp="http://schemas.microsoft.com/office/drawing/2018/hyperlinkcolor" val="tx"/>
                    </a:ext>
                  </a:extLst>
                </a:hlinkClick>
              </a:rPr>
              <a:t>https://quarkus.io/guides/virtual-threads</a:t>
            </a:r>
            <a:endParaRPr lang="en-US" dirty="0">
              <a:solidFill>
                <a:schemeClr val="bg1"/>
              </a:solidFill>
            </a:endParaRPr>
          </a:p>
          <a:p>
            <a:pPr lvl="1"/>
            <a:r>
              <a:rPr lang="en-IN" dirty="0"/>
              <a:t>&lt;dependency&gt; &lt;</a:t>
            </a:r>
            <a:r>
              <a:rPr lang="en-IN" dirty="0" err="1"/>
              <a:t>groupId</a:t>
            </a:r>
            <a:r>
              <a:rPr lang="en-IN" dirty="0"/>
              <a:t>&gt;io.quarkus.junit5&lt;/</a:t>
            </a:r>
            <a:r>
              <a:rPr lang="en-IN" dirty="0" err="1"/>
              <a:t>groupId</a:t>
            </a:r>
            <a:r>
              <a:rPr lang="en-IN" dirty="0"/>
              <a:t>&gt; &lt;</a:t>
            </a:r>
            <a:r>
              <a:rPr lang="en-IN" dirty="0" err="1"/>
              <a:t>artifactId</a:t>
            </a:r>
            <a:r>
              <a:rPr lang="en-IN" dirty="0"/>
              <a:t>&gt;junit5-virtual-threads&lt;/</a:t>
            </a:r>
            <a:r>
              <a:rPr lang="en-IN" dirty="0" err="1"/>
              <a:t>artifactId</a:t>
            </a:r>
            <a:r>
              <a:rPr lang="en-IN" dirty="0"/>
              <a:t>&gt; &lt;scope&gt;test&lt;/scope&gt; &lt;/dependency&gt;</a:t>
            </a:r>
            <a:endParaRPr lang="en-US" dirty="0">
              <a:solidFill>
                <a:schemeClr val="bg1"/>
              </a:solidFill>
            </a:endParaRPr>
          </a:p>
          <a:p>
            <a:r>
              <a:rPr lang="en-US" dirty="0">
                <a:solidFill>
                  <a:schemeClr val="bg1"/>
                </a:solidFill>
              </a:rPr>
              <a:t>Junit5 extension - </a:t>
            </a:r>
            <a:r>
              <a:rPr lang="en-US" dirty="0">
                <a:solidFill>
                  <a:schemeClr val="bg1"/>
                </a:solidFill>
                <a:hlinkClick r:id="rId4">
                  <a:extLst>
                    <a:ext uri="{A12FA001-AC4F-418D-AE19-62706E023703}">
                      <ahyp:hlinkClr xmlns:ahyp="http://schemas.microsoft.com/office/drawing/2018/hyperlinkcolor" val="tx"/>
                    </a:ext>
                  </a:extLst>
                </a:hlinkClick>
              </a:rPr>
              <a:t>https://github.com/cescoffier/loom-unit/tree/main</a:t>
            </a:r>
            <a:endParaRPr lang="en-US" dirty="0">
              <a:solidFill>
                <a:schemeClr val="bg1"/>
              </a:solidFill>
            </a:endParaRPr>
          </a:p>
          <a:p>
            <a:r>
              <a:rPr lang="en-US" dirty="0">
                <a:solidFill>
                  <a:schemeClr val="bg1"/>
                </a:solidFill>
              </a:rPr>
              <a:t>@</a:t>
            </a:r>
            <a:r>
              <a:rPr lang="en-US" dirty="0" err="1">
                <a:solidFill>
                  <a:schemeClr val="bg1"/>
                </a:solidFill>
              </a:rPr>
              <a:t>ShouldNotPin</a:t>
            </a:r>
            <a:r>
              <a:rPr lang="en-US" dirty="0">
                <a:solidFill>
                  <a:schemeClr val="bg1"/>
                </a:solidFill>
              </a:rPr>
              <a:t> @</a:t>
            </a:r>
            <a:r>
              <a:rPr lang="en-US" dirty="0" err="1">
                <a:solidFill>
                  <a:schemeClr val="bg1"/>
                </a:solidFill>
              </a:rPr>
              <a:t>ShouldPin</a:t>
            </a:r>
            <a:endParaRPr lang="en-US" dirty="0">
              <a:solidFill>
                <a:schemeClr val="bg1"/>
              </a:solidFill>
            </a:endParaRPr>
          </a:p>
          <a:p>
            <a:r>
              <a:rPr lang="en-US" dirty="0">
                <a:solidFill>
                  <a:schemeClr val="bg1"/>
                </a:solidFill>
              </a:rPr>
              <a:t>War story – </a:t>
            </a:r>
            <a:r>
              <a:rPr lang="en-US" dirty="0" err="1">
                <a:solidFill>
                  <a:schemeClr val="bg1"/>
                </a:solidFill>
              </a:rPr>
              <a:t>NetFlix</a:t>
            </a:r>
            <a:r>
              <a:rPr lang="en-US" dirty="0">
                <a:solidFill>
                  <a:schemeClr val="bg1"/>
                </a:solidFill>
              </a:rPr>
              <a:t>, Dude Where’s my lock</a:t>
            </a:r>
          </a:p>
          <a:p>
            <a:r>
              <a:rPr lang="en-US" dirty="0">
                <a:solidFill>
                  <a:schemeClr val="bg1"/>
                </a:solidFill>
              </a:rPr>
              <a:t>JEP 491: Synchronize Virtual Threads without Pinning</a:t>
            </a:r>
          </a:p>
        </p:txBody>
      </p:sp>
    </p:spTree>
    <p:extLst>
      <p:ext uri="{BB962C8B-B14F-4D97-AF65-F5344CB8AC3E}">
        <p14:creationId xmlns:p14="http://schemas.microsoft.com/office/powerpoint/2010/main" val="171097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9A45-C576-BB92-E4A8-0BC1472618C8}"/>
              </a:ext>
            </a:extLst>
          </p:cNvPr>
          <p:cNvSpPr>
            <a:spLocks noGrp="1"/>
          </p:cNvSpPr>
          <p:nvPr>
            <p:ph type="title"/>
          </p:nvPr>
        </p:nvSpPr>
        <p:spPr/>
        <p:txBody>
          <a:bodyPr/>
          <a:lstStyle/>
          <a:p>
            <a:r>
              <a:rPr lang="en-US" dirty="0">
                <a:solidFill>
                  <a:schemeClr val="bg1"/>
                </a:solidFill>
              </a:rPr>
              <a:t>Adoption underway</a:t>
            </a:r>
          </a:p>
        </p:txBody>
      </p:sp>
      <p:pic>
        <p:nvPicPr>
          <p:cNvPr id="6" name="Content Placeholder 5">
            <a:extLst>
              <a:ext uri="{FF2B5EF4-FFF2-40B4-BE49-F238E27FC236}">
                <a16:creationId xmlns:a16="http://schemas.microsoft.com/office/drawing/2014/main" id="{E455A891-FF12-126F-4CFA-3FD1486EB6F1}"/>
              </a:ext>
            </a:extLst>
          </p:cNvPr>
          <p:cNvPicPr>
            <a:picLocks noGrp="1" noChangeAspect="1"/>
          </p:cNvPicPr>
          <p:nvPr>
            <p:ph idx="1"/>
          </p:nvPr>
        </p:nvPicPr>
        <p:blipFill>
          <a:blip r:embed="rId3"/>
          <a:stretch>
            <a:fillRect/>
          </a:stretch>
        </p:blipFill>
        <p:spPr>
          <a:xfrm>
            <a:off x="1117551" y="1681165"/>
            <a:ext cx="6172102" cy="2958306"/>
          </a:xfrm>
        </p:spPr>
      </p:pic>
      <p:pic>
        <p:nvPicPr>
          <p:cNvPr id="8" name="Picture 7">
            <a:extLst>
              <a:ext uri="{FF2B5EF4-FFF2-40B4-BE49-F238E27FC236}">
                <a16:creationId xmlns:a16="http://schemas.microsoft.com/office/drawing/2014/main" id="{D383EFBC-5CCD-D6DB-8277-058050514D24}"/>
              </a:ext>
            </a:extLst>
          </p:cNvPr>
          <p:cNvPicPr>
            <a:picLocks noChangeAspect="1"/>
          </p:cNvPicPr>
          <p:nvPr/>
        </p:nvPicPr>
        <p:blipFill>
          <a:blip r:embed="rId4"/>
          <a:stretch>
            <a:fillRect/>
          </a:stretch>
        </p:blipFill>
        <p:spPr>
          <a:xfrm>
            <a:off x="6096000" y="1351954"/>
            <a:ext cx="6172200" cy="2273300"/>
          </a:xfrm>
          <a:prstGeom prst="rect">
            <a:avLst/>
          </a:prstGeom>
        </p:spPr>
      </p:pic>
      <p:pic>
        <p:nvPicPr>
          <p:cNvPr id="12" name="Picture 11">
            <a:extLst>
              <a:ext uri="{FF2B5EF4-FFF2-40B4-BE49-F238E27FC236}">
                <a16:creationId xmlns:a16="http://schemas.microsoft.com/office/drawing/2014/main" id="{64CCAFA6-6D6B-AECF-B3DE-DCA3C7586F70}"/>
              </a:ext>
            </a:extLst>
          </p:cNvPr>
          <p:cNvPicPr>
            <a:picLocks noChangeAspect="1"/>
          </p:cNvPicPr>
          <p:nvPr/>
        </p:nvPicPr>
        <p:blipFill>
          <a:blip r:embed="rId5"/>
          <a:stretch>
            <a:fillRect/>
          </a:stretch>
        </p:blipFill>
        <p:spPr>
          <a:xfrm>
            <a:off x="1447580" y="1333203"/>
            <a:ext cx="4368800" cy="2209800"/>
          </a:xfrm>
          <a:prstGeom prst="rect">
            <a:avLst/>
          </a:prstGeom>
        </p:spPr>
      </p:pic>
      <p:pic>
        <p:nvPicPr>
          <p:cNvPr id="14" name="Picture 13">
            <a:extLst>
              <a:ext uri="{FF2B5EF4-FFF2-40B4-BE49-F238E27FC236}">
                <a16:creationId xmlns:a16="http://schemas.microsoft.com/office/drawing/2014/main" id="{20CA2432-EEA4-7403-D67A-0D14F493F49D}"/>
              </a:ext>
            </a:extLst>
          </p:cNvPr>
          <p:cNvPicPr>
            <a:picLocks noChangeAspect="1"/>
          </p:cNvPicPr>
          <p:nvPr/>
        </p:nvPicPr>
        <p:blipFill>
          <a:blip r:embed="rId6"/>
          <a:stretch>
            <a:fillRect/>
          </a:stretch>
        </p:blipFill>
        <p:spPr>
          <a:xfrm>
            <a:off x="5067300" y="4477743"/>
            <a:ext cx="7366000" cy="1917700"/>
          </a:xfrm>
          <a:prstGeom prst="rect">
            <a:avLst/>
          </a:prstGeom>
        </p:spPr>
      </p:pic>
      <p:pic>
        <p:nvPicPr>
          <p:cNvPr id="16" name="Picture 15">
            <a:extLst>
              <a:ext uri="{FF2B5EF4-FFF2-40B4-BE49-F238E27FC236}">
                <a16:creationId xmlns:a16="http://schemas.microsoft.com/office/drawing/2014/main" id="{BECC467A-417E-9DAA-A3E2-8FEB5E20ABDF}"/>
              </a:ext>
            </a:extLst>
          </p:cNvPr>
          <p:cNvPicPr>
            <a:picLocks noChangeAspect="1"/>
          </p:cNvPicPr>
          <p:nvPr/>
        </p:nvPicPr>
        <p:blipFill>
          <a:blip r:embed="rId7"/>
          <a:stretch>
            <a:fillRect/>
          </a:stretch>
        </p:blipFill>
        <p:spPr>
          <a:xfrm>
            <a:off x="7340453" y="2762747"/>
            <a:ext cx="6350000" cy="2222500"/>
          </a:xfrm>
          <a:prstGeom prst="rect">
            <a:avLst/>
          </a:prstGeom>
        </p:spPr>
      </p:pic>
      <p:pic>
        <p:nvPicPr>
          <p:cNvPr id="10" name="Picture 9">
            <a:extLst>
              <a:ext uri="{FF2B5EF4-FFF2-40B4-BE49-F238E27FC236}">
                <a16:creationId xmlns:a16="http://schemas.microsoft.com/office/drawing/2014/main" id="{16DFE67A-C195-4F15-001B-31021AC39538}"/>
              </a:ext>
            </a:extLst>
          </p:cNvPr>
          <p:cNvPicPr>
            <a:picLocks noChangeAspect="1"/>
          </p:cNvPicPr>
          <p:nvPr/>
        </p:nvPicPr>
        <p:blipFill>
          <a:blip r:embed="rId8"/>
          <a:stretch>
            <a:fillRect/>
          </a:stretch>
        </p:blipFill>
        <p:spPr>
          <a:xfrm>
            <a:off x="952500" y="3969247"/>
            <a:ext cx="4064000" cy="2755900"/>
          </a:xfrm>
          <a:prstGeom prst="rect">
            <a:avLst/>
          </a:prstGeom>
        </p:spPr>
      </p:pic>
    </p:spTree>
    <p:extLst>
      <p:ext uri="{BB962C8B-B14F-4D97-AF65-F5344CB8AC3E}">
        <p14:creationId xmlns:p14="http://schemas.microsoft.com/office/powerpoint/2010/main" val="155735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4B9B-8D41-D1A2-FE2E-26C908BABF66}"/>
              </a:ext>
            </a:extLst>
          </p:cNvPr>
          <p:cNvSpPr>
            <a:spLocks noGrp="1"/>
          </p:cNvSpPr>
          <p:nvPr>
            <p:ph type="title"/>
          </p:nvPr>
        </p:nvSpPr>
        <p:spPr/>
        <p:txBody>
          <a:bodyPr/>
          <a:lstStyle/>
          <a:p>
            <a:r>
              <a:rPr lang="en-US" dirty="0">
                <a:solidFill>
                  <a:schemeClr val="bg1"/>
                </a:solidFill>
              </a:rPr>
              <a:t>Structured Concurrency</a:t>
            </a:r>
          </a:p>
        </p:txBody>
      </p:sp>
      <p:sp>
        <p:nvSpPr>
          <p:cNvPr id="3" name="Content Placeholder 2">
            <a:extLst>
              <a:ext uri="{FF2B5EF4-FFF2-40B4-BE49-F238E27FC236}">
                <a16:creationId xmlns:a16="http://schemas.microsoft.com/office/drawing/2014/main" id="{85E35FFB-B3E5-49EA-59F1-D4DAD003C38D}"/>
              </a:ext>
            </a:extLst>
          </p:cNvPr>
          <p:cNvSpPr>
            <a:spLocks noGrp="1"/>
          </p:cNvSpPr>
          <p:nvPr>
            <p:ph idx="1"/>
          </p:nvPr>
        </p:nvSpPr>
        <p:spPr/>
        <p:txBody>
          <a:bodyPr/>
          <a:lstStyle/>
          <a:p>
            <a:r>
              <a:rPr lang="en-US" dirty="0">
                <a:solidFill>
                  <a:schemeClr val="bg1"/>
                </a:solidFill>
              </a:rPr>
              <a:t>Write code again in imperative style</a:t>
            </a:r>
          </a:p>
          <a:p>
            <a:r>
              <a:rPr lang="en-US" dirty="0">
                <a:solidFill>
                  <a:schemeClr val="bg1"/>
                </a:solidFill>
              </a:rPr>
              <a:t>Virtual Thread under the hood</a:t>
            </a:r>
          </a:p>
        </p:txBody>
      </p:sp>
      <p:pic>
        <p:nvPicPr>
          <p:cNvPr id="4" name="Picture 2" descr="VMworld 2019 Day 2 Keynote: Demo ...">
            <a:extLst>
              <a:ext uri="{FF2B5EF4-FFF2-40B4-BE49-F238E27FC236}">
                <a16:creationId xmlns:a16="http://schemas.microsoft.com/office/drawing/2014/main" id="{1B964660-A632-6FD4-2063-8E001414D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9717" y="6184900"/>
            <a:ext cx="925608" cy="61595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The text preceding this figure describes it.">
            <a:extLst>
              <a:ext uri="{FF2B5EF4-FFF2-40B4-BE49-F238E27FC236}">
                <a16:creationId xmlns:a16="http://schemas.microsoft.com/office/drawing/2014/main" id="{2EA6E5E1-BBDA-22A9-F3D2-0F3C23215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55" y="1190625"/>
            <a:ext cx="4687566"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586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73A9-7028-1E64-35B3-82886B256462}"/>
              </a:ext>
            </a:extLst>
          </p:cNvPr>
          <p:cNvSpPr>
            <a:spLocks noGrp="1"/>
          </p:cNvSpPr>
          <p:nvPr>
            <p:ph type="title"/>
          </p:nvPr>
        </p:nvSpPr>
        <p:spPr>
          <a:xfrm>
            <a:off x="4235450" y="2549525"/>
            <a:ext cx="3721100" cy="1325563"/>
          </a:xfrm>
        </p:spPr>
        <p:txBody>
          <a:bodyPr/>
          <a:lstStyle/>
          <a:p>
            <a:r>
              <a:rPr lang="kn-IN" dirty="0" err="1">
                <a:solidFill>
                  <a:schemeClr val="bg1"/>
                </a:solidFill>
              </a:rPr>
              <a:t>ಧನ್ಯವಾದಗಳು</a:t>
            </a:r>
            <a:r>
              <a:rPr lang="en-US" dirty="0">
                <a:solidFill>
                  <a:schemeClr val="bg1"/>
                </a:solidFill>
              </a:rPr>
              <a:t> 🙏</a:t>
            </a:r>
          </a:p>
        </p:txBody>
      </p:sp>
    </p:spTree>
    <p:extLst>
      <p:ext uri="{BB962C8B-B14F-4D97-AF65-F5344CB8AC3E}">
        <p14:creationId xmlns:p14="http://schemas.microsoft.com/office/powerpoint/2010/main" val="296262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D97A-319E-86B7-DA75-678FD5D56993}"/>
              </a:ext>
            </a:extLst>
          </p:cNvPr>
          <p:cNvSpPr>
            <a:spLocks noGrp="1"/>
          </p:cNvSpPr>
          <p:nvPr>
            <p:ph type="title"/>
          </p:nvPr>
        </p:nvSpPr>
        <p:spPr/>
        <p:txBody>
          <a:bodyPr/>
          <a:lstStyle/>
          <a:p>
            <a:r>
              <a:rPr lang="en-US" dirty="0">
                <a:solidFill>
                  <a:schemeClr val="bg1"/>
                </a:solidFill>
              </a:rPr>
              <a:t>JDK 1.0 Green Threads</a:t>
            </a:r>
          </a:p>
        </p:txBody>
      </p:sp>
      <p:sp>
        <p:nvSpPr>
          <p:cNvPr id="3" name="Content Placeholder 2">
            <a:extLst>
              <a:ext uri="{FF2B5EF4-FFF2-40B4-BE49-F238E27FC236}">
                <a16:creationId xmlns:a16="http://schemas.microsoft.com/office/drawing/2014/main" id="{DE977DC4-2996-5DF1-96BE-231457351EFB}"/>
              </a:ext>
            </a:extLst>
          </p:cNvPr>
          <p:cNvSpPr>
            <a:spLocks noGrp="1"/>
          </p:cNvSpPr>
          <p:nvPr>
            <p:ph idx="1"/>
          </p:nvPr>
        </p:nvSpPr>
        <p:spPr/>
        <p:txBody>
          <a:bodyPr/>
          <a:lstStyle/>
          <a:p>
            <a:r>
              <a:rPr lang="en-US" dirty="0">
                <a:solidFill>
                  <a:schemeClr val="bg1"/>
                </a:solidFill>
              </a:rPr>
              <a:t>User-level threads</a:t>
            </a:r>
          </a:p>
          <a:p>
            <a:r>
              <a:rPr lang="en-US" dirty="0">
                <a:solidFill>
                  <a:schemeClr val="bg1"/>
                </a:solidFill>
              </a:rPr>
              <a:t>Allowed for portability</a:t>
            </a:r>
          </a:p>
          <a:p>
            <a:r>
              <a:rPr lang="en-US" dirty="0">
                <a:solidFill>
                  <a:schemeClr val="bg1"/>
                </a:solidFill>
              </a:rPr>
              <a:t>Independent scheduling</a:t>
            </a:r>
          </a:p>
          <a:p>
            <a:endParaRPr lang="en-US" dirty="0">
              <a:solidFill>
                <a:schemeClr val="bg1"/>
              </a:solidFill>
            </a:endParaRPr>
          </a:p>
          <a:p>
            <a:r>
              <a:rPr lang="en-US" dirty="0">
                <a:solidFill>
                  <a:schemeClr val="bg1"/>
                </a:solidFill>
              </a:rPr>
              <a:t>Cannot utilize multi-core processors</a:t>
            </a:r>
          </a:p>
          <a:p>
            <a:r>
              <a:rPr lang="en-US" dirty="0">
                <a:solidFill>
                  <a:schemeClr val="bg1"/>
                </a:solidFill>
              </a:rPr>
              <a:t>Blocking I/O</a:t>
            </a:r>
          </a:p>
          <a:p>
            <a:endParaRPr lang="en-US" dirty="0">
              <a:solidFill>
                <a:schemeClr val="bg1"/>
              </a:solidFill>
            </a:endParaRPr>
          </a:p>
        </p:txBody>
      </p:sp>
    </p:spTree>
    <p:extLst>
      <p:ext uri="{BB962C8B-B14F-4D97-AF65-F5344CB8AC3E}">
        <p14:creationId xmlns:p14="http://schemas.microsoft.com/office/powerpoint/2010/main" val="193263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D6AA-0E35-D2AF-B95A-1F9BD3309366}"/>
              </a:ext>
            </a:extLst>
          </p:cNvPr>
          <p:cNvSpPr>
            <a:spLocks noGrp="1"/>
          </p:cNvSpPr>
          <p:nvPr>
            <p:ph type="title"/>
          </p:nvPr>
        </p:nvSpPr>
        <p:spPr/>
        <p:txBody>
          <a:bodyPr/>
          <a:lstStyle/>
          <a:p>
            <a:r>
              <a:rPr lang="en-US" dirty="0">
                <a:solidFill>
                  <a:schemeClr val="bg1"/>
                </a:solidFill>
              </a:rPr>
              <a:t>Moore’s Law</a:t>
            </a:r>
          </a:p>
        </p:txBody>
      </p:sp>
      <p:pic>
        <p:nvPicPr>
          <p:cNvPr id="5" name="Content Placeholder 4" descr="10.1. Moore’s Law — CS160 Reader">
            <a:extLst>
              <a:ext uri="{FF2B5EF4-FFF2-40B4-BE49-F238E27FC236}">
                <a16:creationId xmlns:a16="http://schemas.microsoft.com/office/drawing/2014/main" id="{C55A1C1A-8842-A460-02C9-CA6730278A70}"/>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3140766" y="1348971"/>
            <a:ext cx="5379378" cy="4827992"/>
          </a:xfrm>
        </p:spPr>
      </p:pic>
      <p:sp>
        <p:nvSpPr>
          <p:cNvPr id="6" name="TextBox 5">
            <a:extLst>
              <a:ext uri="{FF2B5EF4-FFF2-40B4-BE49-F238E27FC236}">
                <a16:creationId xmlns:a16="http://schemas.microsoft.com/office/drawing/2014/main" id="{51B80225-16A4-FADA-63B4-39DDB6D8C02E}"/>
              </a:ext>
            </a:extLst>
          </p:cNvPr>
          <p:cNvSpPr txBox="1"/>
          <p:nvPr/>
        </p:nvSpPr>
        <p:spPr>
          <a:xfrm>
            <a:off x="3671856" y="6176963"/>
            <a:ext cx="4848287" cy="369332"/>
          </a:xfrm>
          <a:prstGeom prst="rect">
            <a:avLst/>
          </a:prstGeom>
          <a:noFill/>
        </p:spPr>
        <p:txBody>
          <a:bodyPr wrap="square" rtlCol="0">
            <a:spAutoFit/>
          </a:bodyPr>
          <a:lstStyle/>
          <a:p>
            <a:r>
              <a:rPr lang="en-US" sz="900" dirty="0">
                <a:solidFill>
                  <a:schemeClr val="bg1"/>
                </a:solidFill>
              </a:rPr>
              <a:t>By Max Roser, Hannah Ritchie - https://</a:t>
            </a:r>
            <a:r>
              <a:rPr lang="en-US" sz="900" dirty="0" err="1">
                <a:solidFill>
                  <a:schemeClr val="bg1"/>
                </a:solidFill>
              </a:rPr>
              <a:t>ourworldindata.org</a:t>
            </a:r>
            <a:r>
              <a:rPr lang="en-US" sz="900" dirty="0">
                <a:solidFill>
                  <a:schemeClr val="bg1"/>
                </a:solidFill>
              </a:rPr>
              <a:t>/uploads/2020/11/Transistor-Count-over-</a:t>
            </a:r>
            <a:r>
              <a:rPr lang="en-US" sz="900" dirty="0" err="1">
                <a:solidFill>
                  <a:schemeClr val="bg1"/>
                </a:solidFill>
              </a:rPr>
              <a:t>time.png</a:t>
            </a:r>
            <a:r>
              <a:rPr lang="en-US" sz="900" dirty="0">
                <a:solidFill>
                  <a:schemeClr val="bg1"/>
                </a:solidFill>
              </a:rPr>
              <a:t>, CC BY 4.0, https://</a:t>
            </a:r>
            <a:r>
              <a:rPr lang="en-US" sz="900" dirty="0" err="1">
                <a:solidFill>
                  <a:schemeClr val="bg1"/>
                </a:solidFill>
              </a:rPr>
              <a:t>commons.wikimedia.org</a:t>
            </a:r>
            <a:r>
              <a:rPr lang="en-US" sz="900" dirty="0">
                <a:solidFill>
                  <a:schemeClr val="bg1"/>
                </a:solidFill>
              </a:rPr>
              <a:t>/w/</a:t>
            </a:r>
            <a:r>
              <a:rPr lang="en-US" sz="900" dirty="0" err="1">
                <a:solidFill>
                  <a:schemeClr val="bg1"/>
                </a:solidFill>
              </a:rPr>
              <a:t>index.php?curid</a:t>
            </a:r>
            <a:r>
              <a:rPr lang="en-US" sz="900" dirty="0">
                <a:solidFill>
                  <a:schemeClr val="bg1"/>
                </a:solidFill>
              </a:rPr>
              <a:t>=98219918</a:t>
            </a:r>
          </a:p>
        </p:txBody>
      </p:sp>
    </p:spTree>
    <p:extLst>
      <p:ext uri="{BB962C8B-B14F-4D97-AF65-F5344CB8AC3E}">
        <p14:creationId xmlns:p14="http://schemas.microsoft.com/office/powerpoint/2010/main" val="154979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A16-4C32-E534-88B0-01B44CE3A2B1}"/>
              </a:ext>
            </a:extLst>
          </p:cNvPr>
          <p:cNvSpPr>
            <a:spLocks noGrp="1"/>
          </p:cNvSpPr>
          <p:nvPr>
            <p:ph type="title"/>
          </p:nvPr>
        </p:nvSpPr>
        <p:spPr/>
        <p:txBody>
          <a:bodyPr/>
          <a:lstStyle/>
          <a:p>
            <a:r>
              <a:rPr lang="en-US" dirty="0">
                <a:solidFill>
                  <a:schemeClr val="bg1"/>
                </a:solidFill>
              </a:rPr>
              <a:t>Free Lunch is over (H. Stutter)</a:t>
            </a:r>
          </a:p>
        </p:txBody>
      </p:sp>
      <p:pic>
        <p:nvPicPr>
          <p:cNvPr id="5" name="Picture 4" descr="Performance without the event loop | Dave Cheney">
            <a:extLst>
              <a:ext uri="{FF2B5EF4-FFF2-40B4-BE49-F238E27FC236}">
                <a16:creationId xmlns:a16="http://schemas.microsoft.com/office/drawing/2014/main" id="{101599B6-52E0-CE00-2108-59EA6283CC0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200938" y="1543006"/>
            <a:ext cx="4549361" cy="4527594"/>
          </a:xfrm>
          <a:prstGeom prst="rect">
            <a:avLst/>
          </a:prstGeom>
        </p:spPr>
      </p:pic>
      <p:sp>
        <p:nvSpPr>
          <p:cNvPr id="6" name="TextBox 5">
            <a:extLst>
              <a:ext uri="{FF2B5EF4-FFF2-40B4-BE49-F238E27FC236}">
                <a16:creationId xmlns:a16="http://schemas.microsoft.com/office/drawing/2014/main" id="{B7D9B8B7-C1F1-F28F-554F-05DB51CAFF7C}"/>
              </a:ext>
            </a:extLst>
          </p:cNvPr>
          <p:cNvSpPr txBox="1"/>
          <p:nvPr/>
        </p:nvSpPr>
        <p:spPr>
          <a:xfrm>
            <a:off x="4200938" y="6103940"/>
            <a:ext cx="4549361" cy="369332"/>
          </a:xfrm>
          <a:prstGeom prst="rect">
            <a:avLst/>
          </a:prstGeom>
          <a:noFill/>
        </p:spPr>
        <p:txBody>
          <a:bodyPr wrap="square" rtlCol="0">
            <a:spAutoFit/>
          </a:bodyPr>
          <a:lstStyle/>
          <a:p>
            <a:r>
              <a:rPr lang="en-US" sz="900" dirty="0">
                <a:solidFill>
                  <a:schemeClr val="bg1"/>
                </a:solidFill>
              </a:rPr>
              <a:t>By Herb Stutter, The Free Lunch Is Over A Fundamental Turn Toward Concurrency in Software </a:t>
            </a:r>
          </a:p>
        </p:txBody>
      </p:sp>
    </p:spTree>
    <p:extLst>
      <p:ext uri="{BB962C8B-B14F-4D97-AF65-F5344CB8AC3E}">
        <p14:creationId xmlns:p14="http://schemas.microsoft.com/office/powerpoint/2010/main" val="68368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7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7E73-357E-A3D4-BCC4-3CC9C2FD2865}"/>
              </a:ext>
            </a:extLst>
          </p:cNvPr>
          <p:cNvSpPr>
            <a:spLocks noGrp="1"/>
          </p:cNvSpPr>
          <p:nvPr>
            <p:ph type="title"/>
          </p:nvPr>
        </p:nvSpPr>
        <p:spPr/>
        <p:txBody>
          <a:bodyPr/>
          <a:lstStyle/>
          <a:p>
            <a:r>
              <a:rPr lang="en-US" dirty="0">
                <a:solidFill>
                  <a:schemeClr val="bg1"/>
                </a:solidFill>
              </a:rPr>
              <a:t>JDK 1.2 (Java Thread &lt;-&gt; OS Thread</a:t>
            </a:r>
          </a:p>
        </p:txBody>
      </p:sp>
      <p:sp>
        <p:nvSpPr>
          <p:cNvPr id="3" name="Content Placeholder 2">
            <a:extLst>
              <a:ext uri="{FF2B5EF4-FFF2-40B4-BE49-F238E27FC236}">
                <a16:creationId xmlns:a16="http://schemas.microsoft.com/office/drawing/2014/main" id="{8D0F5983-DBC4-85C6-CE65-EB9EFF50C4A2}"/>
              </a:ext>
            </a:extLst>
          </p:cNvPr>
          <p:cNvSpPr>
            <a:spLocks noGrp="1"/>
          </p:cNvSpPr>
          <p:nvPr>
            <p:ph idx="1"/>
          </p:nvPr>
        </p:nvSpPr>
        <p:spPr/>
        <p:txBody>
          <a:bodyPr/>
          <a:lstStyle/>
          <a:p>
            <a:r>
              <a:rPr lang="en-US" dirty="0">
                <a:solidFill>
                  <a:schemeClr val="bg1"/>
                </a:solidFill>
              </a:rPr>
              <a:t>Move from n:1 to 1:1 mapping</a:t>
            </a:r>
          </a:p>
          <a:p>
            <a:r>
              <a:rPr lang="en-US" dirty="0">
                <a:solidFill>
                  <a:schemeClr val="bg1"/>
                </a:solidFill>
              </a:rPr>
              <a:t>Simpler code</a:t>
            </a:r>
          </a:p>
          <a:p>
            <a:r>
              <a:rPr lang="en-US" dirty="0">
                <a:solidFill>
                  <a:schemeClr val="bg1"/>
                </a:solidFill>
              </a:rPr>
              <a:t>Leveraging multi-core processors</a:t>
            </a:r>
          </a:p>
        </p:txBody>
      </p:sp>
    </p:spTree>
    <p:extLst>
      <p:ext uri="{BB962C8B-B14F-4D97-AF65-F5344CB8AC3E}">
        <p14:creationId xmlns:p14="http://schemas.microsoft.com/office/powerpoint/2010/main" val="324022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6EF0-9F83-EA9E-67A1-824703F5B00A}"/>
              </a:ext>
            </a:extLst>
          </p:cNvPr>
          <p:cNvSpPr>
            <a:spLocks noGrp="1"/>
          </p:cNvSpPr>
          <p:nvPr>
            <p:ph type="title"/>
          </p:nvPr>
        </p:nvSpPr>
        <p:spPr/>
        <p:txBody>
          <a:bodyPr/>
          <a:lstStyle/>
          <a:p>
            <a:r>
              <a:rPr lang="en-US" dirty="0">
                <a:solidFill>
                  <a:schemeClr val="bg1"/>
                </a:solidFill>
              </a:rPr>
              <a:t>Processor - Memory </a:t>
            </a:r>
          </a:p>
        </p:txBody>
      </p:sp>
      <p:sp>
        <p:nvSpPr>
          <p:cNvPr id="3" name="Content Placeholder 2">
            <a:extLst>
              <a:ext uri="{FF2B5EF4-FFF2-40B4-BE49-F238E27FC236}">
                <a16:creationId xmlns:a16="http://schemas.microsoft.com/office/drawing/2014/main" id="{52A6EA8B-47A9-A6AF-320A-192572DC13CE}"/>
              </a:ext>
            </a:extLst>
          </p:cNvPr>
          <p:cNvSpPr>
            <a:spLocks noGrp="1"/>
          </p:cNvSpPr>
          <p:nvPr>
            <p:ph idx="1"/>
          </p:nvPr>
        </p:nvSpPr>
        <p:spPr/>
        <p:txBody>
          <a:bodyPr/>
          <a:lstStyle/>
          <a:p>
            <a:endParaRPr lang="en-US"/>
          </a:p>
        </p:txBody>
      </p:sp>
      <p:pic>
        <p:nvPicPr>
          <p:cNvPr id="1028" name="Picture 4" descr="opjv 0301">
            <a:extLst>
              <a:ext uri="{FF2B5EF4-FFF2-40B4-BE49-F238E27FC236}">
                <a16:creationId xmlns:a16="http://schemas.microsoft.com/office/drawing/2014/main" id="{612DDACA-E4B3-9E1C-4676-23FDE8977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312" y="2151512"/>
            <a:ext cx="6851375" cy="36995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5B0C54-409F-221B-D7E4-BA8C19EB1BAE}"/>
              </a:ext>
            </a:extLst>
          </p:cNvPr>
          <p:cNvSpPr txBox="1"/>
          <p:nvPr/>
        </p:nvSpPr>
        <p:spPr>
          <a:xfrm>
            <a:off x="4200938" y="6103940"/>
            <a:ext cx="4549361" cy="230832"/>
          </a:xfrm>
          <a:prstGeom prst="rect">
            <a:avLst/>
          </a:prstGeom>
          <a:noFill/>
        </p:spPr>
        <p:txBody>
          <a:bodyPr wrap="square" rtlCol="0">
            <a:spAutoFit/>
          </a:bodyPr>
          <a:lstStyle/>
          <a:p>
            <a:r>
              <a:rPr lang="en-US" sz="900" dirty="0">
                <a:solidFill>
                  <a:schemeClr val="bg1"/>
                </a:solidFill>
              </a:rPr>
              <a:t>By Hennessey and Patterson</a:t>
            </a:r>
          </a:p>
        </p:txBody>
      </p:sp>
    </p:spTree>
    <p:extLst>
      <p:ext uri="{BB962C8B-B14F-4D97-AF65-F5344CB8AC3E}">
        <p14:creationId xmlns:p14="http://schemas.microsoft.com/office/powerpoint/2010/main" val="127705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4A8B-092E-A694-ECD9-CAA66C59B61F}"/>
              </a:ext>
            </a:extLst>
          </p:cNvPr>
          <p:cNvSpPr>
            <a:spLocks noGrp="1"/>
          </p:cNvSpPr>
          <p:nvPr>
            <p:ph type="title"/>
          </p:nvPr>
        </p:nvSpPr>
        <p:spPr/>
        <p:txBody>
          <a:bodyPr/>
          <a:lstStyle/>
          <a:p>
            <a:r>
              <a:rPr lang="en-US" dirty="0">
                <a:solidFill>
                  <a:schemeClr val="bg1"/>
                </a:solidFill>
              </a:rPr>
              <a:t>Evolution of JDK</a:t>
            </a:r>
          </a:p>
        </p:txBody>
      </p:sp>
      <p:sp>
        <p:nvSpPr>
          <p:cNvPr id="3" name="Content Placeholder 2">
            <a:extLst>
              <a:ext uri="{FF2B5EF4-FFF2-40B4-BE49-F238E27FC236}">
                <a16:creationId xmlns:a16="http://schemas.microsoft.com/office/drawing/2014/main" id="{8B63CA2D-2A0A-2252-9866-F6589819891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E352074-5AB8-BDBA-EAE8-03A187FEA2D4}"/>
              </a:ext>
            </a:extLst>
          </p:cNvPr>
          <p:cNvPicPr>
            <a:picLocks noChangeAspect="1"/>
          </p:cNvPicPr>
          <p:nvPr/>
        </p:nvPicPr>
        <p:blipFill>
          <a:blip r:embed="rId3"/>
          <a:stretch>
            <a:fillRect/>
          </a:stretch>
        </p:blipFill>
        <p:spPr>
          <a:xfrm>
            <a:off x="872048" y="2560097"/>
            <a:ext cx="10481752" cy="2701016"/>
          </a:xfrm>
          <a:prstGeom prst="rect">
            <a:avLst/>
          </a:prstGeom>
        </p:spPr>
      </p:pic>
    </p:spTree>
    <p:extLst>
      <p:ext uri="{BB962C8B-B14F-4D97-AF65-F5344CB8AC3E}">
        <p14:creationId xmlns:p14="http://schemas.microsoft.com/office/powerpoint/2010/main" val="293166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CBE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A1E7-A739-0AAA-72FC-803C39012188}"/>
              </a:ext>
            </a:extLst>
          </p:cNvPr>
          <p:cNvSpPr>
            <a:spLocks noGrp="1"/>
          </p:cNvSpPr>
          <p:nvPr>
            <p:ph type="title"/>
          </p:nvPr>
        </p:nvSpPr>
        <p:spPr/>
        <p:txBody>
          <a:bodyPr/>
          <a:lstStyle/>
          <a:p>
            <a:r>
              <a:rPr lang="en-US" dirty="0">
                <a:solidFill>
                  <a:schemeClr val="bg1"/>
                </a:solidFill>
              </a:rPr>
              <a:t>Evolution of Programming Style</a:t>
            </a:r>
          </a:p>
        </p:txBody>
      </p:sp>
      <p:grpSp>
        <p:nvGrpSpPr>
          <p:cNvPr id="23" name="Group">
            <a:extLst>
              <a:ext uri="{FF2B5EF4-FFF2-40B4-BE49-F238E27FC236}">
                <a16:creationId xmlns:a16="http://schemas.microsoft.com/office/drawing/2014/main" id="{76665BA8-F730-A5CF-27C5-0B52116F2FB0}"/>
              </a:ext>
            </a:extLst>
          </p:cNvPr>
          <p:cNvGrpSpPr/>
          <p:nvPr/>
        </p:nvGrpSpPr>
        <p:grpSpPr>
          <a:xfrm>
            <a:off x="2374565" y="2267311"/>
            <a:ext cx="1821623" cy="1709530"/>
            <a:chOff x="0" y="0"/>
            <a:chExt cx="3753346" cy="3397128"/>
          </a:xfrm>
        </p:grpSpPr>
        <p:sp>
          <p:nvSpPr>
            <p:cNvPr id="24" name="Rectangle">
              <a:extLst>
                <a:ext uri="{FF2B5EF4-FFF2-40B4-BE49-F238E27FC236}">
                  <a16:creationId xmlns:a16="http://schemas.microsoft.com/office/drawing/2014/main" id="{55AE04D7-AA68-37A4-5FBC-429B9534E245}"/>
                </a:ext>
              </a:extLst>
            </p:cNvPr>
            <p:cNvSpPr/>
            <p:nvPr/>
          </p:nvSpPr>
          <p:spPr>
            <a:xfrm>
              <a:off x="0" y="1073635"/>
              <a:ext cx="3753348" cy="2323494"/>
            </a:xfrm>
            <a:prstGeom prst="rect">
              <a:avLst/>
            </a:prstGeom>
            <a:solidFill>
              <a:srgbClr val="FFFFFF"/>
            </a:solidFill>
            <a:ln w="25400" cap="flat">
              <a:solidFill>
                <a:srgbClr val="46575E"/>
              </a:solidFill>
              <a:prstDash val="solid"/>
              <a:round/>
            </a:ln>
            <a:effectLst/>
          </p:spPr>
          <p:txBody>
            <a:bodyPr wrap="square" lIns="45718" tIns="45718" rIns="45718" bIns="45718" numCol="1" anchor="t">
              <a:noAutofit/>
            </a:bodyPr>
            <a:lstStyle/>
            <a:p>
              <a:pPr defTabSz="914400">
                <a:defRPr>
                  <a:solidFill>
                    <a:srgbClr val="5F5F5F"/>
                  </a:solidFill>
                  <a:latin typeface="Arial"/>
                  <a:ea typeface="Arial"/>
                  <a:cs typeface="Arial"/>
                  <a:sym typeface="Arial"/>
                </a:defRPr>
              </a:pPr>
              <a:endParaRPr/>
            </a:p>
          </p:txBody>
        </p:sp>
        <p:sp>
          <p:nvSpPr>
            <p:cNvPr id="25" name="Line">
              <a:extLst>
                <a:ext uri="{FF2B5EF4-FFF2-40B4-BE49-F238E27FC236}">
                  <a16:creationId xmlns:a16="http://schemas.microsoft.com/office/drawing/2014/main" id="{6EFF6069-1701-CEB6-2B01-E75B5D647812}"/>
                </a:ext>
              </a:extLst>
            </p:cNvPr>
            <p:cNvSpPr/>
            <p:nvPr/>
          </p:nvSpPr>
          <p:spPr>
            <a:xfrm>
              <a:off x="705890" y="1504799"/>
              <a:ext cx="341751" cy="1524795"/>
            </a:xfrm>
            <a:custGeom>
              <a:avLst/>
              <a:gdLst/>
              <a:ahLst/>
              <a:cxnLst>
                <a:cxn ang="0">
                  <a:pos x="wd2" y="hd2"/>
                </a:cxn>
                <a:cxn ang="5400000">
                  <a:pos x="wd2" y="hd2"/>
                </a:cxn>
                <a:cxn ang="10800000">
                  <a:pos x="wd2" y="hd2"/>
                </a:cxn>
                <a:cxn ang="16200000">
                  <a:pos x="wd2" y="hd2"/>
                </a:cxn>
              </a:cxnLst>
              <a:rect l="0" t="0" r="r" b="b"/>
              <a:pathLst>
                <a:path w="17087" h="21372" extrusionOk="0">
                  <a:moveTo>
                    <a:pt x="2275" y="21353"/>
                  </a:moveTo>
                  <a:cubicBezTo>
                    <a:pt x="11847" y="21600"/>
                    <a:pt x="18335" y="19348"/>
                    <a:pt x="12900" y="17665"/>
                  </a:cubicBezTo>
                  <a:cubicBezTo>
                    <a:pt x="9155" y="16505"/>
                    <a:pt x="-531" y="16184"/>
                    <a:pt x="23" y="14645"/>
                  </a:cubicBezTo>
                  <a:cubicBezTo>
                    <a:pt x="690" y="12794"/>
                    <a:pt x="20333" y="12935"/>
                    <a:pt x="16621" y="10593"/>
                  </a:cubicBezTo>
                  <a:cubicBezTo>
                    <a:pt x="14332" y="9149"/>
                    <a:pt x="1661" y="9887"/>
                    <a:pt x="338" y="8253"/>
                  </a:cubicBezTo>
                  <a:cubicBezTo>
                    <a:pt x="-1267" y="6270"/>
                    <a:pt x="18823" y="6557"/>
                    <a:pt x="15970" y="4418"/>
                  </a:cubicBezTo>
                  <a:cubicBezTo>
                    <a:pt x="14864" y="3588"/>
                    <a:pt x="9888" y="3505"/>
                    <a:pt x="6872" y="2977"/>
                  </a:cubicBezTo>
                  <a:cubicBezTo>
                    <a:pt x="2340" y="2183"/>
                    <a:pt x="2704" y="691"/>
                    <a:pt x="7598" y="0"/>
                  </a:cubicBezTo>
                </a:path>
              </a:pathLst>
            </a:custGeom>
            <a:noFill/>
            <a:ln w="76200" cap="flat">
              <a:solidFill>
                <a:srgbClr val="46575E"/>
              </a:solidFill>
              <a:prstDash val="solid"/>
              <a:round/>
              <a:headEnd type="triangle" w="med" len="med"/>
            </a:ln>
            <a:effectLst/>
          </p:spPr>
          <p:txBody>
            <a:bodyPr wrap="square" lIns="45718" tIns="45718" rIns="45718" bIns="45718" numCol="1" anchor="t">
              <a:noAutofit/>
            </a:bodyPr>
            <a:lstStyle/>
            <a:p>
              <a:pPr defTabSz="914400">
                <a:defRPr>
                  <a:solidFill>
                    <a:srgbClr val="5F5F5F"/>
                  </a:solidFill>
                  <a:latin typeface="Arial"/>
                  <a:ea typeface="Arial"/>
                  <a:cs typeface="Arial"/>
                  <a:sym typeface="Arial"/>
                </a:defRPr>
              </a:pPr>
              <a:endParaRPr/>
            </a:p>
          </p:txBody>
        </p:sp>
        <p:sp>
          <p:nvSpPr>
            <p:cNvPr id="26" name="Line">
              <a:extLst>
                <a:ext uri="{FF2B5EF4-FFF2-40B4-BE49-F238E27FC236}">
                  <a16:creationId xmlns:a16="http://schemas.microsoft.com/office/drawing/2014/main" id="{0340EDBD-A7C1-ECDA-EC5C-D68EA1DE42E3}"/>
                </a:ext>
              </a:extLst>
            </p:cNvPr>
            <p:cNvSpPr/>
            <p:nvPr/>
          </p:nvSpPr>
          <p:spPr>
            <a:xfrm>
              <a:off x="1681757" y="1504799"/>
              <a:ext cx="341750" cy="1524795"/>
            </a:xfrm>
            <a:custGeom>
              <a:avLst/>
              <a:gdLst/>
              <a:ahLst/>
              <a:cxnLst>
                <a:cxn ang="0">
                  <a:pos x="wd2" y="hd2"/>
                </a:cxn>
                <a:cxn ang="5400000">
                  <a:pos x="wd2" y="hd2"/>
                </a:cxn>
                <a:cxn ang="10800000">
                  <a:pos x="wd2" y="hd2"/>
                </a:cxn>
                <a:cxn ang="16200000">
                  <a:pos x="wd2" y="hd2"/>
                </a:cxn>
              </a:cxnLst>
              <a:rect l="0" t="0" r="r" b="b"/>
              <a:pathLst>
                <a:path w="17087" h="21372" extrusionOk="0">
                  <a:moveTo>
                    <a:pt x="2275" y="21353"/>
                  </a:moveTo>
                  <a:cubicBezTo>
                    <a:pt x="11847" y="21600"/>
                    <a:pt x="18335" y="19348"/>
                    <a:pt x="12900" y="17665"/>
                  </a:cubicBezTo>
                  <a:cubicBezTo>
                    <a:pt x="9155" y="16505"/>
                    <a:pt x="-531" y="16184"/>
                    <a:pt x="23" y="14645"/>
                  </a:cubicBezTo>
                  <a:cubicBezTo>
                    <a:pt x="690" y="12794"/>
                    <a:pt x="20333" y="12935"/>
                    <a:pt x="16621" y="10593"/>
                  </a:cubicBezTo>
                  <a:cubicBezTo>
                    <a:pt x="14332" y="9149"/>
                    <a:pt x="1661" y="9887"/>
                    <a:pt x="338" y="8253"/>
                  </a:cubicBezTo>
                  <a:cubicBezTo>
                    <a:pt x="-1267" y="6270"/>
                    <a:pt x="18823" y="6557"/>
                    <a:pt x="15970" y="4418"/>
                  </a:cubicBezTo>
                  <a:cubicBezTo>
                    <a:pt x="14864" y="3588"/>
                    <a:pt x="9888" y="3505"/>
                    <a:pt x="6872" y="2977"/>
                  </a:cubicBezTo>
                  <a:cubicBezTo>
                    <a:pt x="2340" y="2183"/>
                    <a:pt x="2704" y="691"/>
                    <a:pt x="7598" y="0"/>
                  </a:cubicBezTo>
                </a:path>
              </a:pathLst>
            </a:custGeom>
            <a:noFill/>
            <a:ln w="76200" cap="flat">
              <a:solidFill>
                <a:srgbClr val="46575E"/>
              </a:solidFill>
              <a:prstDash val="solid"/>
              <a:round/>
              <a:headEnd type="triangle" w="med" len="med"/>
            </a:ln>
            <a:effectLst/>
          </p:spPr>
          <p:txBody>
            <a:bodyPr wrap="square" lIns="45718" tIns="45718" rIns="45718" bIns="45718" numCol="1" anchor="t">
              <a:noAutofit/>
            </a:bodyPr>
            <a:lstStyle/>
            <a:p>
              <a:pPr defTabSz="914400">
                <a:defRPr>
                  <a:solidFill>
                    <a:srgbClr val="5F5F5F"/>
                  </a:solidFill>
                  <a:latin typeface="Arial"/>
                  <a:ea typeface="Arial"/>
                  <a:cs typeface="Arial"/>
                  <a:sym typeface="Arial"/>
                </a:defRPr>
              </a:pPr>
              <a:endParaRPr/>
            </a:p>
          </p:txBody>
        </p:sp>
        <p:sp>
          <p:nvSpPr>
            <p:cNvPr id="27" name="Line">
              <a:extLst>
                <a:ext uri="{FF2B5EF4-FFF2-40B4-BE49-F238E27FC236}">
                  <a16:creationId xmlns:a16="http://schemas.microsoft.com/office/drawing/2014/main" id="{308E36F5-A3C2-8F37-AF9B-C363F8C058DA}"/>
                </a:ext>
              </a:extLst>
            </p:cNvPr>
            <p:cNvSpPr/>
            <p:nvPr/>
          </p:nvSpPr>
          <p:spPr>
            <a:xfrm>
              <a:off x="2657624" y="1504799"/>
              <a:ext cx="341751" cy="1524795"/>
            </a:xfrm>
            <a:custGeom>
              <a:avLst/>
              <a:gdLst/>
              <a:ahLst/>
              <a:cxnLst>
                <a:cxn ang="0">
                  <a:pos x="wd2" y="hd2"/>
                </a:cxn>
                <a:cxn ang="5400000">
                  <a:pos x="wd2" y="hd2"/>
                </a:cxn>
                <a:cxn ang="10800000">
                  <a:pos x="wd2" y="hd2"/>
                </a:cxn>
                <a:cxn ang="16200000">
                  <a:pos x="wd2" y="hd2"/>
                </a:cxn>
              </a:cxnLst>
              <a:rect l="0" t="0" r="r" b="b"/>
              <a:pathLst>
                <a:path w="17087" h="21372" extrusionOk="0">
                  <a:moveTo>
                    <a:pt x="2275" y="21353"/>
                  </a:moveTo>
                  <a:cubicBezTo>
                    <a:pt x="11847" y="21600"/>
                    <a:pt x="18335" y="19348"/>
                    <a:pt x="12900" y="17665"/>
                  </a:cubicBezTo>
                  <a:cubicBezTo>
                    <a:pt x="9155" y="16505"/>
                    <a:pt x="-531" y="16184"/>
                    <a:pt x="23" y="14645"/>
                  </a:cubicBezTo>
                  <a:cubicBezTo>
                    <a:pt x="690" y="12794"/>
                    <a:pt x="20333" y="12935"/>
                    <a:pt x="16621" y="10593"/>
                  </a:cubicBezTo>
                  <a:cubicBezTo>
                    <a:pt x="14332" y="9149"/>
                    <a:pt x="1661" y="9887"/>
                    <a:pt x="338" y="8253"/>
                  </a:cubicBezTo>
                  <a:cubicBezTo>
                    <a:pt x="-1267" y="6270"/>
                    <a:pt x="18823" y="6557"/>
                    <a:pt x="15970" y="4418"/>
                  </a:cubicBezTo>
                  <a:cubicBezTo>
                    <a:pt x="14864" y="3588"/>
                    <a:pt x="9888" y="3505"/>
                    <a:pt x="6872" y="2977"/>
                  </a:cubicBezTo>
                  <a:cubicBezTo>
                    <a:pt x="2340" y="2183"/>
                    <a:pt x="2704" y="691"/>
                    <a:pt x="7598" y="0"/>
                  </a:cubicBezTo>
                </a:path>
              </a:pathLst>
            </a:custGeom>
            <a:noFill/>
            <a:ln w="76200" cap="flat">
              <a:solidFill>
                <a:srgbClr val="46575E"/>
              </a:solidFill>
              <a:prstDash val="solid"/>
              <a:round/>
              <a:headEnd type="triangle" w="med" len="med"/>
            </a:ln>
            <a:effectLst/>
          </p:spPr>
          <p:txBody>
            <a:bodyPr wrap="square" lIns="45718" tIns="45718" rIns="45718" bIns="45718" numCol="1" anchor="t">
              <a:noAutofit/>
            </a:bodyPr>
            <a:lstStyle/>
            <a:p>
              <a:pPr defTabSz="914400">
                <a:defRPr>
                  <a:solidFill>
                    <a:srgbClr val="5F5F5F"/>
                  </a:solidFill>
                  <a:latin typeface="Arial"/>
                  <a:ea typeface="Arial"/>
                  <a:cs typeface="Arial"/>
                  <a:sym typeface="Arial"/>
                </a:defRPr>
              </a:pPr>
              <a:endParaRPr/>
            </a:p>
          </p:txBody>
        </p:sp>
        <p:sp>
          <p:nvSpPr>
            <p:cNvPr id="28" name="Line">
              <a:extLst>
                <a:ext uri="{FF2B5EF4-FFF2-40B4-BE49-F238E27FC236}">
                  <a16:creationId xmlns:a16="http://schemas.microsoft.com/office/drawing/2014/main" id="{E943D8E0-ED1B-1A60-35AB-CAF05EFEBDC8}"/>
                </a:ext>
              </a:extLst>
            </p:cNvPr>
            <p:cNvSpPr/>
            <p:nvPr/>
          </p:nvSpPr>
          <p:spPr>
            <a:xfrm flipH="1">
              <a:off x="760217"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29" name="Line">
              <a:extLst>
                <a:ext uri="{FF2B5EF4-FFF2-40B4-BE49-F238E27FC236}">
                  <a16:creationId xmlns:a16="http://schemas.microsoft.com/office/drawing/2014/main" id="{EE788591-C55D-33E1-4764-6710DB123623}"/>
                </a:ext>
              </a:extLst>
            </p:cNvPr>
            <p:cNvSpPr/>
            <p:nvPr/>
          </p:nvSpPr>
          <p:spPr>
            <a:xfrm flipH="1">
              <a:off x="1876673"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30" name="Line">
              <a:extLst>
                <a:ext uri="{FF2B5EF4-FFF2-40B4-BE49-F238E27FC236}">
                  <a16:creationId xmlns:a16="http://schemas.microsoft.com/office/drawing/2014/main" id="{00166AE7-3AF4-A0F3-8CC7-6FD5145272C0}"/>
                </a:ext>
              </a:extLst>
            </p:cNvPr>
            <p:cNvSpPr/>
            <p:nvPr/>
          </p:nvSpPr>
          <p:spPr>
            <a:xfrm flipH="1">
              <a:off x="2993129" y="5054"/>
              <a:ext cx="2" cy="1056557"/>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grpSp>
      <p:grpSp>
        <p:nvGrpSpPr>
          <p:cNvPr id="31" name="Group">
            <a:extLst>
              <a:ext uri="{FF2B5EF4-FFF2-40B4-BE49-F238E27FC236}">
                <a16:creationId xmlns:a16="http://schemas.microsoft.com/office/drawing/2014/main" id="{198C83F7-9D0A-40D8-BB38-5D06BA5E6CA1}"/>
              </a:ext>
            </a:extLst>
          </p:cNvPr>
          <p:cNvGrpSpPr/>
          <p:nvPr/>
        </p:nvGrpSpPr>
        <p:grpSpPr>
          <a:xfrm>
            <a:off x="7508137" y="2309277"/>
            <a:ext cx="1713267" cy="1670355"/>
            <a:chOff x="0" y="0"/>
            <a:chExt cx="3753346" cy="3373188"/>
          </a:xfrm>
        </p:grpSpPr>
        <p:sp>
          <p:nvSpPr>
            <p:cNvPr id="32" name="Rectangle">
              <a:extLst>
                <a:ext uri="{FF2B5EF4-FFF2-40B4-BE49-F238E27FC236}">
                  <a16:creationId xmlns:a16="http://schemas.microsoft.com/office/drawing/2014/main" id="{9802C6D5-F2F3-68B4-4F03-5D0CC14E570A}"/>
                </a:ext>
              </a:extLst>
            </p:cNvPr>
            <p:cNvSpPr/>
            <p:nvPr/>
          </p:nvSpPr>
          <p:spPr>
            <a:xfrm>
              <a:off x="0" y="1049695"/>
              <a:ext cx="3753348" cy="2323494"/>
            </a:xfrm>
            <a:prstGeom prst="rect">
              <a:avLst/>
            </a:prstGeom>
            <a:solidFill>
              <a:srgbClr val="FFFFFF"/>
            </a:solidFill>
            <a:ln w="25400" cap="flat">
              <a:solidFill>
                <a:srgbClr val="46575E"/>
              </a:solidFill>
              <a:prstDash val="solid"/>
              <a:round/>
            </a:ln>
            <a:effectLst/>
          </p:spPr>
          <p:txBody>
            <a:bodyPr wrap="square" lIns="45718" tIns="45718" rIns="45718" bIns="45718" numCol="1" anchor="t">
              <a:noAutofit/>
            </a:bodyPr>
            <a:lstStyle/>
            <a:p>
              <a:pPr defTabSz="914400">
                <a:defRPr>
                  <a:solidFill>
                    <a:srgbClr val="5F5F5F"/>
                  </a:solidFill>
                  <a:latin typeface="Arial"/>
                  <a:ea typeface="Arial"/>
                  <a:cs typeface="Arial"/>
                  <a:sym typeface="Arial"/>
                </a:defRPr>
              </a:pPr>
              <a:endParaRPr/>
            </a:p>
          </p:txBody>
        </p:sp>
        <p:sp>
          <p:nvSpPr>
            <p:cNvPr id="33" name="Line">
              <a:extLst>
                <a:ext uri="{FF2B5EF4-FFF2-40B4-BE49-F238E27FC236}">
                  <a16:creationId xmlns:a16="http://schemas.microsoft.com/office/drawing/2014/main" id="{8E7D52E9-4BDF-2403-309B-59B630EF37EF}"/>
                </a:ext>
              </a:extLst>
            </p:cNvPr>
            <p:cNvSpPr/>
            <p:nvPr/>
          </p:nvSpPr>
          <p:spPr>
            <a:xfrm flipH="1">
              <a:off x="736505"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34" name="Line">
              <a:extLst>
                <a:ext uri="{FF2B5EF4-FFF2-40B4-BE49-F238E27FC236}">
                  <a16:creationId xmlns:a16="http://schemas.microsoft.com/office/drawing/2014/main" id="{D7E46F3B-361E-3956-7A53-670013BA9F25}"/>
                </a:ext>
              </a:extLst>
            </p:cNvPr>
            <p:cNvSpPr/>
            <p:nvPr/>
          </p:nvSpPr>
          <p:spPr>
            <a:xfrm flipH="1">
              <a:off x="1176113"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35" name="Line">
              <a:extLst>
                <a:ext uri="{FF2B5EF4-FFF2-40B4-BE49-F238E27FC236}">
                  <a16:creationId xmlns:a16="http://schemas.microsoft.com/office/drawing/2014/main" id="{5BE80992-F01E-FD49-7167-7154A710E81B}"/>
                </a:ext>
              </a:extLst>
            </p:cNvPr>
            <p:cNvSpPr/>
            <p:nvPr/>
          </p:nvSpPr>
          <p:spPr>
            <a:xfrm flipH="1">
              <a:off x="1615722"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36" name="Line">
              <a:extLst>
                <a:ext uri="{FF2B5EF4-FFF2-40B4-BE49-F238E27FC236}">
                  <a16:creationId xmlns:a16="http://schemas.microsoft.com/office/drawing/2014/main" id="{B037A325-22B7-85FA-796E-0ED30296964E}"/>
                </a:ext>
              </a:extLst>
            </p:cNvPr>
            <p:cNvSpPr/>
            <p:nvPr/>
          </p:nvSpPr>
          <p:spPr>
            <a:xfrm>
              <a:off x="677929" y="1101369"/>
              <a:ext cx="2396083" cy="2054616"/>
            </a:xfrm>
            <a:custGeom>
              <a:avLst/>
              <a:gdLst/>
              <a:ahLst/>
              <a:cxnLst>
                <a:cxn ang="0">
                  <a:pos x="wd2" y="hd2"/>
                </a:cxn>
                <a:cxn ang="5400000">
                  <a:pos x="wd2" y="hd2"/>
                </a:cxn>
                <a:cxn ang="10800000">
                  <a:pos x="wd2" y="hd2"/>
                </a:cxn>
                <a:cxn ang="16200000">
                  <a:pos x="wd2" y="hd2"/>
                </a:cxn>
              </a:cxnLst>
              <a:rect l="0" t="0" r="r" b="b"/>
              <a:pathLst>
                <a:path w="20646" h="17053" extrusionOk="0">
                  <a:moveTo>
                    <a:pt x="27" y="4937"/>
                  </a:moveTo>
                  <a:cubicBezTo>
                    <a:pt x="-229" y="2998"/>
                    <a:pt x="1334" y="1208"/>
                    <a:pt x="3674" y="762"/>
                  </a:cubicBezTo>
                  <a:cubicBezTo>
                    <a:pt x="5242" y="462"/>
                    <a:pt x="6833" y="863"/>
                    <a:pt x="8379" y="1220"/>
                  </a:cubicBezTo>
                  <a:cubicBezTo>
                    <a:pt x="10426" y="1692"/>
                    <a:pt x="12634" y="2185"/>
                    <a:pt x="13678" y="3684"/>
                  </a:cubicBezTo>
                  <a:cubicBezTo>
                    <a:pt x="16126" y="7198"/>
                    <a:pt x="11460" y="11370"/>
                    <a:pt x="6435" y="9694"/>
                  </a:cubicBezTo>
                  <a:cubicBezTo>
                    <a:pt x="3395" y="8680"/>
                    <a:pt x="2324" y="5685"/>
                    <a:pt x="4429" y="3894"/>
                  </a:cubicBezTo>
                  <a:cubicBezTo>
                    <a:pt x="6053" y="2513"/>
                    <a:pt x="8568" y="2534"/>
                    <a:pt x="10019" y="4030"/>
                  </a:cubicBezTo>
                  <a:cubicBezTo>
                    <a:pt x="11559" y="5400"/>
                    <a:pt x="13059" y="7354"/>
                    <a:pt x="13308" y="9844"/>
                  </a:cubicBezTo>
                  <a:cubicBezTo>
                    <a:pt x="13471" y="11474"/>
                    <a:pt x="13058" y="13216"/>
                    <a:pt x="11329" y="13952"/>
                  </a:cubicBezTo>
                  <a:cubicBezTo>
                    <a:pt x="8914" y="14980"/>
                    <a:pt x="6462" y="13259"/>
                    <a:pt x="4250" y="11808"/>
                  </a:cubicBezTo>
                  <a:cubicBezTo>
                    <a:pt x="2252" y="10497"/>
                    <a:pt x="-58" y="9047"/>
                    <a:pt x="590" y="7115"/>
                  </a:cubicBezTo>
                  <a:cubicBezTo>
                    <a:pt x="3783" y="-2413"/>
                    <a:pt x="15617" y="12901"/>
                    <a:pt x="19912" y="8456"/>
                  </a:cubicBezTo>
                  <a:cubicBezTo>
                    <a:pt x="21371" y="6947"/>
                    <a:pt x="20436" y="4866"/>
                    <a:pt x="19012" y="3206"/>
                  </a:cubicBezTo>
                  <a:cubicBezTo>
                    <a:pt x="17313" y="1226"/>
                    <a:pt x="14829" y="-468"/>
                    <a:pt x="12067" y="117"/>
                  </a:cubicBezTo>
                  <a:cubicBezTo>
                    <a:pt x="9760" y="605"/>
                    <a:pt x="8415" y="2551"/>
                    <a:pt x="9105" y="4403"/>
                  </a:cubicBezTo>
                  <a:cubicBezTo>
                    <a:pt x="14643" y="2584"/>
                    <a:pt x="20564" y="6231"/>
                    <a:pt x="19895" y="11048"/>
                  </a:cubicBezTo>
                  <a:cubicBezTo>
                    <a:pt x="19071" y="16970"/>
                    <a:pt x="9886" y="19187"/>
                    <a:pt x="5208" y="14593"/>
                  </a:cubicBezTo>
                </a:path>
              </a:pathLst>
            </a:custGeom>
            <a:noFill/>
            <a:ln w="76200" cap="flat">
              <a:solidFill>
                <a:srgbClr val="46575E"/>
              </a:solidFill>
              <a:prstDash val="solid"/>
              <a:round/>
              <a:tailEnd type="triangle" w="med" len="med"/>
            </a:ln>
            <a:effectLst/>
          </p:spPr>
          <p:txBody>
            <a:bodyPr wrap="square" lIns="45718" tIns="45718" rIns="45718" bIns="45718" numCol="1" anchor="t">
              <a:noAutofit/>
            </a:bodyPr>
            <a:lstStyle/>
            <a:p>
              <a:pPr defTabSz="914400">
                <a:defRPr>
                  <a:solidFill>
                    <a:srgbClr val="5F5F5F"/>
                  </a:solidFill>
                  <a:latin typeface="Arial"/>
                  <a:ea typeface="Arial"/>
                  <a:cs typeface="Arial"/>
                  <a:sym typeface="Arial"/>
                </a:defRPr>
              </a:pPr>
              <a:endParaRPr/>
            </a:p>
          </p:txBody>
        </p:sp>
        <p:sp>
          <p:nvSpPr>
            <p:cNvPr id="37" name="Line">
              <a:extLst>
                <a:ext uri="{FF2B5EF4-FFF2-40B4-BE49-F238E27FC236}">
                  <a16:creationId xmlns:a16="http://schemas.microsoft.com/office/drawing/2014/main" id="{AEF89C0D-EEF8-FCAE-35EF-325280101C2A}"/>
                </a:ext>
              </a:extLst>
            </p:cNvPr>
            <p:cNvSpPr/>
            <p:nvPr/>
          </p:nvSpPr>
          <p:spPr>
            <a:xfrm flipH="1">
              <a:off x="2055330"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38" name="Line">
              <a:extLst>
                <a:ext uri="{FF2B5EF4-FFF2-40B4-BE49-F238E27FC236}">
                  <a16:creationId xmlns:a16="http://schemas.microsoft.com/office/drawing/2014/main" id="{9FFBDEBA-920E-4DAC-EBB4-2F26DDF55490}"/>
                </a:ext>
              </a:extLst>
            </p:cNvPr>
            <p:cNvSpPr/>
            <p:nvPr/>
          </p:nvSpPr>
          <p:spPr>
            <a:xfrm flipH="1">
              <a:off x="2494938"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39" name="Line">
              <a:extLst>
                <a:ext uri="{FF2B5EF4-FFF2-40B4-BE49-F238E27FC236}">
                  <a16:creationId xmlns:a16="http://schemas.microsoft.com/office/drawing/2014/main" id="{E4161A32-626F-E27A-E871-98211B879B9D}"/>
                </a:ext>
              </a:extLst>
            </p:cNvPr>
            <p:cNvSpPr/>
            <p:nvPr/>
          </p:nvSpPr>
          <p:spPr>
            <a:xfrm flipH="1">
              <a:off x="2934547"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40" name="Line">
              <a:extLst>
                <a:ext uri="{FF2B5EF4-FFF2-40B4-BE49-F238E27FC236}">
                  <a16:creationId xmlns:a16="http://schemas.microsoft.com/office/drawing/2014/main" id="{351EA3E5-D00E-C85E-E49F-E7FDD6CD5C6A}"/>
                </a:ext>
              </a:extLst>
            </p:cNvPr>
            <p:cNvSpPr/>
            <p:nvPr/>
          </p:nvSpPr>
          <p:spPr>
            <a:xfrm>
              <a:off x="3374155"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sp>
          <p:nvSpPr>
            <p:cNvPr id="41" name="Line">
              <a:extLst>
                <a:ext uri="{FF2B5EF4-FFF2-40B4-BE49-F238E27FC236}">
                  <a16:creationId xmlns:a16="http://schemas.microsoft.com/office/drawing/2014/main" id="{0B10E803-33E5-EBD3-B89A-28D72F954B3B}"/>
                </a:ext>
              </a:extLst>
            </p:cNvPr>
            <p:cNvSpPr/>
            <p:nvPr/>
          </p:nvSpPr>
          <p:spPr>
            <a:xfrm flipH="1">
              <a:off x="379190" y="-1"/>
              <a:ext cx="2" cy="1056558"/>
            </a:xfrm>
            <a:prstGeom prst="line">
              <a:avLst/>
            </a:prstGeom>
            <a:noFill/>
            <a:ln w="50800" cap="flat">
              <a:solidFill>
                <a:srgbClr val="6A9699"/>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Helvetica"/>
                </a:defRPr>
              </a:pPr>
              <a:endParaRPr/>
            </a:p>
          </p:txBody>
        </p:sp>
      </p:grpSp>
      <p:sp>
        <p:nvSpPr>
          <p:cNvPr id="42" name="TextBox 41">
            <a:extLst>
              <a:ext uri="{FF2B5EF4-FFF2-40B4-BE49-F238E27FC236}">
                <a16:creationId xmlns:a16="http://schemas.microsoft.com/office/drawing/2014/main" id="{6BA1A3BE-F1A6-317D-38D5-DB06AE0B5B41}"/>
              </a:ext>
            </a:extLst>
          </p:cNvPr>
          <p:cNvSpPr txBox="1"/>
          <p:nvPr/>
        </p:nvSpPr>
        <p:spPr>
          <a:xfrm>
            <a:off x="1637890" y="4505736"/>
            <a:ext cx="3294974" cy="1143903"/>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simple</a:t>
            </a:r>
          </a:p>
          <a:p>
            <a:pPr defTabSz="304746">
              <a:spcBef>
                <a:spcPts val="500"/>
              </a:spcBef>
              <a:defRPr sz="4200">
                <a:solidFill>
                  <a:srgbClr val="5F5F5F"/>
                </a:solidFill>
              </a:defRPr>
            </a:pPr>
            <a:r>
              <a:rPr lang="en-IN" sz="2000" dirty="0">
                <a:solidFill>
                  <a:schemeClr val="bg1"/>
                </a:solidFill>
              </a:rPr>
              <a:t>harmonious w/ the platform</a:t>
            </a:r>
          </a:p>
          <a:p>
            <a:pPr defTabSz="304746">
              <a:spcBef>
                <a:spcPts val="500"/>
              </a:spcBef>
              <a:defRPr sz="4200">
                <a:solidFill>
                  <a:srgbClr val="5F5F5F"/>
                </a:solidFill>
              </a:defRPr>
            </a:pPr>
            <a:r>
              <a:rPr lang="en-IN" sz="2000" dirty="0">
                <a:solidFill>
                  <a:schemeClr val="bg1"/>
                </a:solidFill>
              </a:rPr>
              <a:t>less scalable</a:t>
            </a:r>
          </a:p>
        </p:txBody>
      </p:sp>
      <p:sp>
        <p:nvSpPr>
          <p:cNvPr id="43" name="TextBox 42">
            <a:extLst>
              <a:ext uri="{FF2B5EF4-FFF2-40B4-BE49-F238E27FC236}">
                <a16:creationId xmlns:a16="http://schemas.microsoft.com/office/drawing/2014/main" id="{DD9B1E25-32C8-F8FF-E803-3D4304DF8365}"/>
              </a:ext>
            </a:extLst>
          </p:cNvPr>
          <p:cNvSpPr txBox="1"/>
          <p:nvPr/>
        </p:nvSpPr>
        <p:spPr>
          <a:xfrm>
            <a:off x="7021585" y="4505735"/>
            <a:ext cx="3294974" cy="1143903"/>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scalable, </a:t>
            </a:r>
          </a:p>
          <a:p>
            <a:pPr defTabSz="304746">
              <a:spcBef>
                <a:spcPts val="500"/>
              </a:spcBef>
              <a:defRPr sz="4200">
                <a:solidFill>
                  <a:srgbClr val="5F5F5F"/>
                </a:solidFill>
              </a:defRPr>
            </a:pPr>
            <a:r>
              <a:rPr lang="en-IN" sz="2000" dirty="0">
                <a:solidFill>
                  <a:schemeClr val="bg1"/>
                </a:solidFill>
              </a:rPr>
              <a:t>viral/non-interoperable,</a:t>
            </a:r>
          </a:p>
          <a:p>
            <a:pPr defTabSz="304746">
              <a:spcBef>
                <a:spcPts val="500"/>
              </a:spcBef>
              <a:defRPr sz="4200">
                <a:solidFill>
                  <a:srgbClr val="5F5F5F"/>
                </a:solidFill>
              </a:defRPr>
            </a:pPr>
            <a:r>
              <a:rPr lang="en-IN" sz="2000" dirty="0">
                <a:solidFill>
                  <a:schemeClr val="bg1"/>
                </a:solidFill>
              </a:rPr>
              <a:t>hard to debug/profile</a:t>
            </a:r>
          </a:p>
        </p:txBody>
      </p:sp>
      <p:sp>
        <p:nvSpPr>
          <p:cNvPr id="44" name="TextBox 43">
            <a:extLst>
              <a:ext uri="{FF2B5EF4-FFF2-40B4-BE49-F238E27FC236}">
                <a16:creationId xmlns:a16="http://schemas.microsoft.com/office/drawing/2014/main" id="{6D43AAC8-BB03-813F-296C-545BF573C7D8}"/>
              </a:ext>
            </a:extLst>
          </p:cNvPr>
          <p:cNvSpPr txBox="1"/>
          <p:nvPr/>
        </p:nvSpPr>
        <p:spPr>
          <a:xfrm>
            <a:off x="1626221" y="5824591"/>
            <a:ext cx="3294974" cy="707886"/>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Programmer    😄</a:t>
            </a:r>
            <a:br>
              <a:rPr lang="en-IN" sz="2000" dirty="0">
                <a:solidFill>
                  <a:schemeClr val="bg1"/>
                </a:solidFill>
              </a:rPr>
            </a:br>
            <a:r>
              <a:rPr lang="en-IN" sz="2000" dirty="0">
                <a:solidFill>
                  <a:schemeClr val="bg1"/>
                </a:solidFill>
              </a:rPr>
              <a:t>Hardware          😤</a:t>
            </a:r>
          </a:p>
        </p:txBody>
      </p:sp>
      <p:sp>
        <p:nvSpPr>
          <p:cNvPr id="45" name="TextBox 44">
            <a:extLst>
              <a:ext uri="{FF2B5EF4-FFF2-40B4-BE49-F238E27FC236}">
                <a16:creationId xmlns:a16="http://schemas.microsoft.com/office/drawing/2014/main" id="{6BF54D83-61DF-C089-1758-18B0D9C67026}"/>
              </a:ext>
            </a:extLst>
          </p:cNvPr>
          <p:cNvSpPr txBox="1"/>
          <p:nvPr/>
        </p:nvSpPr>
        <p:spPr>
          <a:xfrm>
            <a:off x="7021585" y="5821798"/>
            <a:ext cx="3294974" cy="707886"/>
          </a:xfrm>
          <a:prstGeom prst="rect">
            <a:avLst/>
          </a:prstGeom>
          <a:noFill/>
        </p:spPr>
        <p:txBody>
          <a:bodyPr wrap="square" rtlCol="0">
            <a:spAutoFit/>
          </a:bodyPr>
          <a:lstStyle/>
          <a:p>
            <a:pPr defTabSz="304746">
              <a:spcBef>
                <a:spcPts val="500"/>
              </a:spcBef>
              <a:defRPr sz="4200">
                <a:solidFill>
                  <a:srgbClr val="5F5F5F"/>
                </a:solidFill>
              </a:defRPr>
            </a:pPr>
            <a:r>
              <a:rPr lang="en-IN" sz="2000" dirty="0">
                <a:solidFill>
                  <a:schemeClr val="bg1"/>
                </a:solidFill>
              </a:rPr>
              <a:t>Programmer 😤</a:t>
            </a:r>
            <a:br>
              <a:rPr lang="en-IN" sz="2000" dirty="0">
                <a:solidFill>
                  <a:schemeClr val="bg1"/>
                </a:solidFill>
              </a:rPr>
            </a:br>
            <a:r>
              <a:rPr lang="en-IN" sz="2000" dirty="0">
                <a:solidFill>
                  <a:schemeClr val="bg1"/>
                </a:solidFill>
              </a:rPr>
              <a:t>Hardware       😄</a:t>
            </a:r>
          </a:p>
        </p:txBody>
      </p:sp>
      <p:sp>
        <p:nvSpPr>
          <p:cNvPr id="46" name="TextBox 45">
            <a:extLst>
              <a:ext uri="{FF2B5EF4-FFF2-40B4-BE49-F238E27FC236}">
                <a16:creationId xmlns:a16="http://schemas.microsoft.com/office/drawing/2014/main" id="{B04F685B-A0E7-7F4B-52B6-6C025411ADEF}"/>
              </a:ext>
            </a:extLst>
          </p:cNvPr>
          <p:cNvSpPr txBox="1"/>
          <p:nvPr/>
        </p:nvSpPr>
        <p:spPr>
          <a:xfrm>
            <a:off x="2806925" y="1640279"/>
            <a:ext cx="999018" cy="477054"/>
          </a:xfrm>
          <a:prstGeom prst="rect">
            <a:avLst/>
          </a:prstGeom>
          <a:noFill/>
        </p:spPr>
        <p:txBody>
          <a:bodyPr wrap="square" rtlCol="0">
            <a:spAutoFit/>
          </a:bodyPr>
          <a:lstStyle/>
          <a:p>
            <a:pPr defTabSz="304746">
              <a:spcBef>
                <a:spcPts val="500"/>
              </a:spcBef>
              <a:defRPr sz="4200">
                <a:solidFill>
                  <a:srgbClr val="5F5F5F"/>
                </a:solidFill>
              </a:defRPr>
            </a:pPr>
            <a:r>
              <a:rPr lang="en-IN" sz="2500" dirty="0">
                <a:solidFill>
                  <a:schemeClr val="bg1"/>
                </a:solidFill>
              </a:rPr>
              <a:t>SYNC</a:t>
            </a:r>
          </a:p>
        </p:txBody>
      </p:sp>
      <p:sp>
        <p:nvSpPr>
          <p:cNvPr id="47" name="TextBox 46">
            <a:extLst>
              <a:ext uri="{FF2B5EF4-FFF2-40B4-BE49-F238E27FC236}">
                <a16:creationId xmlns:a16="http://schemas.microsoft.com/office/drawing/2014/main" id="{A9BC7887-571F-0010-4315-A3516A890772}"/>
              </a:ext>
            </a:extLst>
          </p:cNvPr>
          <p:cNvSpPr txBox="1"/>
          <p:nvPr/>
        </p:nvSpPr>
        <p:spPr>
          <a:xfrm>
            <a:off x="7864939" y="1624321"/>
            <a:ext cx="1183373" cy="477054"/>
          </a:xfrm>
          <a:prstGeom prst="rect">
            <a:avLst/>
          </a:prstGeom>
          <a:noFill/>
        </p:spPr>
        <p:txBody>
          <a:bodyPr wrap="square" rtlCol="0">
            <a:spAutoFit/>
          </a:bodyPr>
          <a:lstStyle/>
          <a:p>
            <a:pPr defTabSz="304746">
              <a:spcBef>
                <a:spcPts val="500"/>
              </a:spcBef>
              <a:defRPr sz="4200">
                <a:solidFill>
                  <a:srgbClr val="5F5F5F"/>
                </a:solidFill>
              </a:defRPr>
            </a:pPr>
            <a:r>
              <a:rPr lang="en-IN" sz="2500" dirty="0">
                <a:solidFill>
                  <a:schemeClr val="bg1"/>
                </a:solidFill>
              </a:rPr>
              <a:t>ASYNC</a:t>
            </a:r>
          </a:p>
        </p:txBody>
      </p:sp>
      <p:pic>
        <p:nvPicPr>
          <p:cNvPr id="4098" name="Picture 2" descr="VMworld 2019 Day 2 Keynote: Demo ...">
            <a:extLst>
              <a:ext uri="{FF2B5EF4-FFF2-40B4-BE49-F238E27FC236}">
                <a16:creationId xmlns:a16="http://schemas.microsoft.com/office/drawing/2014/main" id="{7ED35E39-D789-3E9A-72AE-E6653EC5A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240360"/>
            <a:ext cx="758925" cy="5050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9B388818-9649-D638-C4B8-4AB0B2BA8A01}"/>
              </a:ext>
            </a:extLst>
          </p:cNvPr>
          <p:cNvPicPr>
            <a:picLocks noChangeAspect="1"/>
          </p:cNvPicPr>
          <p:nvPr/>
        </p:nvPicPr>
        <p:blipFill>
          <a:blip r:embed="rId4"/>
          <a:stretch>
            <a:fillRect/>
          </a:stretch>
        </p:blipFill>
        <p:spPr>
          <a:xfrm>
            <a:off x="1435042" y="2303060"/>
            <a:ext cx="4458712" cy="1325563"/>
          </a:xfrm>
          <a:prstGeom prst="rect">
            <a:avLst/>
          </a:prstGeom>
        </p:spPr>
      </p:pic>
      <p:pic>
        <p:nvPicPr>
          <p:cNvPr id="52" name="Picture 51">
            <a:extLst>
              <a:ext uri="{FF2B5EF4-FFF2-40B4-BE49-F238E27FC236}">
                <a16:creationId xmlns:a16="http://schemas.microsoft.com/office/drawing/2014/main" id="{21FC63B7-0E80-224E-17B7-0B9B82CB7495}"/>
              </a:ext>
            </a:extLst>
          </p:cNvPr>
          <p:cNvPicPr>
            <a:picLocks noChangeAspect="1"/>
          </p:cNvPicPr>
          <p:nvPr/>
        </p:nvPicPr>
        <p:blipFill>
          <a:blip r:embed="rId5"/>
          <a:stretch>
            <a:fillRect/>
          </a:stretch>
        </p:blipFill>
        <p:spPr>
          <a:xfrm>
            <a:off x="6130650" y="2311379"/>
            <a:ext cx="5136553" cy="1325562"/>
          </a:xfrm>
          <a:prstGeom prst="rect">
            <a:avLst/>
          </a:prstGeom>
        </p:spPr>
      </p:pic>
    </p:spTree>
    <p:extLst>
      <p:ext uri="{BB962C8B-B14F-4D97-AF65-F5344CB8AC3E}">
        <p14:creationId xmlns:p14="http://schemas.microsoft.com/office/powerpoint/2010/main" val="191504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14423</TotalTime>
  <Words>2508</Words>
  <Application>Microsoft Macintosh PowerPoint</Application>
  <PresentationFormat>Widescreen</PresentationFormat>
  <Paragraphs>286</Paragraphs>
  <Slides>26</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Aptos</vt:lpstr>
      <vt:lpstr>Aptos Display</vt:lpstr>
      <vt:lpstr>Arial</vt:lpstr>
      <vt:lpstr>DejaVu Sans</vt:lpstr>
      <vt:lpstr>DejaVu Sans Mono</vt:lpstr>
      <vt:lpstr>Georgia</vt:lpstr>
      <vt:lpstr>Helvetica</vt:lpstr>
      <vt:lpstr>Menlo</vt:lpstr>
      <vt:lpstr>Noto serif</vt:lpstr>
      <vt:lpstr>source-serif-pro</vt:lpstr>
      <vt:lpstr>system-ui</vt:lpstr>
      <vt:lpstr>Ubuntubeta</vt:lpstr>
      <vt:lpstr>Office Theme</vt:lpstr>
      <vt:lpstr>Virtual Threads in Java - A Primer</vt:lpstr>
      <vt:lpstr>Rules of Engagement</vt:lpstr>
      <vt:lpstr>JDK 1.0 Green Threads</vt:lpstr>
      <vt:lpstr>Moore’s Law</vt:lpstr>
      <vt:lpstr>Free Lunch is over (H. Stutter)</vt:lpstr>
      <vt:lpstr>JDK 1.2 (Java Thread &lt;-&gt; OS Thread</vt:lpstr>
      <vt:lpstr>Processor - Memory </vt:lpstr>
      <vt:lpstr>Evolution of JDK</vt:lpstr>
      <vt:lpstr>Evolution of Programming Style</vt:lpstr>
      <vt:lpstr>Parallelism/Concurrency</vt:lpstr>
      <vt:lpstr>Little’ Law</vt:lpstr>
      <vt:lpstr>Project Loom </vt:lpstr>
      <vt:lpstr>Virtual Threads</vt:lpstr>
      <vt:lpstr>Virtual Thread</vt:lpstr>
      <vt:lpstr>API</vt:lpstr>
      <vt:lpstr>Jacking up the JDK</vt:lpstr>
      <vt:lpstr>Under the hood - Continuation</vt:lpstr>
      <vt:lpstr>Continuation contd…</vt:lpstr>
      <vt:lpstr>Hands-on</vt:lpstr>
      <vt:lpstr>Virtual Thread pinning</vt:lpstr>
      <vt:lpstr>Deadlock</vt:lpstr>
      <vt:lpstr>Migration Challenges - Old Habits die hard</vt:lpstr>
      <vt:lpstr>My Thread pins… 😩</vt:lpstr>
      <vt:lpstr>Adoption underway</vt:lpstr>
      <vt:lpstr>Structured Concurrency</vt:lpstr>
      <vt:lpstr>ಧನ್ಯವಾದಗಳು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Ramkumar Sunderbabu</dc:creator>
  <cp:lastModifiedBy>Ramkumar Sunderbabu</cp:lastModifiedBy>
  <cp:revision>111</cp:revision>
  <dcterms:created xsi:type="dcterms:W3CDTF">2024-11-13T08:28:43Z</dcterms:created>
  <dcterms:modified xsi:type="dcterms:W3CDTF">2024-11-23T08:52:19Z</dcterms:modified>
</cp:coreProperties>
</file>