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skara, Ramchander" userId="65cf4f3a-38db-4061-b201-6a87f890fe62" providerId="ADAL" clId="{12A43208-4472-2D48-8B5F-FBF47F827F87}"/>
    <pc:docChg chg="modSld">
      <pc:chgData name="Bhaskara, Ramchander" userId="65cf4f3a-38db-4061-b201-6a87f890fe62" providerId="ADAL" clId="{12A43208-4472-2D48-8B5F-FBF47F827F87}" dt="2024-02-08T13:54:11.728" v="3"/>
      <pc:docMkLst>
        <pc:docMk/>
      </pc:docMkLst>
      <pc:sldChg chg="addSp delSp">
        <pc:chgData name="Bhaskara, Ramchander" userId="65cf4f3a-38db-4061-b201-6a87f890fe62" providerId="ADAL" clId="{12A43208-4472-2D48-8B5F-FBF47F827F87}" dt="2024-02-08T13:54:11.728" v="3"/>
        <pc:sldMkLst>
          <pc:docMk/>
          <pc:sldMk cId="2493703452" sldId="259"/>
        </pc:sldMkLst>
        <pc:inkChg chg="add del">
          <ac:chgData name="Bhaskara, Ramchander" userId="65cf4f3a-38db-4061-b201-6a87f890fe62" providerId="ADAL" clId="{12A43208-4472-2D48-8B5F-FBF47F827F87}" dt="2024-02-08T13:54:07.768" v="1"/>
          <ac:inkMkLst>
            <pc:docMk/>
            <pc:sldMk cId="2493703452" sldId="259"/>
            <ac:inkMk id="6" creationId="{4785D2BC-AC96-D651-FFF3-B4B7EAAF9D2D}"/>
          </ac:inkMkLst>
        </pc:inkChg>
        <pc:inkChg chg="add del">
          <ac:chgData name="Bhaskara, Ramchander" userId="65cf4f3a-38db-4061-b201-6a87f890fe62" providerId="ADAL" clId="{12A43208-4472-2D48-8B5F-FBF47F827F87}" dt="2024-02-08T13:54:11.728" v="3"/>
          <ac:inkMkLst>
            <pc:docMk/>
            <pc:sldMk cId="2493703452" sldId="259"/>
            <ac:inkMk id="7" creationId="{CF49DDCE-1EE6-A782-B6F7-DF5AEDB48FAE}"/>
          </ac:inkMkLst>
        </pc:inkChg>
      </pc:sldChg>
    </pc:docChg>
  </pc:docChgLst>
  <pc:docChgLst>
    <pc:chgData name="Bhaskara, Ramchander" userId="65cf4f3a-38db-4061-b201-6a87f890fe62" providerId="ADAL" clId="{823A3011-A5B8-4874-87C5-616C0F2C1495}"/>
    <pc:docChg chg="custSel modSld">
      <pc:chgData name="Bhaskara, Ramchander" userId="65cf4f3a-38db-4061-b201-6a87f890fe62" providerId="ADAL" clId="{823A3011-A5B8-4874-87C5-616C0F2C1495}" dt="2024-02-13T16:35:16.921" v="0" actId="478"/>
      <pc:docMkLst>
        <pc:docMk/>
      </pc:docMkLst>
      <pc:sldChg chg="delSp">
        <pc:chgData name="Bhaskara, Ramchander" userId="65cf4f3a-38db-4061-b201-6a87f890fe62" providerId="ADAL" clId="{823A3011-A5B8-4874-87C5-616C0F2C1495}" dt="2024-02-13T16:35:16.921" v="0" actId="478"/>
        <pc:sldMkLst>
          <pc:docMk/>
          <pc:sldMk cId="2769123352" sldId="265"/>
        </pc:sldMkLst>
        <pc:spChg chg="del">
          <ac:chgData name="Bhaskara, Ramchander" userId="65cf4f3a-38db-4061-b201-6a87f890fe62" providerId="ADAL" clId="{823A3011-A5B8-4874-87C5-616C0F2C1495}" dt="2024-02-13T16:35:16.921" v="0" actId="478"/>
          <ac:spMkLst>
            <pc:docMk/>
            <pc:sldMk cId="2769123352" sldId="265"/>
            <ac:spMk id="35" creationId="{881E9ACC-EAB4-3D41-53E2-DBE44CA290E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EBC48-A5B2-75FC-D75F-3169D1608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C871AA-0FF4-59BF-D34E-A6930F0C4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EA4D5-CBB7-A6A5-1E57-D0734686F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E6A85-E5FE-44F2-AB2D-374F68A3677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B7A27-24F7-A748-7B4F-B532E59BB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1BA4D-B106-0D45-B363-1550EB15A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5B10-2013-4999-8F74-1CA779207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24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DC7EF-72B4-A415-EF42-D82F093E3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6677D-739E-1C47-072E-5E176E0302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07D93-1191-F8C1-A757-58F45AC4B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E6A85-E5FE-44F2-AB2D-374F68A3677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FED0A-B7C7-6C7B-5BC1-D92808AE6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F19A9-5D07-C643-6A03-09A0EBC76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5B10-2013-4999-8F74-1CA779207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49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092869-36ED-27E7-E1D8-B5222693C8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3C3EB1-6999-7D7E-1964-D25DF8875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FB6B2-E089-245F-8D7D-2C579682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E6A85-E5FE-44F2-AB2D-374F68A3677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76867-3A33-47A5-D18A-D3D6CF5D9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14B30-BE1E-4E49-80C0-1E0C2F95B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5B10-2013-4999-8F74-1CA779207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8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D8495-54F3-04E4-2348-9A03C0C08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C34A6-3EE4-429F-9A1C-D9EA0BAB8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0DD37-8B21-FAEA-701D-560FFAB39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E6A85-E5FE-44F2-AB2D-374F68A3677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00A53-183E-91EC-B311-60E51C010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83DCC-A9E3-3B23-0EEE-B6CE74B6A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5B10-2013-4999-8F74-1CA779207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16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D7C67-984E-6350-A38B-61D3FD33A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950A6-C261-D6D1-8F54-1A1E10FD0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C490F-6565-C2B4-3C37-A0E247C81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E6A85-E5FE-44F2-AB2D-374F68A3677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5B5F6-E862-5CEA-9223-B4EEAF660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48989-59A9-19C4-D14D-0B608CE34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5B10-2013-4999-8F74-1CA779207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10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71614-D46B-47DA-F73B-8865E4B9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56A3B-6435-B2DD-DE5D-C95855BB76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FF7320-AF33-CD04-EE25-FC6522C7B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E43C5-441C-FC63-D6BD-1439F229F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E6A85-E5FE-44F2-AB2D-374F68A3677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0C054-CC9F-7BA0-1C18-214D8811A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69820-2194-5180-B79B-F09B922A5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5B10-2013-4999-8F74-1CA779207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017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8568C-799F-BA66-C09F-B2307983A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B8673-20D9-E5DF-EDF5-4FFC8D674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E0AEDC-A819-2381-56EC-17439DD67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45F9F8-B054-8F8B-EEF2-86870EF38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EA605C-0725-02EB-6BFB-E940365444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C9C74A-F0AB-CD4A-3676-801B94CA7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E6A85-E5FE-44F2-AB2D-374F68A3677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8516E8-7ADF-619D-195E-B78E3E358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E2E328-6926-8381-D3A9-5F59927BA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5B10-2013-4999-8F74-1CA779207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26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9C53F-A1EC-080C-447C-144DD623E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C24D06-7FE4-2E03-30B6-380083CD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E6A85-E5FE-44F2-AB2D-374F68A3677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0E190F-EA70-C537-757F-621C24EEA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75363-6713-9AD2-21F5-0ABDBCBB3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5B10-2013-4999-8F74-1CA779207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08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98612F-7D92-2C62-0B96-89AC1E38D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E6A85-E5FE-44F2-AB2D-374F68A3677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4C26C3-7EBD-F867-8553-06CC0055B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0A5407-E1C0-DB46-9111-F17C98612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5B10-2013-4999-8F74-1CA779207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13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538BF-5E0E-FE9A-4D11-A1C264792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50112-55DA-2D28-FC7F-F1B2AB9C1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033A71-98DF-02C5-DC8A-8F525E24A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0C80A-CF9F-A478-6836-2EC1AC0AF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E6A85-E5FE-44F2-AB2D-374F68A3677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D9B5E-0FC9-D817-4F61-E1C715572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509AE-6162-9681-A3ED-8F5D4FF72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5B10-2013-4999-8F74-1CA779207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60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6EB10-DD67-47C2-CB0D-63A1E7879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7D48CF-BFBF-4966-1A48-7EF8B65154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E958B2-82E8-37C7-AE53-408A09C04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8BD7C-1570-F1BE-07BD-058822A3F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E6A85-E5FE-44F2-AB2D-374F68A3677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FA1C9-7FE0-21CF-525A-7495AD5ED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75484-6192-F186-C26A-9E5C9F5BA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5B10-2013-4999-8F74-1CA779207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50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0B497A-EDC6-B7BA-A6B2-4000B1E11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2E931-029A-F81D-F57A-2E173F526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444E2-DFB6-A4C1-3FED-BBEA4DC91D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E6A85-E5FE-44F2-AB2D-374F68A3677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F81B9-2E71-8F89-6E56-01A463984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DD925-852A-7203-83A9-E91F8654B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95B10-2013-4999-8F74-1CA779207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6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EDEE6-8DFD-133E-8088-BFA4C4EA9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061F9-295E-0424-7BB0-DCE1BE364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Scaling</a:t>
            </a:r>
          </a:p>
          <a:p>
            <a:r>
              <a:rPr lang="en-US" dirty="0"/>
              <a:t>Translation</a:t>
            </a:r>
          </a:p>
          <a:p>
            <a:r>
              <a:rPr lang="en-US" dirty="0"/>
              <a:t>Rotation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42F257-D67A-B3DD-2AAD-D57349980E3B}"/>
                  </a:ext>
                </a:extLst>
              </p:cNvPr>
              <p:cNvSpPr txBox="1"/>
              <p:nvPr/>
            </p:nvSpPr>
            <p:spPr>
              <a:xfrm>
                <a:off x="5185718" y="3429000"/>
                <a:ext cx="18205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42F257-D67A-B3DD-2AAD-D57349980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718" y="3429000"/>
                <a:ext cx="1820563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D50DC73-E66F-CFEF-6572-934A8DAF6804}"/>
              </a:ext>
            </a:extLst>
          </p:cNvPr>
          <p:cNvSpPr txBox="1"/>
          <p:nvPr/>
        </p:nvSpPr>
        <p:spPr>
          <a:xfrm>
            <a:off x="1098241" y="4187427"/>
            <a:ext cx="98089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Coordinate transformation is a function applied to express a point in frame A </a:t>
            </a:r>
            <a:br>
              <a:rPr lang="en-US" sz="2400" dirty="0"/>
            </a:br>
            <a:r>
              <a:rPr lang="en-US" sz="2400" dirty="0"/>
              <a:t>in another frame ‘B’</a:t>
            </a:r>
          </a:p>
        </p:txBody>
      </p:sp>
    </p:spTree>
    <p:extLst>
      <p:ext uri="{BB962C8B-B14F-4D97-AF65-F5344CB8AC3E}">
        <p14:creationId xmlns:p14="http://schemas.microsoft.com/office/powerpoint/2010/main" val="249370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EFD697-2B83-F4F4-A504-E74BF89D6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787D-E724-22FC-0297-977509EA2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346A4-3833-CCC3-1EEC-12DB547AC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Scaling</a:t>
            </a:r>
          </a:p>
          <a:p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DA7895F-3CD4-38DB-9B1C-4C308AD74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00725" y="1616075"/>
            <a:ext cx="5629275" cy="42219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47C95C-88C4-2972-9F09-410D66A5C542}"/>
              </a:ext>
            </a:extLst>
          </p:cNvPr>
          <p:cNvSpPr txBox="1"/>
          <p:nvPr/>
        </p:nvSpPr>
        <p:spPr>
          <a:xfrm>
            <a:off x="6773957" y="5359042"/>
            <a:ext cx="4237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Scaling: Notice the different lengths of axes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BEF4AD3-F107-EDA5-13F4-BE9902C76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17" y="2476658"/>
            <a:ext cx="6410325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466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096B4-BFDD-7E1F-0BDF-A970D2448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8B294-EDE2-A167-3235-6493A2D02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2FE90-9E37-A697-3CE5-B4FBCFC9D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Translation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DC22B98-47B8-7B6D-4C05-D0B49BABC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1423" y="1408922"/>
            <a:ext cx="6145763" cy="46093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45CC8C-304B-F3B4-F470-E22196B47080}"/>
              </a:ext>
            </a:extLst>
          </p:cNvPr>
          <p:cNvSpPr txBox="1"/>
          <p:nvPr/>
        </p:nvSpPr>
        <p:spPr>
          <a:xfrm>
            <a:off x="6096000" y="5405106"/>
            <a:ext cx="4685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Translation between frames A and B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3DD0254-AAF8-0BDF-D23B-9A101114B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444" y="2486819"/>
            <a:ext cx="4905375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452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30C306-4FEE-70FB-EB63-86B13CB70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3C55-362B-2811-5E2D-28F92C3DA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BC6AF-C1D2-1F36-3ED9-E141FF120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Rotation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6F9D8E-14B3-75FD-D670-0A30115432B9}"/>
              </a:ext>
            </a:extLst>
          </p:cNvPr>
          <p:cNvSpPr txBox="1"/>
          <p:nvPr/>
        </p:nvSpPr>
        <p:spPr>
          <a:xfrm>
            <a:off x="6397290" y="5489440"/>
            <a:ext cx="4373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Rotation between frames A and B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6A4394E-509E-0EF1-9744-6E0518EA5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80652" y="1261269"/>
            <a:ext cx="5623249" cy="4217437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A26A5ADB-A1C4-EDB1-4DA5-F704FCEAF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551" y="1880378"/>
            <a:ext cx="2405533" cy="64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5ADD17F4-230E-563E-3565-DAC4603D5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420144"/>
            <a:ext cx="6251846" cy="2839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488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2E467-C0AF-1995-BD8D-6B1E19167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BC252-8640-C0B9-17AF-02A26FE0C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A0A74-2CBA-C96A-B6B7-539EB0C97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Rotation -&gt; scaling -&gt; translation 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5143AE-8723-A480-35A6-2668F9FDBEC9}"/>
                  </a:ext>
                </a:extLst>
              </p:cNvPr>
              <p:cNvSpPr txBox="1"/>
              <p:nvPr/>
            </p:nvSpPr>
            <p:spPr>
              <a:xfrm>
                <a:off x="5185715" y="2675323"/>
                <a:ext cx="18205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5143AE-8723-A480-35A6-2668F9FDB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715" y="2675323"/>
                <a:ext cx="1820563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A218035F-8BBB-F648-3B66-BC7F6CD63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94" y="3227593"/>
            <a:ext cx="9124807" cy="245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907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15672-BD85-A379-689E-1A21FC324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8F009-D89E-8F6E-6CF5-DF0228F3F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5AEB6-E4A1-A456-E6BC-8E2D2271E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Rotation -&gt; scaling -&gt; translation 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E7BC89-5C38-20F5-887A-56BC5098B3D6}"/>
                  </a:ext>
                </a:extLst>
              </p:cNvPr>
              <p:cNvSpPr txBox="1"/>
              <p:nvPr/>
            </p:nvSpPr>
            <p:spPr>
              <a:xfrm>
                <a:off x="1441944" y="3213556"/>
                <a:ext cx="1820563" cy="4308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E7BC89-5C38-20F5-887A-56BC5098B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944" y="3213556"/>
                <a:ext cx="1820563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231C6621-A27B-2A41-F0C0-2850AFAD3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433" y="2413533"/>
            <a:ext cx="6630692" cy="178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770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731DF-E424-E610-1AA9-D90ECE639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3-1-3 Euler Angle Sequence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ED93A6-B0A2-EA75-F646-9ACB348B2DC5}"/>
              </a:ext>
            </a:extLst>
          </p:cNvPr>
          <p:cNvSpPr txBox="1"/>
          <p:nvPr/>
        </p:nvSpPr>
        <p:spPr>
          <a:xfrm>
            <a:off x="521758" y="5463869"/>
            <a:ext cx="4061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 Ascension of the Ascending Node </a:t>
            </a:r>
            <a:r>
              <a:rPr lang="el-GR" dirty="0"/>
              <a:t>Ω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C7F77-DAA9-D2DF-BD97-9E64063026AD}"/>
              </a:ext>
            </a:extLst>
          </p:cNvPr>
          <p:cNvSpPr txBox="1"/>
          <p:nvPr/>
        </p:nvSpPr>
        <p:spPr>
          <a:xfrm>
            <a:off x="1517486" y="1762256"/>
            <a:ext cx="260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Ascending Node direction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9DAE05-748F-C4EC-7B60-A7FE87B0D684}"/>
              </a:ext>
            </a:extLst>
          </p:cNvPr>
          <p:cNvSpPr txBox="1"/>
          <p:nvPr/>
        </p:nvSpPr>
        <p:spPr>
          <a:xfrm>
            <a:off x="5876204" y="5463869"/>
            <a:ext cx="1418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Inclination 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E35440-4C54-C11F-62AE-FC979FE9BDA8}"/>
              </a:ext>
            </a:extLst>
          </p:cNvPr>
          <p:cNvSpPr txBox="1"/>
          <p:nvPr/>
        </p:nvSpPr>
        <p:spPr>
          <a:xfrm>
            <a:off x="9043717" y="5463869"/>
            <a:ext cx="245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Argument of Periapsis </a:t>
            </a:r>
            <a:r>
              <a:rPr lang="el-GR" dirty="0"/>
              <a:t>ω</a:t>
            </a:r>
            <a:endParaRPr lang="en-US" dirty="0"/>
          </a:p>
        </p:txBody>
      </p:sp>
      <p:pic>
        <p:nvPicPr>
          <p:cNvPr id="19" name="Picture 18" descr="A graph of a graph of xyz axes and ellipse&#10;&#10;Description automatically generated">
            <a:extLst>
              <a:ext uri="{FF2B5EF4-FFF2-40B4-BE49-F238E27FC236}">
                <a16:creationId xmlns:a16="http://schemas.microsoft.com/office/drawing/2014/main" id="{39011DFC-4C4E-1A97-4A36-06466ECE7F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0" t="9050" r="2960" b="1866"/>
          <a:stretch/>
        </p:blipFill>
        <p:spPr>
          <a:xfrm>
            <a:off x="521758" y="2348222"/>
            <a:ext cx="3713539" cy="2651362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E599750-C28C-EED0-E553-9EFD23C00A05}"/>
              </a:ext>
            </a:extLst>
          </p:cNvPr>
          <p:cNvCxnSpPr>
            <a:cxnSpLocks/>
          </p:cNvCxnSpPr>
          <p:nvPr/>
        </p:nvCxnSpPr>
        <p:spPr>
          <a:xfrm>
            <a:off x="2428651" y="3821133"/>
            <a:ext cx="267896" cy="4336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A graph of a graph of x and y&#10;&#10;Description automatically generated">
            <a:extLst>
              <a:ext uri="{FF2B5EF4-FFF2-40B4-BE49-F238E27FC236}">
                <a16:creationId xmlns:a16="http://schemas.microsoft.com/office/drawing/2014/main" id="{C007CDB8-F9E8-ECB3-7F2F-AA4B7EA192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6" t="12828" r="5785" b="13424"/>
          <a:stretch/>
        </p:blipFill>
        <p:spPr>
          <a:xfrm>
            <a:off x="4482540" y="2788289"/>
            <a:ext cx="3635287" cy="221129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9892C48-A231-0110-E545-F9B267EBCDA0}"/>
              </a:ext>
            </a:extLst>
          </p:cNvPr>
          <p:cNvSpPr txBox="1"/>
          <p:nvPr/>
        </p:nvSpPr>
        <p:spPr>
          <a:xfrm>
            <a:off x="4896095" y="5943296"/>
            <a:ext cx="3378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Rotation about x-axis of intermediate frame</a:t>
            </a:r>
          </a:p>
        </p:txBody>
      </p:sp>
      <p:pic>
        <p:nvPicPr>
          <p:cNvPr id="26" name="Picture 25" descr="A graph of a mathematical equation&#10;&#10;Description automatically generated with medium confidence">
            <a:extLst>
              <a:ext uri="{FF2B5EF4-FFF2-40B4-BE49-F238E27FC236}">
                <a16:creationId xmlns:a16="http://schemas.microsoft.com/office/drawing/2014/main" id="{F3825679-03E0-F0A5-4519-9C45E9C8AC0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8" t="8057" r="11436" b="1916"/>
          <a:stretch/>
        </p:blipFill>
        <p:spPr>
          <a:xfrm>
            <a:off x="8274777" y="2343677"/>
            <a:ext cx="3305172" cy="2946630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AF7A160-4C8B-F3DE-0C2B-2B8FBFB5A597}"/>
              </a:ext>
            </a:extLst>
          </p:cNvPr>
          <p:cNvCxnSpPr>
            <a:cxnSpLocks/>
          </p:cNvCxnSpPr>
          <p:nvPr/>
        </p:nvCxnSpPr>
        <p:spPr>
          <a:xfrm flipV="1">
            <a:off x="10005580" y="3712082"/>
            <a:ext cx="267896" cy="699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358929A-E76C-F6A1-8B8B-353C6CF6C6B3}"/>
              </a:ext>
            </a:extLst>
          </p:cNvPr>
          <p:cNvCxnSpPr>
            <a:cxnSpLocks/>
          </p:cNvCxnSpPr>
          <p:nvPr/>
        </p:nvCxnSpPr>
        <p:spPr>
          <a:xfrm>
            <a:off x="9968734" y="3782022"/>
            <a:ext cx="133948" cy="55208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E2F1ACB-7639-3AC0-A439-500C7EF341E2}"/>
              </a:ext>
            </a:extLst>
          </p:cNvPr>
          <p:cNvSpPr txBox="1"/>
          <p:nvPr/>
        </p:nvSpPr>
        <p:spPr>
          <a:xfrm>
            <a:off x="8799449" y="1832516"/>
            <a:ext cx="1875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4"/>
                </a:solidFill>
              </a:rPr>
              <a:t>Periapse</a:t>
            </a:r>
            <a:r>
              <a:rPr lang="en-US" dirty="0">
                <a:solidFill>
                  <a:schemeClr val="accent4"/>
                </a:solidFill>
              </a:rPr>
              <a:t> direction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6E868E-A4A9-6AF8-E8F8-ADE6FA4B3DF9}"/>
              </a:ext>
            </a:extLst>
          </p:cNvPr>
          <p:cNvSpPr txBox="1"/>
          <p:nvPr/>
        </p:nvSpPr>
        <p:spPr>
          <a:xfrm>
            <a:off x="8584135" y="5940343"/>
            <a:ext cx="3655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Rotation about the local z (angular momentum)</a:t>
            </a:r>
          </a:p>
        </p:txBody>
      </p:sp>
    </p:spTree>
    <p:extLst>
      <p:ext uri="{BB962C8B-B14F-4D97-AF65-F5344CB8AC3E}">
        <p14:creationId xmlns:p14="http://schemas.microsoft.com/office/powerpoint/2010/main" val="2769123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lorful arrows pointing upwards&#10;&#10;Description automatically generated">
            <a:extLst>
              <a:ext uri="{FF2B5EF4-FFF2-40B4-BE49-F238E27FC236}">
                <a16:creationId xmlns:a16="http://schemas.microsoft.com/office/drawing/2014/main" id="{79190DB5-DA0E-21FD-8EB9-48256E3E2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49" y="1697805"/>
            <a:ext cx="3495675" cy="3146108"/>
          </a:xfrm>
          <a:prstGeom prst="rect">
            <a:avLst/>
          </a:prstGeom>
        </p:spPr>
      </p:pic>
      <p:pic>
        <p:nvPicPr>
          <p:cNvPr id="6" name="Picture 5" descr="A colorful arrows pointing upwards&#10;&#10;Description automatically generated">
            <a:extLst>
              <a:ext uri="{FF2B5EF4-FFF2-40B4-BE49-F238E27FC236}">
                <a16:creationId xmlns:a16="http://schemas.microsoft.com/office/drawing/2014/main" id="{EA3100B0-3269-E19C-8F01-4FC67742A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76866">
            <a:off x="6868301" y="1112828"/>
            <a:ext cx="3495675" cy="3146108"/>
          </a:xfrm>
          <a:prstGeom prst="rect">
            <a:avLst/>
          </a:prstGeom>
        </p:spPr>
      </p:pic>
      <p:sp>
        <p:nvSpPr>
          <p:cNvPr id="7" name="Arrow: Curved Down 6">
            <a:extLst>
              <a:ext uri="{FF2B5EF4-FFF2-40B4-BE49-F238E27FC236}">
                <a16:creationId xmlns:a16="http://schemas.microsoft.com/office/drawing/2014/main" id="{91B3F4EF-9AF1-7157-C11C-972E23164360}"/>
              </a:ext>
            </a:extLst>
          </p:cNvPr>
          <p:cNvSpPr/>
          <p:nvPr/>
        </p:nvSpPr>
        <p:spPr>
          <a:xfrm>
            <a:off x="4038600" y="1354906"/>
            <a:ext cx="3495675" cy="738664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Curved Down 7">
            <a:extLst>
              <a:ext uri="{FF2B5EF4-FFF2-40B4-BE49-F238E27FC236}">
                <a16:creationId xmlns:a16="http://schemas.microsoft.com/office/drawing/2014/main" id="{79D46D32-9EF5-6C2A-38D9-26DB48763F35}"/>
              </a:ext>
            </a:extLst>
          </p:cNvPr>
          <p:cNvSpPr/>
          <p:nvPr/>
        </p:nvSpPr>
        <p:spPr>
          <a:xfrm rot="10569917">
            <a:off x="4138990" y="4482415"/>
            <a:ext cx="3919415" cy="1166976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C3E293-52F5-0089-D9EF-0283A247B208}"/>
                  </a:ext>
                </a:extLst>
              </p:cNvPr>
              <p:cNvSpPr txBox="1"/>
              <p:nvPr/>
            </p:nvSpPr>
            <p:spPr>
              <a:xfrm>
                <a:off x="5392632" y="1504685"/>
                <a:ext cx="55784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0" smtClean="0">
                          <a:latin typeface="Cambria Math" panose="02040503050406030204" pitchFamily="18" charset="0"/>
                        </a:rPr>
                        <m:t>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C3E293-52F5-0089-D9EF-0283A247B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632" y="1504685"/>
                <a:ext cx="557845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C15499-E4FE-0838-1A01-EBDB313B7CB6}"/>
                  </a:ext>
                </a:extLst>
              </p:cNvPr>
              <p:cNvSpPr txBox="1"/>
              <p:nvPr/>
            </p:nvSpPr>
            <p:spPr>
              <a:xfrm>
                <a:off x="1820500" y="3495467"/>
                <a:ext cx="9198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C15499-E4FE-0838-1A01-EBDB313B7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500" y="3495467"/>
                <a:ext cx="91985" cy="307777"/>
              </a:xfrm>
              <a:prstGeom prst="rect">
                <a:avLst/>
              </a:prstGeom>
              <a:blipFill>
                <a:blip r:embed="rId4"/>
                <a:stretch>
                  <a:fillRect l="-100000" r="-180000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B0EACE-063D-D046-A1F6-A8C310A4E002}"/>
              </a:ext>
            </a:extLst>
          </p:cNvPr>
          <p:cNvCxnSpPr>
            <a:cxnSpLocks/>
          </p:cNvCxnSpPr>
          <p:nvPr/>
        </p:nvCxnSpPr>
        <p:spPr>
          <a:xfrm flipV="1">
            <a:off x="3219061" y="3069771"/>
            <a:ext cx="5220875" cy="5795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181CDD5-2E57-CF1C-A436-D9EF9247B377}"/>
                  </a:ext>
                </a:extLst>
              </p:cNvPr>
              <p:cNvSpPr txBox="1"/>
              <p:nvPr/>
            </p:nvSpPr>
            <p:spPr>
              <a:xfrm>
                <a:off x="3164802" y="2650371"/>
                <a:ext cx="6097554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0" smtClean="0">
                          <a:latin typeface="Cambria Math" panose="02040503050406030204" pitchFamily="18" charset="0"/>
                        </a:rPr>
                        <m:t>𝐭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181CDD5-2E57-CF1C-A436-D9EF9247B3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802" y="2650371"/>
                <a:ext cx="6097554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A7FFE212-9F06-9EFA-DA12-1F6B1C07F96F}"/>
              </a:ext>
            </a:extLst>
          </p:cNvPr>
          <p:cNvSpPr txBox="1"/>
          <p:nvPr/>
        </p:nvSpPr>
        <p:spPr>
          <a:xfrm>
            <a:off x="1866492" y="3776508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93F020-4434-C73E-625F-F0E6584621F8}"/>
              </a:ext>
            </a:extLst>
          </p:cNvPr>
          <p:cNvSpPr txBox="1"/>
          <p:nvPr/>
        </p:nvSpPr>
        <p:spPr>
          <a:xfrm>
            <a:off x="8653554" y="3177755"/>
            <a:ext cx="5613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27F9F84-CD02-9100-5667-39EE0CF876CE}"/>
                  </a:ext>
                </a:extLst>
              </p:cNvPr>
              <p:cNvSpPr txBox="1"/>
              <p:nvPr/>
            </p:nvSpPr>
            <p:spPr>
              <a:xfrm>
                <a:off x="2766621" y="5658767"/>
                <a:ext cx="6097554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27F9F84-CD02-9100-5667-39EE0CF87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621" y="5658767"/>
                <a:ext cx="6097554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3FF1D3-55CF-EADD-DD30-D57DAECE85F2}"/>
                  </a:ext>
                </a:extLst>
              </p:cNvPr>
              <p:cNvSpPr txBox="1"/>
              <p:nvPr/>
            </p:nvSpPr>
            <p:spPr>
              <a:xfrm>
                <a:off x="2451909" y="413457"/>
                <a:ext cx="6097554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  <m:r>
                            <a:rPr lang="en-US" sz="4000" b="1" i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40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3FF1D3-55CF-EADD-DD30-D57DAECE8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909" y="413457"/>
                <a:ext cx="6097554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0235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135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Coordinate Transformation</vt:lpstr>
      <vt:lpstr>Coordinate Transformation</vt:lpstr>
      <vt:lpstr>Coordinate Transformation</vt:lpstr>
      <vt:lpstr>Coordinate Transformation</vt:lpstr>
      <vt:lpstr>Coordinate Transformation</vt:lpstr>
      <vt:lpstr>Coordinate Transformation</vt:lpstr>
      <vt:lpstr>3-1-3 Euler Angle Sequence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 Bhaskara</dc:creator>
  <cp:lastModifiedBy>Bhaskara, Ramchander</cp:lastModifiedBy>
  <cp:revision>9</cp:revision>
  <dcterms:created xsi:type="dcterms:W3CDTF">2024-02-08T06:38:53Z</dcterms:created>
  <dcterms:modified xsi:type="dcterms:W3CDTF">2024-02-13T16:35:32Z</dcterms:modified>
</cp:coreProperties>
</file>