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 conflict (two sheets define a style for the same 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justify </a:t>
            </a:r>
            <a:r>
              <a:rPr lang="en-US" sz="1200" dirty="0" smtClean="0"/>
              <a:t>(which widens all full lines</a:t>
            </a:r>
          </a:p>
          <a:p>
            <a:r>
              <a:rPr lang="en-US" sz="1200" dirty="0" smtClean="0"/>
              <a:t>of the element so that they occupy its entire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all properties are inherited (notice link's color above)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(later we will learn about more specific styles that can override more general styles)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more picky than the web browser, which may render malformed CSS correctly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t>1/9/2021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t>1/9/2021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fo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tex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 Styling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81A7-7EBE-4055-A988-4EA163496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h1, 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261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paragraph uses the above style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/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813098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style </a:t>
            </a:r>
            <a:r>
              <a:rPr lang="en-US" sz="2400" dirty="0"/>
              <a:t>can select multiple elements separated by commas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individual elements can also have their own styles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 /*…*/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This is a comment.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can span many lines in the CSS file.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 background-color: aqua;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657600"/>
            <a:ext cx="8153400" cy="1524000"/>
          </a:xfrm>
        </p:spPr>
        <p:txBody>
          <a:bodyPr/>
          <a:lstStyle/>
          <a:p>
            <a:r>
              <a:rPr lang="en-US" sz="2400" dirty="0"/>
              <a:t>CSS (like HTML) is usually not commented as rigorously as programming languages such </a:t>
            </a:r>
            <a:r>
              <a:rPr lang="en-US" sz="2400" dirty="0" smtClean="0"/>
              <a:t>as Java</a:t>
            </a: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// single-line comment style is NOT supported in CSS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&lt;!-- ... --&gt; HTML comment style is also NOT supported in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fonts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3903592"/>
              </p:ext>
            </p:extLst>
          </p:nvPr>
        </p:nvGraphicFramePr>
        <p:xfrm>
          <a:off x="609600" y="1752600"/>
          <a:ext cx="81534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font-family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which font will be used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font-size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large the letters will be drawn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italic style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bold style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31268"/>
            <a:ext cx="829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font properties</a:t>
            </a:r>
            <a:r>
              <a:rPr lang="en-US" dirty="0" smtClean="0"/>
              <a:t> (http://www.w3schools.com/css/css_reference.asp#font)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itchFamily="18" charset="0"/>
              </a:rPr>
              <a:t>This paragraph uses the first style above</a:t>
            </a:r>
            <a:r>
              <a:rPr lang="en-US" sz="2000" dirty="0" smtClean="0">
                <a:latin typeface="Georgia" pitchFamily="18" charset="0"/>
              </a:rPr>
              <a:t>.</a:t>
            </a: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h2 uses the second style above.</a:t>
            </a:r>
            <a:endParaRPr lang="en-US" sz="20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nclose </a:t>
            </a:r>
            <a:r>
              <a:rPr lang="en-US" sz="2400" dirty="0"/>
              <a:t>multi-word font names in quotes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font-family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Garamond, "Times New Roman",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This paragraph uses the above style.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We can </a:t>
            </a:r>
            <a:r>
              <a:rPr lang="en-US" sz="2400" dirty="0"/>
              <a:t>specify multiple fonts from highest to lowest priority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eneric </a:t>
            </a:r>
            <a:r>
              <a:rPr lang="en-US" sz="2400" dirty="0"/>
              <a:t>font names:</a:t>
            </a:r>
          </a:p>
          <a:p>
            <a:pPr lvl="1"/>
            <a:r>
              <a:rPr lang="en-US" sz="2400" dirty="0">
                <a:latin typeface="Times New Roman"/>
              </a:rPr>
              <a:t>serif</a:t>
            </a:r>
            <a:r>
              <a:rPr lang="en-US" sz="2400" dirty="0"/>
              <a:t>, </a:t>
            </a:r>
            <a:r>
              <a:rPr lang="en-US" sz="2400" dirty="0">
                <a:latin typeface="Arial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/>
              </a:rPr>
              <a:t>fantasy</a:t>
            </a:r>
            <a:r>
              <a:rPr lang="en-US" sz="2400" dirty="0"/>
              <a:t>, </a:t>
            </a:r>
            <a:r>
              <a:rPr lang="en-US" sz="2400" dirty="0" err="1" smtClean="0">
                <a:latin typeface="Courier New"/>
              </a:rPr>
              <a:t>monospace</a:t>
            </a:r>
            <a:endParaRPr lang="en-US" sz="2400" dirty="0" smtClean="0">
              <a:latin typeface="Courier New"/>
            </a:endParaRPr>
          </a:p>
          <a:p>
            <a:r>
              <a:rPr lang="en-US" sz="2700" dirty="0" smtClean="0"/>
              <a:t>If the first font is not found on the user's computer, the next is tried</a:t>
            </a:r>
          </a:p>
          <a:p>
            <a:r>
              <a:rPr lang="en-US" sz="2400" dirty="0" smtClean="0"/>
              <a:t>Placing </a:t>
            </a:r>
            <a:r>
              <a:rPr lang="en-US" sz="2400" dirty="0"/>
              <a:t>a generic font name at the end of your font-family </a:t>
            </a:r>
            <a:r>
              <a:rPr lang="en-US" sz="2400" dirty="0" smtClean="0"/>
              <a:t>value, </a:t>
            </a:r>
            <a:r>
              <a:rPr lang="en-US" sz="2400" dirty="0"/>
              <a:t>ensures that </a:t>
            </a:r>
            <a:r>
              <a:rPr lang="en-US" sz="2400" dirty="0" smtClean="0"/>
              <a:t>every computer </a:t>
            </a:r>
            <a:r>
              <a:rPr lang="en-US" sz="2400" dirty="0"/>
              <a:t>will use a valid font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9A"/>
                </a:solidFill>
                <a:latin typeface="Garamond"/>
              </a:rPr>
              <a:t>units: pixels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point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m-size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"/>
              </a:rPr>
              <a:t>16px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16pt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1.16em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/>
              </a:rPr>
              <a:t>vague font sizes: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New"/>
              </a:rPr>
              <a:t>medium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New"/>
              </a:rPr>
              <a:t>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New"/>
              </a:rPr>
              <a:t>xx-large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CourierNew"/>
              </a:rPr>
              <a:t>smaller</a:t>
            </a: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600" dirty="0" smtClean="0">
                <a:solidFill>
                  <a:srgbClr val="000000"/>
                </a:solidFill>
                <a:latin typeface="CourierNew"/>
              </a:rPr>
              <a:t>larger</a:t>
            </a:r>
            <a:endParaRPr lang="en-US" sz="3600" dirty="0">
              <a:solidFill>
                <a:srgbClr val="000000"/>
              </a:solidFill>
              <a:latin typeface="CourierNew"/>
            </a:endParaRPr>
          </a:p>
          <a:p>
            <a:r>
              <a:rPr lang="fr-FR" sz="2400" dirty="0" err="1">
                <a:solidFill>
                  <a:srgbClr val="000000"/>
                </a:solidFill>
                <a:latin typeface="Garamond"/>
              </a:rPr>
              <a:t>percentage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 font sizes, </a:t>
            </a:r>
            <a:r>
              <a:rPr lang="fr-FR" sz="2400" dirty="0" err="1">
                <a:solidFill>
                  <a:srgbClr val="000000"/>
                </a:solidFill>
                <a:latin typeface="Garamond"/>
              </a:rPr>
              <a:t>e.g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.: </a:t>
            </a:r>
            <a:r>
              <a:rPr lang="fr-FR" sz="2000" dirty="0">
                <a:solidFill>
                  <a:srgbClr val="000000"/>
                </a:solidFill>
                <a:latin typeface="CourierNew"/>
              </a:rPr>
              <a:t>90%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fr-FR" sz="3200" dirty="0">
                <a:solidFill>
                  <a:srgbClr val="000000"/>
                </a:solidFill>
                <a:latin typeface="CourierNew"/>
              </a:rPr>
              <a:t>120</a:t>
            </a:r>
            <a:r>
              <a:rPr lang="fr-FR" sz="3200" dirty="0" smtClean="0">
                <a:solidFill>
                  <a:srgbClr val="000000"/>
                </a:solidFill>
                <a:latin typeface="CourierNew"/>
              </a:rPr>
              <a:t>%</a:t>
            </a:r>
            <a:endParaRPr lang="fr-FR" sz="3200" dirty="0">
              <a:solidFill>
                <a:srgbClr val="000000"/>
              </a:solidFill>
              <a:latin typeface="Courier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point, where a point is 1/72 of an inch onscreen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a number of pixels on the 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m-widths, where 1 </a:t>
            </a:r>
            <a:r>
              <a:rPr lang="en-US" sz="2400" dirty="0" err="1">
                <a:solidFill>
                  <a:srgbClr val="000000"/>
                </a:solidFill>
                <a:latin typeface="Garamond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 is equal to the font's current size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font-weight, font-style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						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18936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886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ither </a:t>
            </a:r>
            <a:r>
              <a:rPr lang="en-US" sz="2400" dirty="0"/>
              <a:t>of the above can be set to normal to turn them off (e.g. headings)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text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0913648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text-decoration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line-height,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word-spacing,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letter-spacing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text-indent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040868"/>
            <a:ext cx="829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text properties</a:t>
            </a:r>
            <a:r>
              <a:rPr lang="en-US" dirty="0" smtClean="0"/>
              <a:t> (http://www.w3schools.com/css/css_reference.asp#text)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ext-align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justify;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center;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Gollum’s Quote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wants it, we needs it. Must have the precious. They stole it from us. Sneaky little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hobbitses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Wicked,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tricksy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false!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text-align can be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left, right, center, or justify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94648"/>
            <a:ext cx="1981200" cy="196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6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 and the… ugly!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ags </a:t>
            </a:r>
            <a:r>
              <a:rPr lang="en-US" dirty="0"/>
              <a:t>such as b, i, u, and font are discouraged in strict XHTML</a:t>
            </a:r>
          </a:p>
          <a:p>
            <a:r>
              <a:rPr lang="en-US" dirty="0"/>
              <a:t>Why is this bad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face="Arial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Shashdot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News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nerds!!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You will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size="+4" color="red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here!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80137"/>
            <a:ext cx="81534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Slashdot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 News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nerds!!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You will never,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EVER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be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here! 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04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text-decoration: underline;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	  	         				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505200"/>
            <a:ext cx="8153400" cy="1524000"/>
          </a:xfrm>
        </p:spPr>
        <p:txBody>
          <a:bodyPr/>
          <a:lstStyle/>
          <a:p>
            <a:r>
              <a:rPr lang="en-US" sz="2400" dirty="0"/>
              <a:t>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blink, or none</a:t>
            </a:r>
          </a:p>
          <a:p>
            <a:r>
              <a:rPr lang="en-US" sz="2400" dirty="0"/>
              <a:t>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list-style-type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286000"/>
            <a:ext cx="8153400" cy="1524000"/>
          </a:xfrm>
        </p:spPr>
        <p:txBody>
          <a:bodyPr/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i</a:t>
            </a:r>
            <a:r>
              <a:rPr lang="en-US" sz="2000" dirty="0"/>
              <a:t>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 smtClean="0"/>
              <a:t>	ii</a:t>
            </a:r>
            <a:r>
              <a:rPr lang="it-IT" sz="2000" dirty="0"/>
              <a:t>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 smtClean="0"/>
              <a:t>	iii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1, 2, 3, etc.</a:t>
            </a:r>
          </a:p>
          <a:p>
            <a:pPr marL="0" indent="0">
              <a:buNone/>
            </a:pPr>
            <a:r>
              <a:rPr lang="en-US" sz="2000" dirty="0" smtClean="0"/>
              <a:t>	iv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 smtClean="0"/>
              <a:t>: </a:t>
            </a:r>
            <a:r>
              <a:rPr lang="en-US" sz="2000" dirty="0"/>
              <a:t>01, 02, 03, etc.</a:t>
            </a:r>
          </a:p>
          <a:p>
            <a:pPr marL="0" indent="0">
              <a:buNone/>
            </a:pPr>
            <a:r>
              <a:rPr lang="en-US" sz="2000" dirty="0" smtClean="0"/>
              <a:t>	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en-US" sz="2000" dirty="0" smtClean="0"/>
              <a:t>	vi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pt-BR" sz="2000" dirty="0" smtClean="0"/>
              <a:t>	vii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pt-BR" sz="2000" dirty="0" smtClean="0"/>
              <a:t>	viii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sv-SE" sz="2000" dirty="0"/>
              <a:t>	</a:t>
            </a:r>
            <a:r>
              <a:rPr lang="sv-SE" sz="2000" dirty="0" smtClean="0"/>
              <a:t>x</a:t>
            </a:r>
            <a:r>
              <a:rPr lang="sv-SE" sz="2000" dirty="0"/>
              <a:t>.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 smtClean="0"/>
              <a:t>: </a:t>
            </a:r>
            <a:r>
              <a:rPr lang="sv-SE" sz="2000" dirty="0"/>
              <a:t>alpha, beta, gamma, etc.</a:t>
            </a:r>
          </a:p>
          <a:p>
            <a:pPr marL="0" indent="0">
              <a:buNone/>
            </a:pPr>
            <a:r>
              <a:rPr lang="en-US" sz="2000" dirty="0" smtClean="0"/>
              <a:t>	others</a:t>
            </a:r>
            <a:r>
              <a:rPr lang="en-US" sz="2000" dirty="0"/>
              <a:t>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</a:t>
            </a:r>
            <a:r>
              <a:rPr lang="en-US" sz="2000" dirty="0" smtClean="0"/>
              <a:t>hiragana…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font-size: 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Applies </a:t>
            </a:r>
            <a:r>
              <a:rPr lang="en-US" sz="2400" dirty="0"/>
              <a:t>a style to the entire body of your </a:t>
            </a:r>
            <a:r>
              <a:rPr lang="en-US" sz="2400" dirty="0" smtClean="0"/>
              <a:t>page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aves </a:t>
            </a:r>
            <a:r>
              <a:rPr lang="en-US" sz="2400" dirty="0"/>
              <a:t>you from manually applying a style to each element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Cascading</a:t>
            </a:r>
            <a:r>
              <a:rPr lang="en-US" dirty="0" smtClean="0"/>
              <a:t>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en-US" dirty="0"/>
              <a:t>of an element </a:t>
            </a:r>
            <a:r>
              <a:rPr lang="en-US" i="1" dirty="0"/>
              <a:t>cascade</a:t>
            </a:r>
            <a:r>
              <a:rPr lang="en-US" dirty="0"/>
              <a:t> together in </a:t>
            </a:r>
            <a:r>
              <a:rPr lang="en-US" dirty="0" smtClean="0"/>
              <a:t>this order:</a:t>
            </a:r>
          </a:p>
          <a:p>
            <a:pPr lvl="1"/>
            <a:r>
              <a:rPr lang="en-US" dirty="0" smtClean="0"/>
              <a:t>browser's </a:t>
            </a:r>
            <a:r>
              <a:rPr lang="en-US" dirty="0"/>
              <a:t>default styles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(inside a &lt;style&gt; tag in the page's header)</a:t>
            </a:r>
          </a:p>
          <a:p>
            <a:pPr lvl="1"/>
            <a:r>
              <a:rPr lang="en-US" dirty="0"/>
              <a:t>inline style (the style attribute of the HTML </a:t>
            </a:r>
            <a:r>
              <a:rPr lang="en-US" dirty="0" smtClean="0"/>
              <a:t>element)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 font-family: sans-serif; background-color: yellow;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 color: red; background-color: aqua;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{ text-decoration: underline;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font-weight: bold; text-align: center; }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153400" cy="13849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is a heading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bulleted list						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05400"/>
            <a:ext cx="8153400" cy="1524000"/>
          </a:xfrm>
        </p:spPr>
        <p:txBody>
          <a:bodyPr/>
          <a:lstStyle/>
          <a:p>
            <a:r>
              <a:rPr lang="en-US" sz="2400" dirty="0"/>
              <a:t>when multiple styles apply to an element, they are inherited</a:t>
            </a:r>
          </a:p>
          <a:p>
            <a:r>
              <a:rPr lang="en-US" sz="2400" dirty="0"/>
              <a:t>a more tightly matching rule can override a more general inherited </a:t>
            </a:r>
            <a:r>
              <a:rPr lang="en-US" sz="2400" dirty="0" smtClean="0"/>
              <a:t>rule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4038600"/>
            <a:ext cx="8153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styled paragraph. 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Previous slides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available on the website.</a:t>
            </a:r>
          </a:p>
          <a:p>
            <a:pPr algn="ctr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that conflict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p, h1, h2 { color: blue; font-style: italic;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color: red; background-color: yellow; }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8153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when two styles set conflicting values for the same property, the latter style </a:t>
            </a:r>
            <a:r>
              <a:rPr lang="en-US" sz="2400" dirty="0" smtClean="0"/>
              <a:t>takes precedence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53400" cy="482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heading uses both styles above.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CSS Validator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-validator/check/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referer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-validator/images/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alt="Valid CSS!" /&gt;&lt;/a&gt;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                              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53361"/>
            <a:ext cx="815340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jigsaw.w3.org/</a:t>
            </a:r>
            <a:r>
              <a:rPr lang="en-US" sz="2400" dirty="0" err="1"/>
              <a:t>css</a:t>
            </a:r>
            <a:r>
              <a:rPr lang="en-US" sz="2400" dirty="0"/>
              <a:t>-validator/</a:t>
            </a:r>
          </a:p>
          <a:p>
            <a:r>
              <a:rPr lang="en-US" sz="2400" dirty="0"/>
              <a:t>checks your CSS to make sure it meets the official CSS </a:t>
            </a:r>
            <a:r>
              <a:rPr lang="en-US" sz="2400" dirty="0" smtClean="0"/>
              <a:t>specifications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36172"/>
            <a:ext cx="1791305" cy="63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4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backgrounds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643865"/>
              </p:ext>
            </p:extLst>
          </p:nvPr>
        </p:nvGraphicFramePr>
        <p:xfrm>
          <a:off x="609600" y="1676400"/>
          <a:ext cx="8153400" cy="3383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color to fill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 to place in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placement of bg image within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page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ackground-image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background image/color fills the element's content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3700"/>
            <a:ext cx="8248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background-repeat: repeat-x;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can be repeat (default), repeat-x, repeat-y, or no-repeat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95650"/>
            <a:ext cx="707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escribes the appearance</a:t>
            </a:r>
            <a:r>
              <a:rPr lang="en-US" dirty="0"/>
              <a:t>, layout, and presentation of information on a web page</a:t>
            </a:r>
          </a:p>
          <a:p>
            <a:pPr lvl="1"/>
            <a:r>
              <a:rPr lang="en-US" dirty="0" smtClean="0"/>
              <a:t>HTML describes </a:t>
            </a:r>
            <a:r>
              <a:rPr lang="en-US" b="1" dirty="0"/>
              <a:t>the content </a:t>
            </a:r>
            <a:r>
              <a:rPr lang="en-US" dirty="0"/>
              <a:t>of the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Describes </a:t>
            </a:r>
            <a:r>
              <a:rPr lang="en-US" i="1" dirty="0"/>
              <a:t>how </a:t>
            </a:r>
            <a:r>
              <a:rPr lang="en-US" dirty="0"/>
              <a:t>information is to be displayed, not </a:t>
            </a:r>
            <a:r>
              <a:rPr lang="en-US" i="1" dirty="0"/>
              <a:t>what </a:t>
            </a:r>
            <a:r>
              <a:rPr lang="en-US" dirty="0"/>
              <a:t>is being displayed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embedded in HTML document or placed into separate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background-position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background-position: 370px 20px;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524000"/>
          </a:xfrm>
        </p:spPr>
        <p:txBody>
          <a:bodyPr/>
          <a:lstStyle/>
          <a:p>
            <a:r>
              <a:rPr lang="en-US" sz="2400" dirty="0"/>
              <a:t>value consists of two tokens, each of which can be top, left, right, </a:t>
            </a:r>
            <a:r>
              <a:rPr lang="en-US" sz="2400" dirty="0" smtClean="0"/>
              <a:t>bottom, center</a:t>
            </a:r>
            <a:r>
              <a:rPr lang="en-US" sz="2400" dirty="0"/>
              <a:t>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r>
              <a:rPr lang="en-US" sz="2400" dirty="0"/>
              <a:t>value can be negative to shift left/up by a given amount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4225"/>
            <a:ext cx="7172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Favorites icon ("favicon")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524000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link tag, placed in the HTML page's head section, can specify an icon</a:t>
            </a:r>
          </a:p>
          <a:p>
            <a:pPr lvl="1"/>
            <a:r>
              <a:rPr lang="en-US" sz="2000" dirty="0" smtClean="0"/>
              <a:t>this icon will be placed in the browser title bar and bookmark/favorite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229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="yahoo.gif" type="image/gif"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								 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52800"/>
            <a:ext cx="4567237" cy="15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CSS rule syntax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CSS file consists of one or more </a:t>
            </a:r>
            <a:r>
              <a:rPr lang="en-US" sz="2400" b="1" dirty="0"/>
              <a:t>rules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rule starts with a </a:t>
            </a:r>
            <a:r>
              <a:rPr lang="en-US" sz="2400" b="1" dirty="0"/>
              <a:t>selector </a:t>
            </a:r>
            <a:endParaRPr lang="en-US" sz="2400" b="1" dirty="0" smtClean="0"/>
          </a:p>
          <a:p>
            <a:r>
              <a:rPr lang="en-US" sz="2400" dirty="0" smtClean="0"/>
              <a:t>A selector specifies </a:t>
            </a:r>
            <a:r>
              <a:rPr lang="en-US" sz="2400" dirty="0"/>
              <a:t>an HTML element(s) and then applies </a:t>
            </a:r>
            <a:r>
              <a:rPr lang="en-US" sz="2400" dirty="0" smtClean="0"/>
              <a:t>style </a:t>
            </a:r>
            <a:r>
              <a:rPr lang="en-US" sz="2400" b="1" dirty="0" smtClean="0"/>
              <a:t>properties </a:t>
            </a:r>
            <a:r>
              <a:rPr lang="en-US" sz="2400" dirty="0"/>
              <a:t>to them</a:t>
            </a:r>
          </a:p>
          <a:p>
            <a:pPr lvl="1"/>
            <a:r>
              <a:rPr lang="en-US" sz="2000" dirty="0"/>
              <a:t>a selector of * selects all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roperty: value;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859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CSS file &lt;link&gt;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page </a:t>
            </a:r>
            <a:r>
              <a:rPr lang="en-US" sz="2400" dirty="0"/>
              <a:t>can link to multiple style sheet files</a:t>
            </a:r>
          </a:p>
          <a:p>
            <a:pPr lvl="1"/>
            <a:r>
              <a:rPr lang="en-US" sz="2100" dirty="0"/>
              <a:t>I</a:t>
            </a:r>
            <a:r>
              <a:rPr lang="en-US" sz="2100" dirty="0" smtClean="0"/>
              <a:t>n </a:t>
            </a:r>
            <a:r>
              <a:rPr lang="en-US" sz="2100" dirty="0"/>
              <a:t>case of a </a:t>
            </a:r>
            <a:r>
              <a:rPr lang="en-US" sz="2100" dirty="0" smtClean="0"/>
              <a:t>conflict (two sheets define a style for the same HTML element), the latter sheet's </a:t>
            </a:r>
            <a:r>
              <a:rPr lang="en-US" sz="2100" dirty="0"/>
              <a:t>properties will be used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="http://www.google.com/uds/css/gsearch.css"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			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style sheets: &lt;style&gt;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CSS code can be embedded within the head of an HTML page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 smtClean="0"/>
              <a:t>and should be avoided when possible </a:t>
            </a:r>
            <a:r>
              <a:rPr lang="en-US" sz="2400" dirty="0"/>
              <a:t>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font-family: sans-serif; color: red;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background-color: yellow;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styles: the style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dirty="0" smtClean="0"/>
              <a:t>igher </a:t>
            </a:r>
            <a:r>
              <a:rPr lang="en-US" sz="2400" dirty="0"/>
              <a:t>precedence than embedded or linked styles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for one-time overrides and styling a particular element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42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style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  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74878"/>
              </p:ext>
            </p:extLst>
          </p:nvPr>
        </p:nvGraphicFramePr>
        <p:xfrm>
          <a:off x="762000" y="4236720"/>
          <a:ext cx="8153400" cy="149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element's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that will appear behind the element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colors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895600"/>
            <a:ext cx="815340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style above  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This h2 uses the second style above</a:t>
            </a:r>
            <a:r>
              <a:rPr lang="en-US" sz="2800" b="1" dirty="0" smtClean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b="1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This h4 uses the third style above.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				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81600"/>
            <a:ext cx="8153400" cy="1524000"/>
          </a:xfrm>
        </p:spPr>
        <p:txBody>
          <a:bodyPr/>
          <a:lstStyle/>
          <a:p>
            <a:r>
              <a:rPr lang="en-US" sz="2200" dirty="0"/>
              <a:t>color names: aqua, black, blue, fuchsia, gray, green, lime, maroon, navy, </a:t>
            </a:r>
            <a:r>
              <a:rPr lang="en-US" sz="2200" dirty="0" smtClean="0"/>
              <a:t>olive, purple</a:t>
            </a:r>
            <a:r>
              <a:rPr lang="en-US" sz="2200" dirty="0"/>
              <a:t>, red, silver, teal, white (white), yellow</a:t>
            </a:r>
          </a:p>
          <a:p>
            <a:r>
              <a:rPr lang="en-US" sz="2200" dirty="0"/>
              <a:t>RGB codes: red, green, and blue values from 0 (none) to 255 (full)</a:t>
            </a:r>
          </a:p>
          <a:p>
            <a:r>
              <a:rPr lang="en-US" sz="2200" dirty="0"/>
              <a:t>hex codes: RGB values in base-16 from 00 (0, none) to FF (255, full)</a:t>
            </a:r>
          </a:p>
        </p:txBody>
      </p:sp>
    </p:spTree>
    <p:extLst>
      <p:ext uri="{BB962C8B-B14F-4D97-AF65-F5344CB8AC3E}">
        <p14:creationId xmlns:p14="http://schemas.microsoft.com/office/powerpoint/2010/main" val="37132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1708</TotalTime>
  <Words>1840</Words>
  <Application>Microsoft Office PowerPoint</Application>
  <PresentationFormat>On-screen Show (4:3)</PresentationFormat>
  <Paragraphs>373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Algerian</vt:lpstr>
      <vt:lpstr>Arial</vt:lpstr>
      <vt:lpstr>Calibri</vt:lpstr>
      <vt:lpstr>Comic Sans MS</vt:lpstr>
      <vt:lpstr>Consolas</vt:lpstr>
      <vt:lpstr>Courier New</vt:lpstr>
      <vt:lpstr>CourierNew</vt:lpstr>
      <vt:lpstr>Garamond</vt:lpstr>
      <vt:lpstr>Georgia</vt:lpstr>
      <vt:lpstr>Times New Roman</vt:lpstr>
      <vt:lpstr>Tw Cen MT</vt:lpstr>
      <vt:lpstr>Wingdings</vt:lpstr>
      <vt:lpstr>Wingdings 2</vt:lpstr>
      <vt:lpstr>Theme2</vt:lpstr>
      <vt:lpstr>CSS for Styling</vt:lpstr>
      <vt:lpstr>The good, the bad and the… ugly!</vt:lpstr>
      <vt:lpstr>Cascading Style Sheets (CSS)</vt:lpstr>
      <vt:lpstr>Basic CSS rule syntax</vt:lpstr>
      <vt:lpstr>Attaching a CSS file &lt;link&gt;</vt:lpstr>
      <vt:lpstr>Embedding style sheets: &lt;style&gt;</vt:lpstr>
      <vt:lpstr>Inline styles: the style attribute</vt:lpstr>
      <vt:lpstr>CSS properties for colors</vt:lpstr>
      <vt:lpstr>Specifying colors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The list-style-type property</vt:lpstr>
      <vt:lpstr>Body styles</vt:lpstr>
      <vt:lpstr>Cascading Style Sheets</vt:lpstr>
      <vt:lpstr>Inheriting styles</vt:lpstr>
      <vt:lpstr>Styles that conflict</vt:lpstr>
      <vt:lpstr>W3C CSS Validator</vt:lpstr>
      <vt:lpstr>CSS properties for backgrounds</vt:lpstr>
      <vt:lpstr>background-image </vt:lpstr>
      <vt:lpstr>background-repeat </vt:lpstr>
      <vt:lpstr>background-position </vt:lpstr>
      <vt:lpstr>Aside: Favorites icon ("favicon")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RAMBABU ENJAM</cp:lastModifiedBy>
  <cp:revision>95</cp:revision>
  <dcterms:created xsi:type="dcterms:W3CDTF">2011-07-18T18:55:42Z</dcterms:created>
  <dcterms:modified xsi:type="dcterms:W3CDTF">2021-01-09T09:40:37Z</dcterms:modified>
</cp:coreProperties>
</file>