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77" r:id="rId7"/>
    <p:sldId id="260" r:id="rId8"/>
    <p:sldId id="262" r:id="rId9"/>
    <p:sldId id="263" r:id="rId10"/>
    <p:sldId id="265" r:id="rId11"/>
    <p:sldId id="266" r:id="rId12"/>
    <p:sldId id="294" r:id="rId13"/>
    <p:sldId id="298" r:id="rId14"/>
    <p:sldId id="299" r:id="rId15"/>
    <p:sldId id="300" r:id="rId16"/>
    <p:sldId id="271" r:id="rId17"/>
    <p:sldId id="274" r:id="rId18"/>
    <p:sldId id="276" r:id="rId19"/>
  </p:sldIdLst>
  <p:sldSz cx="9144000" cy="5143500" type="screen16x9"/>
  <p:notesSz cx="6858000" cy="9144000"/>
  <p:embeddedFontLst>
    <p:embeddedFont>
      <p:font typeface="Sora"/>
      <p:regular r:id="rId23"/>
    </p:embeddedFont>
    <p:embeddedFont>
      <p:font typeface="Assistant"/>
      <p:regular r:id="rId24"/>
    </p:embeddedFont>
    <p:embeddedFont>
      <p:font typeface="Nunito"/>
      <p:regular r:id="rId25"/>
    </p:embeddedFont>
    <p:embeddedFont>
      <p:font typeface="Book Antiqua" panose="02040602050305030304" pitchFamily="18" charset="0"/>
      <p:regular r:id="rId26"/>
      <p:bold r:id="rId27"/>
      <p:italic r:id="rId28"/>
      <p:boldItalic r:id="rId29"/>
    </p:embeddedFont>
    <p:embeddedFont>
      <p:font typeface="Arial Black" panose="020B0A040201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9ECCEC-7F0A-45F5-B68E-DEED66D5E0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d826784c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d826784c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9" name="Google Shape;269;p1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270" name="Google Shape;270;p1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3" name="Google Shape;273;p1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6" name="Google Shape;276;p1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277" name="Google Shape;277;p1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0" name="Google Shape;280;p1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>
            <a:spLocks noGrp="1"/>
          </p:cNvSpPr>
          <p:nvPr>
            <p:ph type="subTitle" idx="1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4" name="Google Shape;284;p1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285" name="Google Shape;285;p1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9" name="Google Shape;289;p1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9" name="Google Shape;309;p19"/>
          <p:cNvSpPr txBox="1">
            <a:spLocks noGrp="1"/>
          </p:cNvSpPr>
          <p:nvPr>
            <p:ph type="subTitle" idx="2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19"/>
          <p:cNvSpPr txBox="1">
            <a:spLocks noGrp="1"/>
          </p:cNvSpPr>
          <p:nvPr>
            <p:ph type="subTitle" idx="4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3" name="Google Shape;313;p19"/>
          <p:cNvSpPr txBox="1">
            <a:spLocks noGrp="1"/>
          </p:cNvSpPr>
          <p:nvPr>
            <p:ph type="subTitle" idx="6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14" name="Google Shape;314;p1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315" name="Google Shape;315;p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3" name="Google Shape;323;p20"/>
          <p:cNvSpPr txBox="1">
            <a:spLocks noGrp="1"/>
          </p:cNvSpPr>
          <p:nvPr>
            <p:ph type="subTitle" idx="2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" name="Google Shape;325;p20"/>
          <p:cNvSpPr txBox="1">
            <a:spLocks noGrp="1"/>
          </p:cNvSpPr>
          <p:nvPr>
            <p:ph type="subTitle" idx="4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20"/>
          <p:cNvSpPr txBox="1">
            <a:spLocks noGrp="1"/>
          </p:cNvSpPr>
          <p:nvPr>
            <p:ph type="subTitle" idx="6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8" name="Google Shape;328;p20"/>
          <p:cNvSpPr txBox="1">
            <a:spLocks noGrp="1"/>
          </p:cNvSpPr>
          <p:nvPr>
            <p:ph type="subTitle" idx="7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9" name="Google Shape;329;p20"/>
          <p:cNvSpPr txBox="1">
            <a:spLocks noGrp="1"/>
          </p:cNvSpPr>
          <p:nvPr>
            <p:ph type="subTitle" idx="8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30" name="Google Shape;330;p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 hasCustomPrompt="1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1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2"/>
          <p:cNvSpPr txBox="1">
            <a:spLocks noGrp="1"/>
          </p:cNvSpPr>
          <p:nvPr>
            <p:ph type="title" idx="2" hasCustomPrompt="1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3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22"/>
          <p:cNvSpPr txBox="1">
            <a:spLocks noGrp="1"/>
          </p:cNvSpPr>
          <p:nvPr>
            <p:ph type="title" idx="4" hasCustomPrompt="1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5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61" name="Google Shape;361;p2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362" name="Google Shape;362;p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1" name="Google Shape;371;p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72" name="Google Shape;372;p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5" name="Google Shape;375;p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1" name="Google Shape;51;p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111" name="Google Shape;111;p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14" name="Google Shape;114;p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subTitle" idx="1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1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08" name="Google Shape;208;p1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10" name="Google Shape;210;p1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211" name="Google Shape;211;p1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ciencedirect.com/science/article/abs/pii/S0957417422022564#sec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6875" y="1512542"/>
            <a:ext cx="9137125" cy="933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/>
              <a:t>SPEAKER CHANGE DETECTON</a:t>
            </a:r>
            <a:endParaRPr sz="4000" b="0"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6875" y="3333286"/>
            <a:ext cx="4829704" cy="1097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JAYAPRADEEPKUMAR P (125015056)/IT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RAMANATHAN K (125003249)/CSE</a:t>
            </a:r>
            <a:endParaRPr lang="en-GB" dirty="0"/>
          </a:p>
        </p:txBody>
      </p:sp>
      <p:sp>
        <p:nvSpPr>
          <p:cNvPr id="3" name="Google Shape;501;p29"/>
          <p:cNvSpPr txBox="1"/>
          <p:nvPr/>
        </p:nvSpPr>
        <p:spPr>
          <a:xfrm>
            <a:off x="4169685" y="3416808"/>
            <a:ext cx="3262392" cy="109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r"/>
            <a:r>
              <a:rPr lang="en-GB" dirty="0"/>
              <a:t>GUIDE:</a:t>
            </a:r>
            <a:endParaRPr lang="en-GB" dirty="0"/>
          </a:p>
          <a:p>
            <a:pPr marL="0" indent="0" algn="r"/>
            <a:r>
              <a:rPr lang="en-GB" dirty="0"/>
              <a:t>SHANKAR SRIRAM V S</a:t>
            </a:r>
            <a:endParaRPr lang="en-GB" dirty="0"/>
          </a:p>
        </p:txBody>
      </p:sp>
      <p:sp>
        <p:nvSpPr>
          <p:cNvPr id="4" name="Freeform 11"/>
          <p:cNvSpPr/>
          <p:nvPr/>
        </p:nvSpPr>
        <p:spPr>
          <a:xfrm>
            <a:off x="6804304" y="88947"/>
            <a:ext cx="2257194" cy="726241"/>
          </a:xfrm>
          <a:custGeom>
            <a:avLst/>
            <a:gdLst/>
            <a:ahLst/>
            <a:cxnLst/>
            <a:rect l="l" t="t" r="r" b="b"/>
            <a:pathLst>
              <a:path w="7225250" h="1896628">
                <a:moveTo>
                  <a:pt x="0" y="0"/>
                </a:moveTo>
                <a:lnTo>
                  <a:pt x="7225250" y="0"/>
                </a:lnTo>
                <a:lnTo>
                  <a:pt x="7225250" y="1896628"/>
                </a:lnTo>
                <a:lnTo>
                  <a:pt x="0" y="18966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GlowEdges trans="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 txBox="1">
            <a:spLocks noGrp="1"/>
          </p:cNvSpPr>
          <p:nvPr>
            <p:ph type="title"/>
          </p:nvPr>
        </p:nvSpPr>
        <p:spPr>
          <a:xfrm>
            <a:off x="1903125" y="497078"/>
            <a:ext cx="65760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Proposed Techniques</a:t>
            </a:r>
            <a:endParaRPr sz="4400" dirty="0"/>
          </a:p>
        </p:txBody>
      </p:sp>
      <p:sp>
        <p:nvSpPr>
          <p:cNvPr id="9" name="Rectangle 8"/>
          <p:cNvSpPr/>
          <p:nvPr/>
        </p:nvSpPr>
        <p:spPr>
          <a:xfrm>
            <a:off x="2659380" y="2139532"/>
            <a:ext cx="102489" cy="134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Screenshot 2024-02-20 012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1605280"/>
            <a:ext cx="7036435" cy="2877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880745"/>
            <a:ext cx="7252335" cy="378460"/>
          </a:xfrm>
        </p:spPr>
        <p:txBody>
          <a:bodyPr/>
          <a:p>
            <a:r>
              <a:rPr lang="en-IN" altLang="en-US" sz="4800"/>
              <a:t>Voice embedding</a:t>
            </a:r>
            <a:endParaRPr lang="en-IN" altLang="en-US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110" y="455295"/>
            <a:ext cx="6367780" cy="596265"/>
          </a:xfrm>
        </p:spPr>
        <p:txBody>
          <a:bodyPr/>
          <a:p>
            <a:r>
              <a:rPr lang="en-IN" altLang="en-US"/>
              <a:t>Text Encoding</a:t>
            </a:r>
            <a:endParaRPr lang="en-I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645" y="1328420"/>
            <a:ext cx="3200400" cy="22669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9740" y="1771650"/>
            <a:ext cx="38119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Unsupervised learning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adopts bert methods for a hybrid bert model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language agnostic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35635" y="1257935"/>
            <a:ext cx="212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LABSE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110" y="0"/>
            <a:ext cx="6367780" cy="1514475"/>
          </a:xfrm>
        </p:spPr>
        <p:txBody>
          <a:bodyPr/>
          <a:p>
            <a:r>
              <a:rPr lang="en-IN" altLang="en-US" sz="4000"/>
              <a:t>Sliding window method</a:t>
            </a:r>
            <a:endParaRPr lang="en-IN" altLang="en-US" sz="4000"/>
          </a:p>
        </p:txBody>
      </p:sp>
      <p:sp>
        <p:nvSpPr>
          <p:cNvPr id="3" name="Text Box 2"/>
          <p:cNvSpPr txBox="1"/>
          <p:nvPr/>
        </p:nvSpPr>
        <p:spPr>
          <a:xfrm>
            <a:off x="700405" y="1514475"/>
            <a:ext cx="76333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An SCD component over a test-file audio-recording returns all the</a:t>
            </a:r>
            <a:endParaRPr lang="en-US" sz="1800"/>
          </a:p>
          <a:p>
            <a:pPr algn="l"/>
            <a:r>
              <a:rPr lang="en-IN" altLang="en-US" sz="1800"/>
              <a:t>     </a:t>
            </a:r>
            <a:r>
              <a:rPr lang="en-US" sz="1800"/>
              <a:t>locations on which a speaker-turn has been detected. Thus,in </a:t>
            </a:r>
            <a:r>
              <a:rPr lang="en-IN" altLang="en-US" sz="1800"/>
              <a:t>order to</a:t>
            </a:r>
            <a:endParaRPr lang="en-US" sz="180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N" altLang="en-US" sz="1800"/>
              <a:t>     </a:t>
            </a:r>
            <a:r>
              <a:rPr lang="en-US" sz="1800"/>
              <a:t>feed a clustering algorithm</a:t>
            </a: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 BERT is pre-trained on large corpora of text using unsupervised learning objectives such as masked language modeling</a:t>
            </a:r>
            <a:r>
              <a:rPr lang="en-IN" altLang="en-US" sz="1800"/>
              <a:t> and transformer language modelling</a:t>
            </a:r>
            <a:endParaRPr lang="en-IN" alt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800"/>
              <a:t>Finally, the input layer size of the neural network used for the SCD component model is 2062: for the text component 1536 features, another 512 for the speech signal, and the last 14 for the meta-data</a:t>
            </a:r>
            <a:endParaRPr lang="en-IN" alt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lang="en-IN" dirty="0"/>
          </a:p>
        </p:txBody>
      </p:sp>
      <p:graphicFrame>
        <p:nvGraphicFramePr>
          <p:cNvPr id="726" name="Google Shape;726;p44"/>
          <p:cNvGraphicFramePr/>
          <p:nvPr/>
        </p:nvGraphicFramePr>
        <p:xfrm>
          <a:off x="720000" y="1017725"/>
          <a:ext cx="7599045" cy="3328670"/>
        </p:xfrm>
        <a:graphic>
          <a:graphicData uri="http://schemas.openxmlformats.org/drawingml/2006/table">
            <a:tbl>
              <a:tblPr>
                <a:noFill/>
                <a:tableStyleId>{3B9ECCEC-7F0A-45F5-B68E-DEED66D5E0E3}</a:tableStyleId>
              </a:tblPr>
              <a:tblGrid>
                <a:gridCol w="3058795"/>
                <a:gridCol w="1496452"/>
                <a:gridCol w="856443"/>
                <a:gridCol w="2187355"/>
              </a:tblGrid>
              <a:tr h="4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Sora"/>
                          <a:cs typeface="Arial Black" panose="020B0A04020102020204" charset="0"/>
                          <a:sym typeface="Sora"/>
                        </a:rPr>
                        <a:t>Title</a:t>
                      </a:r>
                      <a:endParaRPr lang="en-IN" sz="1800" b="1">
                        <a:solidFill>
                          <a:schemeClr val="dk1"/>
                        </a:solidFill>
                        <a:latin typeface="Arial Black" panose="020B0A04020102020204" charset="0"/>
                        <a:ea typeface="Sora"/>
                        <a:cs typeface="Arial Black" panose="020B0A040201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Sora"/>
                          <a:cs typeface="Arial Black" panose="020B0A04020102020204" charset="0"/>
                          <a:sym typeface="Sora"/>
                        </a:rPr>
                        <a:t>Author</a:t>
                      </a:r>
                      <a:endParaRPr lang="en-IN" sz="1800" b="1">
                        <a:solidFill>
                          <a:schemeClr val="dk1"/>
                        </a:solidFill>
                        <a:latin typeface="Arial Black" panose="020B0A04020102020204" charset="0"/>
                        <a:ea typeface="Sora"/>
                        <a:cs typeface="Arial Black" panose="020B0A040201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Sora"/>
                          <a:cs typeface="Arial Black" panose="020B0A04020102020204" charset="0"/>
                          <a:sym typeface="Sora"/>
                        </a:rPr>
                        <a:t>Year</a:t>
                      </a:r>
                      <a:endParaRPr lang="en-IN" sz="1200" b="1">
                        <a:solidFill>
                          <a:schemeClr val="dk1"/>
                        </a:solidFill>
                        <a:latin typeface="Arial Black" panose="020B0A04020102020204" charset="0"/>
                        <a:ea typeface="Sora"/>
                        <a:cs typeface="Arial Black" panose="020B0A040201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Sora"/>
                          <a:cs typeface="Arial Black" panose="020B0A04020102020204" charset="0"/>
                          <a:sym typeface="Sora"/>
                        </a:rPr>
                        <a:t>JAN</a:t>
                      </a:r>
                      <a:endParaRPr lang="en-GB" sz="1000" b="1">
                        <a:solidFill>
                          <a:schemeClr val="dk1"/>
                        </a:solidFill>
                        <a:latin typeface="Arial Black" panose="020B0A04020102020204" charset="0"/>
                        <a:ea typeface="Sora"/>
                        <a:cs typeface="Arial Black" panose="020B0A040201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Multimodal speaker segmentation and diarization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using lexical and acoustic cues via sequence to sequence neural networks.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Park and Gregorie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2018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accent3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SCD and SD problem</a:t>
                      </a:r>
                      <a:endParaRPr lang="en-IN" sz="1000" dirty="0">
                        <a:solidFill>
                          <a:schemeClr val="accent3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Language-agnostic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bert sentence embedding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Fen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 et al.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2020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Text Encoding method language agnostic BERT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Generalized end-to-end loss for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speaker verification.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Wan et al.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2018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Video Encoding Method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Hybrid speech and text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analysis methods for speaker change detection.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Anidjar, O. H., Lapidot, I., Hajaj, C., Dvir, A., &amp; Gilad, I.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2021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accent3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Neural network architechture</a:t>
                      </a:r>
                      <a:endParaRPr lang="en-IN" sz="1000">
                        <a:solidFill>
                          <a:schemeClr val="accent3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Identifying spatiotemporal clusters by means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of agglomerative hierarchical clustering and Bayesian regression analysis with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spatiotemporally varying coefficients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Jaya, I. G. N. M., &amp; Folmer, H.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2020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Agglomerative Hierarchical Clustering 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Hybrid speech and text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analysis methods for speaker change detection.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Hybrid speech and text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analysis methods for speaker change detection.</a:t>
                      </a:r>
                      <a:endParaRPr lang="en-US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2021</a:t>
                      </a:r>
                      <a:endParaRPr lang="en-IN"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 Wizard-based SCD,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Arial Black" panose="020B0A04020102020204" charset="0"/>
                          <a:ea typeface="Assistant"/>
                          <a:cs typeface="Arial Black" panose="020B0A04020102020204" charset="0"/>
                          <a:sym typeface="Assistant"/>
                        </a:rPr>
                        <a:t>fixed-size SCD, and the SCD model</a:t>
                      </a:r>
                      <a:endParaRPr sz="1000">
                        <a:solidFill>
                          <a:schemeClr val="dk1"/>
                        </a:solidFill>
                        <a:latin typeface="Arial Black" panose="020B0A04020102020204" charset="0"/>
                        <a:ea typeface="Assistant"/>
                        <a:cs typeface="Arial Black" panose="020B0A04020102020204" charset="0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769" name="Google Shape;769;p47"/>
          <p:cNvSpPr txBox="1"/>
          <p:nvPr/>
        </p:nvSpPr>
        <p:spPr>
          <a:xfrm>
            <a:off x="866273" y="1366187"/>
            <a:ext cx="7704000" cy="255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95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In this study, we showcased the effectiveness of integrating textual information and speech analysis to create a hybrid model for Speaker Change Detection (SCD) within a Speaker Diarization (SD) system. </a:t>
            </a:r>
            <a:endParaRPr lang="en-US" sz="1200" b="1" dirty="0">
              <a:solidFill>
                <a:schemeClr val="dk1"/>
              </a:solidFill>
              <a:latin typeface="Arial Black" panose="020B0A04020102020204" charset="0"/>
              <a:ea typeface="Assistant"/>
              <a:cs typeface="Arial Black" panose="020B0A04020102020204" charset="0"/>
              <a:sym typeface="Assistant"/>
            </a:endParaRPr>
          </a:p>
          <a:p>
            <a:pPr marL="2095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benefits of exploiting textual</a:t>
            </a:r>
            <a:r>
              <a:rPr lang="en-IN" altLang="en-US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information and speech analysisresulting in a notable enhancement of Diarization Error Rate (DER).</a:t>
            </a:r>
            <a:endParaRPr lang="en-US" sz="1200" b="1" dirty="0">
              <a:solidFill>
                <a:schemeClr val="dk1"/>
              </a:solidFill>
              <a:latin typeface="Arial Black" panose="020B0A04020102020204" charset="0"/>
              <a:ea typeface="Assistant"/>
              <a:cs typeface="Arial Black" panose="020B0A04020102020204" charset="0"/>
              <a:sym typeface="Assistant"/>
            </a:endParaRPr>
          </a:p>
          <a:p>
            <a:pPr marL="2095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Our approach demonstrated resilience to high Word Error Rates (WER) and revealed the complementary nature of speech, text, and meta-data modalities, leading to cumulative improvements in the SD system's performance. </a:t>
            </a:r>
            <a:endParaRPr lang="en-US" sz="1200" b="1" dirty="0">
              <a:solidFill>
                <a:schemeClr val="dk1"/>
              </a:solidFill>
              <a:latin typeface="Arial Black" panose="020B0A04020102020204" charset="0"/>
              <a:ea typeface="Assistant"/>
              <a:cs typeface="Arial Black" panose="020B0A04020102020204" charset="0"/>
              <a:sym typeface="Assistant"/>
            </a:endParaRPr>
          </a:p>
          <a:p>
            <a:pPr marL="2095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in a closed</a:t>
            </a:r>
            <a:r>
              <a:rPr lang="en-IN"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 </a:t>
            </a:r>
            <a:r>
              <a:rPr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set of languages, there is a gap when a removal or supplement of one</a:t>
            </a:r>
            <a:endParaRPr sz="1200" b="1" dirty="0">
              <a:solidFill>
                <a:schemeClr val="dk1"/>
              </a:solidFill>
              <a:latin typeface="Arial Black" panose="020B0A04020102020204" charset="0"/>
              <a:ea typeface="Assistant"/>
              <a:cs typeface="Arial Black" panose="020B0A04020102020204" charset="0"/>
              <a:sym typeface="Assistant"/>
            </a:endParaRPr>
          </a:p>
          <a:p>
            <a:pPr marL="2095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dk1"/>
                </a:solidFill>
                <a:latin typeface="Arial Black" panose="020B0A04020102020204" charset="0"/>
                <a:ea typeface="Assistant"/>
                <a:cs typeface="Arial Black" panose="020B0A04020102020204" charset="0"/>
                <a:sym typeface="Assistant"/>
              </a:rPr>
              <a:t>(or more) language to the model is needed</a:t>
            </a:r>
            <a:endParaRPr sz="1200" b="1" dirty="0">
              <a:solidFill>
                <a:schemeClr val="dk1"/>
              </a:solidFill>
              <a:latin typeface="Arial Black" panose="020B0A04020102020204" charset="0"/>
              <a:ea typeface="Assistant"/>
              <a:cs typeface="Arial Black" panose="020B0A04020102020204" charset="0"/>
              <a:sym typeface="Assista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805" name="Google Shape;805;p49"/>
          <p:cNvSpPr txBox="1">
            <a:spLocks noGrp="1"/>
          </p:cNvSpPr>
          <p:nvPr>
            <p:ph type="body" idx="1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</a:pPr>
            <a:r>
              <a:rPr dirty="0"/>
              <a:t>Park, T. J., &amp; Georgiou, P. G. (2018). Multimodal speaker segmentation and diarization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using lexical and acoustic cues via sequence to sequence neural networks. In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INTERSPEECH</a:t>
            </a:r>
            <a:endParaRPr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</a:pPr>
            <a:r>
              <a:rPr dirty="0"/>
              <a:t>Feng, F., Yang, Y., Cer, D., Arivazhagan, N., &amp; Wang, W. (2020). Language-agnostic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bert sentence embedding.</a:t>
            </a:r>
            <a:endParaRPr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</a:pPr>
            <a:r>
              <a:rPr dirty="0"/>
              <a:t>Wan, L., Wang, Q., Papir, A., &amp; Moreno, I. L. (2018). Generalized end-to-end loss for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speaker verification. In ICASSP (pp. 4879–4883).</a:t>
            </a:r>
            <a:endParaRPr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</a:pPr>
            <a:r>
              <a:rPr dirty="0"/>
              <a:t>Anidjar, O. H., Lapidot, I., Hajaj, C., &amp; Dvir, A. (2021). A thousand words are worth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more than one recording: Word-embedding based speaker change detection. In Proc.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interspeech 2021 (pp. 3121–3125).</a:t>
            </a:r>
            <a:endParaRPr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</a:pPr>
            <a:r>
              <a:rPr dirty="0"/>
              <a:t>Anidjar, O. H., Lapidot, I., Hajaj, C., Dvir, A., &amp; Gilad, I. (2021). Hybrid speech and text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analysis methods for speaker change detection. IEEE/ACM Transactions on Audio,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dirty="0"/>
              <a:t>Speech, and Language Processing, 29, 2324–2338.</a:t>
            </a: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7647942" y="3184209"/>
            <a:ext cx="1215900" cy="1051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824" name="Google Shape;824;p49"/>
          <p:cNvGrpSpPr/>
          <p:nvPr/>
        </p:nvGrpSpPr>
        <p:grpSpPr>
          <a:xfrm>
            <a:off x="7229119" y="3637694"/>
            <a:ext cx="964106" cy="146100"/>
            <a:chOff x="6543400" y="3554256"/>
            <a:chExt cx="964106" cy="146100"/>
          </a:xfrm>
        </p:grpSpPr>
        <p:sp>
          <p:nvSpPr>
            <p:cNvPr id="825" name="Google Shape;825;p49"/>
            <p:cNvSpPr/>
            <p:nvPr/>
          </p:nvSpPr>
          <p:spPr>
            <a:xfrm>
              <a:off x="6543400" y="3554256"/>
              <a:ext cx="146100" cy="1461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816068" y="3554256"/>
              <a:ext cx="146100" cy="1461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7088737" y="3554256"/>
              <a:ext cx="146100" cy="1461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7361405" y="3554256"/>
              <a:ext cx="146100" cy="1461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516" name="Google Shape;516;p31"/>
          <p:cNvSpPr txBox="1">
            <a:spLocks noGrp="1"/>
          </p:cNvSpPr>
          <p:nvPr>
            <p:ph type="title" idx="2"/>
          </p:nvPr>
        </p:nvSpPr>
        <p:spPr>
          <a:xfrm>
            <a:off x="604085" y="1306184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17" name="Google Shape;517;p31"/>
          <p:cNvSpPr txBox="1">
            <a:spLocks noGrp="1"/>
          </p:cNvSpPr>
          <p:nvPr>
            <p:ph type="title" idx="3"/>
          </p:nvPr>
        </p:nvSpPr>
        <p:spPr>
          <a:xfrm>
            <a:off x="2357067" y="267506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518" name="Google Shape;518;p31"/>
          <p:cNvSpPr txBox="1">
            <a:spLocks noGrp="1"/>
          </p:cNvSpPr>
          <p:nvPr>
            <p:ph type="title" idx="4"/>
          </p:nvPr>
        </p:nvSpPr>
        <p:spPr>
          <a:xfrm>
            <a:off x="4195388" y="131670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19" name="Google Shape;519;p31"/>
          <p:cNvSpPr txBox="1">
            <a:spLocks noGrp="1"/>
          </p:cNvSpPr>
          <p:nvPr>
            <p:ph type="title" idx="5"/>
          </p:nvPr>
        </p:nvSpPr>
        <p:spPr>
          <a:xfrm>
            <a:off x="4173046" y="2318499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 idx="6"/>
          </p:nvPr>
        </p:nvSpPr>
        <p:spPr>
          <a:xfrm>
            <a:off x="7349553" y="1292752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21" name="Google Shape;521;p31"/>
          <p:cNvSpPr txBox="1">
            <a:spLocks noGrp="1"/>
          </p:cNvSpPr>
          <p:nvPr>
            <p:ph type="title" idx="7"/>
          </p:nvPr>
        </p:nvSpPr>
        <p:spPr>
          <a:xfrm>
            <a:off x="6037463" y="2641749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  <a:endParaRPr dirty="0"/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1"/>
          </p:nvPr>
        </p:nvSpPr>
        <p:spPr>
          <a:xfrm>
            <a:off x="-160595" y="1803063"/>
            <a:ext cx="4020035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Objective&amp;Motivation</a:t>
            </a:r>
            <a:endParaRPr dirty="0"/>
          </a:p>
        </p:txBody>
      </p:sp>
      <p:sp>
        <p:nvSpPr>
          <p:cNvPr id="523" name="Google Shape;523;p31"/>
          <p:cNvSpPr txBox="1">
            <a:spLocks noGrp="1"/>
          </p:cNvSpPr>
          <p:nvPr>
            <p:ph type="subTitle" idx="8"/>
          </p:nvPr>
        </p:nvSpPr>
        <p:spPr>
          <a:xfrm>
            <a:off x="3354150" y="1803063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Base Paper</a:t>
            </a:r>
            <a:endParaRPr dirty="0"/>
          </a:p>
        </p:txBody>
      </p:sp>
      <p:sp>
        <p:nvSpPr>
          <p:cNvPr id="524" name="Google Shape;524;p31"/>
          <p:cNvSpPr txBox="1">
            <a:spLocks noGrp="1"/>
          </p:cNvSpPr>
          <p:nvPr>
            <p:ph type="subTitle" idx="9"/>
          </p:nvPr>
        </p:nvSpPr>
        <p:spPr>
          <a:xfrm>
            <a:off x="6194335" y="1796695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525" name="Google Shape;525;p31"/>
          <p:cNvSpPr txBox="1">
            <a:spLocks noGrp="1"/>
          </p:cNvSpPr>
          <p:nvPr>
            <p:ph type="subTitle" idx="13"/>
          </p:nvPr>
        </p:nvSpPr>
        <p:spPr>
          <a:xfrm>
            <a:off x="1412285" y="3114485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Literature Survey</a:t>
            </a:r>
            <a:endParaRPr dirty="0"/>
          </a:p>
        </p:txBody>
      </p:sp>
      <p:sp>
        <p:nvSpPr>
          <p:cNvPr id="526" name="Google Shape;526;p31"/>
          <p:cNvSpPr txBox="1">
            <a:spLocks noGrp="1"/>
          </p:cNvSpPr>
          <p:nvPr>
            <p:ph type="subTitle" idx="14"/>
          </p:nvPr>
        </p:nvSpPr>
        <p:spPr>
          <a:xfrm>
            <a:off x="3400574" y="2887644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Modules&amp;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</p:txBody>
      </p:sp>
      <p:sp>
        <p:nvSpPr>
          <p:cNvPr id="527" name="Google Shape;527;p31"/>
          <p:cNvSpPr txBox="1">
            <a:spLocks noGrp="1"/>
          </p:cNvSpPr>
          <p:nvPr>
            <p:ph type="subTitle" idx="15"/>
          </p:nvPr>
        </p:nvSpPr>
        <p:spPr>
          <a:xfrm>
            <a:off x="5285251" y="3050101"/>
            <a:ext cx="3446184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Proposed Techniques</a:t>
            </a:r>
            <a:endParaRPr dirty="0"/>
          </a:p>
        </p:txBody>
      </p:sp>
      <p:sp>
        <p:nvSpPr>
          <p:cNvPr id="2" name="Google Shape;519;p31"/>
          <p:cNvSpPr txBox="1"/>
          <p:nvPr/>
        </p:nvSpPr>
        <p:spPr>
          <a:xfrm>
            <a:off x="4173046" y="3680317"/>
            <a:ext cx="80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GB" dirty="0"/>
              <a:t>07</a:t>
            </a:r>
            <a:endParaRPr lang="en-GB" dirty="0"/>
          </a:p>
        </p:txBody>
      </p:sp>
      <p:sp>
        <p:nvSpPr>
          <p:cNvPr id="3" name="Google Shape;525;p31"/>
          <p:cNvSpPr txBox="1"/>
          <p:nvPr/>
        </p:nvSpPr>
        <p:spPr>
          <a:xfrm>
            <a:off x="3400574" y="4166024"/>
            <a:ext cx="253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>
            <a:spLocks noGrp="1"/>
          </p:cNvSpPr>
          <p:nvPr>
            <p:ph type="subTitle" idx="3"/>
          </p:nvPr>
        </p:nvSpPr>
        <p:spPr>
          <a:xfrm>
            <a:off x="156356" y="723821"/>
            <a:ext cx="8114481" cy="198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Traditional speaker change detection models struggle with maintaining accuracy across languages due to linguistic variations.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1800" b="1" dirty="0">
                <a:latin typeface="Book Antiqua" panose="02040602050305030304" pitchFamily="18" charset="0"/>
              </a:rPr>
              <a:t>Vocal features along with textual interpretations can be generated for a given audio effectively. these features combined alongside meta features can provide a hybrid solution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Our motivation lies in addressing this gap by developing a speaker change detection model specifically tailored for multilingual settings.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1" dirty="0">
              <a:latin typeface="Book Antiqua" panose="02040602050305030304" pitchFamily="18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1"/>
          </p:nvPr>
        </p:nvSpPr>
        <p:spPr>
          <a:xfrm>
            <a:off x="-43782" y="24678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293760" y="288837"/>
            <a:ext cx="339200" cy="339271"/>
            <a:chOff x="5049725" y="2027900"/>
            <a:chExt cx="481750" cy="481850"/>
          </a:xfrm>
        </p:grpSpPr>
        <p:sp>
          <p:nvSpPr>
            <p:cNvPr id="573" name="Google Shape;573;p3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 txBox="1">
            <a:spLocks noGrp="1"/>
          </p:cNvSpPr>
          <p:nvPr>
            <p:ph type="subTitle" idx="2"/>
          </p:nvPr>
        </p:nvSpPr>
        <p:spPr>
          <a:xfrm>
            <a:off x="342351" y="344032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</a:t>
            </a:r>
            <a:endParaRPr dirty="0"/>
          </a:p>
        </p:txBody>
      </p:sp>
      <p:sp>
        <p:nvSpPr>
          <p:cNvPr id="566" name="Google Shape;566;p34"/>
          <p:cNvSpPr txBox="1">
            <a:spLocks noGrp="1"/>
          </p:cNvSpPr>
          <p:nvPr>
            <p:ph type="subTitle" idx="4"/>
          </p:nvPr>
        </p:nvSpPr>
        <p:spPr>
          <a:xfrm>
            <a:off x="342079" y="848166"/>
            <a:ext cx="7743033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Develop a deep learning-based framework for extracting language-agnostic features from audio recordings.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compu</a:t>
            </a:r>
            <a:r>
              <a:rPr lang="en-IN" altLang="en-US" sz="1800" b="1" dirty="0">
                <a:latin typeface="Book Antiqua" panose="02040602050305030304" pitchFamily="18" charset="0"/>
              </a:rPr>
              <a:t>te</a:t>
            </a:r>
            <a:r>
              <a:rPr lang="en-US" sz="1800" b="1" dirty="0">
                <a:latin typeface="Book Antiqua" panose="02040602050305030304" pitchFamily="18" charset="0"/>
              </a:rPr>
              <a:t> the time intervals of any</a:t>
            </a:r>
            <a:r>
              <a:rPr lang="en-IN" altLang="en-US" sz="1800" b="1" dirty="0">
                <a:latin typeface="Book Antiqua" panose="02040602050305030304" pitchFamily="18" charset="0"/>
              </a:rPr>
              <a:t> </a:t>
            </a:r>
            <a:r>
              <a:rPr lang="en-US" sz="1800" b="1" dirty="0">
                <a:latin typeface="Book Antiqua" panose="02040602050305030304" pitchFamily="18" charset="0"/>
              </a:rPr>
              <a:t>speech utterance</a:t>
            </a:r>
            <a:r>
              <a:rPr lang="en-IN" altLang="en-US" sz="1800" b="1" dirty="0">
                <a:latin typeface="Book Antiqua" panose="02040602050305030304" pitchFamily="18" charset="0"/>
              </a:rPr>
              <a:t> to a</a:t>
            </a:r>
            <a:r>
              <a:rPr lang="en-US" sz="1800" b="1" dirty="0">
                <a:latin typeface="Book Antiqua" panose="02040602050305030304" pitchFamily="18" charset="0"/>
              </a:rPr>
              <a:t> clustered-label of speaker identity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find a hybrid solution that</a:t>
            </a:r>
            <a:r>
              <a:rPr lang="en-IN" altLang="en-US" sz="1800" b="1" dirty="0">
                <a:latin typeface="Book Antiqua" panose="02040602050305030304" pitchFamily="18" charset="0"/>
              </a:rPr>
              <a:t> </a:t>
            </a:r>
            <a:r>
              <a:rPr lang="en-US" sz="1800" b="1" dirty="0">
                <a:latin typeface="Book Antiqua" panose="02040602050305030304" pitchFamily="18" charset="0"/>
              </a:rPr>
              <a:t>combines speech and text analysis were developed for the SCD problem.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 Antiqua" panose="02040602050305030304" pitchFamily="18" charset="0"/>
              </a:rPr>
              <a:t>Incorporate language-specific adaptations to improve performance for individual languages while maintaining overall multilingual capability.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sz="1800" b="1" dirty="0">
              <a:latin typeface="Book Antiqua" panose="02040602050305030304" pitchFamily="18" charset="0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630108" y="406516"/>
            <a:ext cx="342580" cy="339271"/>
            <a:chOff x="5049725" y="1435050"/>
            <a:chExt cx="486550" cy="481850"/>
          </a:xfrm>
        </p:grpSpPr>
        <p:sp>
          <p:nvSpPr>
            <p:cNvPr id="568" name="Google Shape;568;p3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xfrm>
            <a:off x="2391900" y="663600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BASE PAPER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5940" y="2310139"/>
            <a:ext cx="8972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ElsevierGulliver"/>
              </a:rPr>
              <a:t>Or Haim Anidjar, Yannick Estève, Chen Hajaj, Amit Dvir, Itshak Lapidot, ”Speech and multilingual natural language framework for speaker change detection and diarization</a:t>
            </a:r>
            <a:r>
              <a:rPr lang="en-US" sz="1600" dirty="0">
                <a:solidFill>
                  <a:srgbClr val="1F1F1F"/>
                </a:solidFill>
                <a:latin typeface="ElsevierGulliver"/>
              </a:rPr>
              <a:t>”,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ElsevierGulliver"/>
              </a:rPr>
              <a:t>Expert Systems with Applications(2023</a:t>
            </a:r>
            <a:r>
              <a:rPr lang="en-US" sz="1600" dirty="0">
                <a:solidFill>
                  <a:srgbClr val="1F1F1F"/>
                </a:solidFill>
                <a:latin typeface="ElsevierGulliver"/>
              </a:rPr>
              <a:t>)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ElsevierGulliver"/>
              </a:rPr>
              <a:t>119238</a:t>
            </a:r>
            <a:endParaRPr lang="en-US" sz="16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5359" y="417212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1"/>
              </a:rPr>
              <a:t>Link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>
            <a:spLocks noGrp="1"/>
          </p:cNvSpPr>
          <p:nvPr>
            <p:ph type="title"/>
          </p:nvPr>
        </p:nvSpPr>
        <p:spPr>
          <a:xfrm>
            <a:off x="720000" y="6917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590" name="Google Shape;590;p35"/>
          <p:cNvSpPr txBox="1">
            <a:spLocks noGrp="1"/>
          </p:cNvSpPr>
          <p:nvPr>
            <p:ph type="subTitle" idx="3"/>
          </p:nvPr>
        </p:nvSpPr>
        <p:spPr>
          <a:xfrm>
            <a:off x="1167919" y="1884716"/>
            <a:ext cx="6808162" cy="968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Existing speaker change detection models lack robustness in multilingual environments, hindering their ability to accurately identify speaker boundaries across different languages and dialects.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>
            <a:spLocks noGrp="1"/>
          </p:cNvSpPr>
          <p:nvPr>
            <p:ph type="subTitle" idx="2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Language Agnostic-BERT</a:t>
            </a:r>
            <a:endParaRPr lang="en-GB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IN" altLang="en-GB" dirty="0"/>
              <a:t>MLM</a:t>
            </a:r>
            <a:endParaRPr lang="en-IN" altLang="en-GB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IN" altLang="en-GB" dirty="0"/>
              <a:t>TLM</a:t>
            </a:r>
            <a:endParaRPr lang="en-GB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07" name="Google Shape;607;p36"/>
          <p:cNvSpPr txBox="1">
            <a:spLocks noGrp="1"/>
          </p:cNvSpPr>
          <p:nvPr>
            <p:ph type="subTitle" idx="3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</a:t>
            </a:r>
            <a:r>
              <a:rPr lang="en-GB" dirty="0"/>
              <a:t>peaker turn detection</a:t>
            </a:r>
            <a:endParaRPr lang="en-GB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IN" dirty="0"/>
              <a:t>Genaralized E2E</a:t>
            </a:r>
            <a:endParaRPr lang="en-IN" dirty="0"/>
          </a:p>
        </p:txBody>
      </p:sp>
      <p:sp>
        <p:nvSpPr>
          <p:cNvPr id="608" name="Google Shape;608;p36"/>
          <p:cNvSpPr txBox="1">
            <a:spLocks noGrp="1"/>
          </p:cNvSpPr>
          <p:nvPr>
            <p:ph type="subTitle" idx="4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Agglomerative Hierarchical Clustering (AHC)</a:t>
            </a:r>
            <a:endParaRPr dirty="0"/>
          </a:p>
        </p:txBody>
      </p:sp>
      <p:sp>
        <p:nvSpPr>
          <p:cNvPr id="609" name="Google Shape;609;p36"/>
          <p:cNvSpPr txBox="1">
            <a:spLocks noGrp="1"/>
          </p:cNvSpPr>
          <p:nvPr>
            <p:ph type="subTitle" idx="5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/>
              <a:t>bagging</a:t>
            </a:r>
            <a:endParaRPr lang="en-IN" altLang="en-GB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/>
              <a:t>boosting</a:t>
            </a:r>
            <a:endParaRPr lang="en-IN" altLang="en-GB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altLang="en-GB"/>
          </a:p>
        </p:txBody>
      </p:sp>
      <p:sp>
        <p:nvSpPr>
          <p:cNvPr id="610" name="Google Shape;61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Modules</a:t>
            </a:r>
            <a:endParaRPr dirty="0"/>
          </a:p>
        </p:txBody>
      </p:sp>
      <p:sp>
        <p:nvSpPr>
          <p:cNvPr id="611" name="Google Shape;611;p36"/>
          <p:cNvSpPr txBox="1">
            <a:spLocks noGrp="1"/>
          </p:cNvSpPr>
          <p:nvPr>
            <p:ph type="subTitle" idx="1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01:</a:t>
            </a:r>
            <a:r>
              <a:rPr lang="en-IN" altLang="en-GB" dirty="0"/>
              <a:t>Data processing </a:t>
            </a:r>
            <a:endParaRPr lang="en-IN" alt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-&gt;</a:t>
            </a:r>
            <a:r>
              <a:rPr lang="en-GB" dirty="0"/>
              <a:t>Text Encoding</a:t>
            </a:r>
            <a:endParaRPr dirty="0"/>
          </a:p>
        </p:txBody>
      </p:sp>
      <p:sp>
        <p:nvSpPr>
          <p:cNvPr id="612" name="Google Shape;612;p36"/>
          <p:cNvSpPr txBox="1">
            <a:spLocks noGrp="1"/>
          </p:cNvSpPr>
          <p:nvPr>
            <p:ph type="subTitle" idx="6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r>
              <a:rPr lang="en-IN" altLang="en-GB" dirty="0"/>
              <a:t>:Classification Alg.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-&gt;</a:t>
            </a:r>
            <a:r>
              <a:rPr lang="en-GB" dirty="0"/>
              <a:t>Speaker Clustering</a:t>
            </a:r>
            <a:endParaRPr dirty="0"/>
          </a:p>
        </p:txBody>
      </p:sp>
      <p:sp>
        <p:nvSpPr>
          <p:cNvPr id="613" name="Google Shape;613;p36"/>
          <p:cNvSpPr txBox="1">
            <a:spLocks noGrp="1"/>
          </p:cNvSpPr>
          <p:nvPr>
            <p:ph type="subTitle" idx="7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02:</a:t>
            </a:r>
            <a:r>
              <a:rPr lang="en-IN" altLang="en-GB" dirty="0"/>
              <a:t>Feature Selection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-&gt;</a:t>
            </a:r>
            <a:r>
              <a:rPr lang="en-GB" dirty="0"/>
              <a:t>Voice Encoding</a:t>
            </a:r>
            <a:endParaRPr dirty="0"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8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r>
              <a:rPr lang="en-IN" altLang="en-GB" dirty="0"/>
              <a:t>:Ensemble techniques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:Speaker </a:t>
            </a:r>
            <a:r>
              <a:rPr lang="en-IN" dirty="0" err="1"/>
              <a:t>Diarization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"/>
          <p:cNvSpPr txBox="1">
            <a:spLocks noGrp="1"/>
          </p:cNvSpPr>
          <p:nvPr>
            <p:ph type="title"/>
          </p:nvPr>
        </p:nvSpPr>
        <p:spPr>
          <a:xfrm>
            <a:off x="-1808854" y="2666949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12,263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1"/>
          </p:nvPr>
        </p:nvSpPr>
        <p:spPr>
          <a:xfrm>
            <a:off x="1472887" y="1942499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ICSI Meeting Corpus is audio dataset with meeting recordings</a:t>
            </a:r>
            <a:endParaRPr dirty="0"/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4114106" y="2957250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Segmented over 75 recordings with each of avg 56 min</a:t>
            </a:r>
            <a:endParaRPr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subTitle" idx="5"/>
          </p:nvPr>
        </p:nvSpPr>
        <p:spPr>
          <a:xfrm>
            <a:off x="-843120" y="3431951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 unique words in total ,</a:t>
            </a:r>
            <a:r>
              <a:rPr lang="en-IN" dirty="0"/>
              <a:t>available in SPH &amp; WAV formats</a:t>
            </a:r>
            <a:endParaRPr dirty="0"/>
          </a:p>
        </p:txBody>
      </p:sp>
      <p:sp>
        <p:nvSpPr>
          <p:cNvPr id="640" name="Google Shape;640;p38"/>
          <p:cNvSpPr txBox="1">
            <a:spLocks noGrp="1"/>
          </p:cNvSpPr>
          <p:nvPr>
            <p:ph type="title" idx="2"/>
          </p:nvPr>
        </p:nvSpPr>
        <p:spPr>
          <a:xfrm>
            <a:off x="4572000" y="2294200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70+hours</a:t>
            </a:r>
            <a:endParaRPr dirty="0"/>
          </a:p>
        </p:txBody>
      </p:sp>
      <p:sp>
        <p:nvSpPr>
          <p:cNvPr id="641" name="Google Shape;641;p38"/>
          <p:cNvSpPr txBox="1">
            <a:spLocks noGrp="1"/>
          </p:cNvSpPr>
          <p:nvPr>
            <p:ph type="title" idx="4"/>
          </p:nvPr>
        </p:nvSpPr>
        <p:spPr>
          <a:xfrm>
            <a:off x="1472887" y="933050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</p:txBody>
      </p:sp>
      <p:sp>
        <p:nvSpPr>
          <p:cNvPr id="2" name="Google Shape;636;p38"/>
          <p:cNvSpPr txBox="1"/>
          <p:nvPr/>
        </p:nvSpPr>
        <p:spPr>
          <a:xfrm>
            <a:off x="3505040" y="3948050"/>
            <a:ext cx="601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4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Sora"/>
              <a:buNone/>
              <a:defRPr sz="6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GB" dirty="0"/>
              <a:t>53</a:t>
            </a:r>
            <a:endParaRPr lang="en-GB" dirty="0"/>
          </a:p>
        </p:txBody>
      </p:sp>
      <p:sp>
        <p:nvSpPr>
          <p:cNvPr id="3" name="Google Shape;639;p38"/>
          <p:cNvSpPr txBox="1"/>
          <p:nvPr/>
        </p:nvSpPr>
        <p:spPr>
          <a:xfrm>
            <a:off x="2163920" y="4630051"/>
            <a:ext cx="60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dirty="0"/>
              <a:t>Different speakers with 3-10 participants in each audio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 txBox="1">
            <a:spLocks noGrp="1"/>
          </p:cNvSpPr>
          <p:nvPr>
            <p:ph type="title"/>
          </p:nvPr>
        </p:nvSpPr>
        <p:spPr>
          <a:xfrm>
            <a:off x="1903760" y="711708"/>
            <a:ext cx="65760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Proposed Techniques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60" y="1757680"/>
            <a:ext cx="6324749" cy="2777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5584" y="2273644"/>
            <a:ext cx="682752" cy="2158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915113"/>
            <a:ext cx="624903" cy="8034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9380" y="2139532"/>
            <a:ext cx="102489" cy="134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5291</Words>
  <Application>WPS Presentation</Application>
  <PresentationFormat>On-screen Show (16:9)</PresentationFormat>
  <Paragraphs>223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Sora</vt:lpstr>
      <vt:lpstr>Assistant</vt:lpstr>
      <vt:lpstr>Nunito</vt:lpstr>
      <vt:lpstr>Book Antiqua</vt:lpstr>
      <vt:lpstr>ElsevierGulliver</vt:lpstr>
      <vt:lpstr>Segoe Print</vt:lpstr>
      <vt:lpstr>Arial Black</vt:lpstr>
      <vt:lpstr>Microsoft YaHei</vt:lpstr>
      <vt:lpstr>Arial Unicode MS</vt:lpstr>
      <vt:lpstr>Clean Aesthetic Style Marketing Plan by Slidesgo</vt:lpstr>
      <vt:lpstr>SPEAKER CHANGE DETECTON</vt:lpstr>
      <vt:lpstr>06</vt:lpstr>
      <vt:lpstr>PowerPoint 演示文稿</vt:lpstr>
      <vt:lpstr>PowerPoint 演示文稿</vt:lpstr>
      <vt:lpstr>BASE PAPER</vt:lpstr>
      <vt:lpstr>Problem Statement</vt:lpstr>
      <vt:lpstr>Modules</vt:lpstr>
      <vt:lpstr>Dataset</vt:lpstr>
      <vt:lpstr>Proposed Techniques</vt:lpstr>
      <vt:lpstr>Proposed Techniques</vt:lpstr>
      <vt:lpstr>PowerPoint 演示文稿</vt:lpstr>
      <vt:lpstr>PowerPoint 演示文稿</vt:lpstr>
      <vt:lpstr>PowerPoint 演示文稿</vt:lpstr>
      <vt:lpstr>Literature Survey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AESTHETIC STYLE MARKETING PLAN</dc:title>
  <dc:creator>Jp</dc:creator>
  <cp:lastModifiedBy>ramu2</cp:lastModifiedBy>
  <cp:revision>9</cp:revision>
  <dcterms:created xsi:type="dcterms:W3CDTF">2024-02-19T18:49:00Z</dcterms:created>
  <dcterms:modified xsi:type="dcterms:W3CDTF">2024-03-12T07:11:07Z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10A8EEC263BC46779F791154729C7DB8</vt:lpwstr>
  </property>
  <property fmtid="{D5CDD505-2E9C-101B-9397-08002B2CF9AE}" pid="3" name="KSOProductBuildVer">
    <vt:lpwstr>1033-11.2.0.11225</vt:lpwstr>
  </property>
</Properties>
</file>