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9" r:id="rId3"/>
    <p:sldId id="267" r:id="rId4"/>
    <p:sldId id="270" r:id="rId5"/>
    <p:sldId id="280" r:id="rId6"/>
    <p:sldId id="279" r:id="rId7"/>
    <p:sldId id="281" r:id="rId8"/>
    <p:sldId id="273" r:id="rId9"/>
    <p:sldId id="282" r:id="rId10"/>
  </p:sldIdLst>
  <p:sldSz cx="10969625" cy="6170613"/>
  <p:notesSz cx="6858000" cy="9144000"/>
  <p:custDataLst>
    <p:tags r:id="rId12"/>
  </p:custDataLst>
  <p:defaultTextStyle>
    <a:defPPr>
      <a:defRPr lang="en-US"/>
    </a:defPPr>
    <a:lvl1pPr marL="0" algn="l" defTabSz="914400" rtl="0" eaLnBrk="1" latinLnBrk="0" hangingPunct="1">
      <a:buFontTx/>
      <a:buNone/>
      <a:defRPr lang="en-US"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swaroop Jeevan Ram (RBEI/EDS2)" initials="RJR(" lastIdx="0" clrIdx="0">
    <p:extLst>
      <p:ext uri="{19B8F6BF-5375-455C-9EA6-DF929625EA0E}">
        <p15:presenceInfo xmlns:p15="http://schemas.microsoft.com/office/powerpoint/2012/main" userId="Ramswaroop Jeevan Ram (RBEI/EDS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6CCD0"/>
    <a:srgbClr val="FF9966"/>
    <a:srgbClr val="FFCC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58" y="82"/>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F761AD13-7FAC-4C32-BF9E-3F6BBA93794E}"/>
    <pc:docChg chg="modSld">
      <pc:chgData name="" userId="" providerId="" clId="Web-{F761AD13-7FAC-4C32-BF9E-3F6BBA93794E}" dt="2019-07-11T06:18:17.019" v="9" actId="20577"/>
      <pc:docMkLst>
        <pc:docMk/>
      </pc:docMkLst>
      <pc:sldChg chg="modSp">
        <pc:chgData name="" userId="" providerId="" clId="Web-{F761AD13-7FAC-4C32-BF9E-3F6BBA93794E}" dt="2019-07-11T06:18:17.019" v="9" actId="20577"/>
        <pc:sldMkLst>
          <pc:docMk/>
          <pc:sldMk cId="3568589084" sldId="261"/>
        </pc:sldMkLst>
        <pc:spChg chg="mod">
          <ac:chgData name="" userId="" providerId="" clId="Web-{F761AD13-7FAC-4C32-BF9E-3F6BBA93794E}" dt="2019-07-11T06:18:17.019" v="9" actId="20577"/>
          <ac:spMkLst>
            <pc:docMk/>
            <pc:sldMk cId="3568589084" sldId="261"/>
            <ac:spMk id="9" creationId="{00000000-0000-0000-0000-000000000000}"/>
          </ac:spMkLst>
        </pc:spChg>
      </pc:sldChg>
      <pc:sldChg chg="modSp">
        <pc:chgData name="" userId="" providerId="" clId="Web-{F761AD13-7FAC-4C32-BF9E-3F6BBA93794E}" dt="2019-07-11T06:18:08.675" v="8" actId="20577"/>
        <pc:sldMkLst>
          <pc:docMk/>
          <pc:sldMk cId="1146893942" sldId="263"/>
        </pc:sldMkLst>
        <pc:spChg chg="mod">
          <ac:chgData name="" userId="" providerId="" clId="Web-{F761AD13-7FAC-4C32-BF9E-3F6BBA93794E}" dt="2019-07-11T06:18:08.675" v="8" actId="20577"/>
          <ac:spMkLst>
            <pc:docMk/>
            <pc:sldMk cId="1146893942" sldId="263"/>
            <ac:spMk id="9" creationId="{00000000-0000-0000-0000-000000000000}"/>
          </ac:spMkLst>
        </pc:spChg>
      </pc:sldChg>
      <pc:sldChg chg="modSp">
        <pc:chgData name="" userId="" providerId="" clId="Web-{F761AD13-7FAC-4C32-BF9E-3F6BBA93794E}" dt="2019-07-11T06:17:52.175" v="4" actId="20577"/>
        <pc:sldMkLst>
          <pc:docMk/>
          <pc:sldMk cId="2932443961" sldId="264"/>
        </pc:sldMkLst>
        <pc:spChg chg="mod">
          <ac:chgData name="" userId="" providerId="" clId="Web-{F761AD13-7FAC-4C32-BF9E-3F6BBA93794E}" dt="2019-07-11T06:17:52.175" v="4" actId="20577"/>
          <ac:spMkLst>
            <pc:docMk/>
            <pc:sldMk cId="2932443961" sldId="264"/>
            <ac:spMk id="9" creationId="{00000000-0000-0000-0000-000000000000}"/>
          </ac:spMkLst>
        </pc:spChg>
      </pc:sldChg>
    </pc:docChg>
  </pc:docChgLst>
  <pc:docChgLst>
    <pc:chgData clId="Web-{F069D317-27CF-4B63-8B59-53B5160EDFC0}"/>
    <pc:docChg chg="modSld">
      <pc:chgData name="" userId="" providerId="" clId="Web-{F069D317-27CF-4B63-8B59-53B5160EDFC0}" dt="2019-06-14T08:14:28.276" v="4" actId="20577"/>
      <pc:docMkLst>
        <pc:docMk/>
      </pc:docMkLst>
      <pc:sldChg chg="modSp">
        <pc:chgData name="" userId="" providerId="" clId="Web-{F069D317-27CF-4B63-8B59-53B5160EDFC0}" dt="2019-06-14T08:14:28.276" v="4" actId="20577"/>
        <pc:sldMkLst>
          <pc:docMk/>
          <pc:sldMk cId="2932443961" sldId="264"/>
        </pc:sldMkLst>
        <pc:spChg chg="mod">
          <ac:chgData name="" userId="" providerId="" clId="Web-{F069D317-27CF-4B63-8B59-53B5160EDFC0}" dt="2019-06-14T08:14:28.276" v="4" actId="20577"/>
          <ac:spMkLst>
            <pc:docMk/>
            <pc:sldMk cId="2932443961" sldId="264"/>
            <ac:spMk id="1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D6B949-5BCB-4767-8B18-3204385211BC}" type="doc">
      <dgm:prSet loTypeId="urn:microsoft.com/office/officeart/2005/8/layout/process1" loCatId="process" qsTypeId="urn:microsoft.com/office/officeart/2005/8/quickstyle/simple1" qsCatId="simple" csTypeId="urn:microsoft.com/office/officeart/2005/8/colors/accent1_2" csCatId="accent1" phldr="1"/>
      <dgm:spPr/>
    </dgm:pt>
    <dgm:pt modelId="{257202F3-8784-48BE-8CDF-848B7E01A142}">
      <dgm:prSet phldrT="[Text]" custT="1"/>
      <dgm:spPr>
        <a:solidFill>
          <a:srgbClr val="FFCC66"/>
        </a:solidFill>
      </dgm:spPr>
      <dgm:t>
        <a:bodyPr/>
        <a:lstStyle/>
        <a:p>
          <a:r>
            <a:rPr lang="en-US" sz="2000" b="1" dirty="0" smtClean="0">
              <a:solidFill>
                <a:schemeClr val="tx1"/>
              </a:solidFill>
            </a:rPr>
            <a:t>Input data</a:t>
          </a:r>
        </a:p>
        <a:p>
          <a:r>
            <a:rPr lang="en-US" sz="1100" b="1" dirty="0" smtClean="0">
              <a:solidFill>
                <a:schemeClr val="tx1"/>
              </a:solidFill>
            </a:rPr>
            <a:t>(demands, costs, resource limitations)</a:t>
          </a:r>
          <a:endParaRPr lang="en-US" sz="1100" b="1" dirty="0">
            <a:solidFill>
              <a:schemeClr val="tx1"/>
            </a:solidFill>
          </a:endParaRPr>
        </a:p>
      </dgm:t>
    </dgm:pt>
    <dgm:pt modelId="{A9236B6C-8892-46EB-A780-656363BE5145}" type="parTrans" cxnId="{2F3204E1-C1E2-4D1D-94FE-B61EF109110F}">
      <dgm:prSet/>
      <dgm:spPr/>
      <dgm:t>
        <a:bodyPr/>
        <a:lstStyle/>
        <a:p>
          <a:endParaRPr lang="en-US"/>
        </a:p>
      </dgm:t>
    </dgm:pt>
    <dgm:pt modelId="{97621264-47B8-42B5-86D5-01EF4497BA05}" type="sibTrans" cxnId="{2F3204E1-C1E2-4D1D-94FE-B61EF109110F}">
      <dgm:prSet/>
      <dgm:spPr/>
      <dgm:t>
        <a:bodyPr/>
        <a:lstStyle/>
        <a:p>
          <a:endParaRPr lang="en-US"/>
        </a:p>
      </dgm:t>
    </dgm:pt>
    <dgm:pt modelId="{EE22980D-BA47-44EF-8656-B670245FF301}">
      <dgm:prSet phldrT="[Text]" custT="1"/>
      <dgm:spPr>
        <a:solidFill>
          <a:schemeClr val="accent3">
            <a:lumMod val="40000"/>
            <a:lumOff val="60000"/>
          </a:schemeClr>
        </a:solidFill>
      </dgm:spPr>
      <dgm:t>
        <a:bodyPr/>
        <a:lstStyle/>
        <a:p>
          <a:r>
            <a:rPr lang="en-US" sz="2000" b="1" dirty="0" smtClean="0">
              <a:solidFill>
                <a:schemeClr val="tx1"/>
              </a:solidFill>
            </a:rPr>
            <a:t>Problem formulation</a:t>
          </a:r>
        </a:p>
        <a:p>
          <a:r>
            <a:rPr lang="en-US" sz="1100" b="1" dirty="0" smtClean="0">
              <a:solidFill>
                <a:schemeClr val="tx1"/>
              </a:solidFill>
            </a:rPr>
            <a:t>(PULP)</a:t>
          </a:r>
          <a:endParaRPr lang="en-US" sz="1100" b="1" dirty="0">
            <a:solidFill>
              <a:schemeClr val="tx1"/>
            </a:solidFill>
          </a:endParaRPr>
        </a:p>
      </dgm:t>
    </dgm:pt>
    <dgm:pt modelId="{C6216C68-D59C-43C7-8BEF-0DF36A15B10D}" type="parTrans" cxnId="{E6932C64-DC5F-4621-881A-81A1E33965EC}">
      <dgm:prSet/>
      <dgm:spPr/>
      <dgm:t>
        <a:bodyPr/>
        <a:lstStyle/>
        <a:p>
          <a:endParaRPr lang="en-US"/>
        </a:p>
      </dgm:t>
    </dgm:pt>
    <dgm:pt modelId="{3D2BFC14-0A25-4ABE-904F-74C5F8B49DEF}" type="sibTrans" cxnId="{E6932C64-DC5F-4621-881A-81A1E33965EC}">
      <dgm:prSet/>
      <dgm:spPr/>
      <dgm:t>
        <a:bodyPr/>
        <a:lstStyle/>
        <a:p>
          <a:endParaRPr lang="en-US"/>
        </a:p>
      </dgm:t>
    </dgm:pt>
    <dgm:pt modelId="{363C358C-EDEB-4FD3-AA53-6CD77ACEB35B}">
      <dgm:prSet phldrT="[Text]" custT="1"/>
      <dgm:spPr>
        <a:solidFill>
          <a:schemeClr val="accent5"/>
        </a:solidFill>
      </dgm:spPr>
      <dgm:t>
        <a:bodyPr/>
        <a:lstStyle/>
        <a:p>
          <a:r>
            <a:rPr lang="en-US" sz="2000" b="1" dirty="0" smtClean="0">
              <a:solidFill>
                <a:schemeClr val="tx1"/>
              </a:solidFill>
            </a:rPr>
            <a:t>Optimization</a:t>
          </a:r>
        </a:p>
        <a:p>
          <a:r>
            <a:rPr lang="en-US" sz="1100" b="1" dirty="0" smtClean="0">
              <a:solidFill>
                <a:schemeClr val="tx1"/>
              </a:solidFill>
            </a:rPr>
            <a:t>(</a:t>
          </a:r>
          <a:r>
            <a:rPr lang="en-US" sz="1100" b="1" dirty="0" err="1" smtClean="0">
              <a:solidFill>
                <a:schemeClr val="tx1"/>
              </a:solidFill>
            </a:rPr>
            <a:t>gurobi</a:t>
          </a:r>
          <a:r>
            <a:rPr lang="en-US" sz="1100" b="1" dirty="0" smtClean="0">
              <a:solidFill>
                <a:schemeClr val="tx1"/>
              </a:solidFill>
            </a:rPr>
            <a:t> / CBC Solver)</a:t>
          </a:r>
          <a:endParaRPr lang="en-US" sz="1100" b="1" dirty="0">
            <a:solidFill>
              <a:schemeClr val="tx1"/>
            </a:solidFill>
          </a:endParaRPr>
        </a:p>
      </dgm:t>
    </dgm:pt>
    <dgm:pt modelId="{E9F62A82-D496-42C5-BD73-69E696EC3E6F}" type="parTrans" cxnId="{AA8A9855-BEE7-419F-9B06-AA45396234DD}">
      <dgm:prSet/>
      <dgm:spPr/>
      <dgm:t>
        <a:bodyPr/>
        <a:lstStyle/>
        <a:p>
          <a:endParaRPr lang="en-US"/>
        </a:p>
      </dgm:t>
    </dgm:pt>
    <dgm:pt modelId="{2323E9E2-D5FF-4103-9E94-479AF8E3D0B2}" type="sibTrans" cxnId="{AA8A9855-BEE7-419F-9B06-AA45396234DD}">
      <dgm:prSet/>
      <dgm:spPr/>
      <dgm:t>
        <a:bodyPr/>
        <a:lstStyle/>
        <a:p>
          <a:endParaRPr lang="en-US"/>
        </a:p>
      </dgm:t>
    </dgm:pt>
    <dgm:pt modelId="{EB2835D0-2C22-48EB-8DDD-44E6650B8863}">
      <dgm:prSet custT="1"/>
      <dgm:spPr>
        <a:solidFill>
          <a:srgbClr val="00B050"/>
        </a:solidFill>
      </dgm:spPr>
      <dgm:t>
        <a:bodyPr/>
        <a:lstStyle/>
        <a:p>
          <a:r>
            <a:rPr lang="en-US" sz="1800" b="1" dirty="0" smtClean="0">
              <a:solidFill>
                <a:schemeClr val="tx1"/>
              </a:solidFill>
            </a:rPr>
            <a:t>Outputs</a:t>
          </a:r>
        </a:p>
        <a:p>
          <a:r>
            <a:rPr lang="en-US" sz="1050" b="1" dirty="0" smtClean="0">
              <a:solidFill>
                <a:schemeClr val="tx1"/>
              </a:solidFill>
            </a:rPr>
            <a:t>(</a:t>
          </a:r>
          <a:r>
            <a:rPr lang="en-US" sz="1050" b="1" dirty="0" err="1" smtClean="0">
              <a:solidFill>
                <a:schemeClr val="tx1"/>
              </a:solidFill>
            </a:rPr>
            <a:t>prod_vars</a:t>
          </a:r>
          <a:r>
            <a:rPr lang="en-US" sz="1050" b="1" dirty="0" smtClean="0">
              <a:solidFill>
                <a:schemeClr val="tx1"/>
              </a:solidFill>
            </a:rPr>
            <a:t>, </a:t>
          </a:r>
          <a:r>
            <a:rPr lang="en-US" sz="1050" b="1" dirty="0" err="1" smtClean="0">
              <a:solidFill>
                <a:schemeClr val="tx1"/>
              </a:solidFill>
            </a:rPr>
            <a:t>alloc_vars</a:t>
          </a:r>
          <a:r>
            <a:rPr lang="en-US" sz="1050" b="1" dirty="0" smtClean="0">
              <a:solidFill>
                <a:schemeClr val="tx1"/>
              </a:solidFill>
            </a:rPr>
            <a:t>, </a:t>
          </a:r>
          <a:r>
            <a:rPr lang="en-US" sz="1050" b="1" dirty="0" err="1" smtClean="0">
              <a:solidFill>
                <a:schemeClr val="tx1"/>
              </a:solidFill>
            </a:rPr>
            <a:t>setup_vars</a:t>
          </a:r>
          <a:r>
            <a:rPr lang="en-US" sz="1050" b="1" dirty="0" smtClean="0">
              <a:solidFill>
                <a:schemeClr val="tx1"/>
              </a:solidFill>
            </a:rPr>
            <a:t>, </a:t>
          </a:r>
          <a:r>
            <a:rPr lang="en-US" sz="1050" b="1" dirty="0" err="1" smtClean="0">
              <a:solidFill>
                <a:schemeClr val="tx1"/>
              </a:solidFill>
            </a:rPr>
            <a:t>lost_sales_vars</a:t>
          </a:r>
          <a:r>
            <a:rPr lang="en-US" sz="1200" b="1" dirty="0" smtClean="0">
              <a:solidFill>
                <a:schemeClr val="tx1"/>
              </a:solidFill>
            </a:rPr>
            <a:t>)</a:t>
          </a:r>
          <a:endParaRPr lang="en-US" sz="1200" b="1" dirty="0">
            <a:solidFill>
              <a:schemeClr val="tx1"/>
            </a:solidFill>
          </a:endParaRPr>
        </a:p>
      </dgm:t>
    </dgm:pt>
    <dgm:pt modelId="{BAA261C8-C73A-4209-B617-39408D26900A}" type="parTrans" cxnId="{1A1C17C2-0EF4-4CE7-9FE7-A47E33BF8CDF}">
      <dgm:prSet/>
      <dgm:spPr/>
      <dgm:t>
        <a:bodyPr/>
        <a:lstStyle/>
        <a:p>
          <a:endParaRPr lang="en-US"/>
        </a:p>
      </dgm:t>
    </dgm:pt>
    <dgm:pt modelId="{11B3DE91-BE07-42E6-AF31-901361CA8FFB}" type="sibTrans" cxnId="{1A1C17C2-0EF4-4CE7-9FE7-A47E33BF8CDF}">
      <dgm:prSet/>
      <dgm:spPr/>
      <dgm:t>
        <a:bodyPr/>
        <a:lstStyle/>
        <a:p>
          <a:endParaRPr lang="en-US"/>
        </a:p>
      </dgm:t>
    </dgm:pt>
    <dgm:pt modelId="{3EBD4AD2-DFE4-4C69-93F5-66F0080DC88D}" type="pres">
      <dgm:prSet presAssocID="{9ED6B949-5BCB-4767-8B18-3204385211BC}" presName="Name0" presStyleCnt="0">
        <dgm:presLayoutVars>
          <dgm:dir/>
          <dgm:resizeHandles val="exact"/>
        </dgm:presLayoutVars>
      </dgm:prSet>
      <dgm:spPr/>
    </dgm:pt>
    <dgm:pt modelId="{E7E771BF-E545-4ED8-88F3-F1BF6442578E}" type="pres">
      <dgm:prSet presAssocID="{257202F3-8784-48BE-8CDF-848B7E01A142}" presName="node" presStyleLbl="node1" presStyleIdx="0" presStyleCnt="4">
        <dgm:presLayoutVars>
          <dgm:bulletEnabled val="1"/>
        </dgm:presLayoutVars>
      </dgm:prSet>
      <dgm:spPr/>
      <dgm:t>
        <a:bodyPr/>
        <a:lstStyle/>
        <a:p>
          <a:endParaRPr lang="en-US"/>
        </a:p>
      </dgm:t>
    </dgm:pt>
    <dgm:pt modelId="{F65E9F83-B6A7-4648-95C4-819984F1637B}" type="pres">
      <dgm:prSet presAssocID="{97621264-47B8-42B5-86D5-01EF4497BA05}" presName="sibTrans" presStyleLbl="sibTrans2D1" presStyleIdx="0" presStyleCnt="3"/>
      <dgm:spPr/>
      <dgm:t>
        <a:bodyPr/>
        <a:lstStyle/>
        <a:p>
          <a:endParaRPr lang="en-US"/>
        </a:p>
      </dgm:t>
    </dgm:pt>
    <dgm:pt modelId="{C6CF296B-EBD5-42FE-813C-CBA64A944A0A}" type="pres">
      <dgm:prSet presAssocID="{97621264-47B8-42B5-86D5-01EF4497BA05}" presName="connectorText" presStyleLbl="sibTrans2D1" presStyleIdx="0" presStyleCnt="3"/>
      <dgm:spPr/>
      <dgm:t>
        <a:bodyPr/>
        <a:lstStyle/>
        <a:p>
          <a:endParaRPr lang="en-US"/>
        </a:p>
      </dgm:t>
    </dgm:pt>
    <dgm:pt modelId="{2DFBCC62-D5B0-4E4A-A530-F203A25E7117}" type="pres">
      <dgm:prSet presAssocID="{EE22980D-BA47-44EF-8656-B670245FF301}" presName="node" presStyleLbl="node1" presStyleIdx="1" presStyleCnt="4" custScaleX="119984" custLinFactNeighborX="2018" custLinFactNeighborY="204">
        <dgm:presLayoutVars>
          <dgm:bulletEnabled val="1"/>
        </dgm:presLayoutVars>
      </dgm:prSet>
      <dgm:spPr/>
      <dgm:t>
        <a:bodyPr/>
        <a:lstStyle/>
        <a:p>
          <a:endParaRPr lang="en-US"/>
        </a:p>
      </dgm:t>
    </dgm:pt>
    <dgm:pt modelId="{A81110AF-3B6B-4EE2-97FE-D45FB6E1162A}" type="pres">
      <dgm:prSet presAssocID="{3D2BFC14-0A25-4ABE-904F-74C5F8B49DEF}" presName="sibTrans" presStyleLbl="sibTrans2D1" presStyleIdx="1" presStyleCnt="3"/>
      <dgm:spPr/>
      <dgm:t>
        <a:bodyPr/>
        <a:lstStyle/>
        <a:p>
          <a:endParaRPr lang="en-US"/>
        </a:p>
      </dgm:t>
    </dgm:pt>
    <dgm:pt modelId="{F7319608-0323-4F98-A891-11635C0B533C}" type="pres">
      <dgm:prSet presAssocID="{3D2BFC14-0A25-4ABE-904F-74C5F8B49DEF}" presName="connectorText" presStyleLbl="sibTrans2D1" presStyleIdx="1" presStyleCnt="3"/>
      <dgm:spPr/>
      <dgm:t>
        <a:bodyPr/>
        <a:lstStyle/>
        <a:p>
          <a:endParaRPr lang="en-US"/>
        </a:p>
      </dgm:t>
    </dgm:pt>
    <dgm:pt modelId="{11793614-9F0F-45A7-9111-AF439ED59F14}" type="pres">
      <dgm:prSet presAssocID="{363C358C-EDEB-4FD3-AA53-6CD77ACEB35B}" presName="node" presStyleLbl="node1" presStyleIdx="2" presStyleCnt="4" custScaleX="143955">
        <dgm:presLayoutVars>
          <dgm:bulletEnabled val="1"/>
        </dgm:presLayoutVars>
      </dgm:prSet>
      <dgm:spPr/>
      <dgm:t>
        <a:bodyPr/>
        <a:lstStyle/>
        <a:p>
          <a:endParaRPr lang="en-US"/>
        </a:p>
      </dgm:t>
    </dgm:pt>
    <dgm:pt modelId="{30D96FA7-0BBD-488C-8B47-9BA898DB7856}" type="pres">
      <dgm:prSet presAssocID="{2323E9E2-D5FF-4103-9E94-479AF8E3D0B2}" presName="sibTrans" presStyleLbl="sibTrans2D1" presStyleIdx="2" presStyleCnt="3"/>
      <dgm:spPr/>
      <dgm:t>
        <a:bodyPr/>
        <a:lstStyle/>
        <a:p>
          <a:endParaRPr lang="en-US"/>
        </a:p>
      </dgm:t>
    </dgm:pt>
    <dgm:pt modelId="{AB8C6EE2-25C9-4868-9724-DEB7139D6B53}" type="pres">
      <dgm:prSet presAssocID="{2323E9E2-D5FF-4103-9E94-479AF8E3D0B2}" presName="connectorText" presStyleLbl="sibTrans2D1" presStyleIdx="2" presStyleCnt="3"/>
      <dgm:spPr/>
      <dgm:t>
        <a:bodyPr/>
        <a:lstStyle/>
        <a:p>
          <a:endParaRPr lang="en-US"/>
        </a:p>
      </dgm:t>
    </dgm:pt>
    <dgm:pt modelId="{C83A2E97-D171-4BE3-9CFC-56178CAC50E2}" type="pres">
      <dgm:prSet presAssocID="{EB2835D0-2C22-48EB-8DDD-44E6650B8863}" presName="node" presStyleLbl="node1" presStyleIdx="3" presStyleCnt="4">
        <dgm:presLayoutVars>
          <dgm:bulletEnabled val="1"/>
        </dgm:presLayoutVars>
      </dgm:prSet>
      <dgm:spPr/>
      <dgm:t>
        <a:bodyPr/>
        <a:lstStyle/>
        <a:p>
          <a:endParaRPr lang="en-US"/>
        </a:p>
      </dgm:t>
    </dgm:pt>
  </dgm:ptLst>
  <dgm:cxnLst>
    <dgm:cxn modelId="{FD076FF0-6A50-40A3-9C44-BEF61E5A82F3}" type="presOf" srcId="{2323E9E2-D5FF-4103-9E94-479AF8E3D0B2}" destId="{AB8C6EE2-25C9-4868-9724-DEB7139D6B53}" srcOrd="1" destOrd="0" presId="urn:microsoft.com/office/officeart/2005/8/layout/process1"/>
    <dgm:cxn modelId="{0706FC6B-5457-48CA-9AEF-CF3ED10EC4E8}" type="presOf" srcId="{3D2BFC14-0A25-4ABE-904F-74C5F8B49DEF}" destId="{A81110AF-3B6B-4EE2-97FE-D45FB6E1162A}" srcOrd="0" destOrd="0" presId="urn:microsoft.com/office/officeart/2005/8/layout/process1"/>
    <dgm:cxn modelId="{5D7F26E5-ADEA-4076-AE0E-4D37646B2BBF}" type="presOf" srcId="{3D2BFC14-0A25-4ABE-904F-74C5F8B49DEF}" destId="{F7319608-0323-4F98-A891-11635C0B533C}" srcOrd="1" destOrd="0" presId="urn:microsoft.com/office/officeart/2005/8/layout/process1"/>
    <dgm:cxn modelId="{AA8A9855-BEE7-419F-9B06-AA45396234DD}" srcId="{9ED6B949-5BCB-4767-8B18-3204385211BC}" destId="{363C358C-EDEB-4FD3-AA53-6CD77ACEB35B}" srcOrd="2" destOrd="0" parTransId="{E9F62A82-D496-42C5-BD73-69E696EC3E6F}" sibTransId="{2323E9E2-D5FF-4103-9E94-479AF8E3D0B2}"/>
    <dgm:cxn modelId="{E6932C64-DC5F-4621-881A-81A1E33965EC}" srcId="{9ED6B949-5BCB-4767-8B18-3204385211BC}" destId="{EE22980D-BA47-44EF-8656-B670245FF301}" srcOrd="1" destOrd="0" parTransId="{C6216C68-D59C-43C7-8BEF-0DF36A15B10D}" sibTransId="{3D2BFC14-0A25-4ABE-904F-74C5F8B49DEF}"/>
    <dgm:cxn modelId="{C6720821-2623-448D-93AF-2B28457E9446}" type="presOf" srcId="{EE22980D-BA47-44EF-8656-B670245FF301}" destId="{2DFBCC62-D5B0-4E4A-A530-F203A25E7117}" srcOrd="0" destOrd="0" presId="urn:microsoft.com/office/officeart/2005/8/layout/process1"/>
    <dgm:cxn modelId="{6F69BFD4-816A-4BA3-BEEE-7D42D7AF99A4}" type="presOf" srcId="{2323E9E2-D5FF-4103-9E94-479AF8E3D0B2}" destId="{30D96FA7-0BBD-488C-8B47-9BA898DB7856}" srcOrd="0" destOrd="0" presId="urn:microsoft.com/office/officeart/2005/8/layout/process1"/>
    <dgm:cxn modelId="{1A1C17C2-0EF4-4CE7-9FE7-A47E33BF8CDF}" srcId="{9ED6B949-5BCB-4767-8B18-3204385211BC}" destId="{EB2835D0-2C22-48EB-8DDD-44E6650B8863}" srcOrd="3" destOrd="0" parTransId="{BAA261C8-C73A-4209-B617-39408D26900A}" sibTransId="{11B3DE91-BE07-42E6-AF31-901361CA8FFB}"/>
    <dgm:cxn modelId="{E9C01B57-B9AB-40DE-97BA-0D499FA5E00D}" type="presOf" srcId="{257202F3-8784-48BE-8CDF-848B7E01A142}" destId="{E7E771BF-E545-4ED8-88F3-F1BF6442578E}" srcOrd="0" destOrd="0" presId="urn:microsoft.com/office/officeart/2005/8/layout/process1"/>
    <dgm:cxn modelId="{A207FAEA-E017-43B1-BBD9-11831EFAD7FE}" type="presOf" srcId="{EB2835D0-2C22-48EB-8DDD-44E6650B8863}" destId="{C83A2E97-D171-4BE3-9CFC-56178CAC50E2}" srcOrd="0" destOrd="0" presId="urn:microsoft.com/office/officeart/2005/8/layout/process1"/>
    <dgm:cxn modelId="{743B1DA5-2112-4FC6-A842-D515853BCCB6}" type="presOf" srcId="{363C358C-EDEB-4FD3-AA53-6CD77ACEB35B}" destId="{11793614-9F0F-45A7-9111-AF439ED59F14}" srcOrd="0" destOrd="0" presId="urn:microsoft.com/office/officeart/2005/8/layout/process1"/>
    <dgm:cxn modelId="{B29CF541-7BE9-4815-BB7D-9E5B2033F60B}" type="presOf" srcId="{97621264-47B8-42B5-86D5-01EF4497BA05}" destId="{C6CF296B-EBD5-42FE-813C-CBA64A944A0A}" srcOrd="1" destOrd="0" presId="urn:microsoft.com/office/officeart/2005/8/layout/process1"/>
    <dgm:cxn modelId="{26433BB5-FF53-47BA-82C0-13201852A272}" type="presOf" srcId="{97621264-47B8-42B5-86D5-01EF4497BA05}" destId="{F65E9F83-B6A7-4648-95C4-819984F1637B}" srcOrd="0" destOrd="0" presId="urn:microsoft.com/office/officeart/2005/8/layout/process1"/>
    <dgm:cxn modelId="{78ECE1ED-B860-4509-94B6-FCFDA6AEBBF1}" type="presOf" srcId="{9ED6B949-5BCB-4767-8B18-3204385211BC}" destId="{3EBD4AD2-DFE4-4C69-93F5-66F0080DC88D}" srcOrd="0" destOrd="0" presId="urn:microsoft.com/office/officeart/2005/8/layout/process1"/>
    <dgm:cxn modelId="{2F3204E1-C1E2-4D1D-94FE-B61EF109110F}" srcId="{9ED6B949-5BCB-4767-8B18-3204385211BC}" destId="{257202F3-8784-48BE-8CDF-848B7E01A142}" srcOrd="0" destOrd="0" parTransId="{A9236B6C-8892-46EB-A780-656363BE5145}" sibTransId="{97621264-47B8-42B5-86D5-01EF4497BA05}"/>
    <dgm:cxn modelId="{DAD78124-5539-43C0-9CBE-E284C83F18B9}" type="presParOf" srcId="{3EBD4AD2-DFE4-4C69-93F5-66F0080DC88D}" destId="{E7E771BF-E545-4ED8-88F3-F1BF6442578E}" srcOrd="0" destOrd="0" presId="urn:microsoft.com/office/officeart/2005/8/layout/process1"/>
    <dgm:cxn modelId="{059C7D48-9F1E-4750-BADA-127D41513A8A}" type="presParOf" srcId="{3EBD4AD2-DFE4-4C69-93F5-66F0080DC88D}" destId="{F65E9F83-B6A7-4648-95C4-819984F1637B}" srcOrd="1" destOrd="0" presId="urn:microsoft.com/office/officeart/2005/8/layout/process1"/>
    <dgm:cxn modelId="{199F4D93-1FF4-49C7-9334-F7D626CD0877}" type="presParOf" srcId="{F65E9F83-B6A7-4648-95C4-819984F1637B}" destId="{C6CF296B-EBD5-42FE-813C-CBA64A944A0A}" srcOrd="0" destOrd="0" presId="urn:microsoft.com/office/officeart/2005/8/layout/process1"/>
    <dgm:cxn modelId="{2E600DCE-E664-4C2A-B8BA-C2B13FD9B15E}" type="presParOf" srcId="{3EBD4AD2-DFE4-4C69-93F5-66F0080DC88D}" destId="{2DFBCC62-D5B0-4E4A-A530-F203A25E7117}" srcOrd="2" destOrd="0" presId="urn:microsoft.com/office/officeart/2005/8/layout/process1"/>
    <dgm:cxn modelId="{570A4063-5E68-4C25-AA3C-1C03FF454CC3}" type="presParOf" srcId="{3EBD4AD2-DFE4-4C69-93F5-66F0080DC88D}" destId="{A81110AF-3B6B-4EE2-97FE-D45FB6E1162A}" srcOrd="3" destOrd="0" presId="urn:microsoft.com/office/officeart/2005/8/layout/process1"/>
    <dgm:cxn modelId="{B43A848D-A3D3-4A7A-9686-5CA40B440186}" type="presParOf" srcId="{A81110AF-3B6B-4EE2-97FE-D45FB6E1162A}" destId="{F7319608-0323-4F98-A891-11635C0B533C}" srcOrd="0" destOrd="0" presId="urn:microsoft.com/office/officeart/2005/8/layout/process1"/>
    <dgm:cxn modelId="{69DB7DBF-3449-41C4-B6AB-BC4154639243}" type="presParOf" srcId="{3EBD4AD2-DFE4-4C69-93F5-66F0080DC88D}" destId="{11793614-9F0F-45A7-9111-AF439ED59F14}" srcOrd="4" destOrd="0" presId="urn:microsoft.com/office/officeart/2005/8/layout/process1"/>
    <dgm:cxn modelId="{A02C6298-E85A-45BC-9D92-558D9FCD5869}" type="presParOf" srcId="{3EBD4AD2-DFE4-4C69-93F5-66F0080DC88D}" destId="{30D96FA7-0BBD-488C-8B47-9BA898DB7856}" srcOrd="5" destOrd="0" presId="urn:microsoft.com/office/officeart/2005/8/layout/process1"/>
    <dgm:cxn modelId="{59C8AFBD-5A33-42D3-A91D-944117C01393}" type="presParOf" srcId="{30D96FA7-0BBD-488C-8B47-9BA898DB7856}" destId="{AB8C6EE2-25C9-4868-9724-DEB7139D6B53}" srcOrd="0" destOrd="0" presId="urn:microsoft.com/office/officeart/2005/8/layout/process1"/>
    <dgm:cxn modelId="{38701058-39E1-4790-B3EB-61183180F9AC}" type="presParOf" srcId="{3EBD4AD2-DFE4-4C69-93F5-66F0080DC88D}" destId="{C83A2E97-D171-4BE3-9CFC-56178CAC50E2}" srcOrd="6"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771BF-E545-4ED8-88F3-F1BF6442578E}">
      <dsp:nvSpPr>
        <dsp:cNvPr id="0" name=""/>
        <dsp:cNvSpPr/>
      </dsp:nvSpPr>
      <dsp:spPr>
        <a:xfrm>
          <a:off x="7916" y="264278"/>
          <a:ext cx="1683907" cy="1010344"/>
        </a:xfrm>
        <a:prstGeom prst="roundRect">
          <a:avLst>
            <a:gd name="adj" fmla="val 10000"/>
          </a:avLst>
        </a:prstGeom>
        <a:solidFill>
          <a:srgbClr val="FFCC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Input data</a:t>
          </a:r>
        </a:p>
        <a:p>
          <a:pPr lvl="0" algn="ctr" defTabSz="889000">
            <a:lnSpc>
              <a:spcPct val="90000"/>
            </a:lnSpc>
            <a:spcBef>
              <a:spcPct val="0"/>
            </a:spcBef>
            <a:spcAft>
              <a:spcPct val="35000"/>
            </a:spcAft>
          </a:pPr>
          <a:r>
            <a:rPr lang="en-US" sz="1100" b="1" kern="1200" dirty="0" smtClean="0">
              <a:solidFill>
                <a:schemeClr val="tx1"/>
              </a:solidFill>
            </a:rPr>
            <a:t>(demands, costs, resource limitations)</a:t>
          </a:r>
          <a:endParaRPr lang="en-US" sz="1100" b="1" kern="1200" dirty="0">
            <a:solidFill>
              <a:schemeClr val="tx1"/>
            </a:solidFill>
          </a:endParaRPr>
        </a:p>
      </dsp:txBody>
      <dsp:txXfrm>
        <a:off x="37508" y="293870"/>
        <a:ext cx="1624723" cy="951160"/>
      </dsp:txXfrm>
    </dsp:sp>
    <dsp:sp modelId="{F65E9F83-B6A7-4648-95C4-819984F1637B}">
      <dsp:nvSpPr>
        <dsp:cNvPr id="0" name=""/>
        <dsp:cNvSpPr/>
      </dsp:nvSpPr>
      <dsp:spPr>
        <a:xfrm rot="2790">
          <a:off x="1863613" y="561616"/>
          <a:ext cx="364192" cy="4176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1863613" y="645094"/>
        <a:ext cx="254934" cy="250565"/>
      </dsp:txXfrm>
    </dsp:sp>
    <dsp:sp modelId="{2DFBCC62-D5B0-4E4A-A530-F203A25E7117}">
      <dsp:nvSpPr>
        <dsp:cNvPr id="0" name=""/>
        <dsp:cNvSpPr/>
      </dsp:nvSpPr>
      <dsp:spPr>
        <a:xfrm>
          <a:off x="2378979" y="266339"/>
          <a:ext cx="2020419" cy="1010344"/>
        </a:xfrm>
        <a:prstGeom prst="roundRect">
          <a:avLst>
            <a:gd name="adj" fmla="val 10000"/>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Problem formulation</a:t>
          </a:r>
        </a:p>
        <a:p>
          <a:pPr lvl="0" algn="ctr" defTabSz="889000">
            <a:lnSpc>
              <a:spcPct val="90000"/>
            </a:lnSpc>
            <a:spcBef>
              <a:spcPct val="0"/>
            </a:spcBef>
            <a:spcAft>
              <a:spcPct val="35000"/>
            </a:spcAft>
          </a:pPr>
          <a:r>
            <a:rPr lang="en-US" sz="1100" b="1" kern="1200" dirty="0" smtClean="0">
              <a:solidFill>
                <a:schemeClr val="tx1"/>
              </a:solidFill>
            </a:rPr>
            <a:t>(PULP)</a:t>
          </a:r>
          <a:endParaRPr lang="en-US" sz="1100" b="1" kern="1200" dirty="0">
            <a:solidFill>
              <a:schemeClr val="tx1"/>
            </a:solidFill>
          </a:endParaRPr>
        </a:p>
      </dsp:txBody>
      <dsp:txXfrm>
        <a:off x="2408571" y="295931"/>
        <a:ext cx="1961235" cy="951160"/>
      </dsp:txXfrm>
    </dsp:sp>
    <dsp:sp modelId="{A81110AF-3B6B-4EE2-97FE-D45FB6E1162A}">
      <dsp:nvSpPr>
        <dsp:cNvPr id="0" name=""/>
        <dsp:cNvSpPr/>
      </dsp:nvSpPr>
      <dsp:spPr>
        <a:xfrm rot="21597542">
          <a:off x="4564391" y="561741"/>
          <a:ext cx="349784" cy="4176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564391" y="645301"/>
        <a:ext cx="244849" cy="250565"/>
      </dsp:txXfrm>
    </dsp:sp>
    <dsp:sp modelId="{11793614-9F0F-45A7-9111-AF439ED59F14}">
      <dsp:nvSpPr>
        <dsp:cNvPr id="0" name=""/>
        <dsp:cNvSpPr/>
      </dsp:nvSpPr>
      <dsp:spPr>
        <a:xfrm>
          <a:off x="5059369" y="264278"/>
          <a:ext cx="2424068" cy="101034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Optimization</a:t>
          </a:r>
        </a:p>
        <a:p>
          <a:pPr lvl="0" algn="ctr" defTabSz="889000">
            <a:lnSpc>
              <a:spcPct val="90000"/>
            </a:lnSpc>
            <a:spcBef>
              <a:spcPct val="0"/>
            </a:spcBef>
            <a:spcAft>
              <a:spcPct val="35000"/>
            </a:spcAft>
          </a:pPr>
          <a:r>
            <a:rPr lang="en-US" sz="1100" b="1" kern="1200" dirty="0" smtClean="0">
              <a:solidFill>
                <a:schemeClr val="tx1"/>
              </a:solidFill>
            </a:rPr>
            <a:t>(</a:t>
          </a:r>
          <a:r>
            <a:rPr lang="en-US" sz="1100" b="1" kern="1200" dirty="0" err="1" smtClean="0">
              <a:solidFill>
                <a:schemeClr val="tx1"/>
              </a:solidFill>
            </a:rPr>
            <a:t>gurobi</a:t>
          </a:r>
          <a:r>
            <a:rPr lang="en-US" sz="1100" b="1" kern="1200" dirty="0" smtClean="0">
              <a:solidFill>
                <a:schemeClr val="tx1"/>
              </a:solidFill>
            </a:rPr>
            <a:t> / CBC Solver)</a:t>
          </a:r>
          <a:endParaRPr lang="en-US" sz="1100" b="1" kern="1200" dirty="0">
            <a:solidFill>
              <a:schemeClr val="tx1"/>
            </a:solidFill>
          </a:endParaRPr>
        </a:p>
      </dsp:txBody>
      <dsp:txXfrm>
        <a:off x="5088961" y="293870"/>
        <a:ext cx="2364884" cy="951160"/>
      </dsp:txXfrm>
    </dsp:sp>
    <dsp:sp modelId="{30D96FA7-0BBD-488C-8B47-9BA898DB7856}">
      <dsp:nvSpPr>
        <dsp:cNvPr id="0" name=""/>
        <dsp:cNvSpPr/>
      </dsp:nvSpPr>
      <dsp:spPr>
        <a:xfrm>
          <a:off x="7651829" y="560645"/>
          <a:ext cx="356988" cy="4176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7651829" y="644167"/>
        <a:ext cx="249892" cy="250565"/>
      </dsp:txXfrm>
    </dsp:sp>
    <dsp:sp modelId="{C83A2E97-D171-4BE3-9CFC-56178CAC50E2}">
      <dsp:nvSpPr>
        <dsp:cNvPr id="0" name=""/>
        <dsp:cNvSpPr/>
      </dsp:nvSpPr>
      <dsp:spPr>
        <a:xfrm>
          <a:off x="8157001" y="264278"/>
          <a:ext cx="1683907" cy="1010344"/>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Outputs</a:t>
          </a:r>
        </a:p>
        <a:p>
          <a:pPr lvl="0" algn="ctr" defTabSz="800100">
            <a:lnSpc>
              <a:spcPct val="90000"/>
            </a:lnSpc>
            <a:spcBef>
              <a:spcPct val="0"/>
            </a:spcBef>
            <a:spcAft>
              <a:spcPct val="35000"/>
            </a:spcAft>
          </a:pPr>
          <a:r>
            <a:rPr lang="en-US" sz="1050" b="1" kern="1200" dirty="0" smtClean="0">
              <a:solidFill>
                <a:schemeClr val="tx1"/>
              </a:solidFill>
            </a:rPr>
            <a:t>(</a:t>
          </a:r>
          <a:r>
            <a:rPr lang="en-US" sz="1050" b="1" kern="1200" dirty="0" err="1" smtClean="0">
              <a:solidFill>
                <a:schemeClr val="tx1"/>
              </a:solidFill>
            </a:rPr>
            <a:t>prod_vars</a:t>
          </a:r>
          <a:r>
            <a:rPr lang="en-US" sz="1050" b="1" kern="1200" dirty="0" smtClean="0">
              <a:solidFill>
                <a:schemeClr val="tx1"/>
              </a:solidFill>
            </a:rPr>
            <a:t>, </a:t>
          </a:r>
          <a:r>
            <a:rPr lang="en-US" sz="1050" b="1" kern="1200" dirty="0" err="1" smtClean="0">
              <a:solidFill>
                <a:schemeClr val="tx1"/>
              </a:solidFill>
            </a:rPr>
            <a:t>alloc_vars</a:t>
          </a:r>
          <a:r>
            <a:rPr lang="en-US" sz="1050" b="1" kern="1200" dirty="0" smtClean="0">
              <a:solidFill>
                <a:schemeClr val="tx1"/>
              </a:solidFill>
            </a:rPr>
            <a:t>, </a:t>
          </a:r>
          <a:r>
            <a:rPr lang="en-US" sz="1050" b="1" kern="1200" dirty="0" err="1" smtClean="0">
              <a:solidFill>
                <a:schemeClr val="tx1"/>
              </a:solidFill>
            </a:rPr>
            <a:t>setup_vars</a:t>
          </a:r>
          <a:r>
            <a:rPr lang="en-US" sz="1050" b="1" kern="1200" dirty="0" smtClean="0">
              <a:solidFill>
                <a:schemeClr val="tx1"/>
              </a:solidFill>
            </a:rPr>
            <a:t>, </a:t>
          </a:r>
          <a:r>
            <a:rPr lang="en-US" sz="1050" b="1" kern="1200" dirty="0" err="1" smtClean="0">
              <a:solidFill>
                <a:schemeClr val="tx1"/>
              </a:solidFill>
            </a:rPr>
            <a:t>lost_sales_vars</a:t>
          </a:r>
          <a:r>
            <a:rPr lang="en-US" sz="1200" b="1" kern="1200" dirty="0" smtClean="0">
              <a:solidFill>
                <a:schemeClr val="tx1"/>
              </a:solidFill>
            </a:rPr>
            <a:t>)</a:t>
          </a:r>
          <a:endParaRPr lang="en-US" sz="1200" b="1" kern="1200" dirty="0">
            <a:solidFill>
              <a:schemeClr val="tx1"/>
            </a:solidFill>
          </a:endParaRPr>
        </a:p>
      </dsp:txBody>
      <dsp:txXfrm>
        <a:off x="8186593" y="293870"/>
        <a:ext cx="1624723" cy="9511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6EDD6-3C52-4C6B-99A3-8C35092EFD9D}" type="datetimeFigureOut">
              <a:rPr lang="en-US" smtClean="0"/>
              <a:t>8/12/2019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84AE4-A912-4A34-A1BF-DB3698F9BFC0}" type="slidenum">
              <a:rPr lang="en-US" smtClean="0"/>
              <a:t>‹#›</a:t>
            </a:fld>
            <a:endParaRPr lang="en-US"/>
          </a:p>
        </p:txBody>
      </p:sp>
    </p:spTree>
    <p:extLst>
      <p:ext uri="{BB962C8B-B14F-4D97-AF65-F5344CB8AC3E}">
        <p14:creationId xmlns:p14="http://schemas.microsoft.com/office/powerpoint/2010/main" val="3415111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a:t>Click to edit Master title style</a:t>
            </a:r>
            <a:endParaRPr lang="de-DE" dirty="0"/>
          </a:p>
        </p:txBody>
      </p:sp>
    </p:spTree>
    <p:extLst>
      <p:ext uri="{BB962C8B-B14F-4D97-AF65-F5344CB8AC3E}">
        <p14:creationId xmlns:p14="http://schemas.microsoft.com/office/powerpoint/2010/main" val="62830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84455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039252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p:txBody>
          <a:bodyPr/>
          <a:lstStyle/>
          <a:p>
            <a:r>
              <a:rPr lang="en-US"/>
              <a:t>Click to edit Master title style</a:t>
            </a:r>
          </a:p>
        </p:txBody>
      </p:sp>
      <p:sp>
        <p:nvSpPr>
          <p:cNvPr id="3" name="Content Placeholder 2"/>
          <p:cNvSpPr>
            <a:spLocks noGrp="1"/>
          </p:cNvSpPr>
          <p:nvPr>
            <p:ph sz="quarter" idx="1"/>
          </p:nvPr>
        </p:nvSpPr>
        <p:spPr>
          <a:xfrm>
            <a:off x="346075" y="1295400"/>
            <a:ext cx="5060950" cy="2008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559425" y="1295400"/>
            <a:ext cx="5062538" cy="2008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46075" y="3455988"/>
            <a:ext cx="5060950" cy="2008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5559425" y="3455988"/>
            <a:ext cx="5062538" cy="2008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5164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098781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0337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91341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a:t>Click to 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a:t>Click to 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2629102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96768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09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a:t>Click to edit Master text styles</a:t>
            </a:r>
          </a:p>
        </p:txBody>
      </p:sp>
    </p:spTree>
    <p:extLst>
      <p:ext uri="{BB962C8B-B14F-4D97-AF65-F5344CB8AC3E}">
        <p14:creationId xmlns:p14="http://schemas.microsoft.com/office/powerpoint/2010/main" val="10816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a:t>Click to edit Master text styles</a:t>
            </a:r>
          </a:p>
        </p:txBody>
      </p:sp>
    </p:spTree>
    <p:extLst>
      <p:ext uri="{BB962C8B-B14F-4D97-AF65-F5344CB8AC3E}">
        <p14:creationId xmlns:p14="http://schemas.microsoft.com/office/powerpoint/2010/main" val="10479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4" name="Picture 3"/>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4" name="Picture 13"/>
          <p:cNvPicPr>
            <a:picLocks/>
          </p:cNvPicPr>
          <p:nvPr userDrawn="1">
            <p:custDataLst>
              <p:tags r:id="rId15"/>
            </p:custDataLst>
          </p:nvPr>
        </p:nvPicPr>
        <p:blipFill>
          <a:blip r:embed="rId17"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Tree>
    <p:extLst>
      <p:ext uri="{BB962C8B-B14F-4D97-AF65-F5344CB8AC3E}">
        <p14:creationId xmlns:p14="http://schemas.microsoft.com/office/powerpoint/2010/main" val="1019130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2.emf"/><Relationship Id="rId4" Type="http://schemas.openxmlformats.org/officeDocument/2006/relationships/tags" Target="../tags/tag9.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9.pn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1.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2.emf"/><Relationship Id="rId5" Type="http://schemas.openxmlformats.org/officeDocument/2006/relationships/tags" Target="../tags/tag17.xml"/><Relationship Id="rId10" Type="http://schemas.openxmlformats.org/officeDocument/2006/relationships/slideLayout" Target="../slideLayouts/slideLayout2.xml"/><Relationship Id="rId4" Type="http://schemas.openxmlformats.org/officeDocument/2006/relationships/tags" Target="../tags/tag16.xml"/><Relationship Id="rId9" Type="http://schemas.openxmlformats.org/officeDocument/2006/relationships/tags" Target="../tags/tag2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0.png"/><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diagramLayout" Target="../diagrams/layout1.xml"/><Relationship Id="rId11" Type="http://schemas.openxmlformats.org/officeDocument/2006/relationships/image" Target="../media/image12.png"/><Relationship Id="rId5" Type="http://schemas.openxmlformats.org/officeDocument/2006/relationships/diagramData" Target="../diagrams/data1.xml"/><Relationship Id="rId10" Type="http://schemas.openxmlformats.org/officeDocument/2006/relationships/image" Target="../media/image111.png"/><Relationship Id="rId4" Type="http://schemas.openxmlformats.org/officeDocument/2006/relationships/image" Target="../media/image11.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image" Target="../media/image2.emf"/><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13.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slideLayout" Target="../slideLayouts/slideLayout2.xml"/><Relationship Id="rId16" Type="http://schemas.openxmlformats.org/officeDocument/2006/relationships/image" Target="../media/image27.png"/><Relationship Id="rId1" Type="http://schemas.openxmlformats.org/officeDocument/2006/relationships/tags" Target="../tags/tag34.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1.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slideLayout" Target="../slideLayouts/slideLayout2.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US"/>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5"/>
            </p:custDataLst>
          </p:nvPr>
        </p:nvSpPr>
        <p:spPr>
          <a:xfrm>
            <a:off x="426720" y="1429789"/>
            <a:ext cx="9872980" cy="2485505"/>
          </a:xfrm>
          <a:effectLst/>
          <a:extLst>
            <a:ext uri="{53640926-AAD7-44D8-BBD7-CCE9431645EC}">
              <a14:shadowObscured xmlns:a14="http://schemas.microsoft.com/office/drawing/2010/main"/>
            </a:ext>
          </a:extLst>
        </p:spPr>
        <p:txBody>
          <a:bodyPr wrap="square" lIns="0" tIns="0" rIns="0" bIns="0" anchor="t">
            <a:normAutofit fontScale="90000"/>
          </a:bodyPr>
          <a:lstStyle/>
          <a:p>
            <a:pPr algn="ctr"/>
            <a:r>
              <a:rPr lang="en-US" sz="5400" dirty="0" smtClean="0"/>
              <a:t/>
            </a:r>
            <a:br>
              <a:rPr lang="en-US" sz="5400" dirty="0" smtClean="0"/>
            </a:br>
            <a:r>
              <a:rPr lang="en-US" sz="5400" dirty="0" smtClean="0"/>
              <a:t>Aggregate production planning</a:t>
            </a:r>
            <a:r>
              <a:rPr lang="en-US" dirty="0"/>
              <a:t/>
            </a:r>
            <a:br>
              <a:rPr lang="en-US" dirty="0"/>
            </a:br>
            <a:endParaRPr lang="en-US" sz="5400" dirty="0"/>
          </a:p>
        </p:txBody>
      </p:sp>
      <p:pic>
        <p:nvPicPr>
          <p:cNvPr id="7" name="Picture 6"/>
          <p:cNvPicPr>
            <a:picLocks/>
          </p:cNvPicPr>
          <p:nvPr>
            <p:custDataLst>
              <p:tags r:id="rId6"/>
            </p:custDataLst>
          </p:nvPr>
        </p:nvPicPr>
        <p:blipFill>
          <a:blip r:embed="rId10"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Tree>
    <p:custDataLst>
      <p:tags r:id="rId1"/>
    </p:custDataLst>
    <p:extLst>
      <p:ext uri="{BB962C8B-B14F-4D97-AF65-F5344CB8AC3E}">
        <p14:creationId xmlns:p14="http://schemas.microsoft.com/office/powerpoint/2010/main" val="1759077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851530" y="4531010"/>
            <a:ext cx="3528550" cy="1303951"/>
          </a:xfrm>
          <a:prstGeom prst="rect">
            <a:avLst/>
          </a:prstGeom>
        </p:spPr>
      </p:pic>
      <p:pic>
        <p:nvPicPr>
          <p:cNvPr id="16" name="Picture 15"/>
          <p:cNvPicPr>
            <a:picLocks noChangeAspect="1"/>
          </p:cNvPicPr>
          <p:nvPr/>
        </p:nvPicPr>
        <p:blipFill>
          <a:blip r:embed="rId4"/>
          <a:stretch>
            <a:fillRect/>
          </a:stretch>
        </p:blipFill>
        <p:spPr>
          <a:xfrm>
            <a:off x="5856786" y="4498655"/>
            <a:ext cx="3049061" cy="1462213"/>
          </a:xfrm>
          <a:prstGeom prst="rect">
            <a:avLst/>
          </a:prstGeom>
        </p:spPr>
      </p:pic>
      <p:pic>
        <p:nvPicPr>
          <p:cNvPr id="14" name="Picture 13"/>
          <p:cNvPicPr>
            <a:picLocks noChangeAspect="1"/>
          </p:cNvPicPr>
          <p:nvPr/>
        </p:nvPicPr>
        <p:blipFill>
          <a:blip r:embed="rId5"/>
          <a:stretch>
            <a:fillRect/>
          </a:stretch>
        </p:blipFill>
        <p:spPr>
          <a:xfrm>
            <a:off x="911773" y="1012182"/>
            <a:ext cx="5462902" cy="3281870"/>
          </a:xfrm>
          <a:prstGeom prst="rect">
            <a:avLst/>
          </a:prstGeom>
        </p:spPr>
      </p:pic>
      <p:sp>
        <p:nvSpPr>
          <p:cNvPr id="9" name="TextBox 8"/>
          <p:cNvSpPr txBox="1"/>
          <p:nvPr/>
        </p:nvSpPr>
        <p:spPr>
          <a:xfrm>
            <a:off x="69933" y="576211"/>
            <a:ext cx="4161246" cy="400594"/>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a:solidFill>
                  <a:srgbClr val="92D050"/>
                </a:solidFill>
              </a:rPr>
              <a:t>Machine-product allocation (sample</a:t>
            </a:r>
            <a:r>
              <a:rPr lang="en-US" b="1" kern="0" dirty="0" smtClean="0">
                <a:solidFill>
                  <a:srgbClr val="92D050"/>
                </a:solidFill>
              </a:rPr>
              <a:t>):</a:t>
            </a:r>
            <a:endParaRPr lang="en-US" b="1" kern="0" dirty="0">
              <a:solidFill>
                <a:srgbClr val="92D050"/>
              </a:solidFill>
            </a:endParaRPr>
          </a:p>
        </p:txBody>
      </p:sp>
      <p:sp>
        <p:nvSpPr>
          <p:cNvPr id="5" name="TextBox 4"/>
          <p:cNvSpPr txBox="1"/>
          <p:nvPr/>
        </p:nvSpPr>
        <p:spPr>
          <a:xfrm>
            <a:off x="109451" y="4325771"/>
            <a:ext cx="2506354" cy="345769"/>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800" b="1" i="0" u="none" strike="noStrike" kern="0" cap="none" spc="0" normalizeH="0" baseline="0" noProof="0" dirty="0" smtClean="0">
                <a:ln>
                  <a:noFill/>
                </a:ln>
                <a:solidFill>
                  <a:srgbClr val="92D050"/>
                </a:solidFill>
                <a:effectLst/>
                <a:uLnTx/>
                <a:uFillTx/>
              </a:rPr>
              <a:t>Problem complexity:</a:t>
            </a:r>
          </a:p>
        </p:txBody>
      </p:sp>
      <p:pic>
        <p:nvPicPr>
          <p:cNvPr id="12" name="Picture 11"/>
          <p:cNvPicPr>
            <a:picLocks noChangeAspect="1"/>
          </p:cNvPicPr>
          <p:nvPr/>
        </p:nvPicPr>
        <p:blipFill>
          <a:blip r:embed="rId6"/>
          <a:stretch>
            <a:fillRect/>
          </a:stretch>
        </p:blipFill>
        <p:spPr>
          <a:xfrm>
            <a:off x="6642880" y="776508"/>
            <a:ext cx="2704571" cy="3526297"/>
          </a:xfrm>
          <a:prstGeom prst="rect">
            <a:avLst/>
          </a:prstGeom>
        </p:spPr>
      </p:pic>
      <p:pic>
        <p:nvPicPr>
          <p:cNvPr id="13" name="Picture 12"/>
          <p:cNvPicPr>
            <a:picLocks noChangeAspect="1"/>
          </p:cNvPicPr>
          <p:nvPr/>
        </p:nvPicPr>
        <p:blipFill>
          <a:blip r:embed="rId7"/>
          <a:stretch>
            <a:fillRect/>
          </a:stretch>
        </p:blipFill>
        <p:spPr>
          <a:xfrm>
            <a:off x="109451" y="889969"/>
            <a:ext cx="3932580" cy="550320"/>
          </a:xfrm>
          <a:prstGeom prst="rect">
            <a:avLst/>
          </a:prstGeom>
        </p:spPr>
      </p:pic>
      <p:sp>
        <p:nvSpPr>
          <p:cNvPr id="7" name="Right Arrow 6"/>
          <p:cNvSpPr/>
          <p:nvPr/>
        </p:nvSpPr>
        <p:spPr>
          <a:xfrm>
            <a:off x="4649516" y="5021482"/>
            <a:ext cx="800931" cy="484632"/>
          </a:xfrm>
          <a:prstGeom prst="rightArrow">
            <a:avLst/>
          </a:prstGeom>
          <a:solidFill>
            <a:srgbClr val="92D050"/>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8" name="TextBox 17"/>
          <p:cNvSpPr txBox="1">
            <a:spLocks/>
          </p:cNvSpPr>
          <p:nvPr>
            <p:custDataLst>
              <p:tags r:id="rId1"/>
            </p:custDataLst>
          </p:nvPr>
        </p:nvSpPr>
        <p:spPr>
          <a:xfrm>
            <a:off x="0" y="104414"/>
            <a:ext cx="3773978"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algn="ctr" defTabSz="914400" eaLnBrk="1" fontAlgn="auto" latinLnBrk="0" hangingPunct="1">
              <a:lnSpc>
                <a:spcPct val="89000"/>
              </a:lnSpc>
              <a:buClrTx/>
              <a:buSzTx/>
              <a:buFontTx/>
              <a:buNone/>
              <a:tabLst/>
            </a:pPr>
            <a:r>
              <a:rPr kumimoji="0" lang="en-US" sz="2000" b="0" i="0" u="none" strike="noStrike" kern="0" cap="none" normalizeH="0" baseline="0" noProof="0" dirty="0" smtClean="0">
                <a:ln>
                  <a:noFill/>
                </a:ln>
                <a:effectLst/>
                <a:uLnTx/>
                <a:uFillTx/>
              </a:rPr>
              <a:t>Aggregate Production Planning</a:t>
            </a:r>
            <a:endParaRPr kumimoji="0" lang="en-US" sz="2000" b="0" i="0" u="none" strike="noStrike" kern="0" cap="none" normalizeH="0" baseline="0" noProof="0" dirty="0">
              <a:ln>
                <a:noFill/>
              </a:ln>
              <a:effectLst/>
              <a:uLnTx/>
              <a:uFillTx/>
            </a:endParaRPr>
          </a:p>
        </p:txBody>
      </p:sp>
    </p:spTree>
    <p:extLst>
      <p:ext uri="{BB962C8B-B14F-4D97-AF65-F5344CB8AC3E}">
        <p14:creationId xmlns:p14="http://schemas.microsoft.com/office/powerpoint/2010/main" val="2607794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a:xfrm>
            <a:off x="2857469" y="888366"/>
            <a:ext cx="4114800" cy="4114800"/>
          </a:xfrm>
          <a:prstGeom prst="ellipse">
            <a:avLst/>
          </a:prstGeom>
          <a:solidFill>
            <a:schemeClr val="bg2">
              <a:lumMod val="60000"/>
              <a:lumOff val="4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4" name="Picture 13"/>
          <p:cNvPicPr>
            <a:picLocks/>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1" name="Picture 10"/>
          <p:cNvPicPr>
            <a:picLocks/>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dirty="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a:ln>
                <a:noFill/>
              </a:ln>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a:ln>
                <a:noFill/>
              </a:ln>
              <a:effectLst/>
              <a:uLnTx/>
              <a:uFillTx/>
            </a:endParaRPr>
          </a:p>
        </p:txBody>
      </p:sp>
      <p:sp>
        <p:nvSpPr>
          <p:cNvPr id="2" name="Title 1"/>
          <p:cNvSpPr>
            <a:spLocks noGrp="1"/>
          </p:cNvSpPr>
          <p:nvPr>
            <p:ph type="title"/>
            <p:custDataLst>
              <p:tags r:id="rId8"/>
            </p:custDataLst>
          </p:nvPr>
        </p:nvSpPr>
        <p:spPr>
          <a:xfrm>
            <a:off x="88342" y="143584"/>
            <a:ext cx="3087322"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b="1" kern="0" dirty="0">
                <a:solidFill>
                  <a:srgbClr val="92D050"/>
                </a:solidFill>
                <a:ea typeface="+mn-ea"/>
                <a:cs typeface="+mn-cs"/>
              </a:rPr>
              <a:t>Problem </a:t>
            </a:r>
            <a:r>
              <a:rPr lang="en-US" sz="2400" b="1" kern="0" dirty="0" smtClean="0">
                <a:solidFill>
                  <a:srgbClr val="92D050"/>
                </a:solidFill>
                <a:ea typeface="+mn-ea"/>
                <a:cs typeface="+mn-cs"/>
              </a:rPr>
              <a:t>Statement:</a:t>
            </a:r>
            <a:endParaRPr lang="en-US" sz="2400" b="1" kern="0" dirty="0">
              <a:solidFill>
                <a:srgbClr val="92D050"/>
              </a:solidFill>
              <a:ea typeface="+mn-ea"/>
              <a:cs typeface="+mn-cs"/>
            </a:endParaRPr>
          </a:p>
        </p:txBody>
      </p:sp>
      <p:sp>
        <p:nvSpPr>
          <p:cNvPr id="16" name="Rectangle 15"/>
          <p:cNvSpPr>
            <a:spLocks/>
          </p:cNvSpPr>
          <p:nvPr>
            <p:custDataLst>
              <p:tags r:id="rId9"/>
            </p:custDataLst>
          </p:nvPr>
        </p:nvSpPr>
        <p:spPr>
          <a:xfrm>
            <a:off x="593090" y="5625946"/>
            <a:ext cx="9152890" cy="101524"/>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dirty="0">
                <a:ln>
                  <a:noFill/>
                </a:ln>
                <a:solidFill>
                  <a:srgbClr val="D70012"/>
                </a:solidFill>
                <a:effectLst/>
                <a:uLnTx/>
                <a:uFillTx/>
                <a:latin typeface="Bosch Office Sans"/>
                <a:ea typeface="+mn-ea"/>
                <a:cs typeface="+mn-cs"/>
              </a:rPr>
              <a:t>Internal </a:t>
            </a:r>
            <a:r>
              <a:rPr kumimoji="0" lang="en-US" sz="600" strike="noStrike" kern="0" cap="none" normalizeH="0" baseline="0" noProof="0" dirty="0">
                <a:ln>
                  <a:noFill/>
                </a:ln>
                <a:solidFill>
                  <a:srgbClr val="000000"/>
                </a:solidFill>
                <a:effectLst/>
                <a:uLnTx/>
                <a:uFillTx/>
                <a:ea typeface="+mn-ea"/>
                <a:cs typeface="+mn-cs"/>
              </a:rPr>
              <a:t>| RBEI/BE-II | </a:t>
            </a:r>
            <a:r>
              <a:rPr kumimoji="0" lang="en-US" sz="600" strike="noStrike" kern="0" cap="none" normalizeH="0" baseline="0" noProof="0" dirty="0" smtClean="0">
                <a:ln>
                  <a:noFill/>
                </a:ln>
                <a:solidFill>
                  <a:srgbClr val="000000"/>
                </a:solidFill>
                <a:effectLst/>
                <a:uLnTx/>
                <a:uFillTx/>
                <a:ea typeface="+mn-ea"/>
                <a:cs typeface="+mn-cs"/>
              </a:rPr>
              <a:t>2019-07-25</a:t>
            </a:r>
            <a:endParaRPr kumimoji="0" lang="en-US" sz="600" strike="noStrike" kern="0" cap="none" normalizeH="0" baseline="0" noProof="0" dirty="0">
              <a:ln>
                <a:noFill/>
              </a:ln>
              <a:solidFill>
                <a:srgbClr val="000000"/>
              </a:solidFill>
              <a:effectLst/>
              <a:uLnTx/>
              <a:uFillTx/>
              <a:ea typeface="+mn-ea"/>
              <a:cs typeface="+mn-cs"/>
            </a:endParaRPr>
          </a:p>
        </p:txBody>
      </p:sp>
      <p:sp>
        <p:nvSpPr>
          <p:cNvPr id="254" name="Freeform 253"/>
          <p:cNvSpPr/>
          <p:nvPr/>
        </p:nvSpPr>
        <p:spPr>
          <a:xfrm>
            <a:off x="4055989" y="2500054"/>
            <a:ext cx="918513" cy="844220"/>
          </a:xfrm>
          <a:custGeom>
            <a:avLst/>
            <a:gdLst>
              <a:gd name="connsiteX0" fmla="*/ 246265 w 918513"/>
              <a:gd name="connsiteY0" fmla="*/ 0 h 844220"/>
              <a:gd name="connsiteX1" fmla="*/ 892843 w 918513"/>
              <a:gd name="connsiteY1" fmla="*/ 267822 h 844220"/>
              <a:gd name="connsiteX2" fmla="*/ 918513 w 918513"/>
              <a:gd name="connsiteY2" fmla="*/ 298934 h 844220"/>
              <a:gd name="connsiteX3" fmla="*/ 807187 w 918513"/>
              <a:gd name="connsiteY3" fmla="*/ 433860 h 844220"/>
              <a:gd name="connsiteX4" fmla="*/ 669599 w 918513"/>
              <a:gd name="connsiteY4" fmla="*/ 760827 h 844220"/>
              <a:gd name="connsiteX5" fmla="*/ 656872 w 918513"/>
              <a:gd name="connsiteY5" fmla="*/ 844220 h 844220"/>
              <a:gd name="connsiteX6" fmla="*/ 639043 w 918513"/>
              <a:gd name="connsiteY6" fmla="*/ 839635 h 844220"/>
              <a:gd name="connsiteX7" fmla="*/ 1279 w 918513"/>
              <a:gd name="connsiteY7" fmla="*/ 59837 h 844220"/>
              <a:gd name="connsiteX8" fmla="*/ 0 w 918513"/>
              <a:gd name="connsiteY8" fmla="*/ 34515 h 844220"/>
              <a:gd name="connsiteX9" fmla="*/ 61982 w 918513"/>
              <a:gd name="connsiteY9" fmla="*/ 18577 h 844220"/>
              <a:gd name="connsiteX10" fmla="*/ 246265 w 918513"/>
              <a:gd name="connsiteY10" fmla="*/ 0 h 844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513" h="844220">
                <a:moveTo>
                  <a:pt x="246265" y="0"/>
                </a:moveTo>
                <a:cubicBezTo>
                  <a:pt x="498770" y="0"/>
                  <a:pt x="727370" y="102348"/>
                  <a:pt x="892843" y="267822"/>
                </a:cubicBezTo>
                <a:lnTo>
                  <a:pt x="918513" y="298934"/>
                </a:lnTo>
                <a:lnTo>
                  <a:pt x="807187" y="433860"/>
                </a:lnTo>
                <a:cubicBezTo>
                  <a:pt x="741458" y="531153"/>
                  <a:pt x="693961" y="641776"/>
                  <a:pt x="669599" y="760827"/>
                </a:cubicBezTo>
                <a:lnTo>
                  <a:pt x="656872" y="844220"/>
                </a:lnTo>
                <a:lnTo>
                  <a:pt x="639043" y="839635"/>
                </a:lnTo>
                <a:cubicBezTo>
                  <a:pt x="295453" y="732768"/>
                  <a:pt x="38740" y="428710"/>
                  <a:pt x="1279" y="59837"/>
                </a:cubicBezTo>
                <a:lnTo>
                  <a:pt x="0" y="34515"/>
                </a:lnTo>
                <a:lnTo>
                  <a:pt x="61982" y="18577"/>
                </a:lnTo>
                <a:cubicBezTo>
                  <a:pt x="121507" y="6397"/>
                  <a:pt x="183139" y="0"/>
                  <a:pt x="246265" y="0"/>
                </a:cubicBezTo>
                <a:close/>
              </a:path>
            </a:pathLst>
          </a:custGeom>
          <a:solidFill>
            <a:schemeClr val="accent6">
              <a:lumMod val="60000"/>
              <a:lumOff val="4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53" name="Freeform 252"/>
          <p:cNvSpPr/>
          <p:nvPr/>
        </p:nvSpPr>
        <p:spPr>
          <a:xfrm>
            <a:off x="4974502" y="2530765"/>
            <a:ext cx="900995" cy="815521"/>
          </a:xfrm>
          <a:custGeom>
            <a:avLst/>
            <a:gdLst>
              <a:gd name="connsiteX0" fmla="*/ 646909 w 900995"/>
              <a:gd name="connsiteY0" fmla="*/ 0 h 815521"/>
              <a:gd name="connsiteX1" fmla="*/ 831192 w 900995"/>
              <a:gd name="connsiteY1" fmla="*/ 18577 h 815521"/>
              <a:gd name="connsiteX2" fmla="*/ 900995 w 900995"/>
              <a:gd name="connsiteY2" fmla="*/ 36526 h 815521"/>
              <a:gd name="connsiteX3" fmla="*/ 888268 w 900995"/>
              <a:gd name="connsiteY3" fmla="*/ 119918 h 815521"/>
              <a:gd name="connsiteX4" fmla="*/ 264360 w 900995"/>
              <a:gd name="connsiteY4" fmla="*/ 808925 h 815521"/>
              <a:gd name="connsiteX5" fmla="*/ 238710 w 900995"/>
              <a:gd name="connsiteY5" fmla="*/ 815521 h 815521"/>
              <a:gd name="connsiteX6" fmla="*/ 237431 w 900995"/>
              <a:gd name="connsiteY6" fmla="*/ 790198 h 815521"/>
              <a:gd name="connsiteX7" fmla="*/ 85987 w 900995"/>
              <a:gd name="connsiteY7" fmla="*/ 372440 h 815521"/>
              <a:gd name="connsiteX8" fmla="*/ 0 w 900995"/>
              <a:gd name="connsiteY8" fmla="*/ 268224 h 815521"/>
              <a:gd name="connsiteX9" fmla="*/ 331 w 900995"/>
              <a:gd name="connsiteY9" fmla="*/ 267822 h 815521"/>
              <a:gd name="connsiteX10" fmla="*/ 646909 w 900995"/>
              <a:gd name="connsiteY10" fmla="*/ 0 h 81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0995" h="815521">
                <a:moveTo>
                  <a:pt x="646909" y="0"/>
                </a:moveTo>
                <a:cubicBezTo>
                  <a:pt x="710035" y="0"/>
                  <a:pt x="771667" y="6397"/>
                  <a:pt x="831192" y="18577"/>
                </a:cubicBezTo>
                <a:lnTo>
                  <a:pt x="900995" y="36526"/>
                </a:lnTo>
                <a:lnTo>
                  <a:pt x="888268" y="119918"/>
                </a:lnTo>
                <a:cubicBezTo>
                  <a:pt x="821274" y="447307"/>
                  <a:pt x="579318" y="710963"/>
                  <a:pt x="264360" y="808925"/>
                </a:cubicBezTo>
                <a:lnTo>
                  <a:pt x="238710" y="815521"/>
                </a:lnTo>
                <a:lnTo>
                  <a:pt x="237431" y="790198"/>
                </a:lnTo>
                <a:cubicBezTo>
                  <a:pt x="221822" y="636501"/>
                  <a:pt x="168149" y="494056"/>
                  <a:pt x="85987" y="372440"/>
                </a:cubicBezTo>
                <a:lnTo>
                  <a:pt x="0" y="268224"/>
                </a:lnTo>
                <a:lnTo>
                  <a:pt x="331" y="267822"/>
                </a:lnTo>
                <a:cubicBezTo>
                  <a:pt x="165805" y="102348"/>
                  <a:pt x="394405" y="0"/>
                  <a:pt x="646909" y="0"/>
                </a:cubicBezTo>
                <a:close/>
              </a:path>
            </a:pathLst>
          </a:custGeom>
          <a:solidFill>
            <a:srgbClr val="FF9966"/>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52" name="Freeform 251"/>
          <p:cNvSpPr/>
          <p:nvPr/>
        </p:nvSpPr>
        <p:spPr>
          <a:xfrm>
            <a:off x="4707011" y="3344275"/>
            <a:ext cx="509643" cy="716357"/>
          </a:xfrm>
          <a:custGeom>
            <a:avLst/>
            <a:gdLst>
              <a:gd name="connsiteX0" fmla="*/ 5850 w 509643"/>
              <a:gd name="connsiteY0" fmla="*/ 0 h 716357"/>
              <a:gd name="connsiteX1" fmla="*/ 75653 w 509643"/>
              <a:gd name="connsiteY1" fmla="*/ 17948 h 716357"/>
              <a:gd name="connsiteX2" fmla="*/ 259936 w 509643"/>
              <a:gd name="connsiteY2" fmla="*/ 36525 h 716357"/>
              <a:gd name="connsiteX3" fmla="*/ 444219 w 509643"/>
              <a:gd name="connsiteY3" fmla="*/ 17948 h 716357"/>
              <a:gd name="connsiteX4" fmla="*/ 506201 w 509643"/>
              <a:gd name="connsiteY4" fmla="*/ 2011 h 716357"/>
              <a:gd name="connsiteX5" fmla="*/ 509643 w 509643"/>
              <a:gd name="connsiteY5" fmla="*/ 70180 h 716357"/>
              <a:gd name="connsiteX6" fmla="*/ 353478 w 509643"/>
              <a:gd name="connsiteY6" fmla="*/ 581430 h 716357"/>
              <a:gd name="connsiteX7" fmla="*/ 242153 w 509643"/>
              <a:gd name="connsiteY7" fmla="*/ 716357 h 716357"/>
              <a:gd name="connsiteX8" fmla="*/ 156165 w 509643"/>
              <a:gd name="connsiteY8" fmla="*/ 612140 h 716357"/>
              <a:gd name="connsiteX9" fmla="*/ 0 w 509643"/>
              <a:gd name="connsiteY9" fmla="*/ 100890 h 716357"/>
              <a:gd name="connsiteX10" fmla="*/ 4721 w 509643"/>
              <a:gd name="connsiteY10" fmla="*/ 7398 h 716357"/>
              <a:gd name="connsiteX11" fmla="*/ 5850 w 509643"/>
              <a:gd name="connsiteY11" fmla="*/ 0 h 71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643" h="716357">
                <a:moveTo>
                  <a:pt x="5850" y="0"/>
                </a:moveTo>
                <a:lnTo>
                  <a:pt x="75653" y="17948"/>
                </a:lnTo>
                <a:cubicBezTo>
                  <a:pt x="135178" y="30128"/>
                  <a:pt x="196810" y="36525"/>
                  <a:pt x="259936" y="36525"/>
                </a:cubicBezTo>
                <a:cubicBezTo>
                  <a:pt x="323062" y="36525"/>
                  <a:pt x="384694" y="30128"/>
                  <a:pt x="444219" y="17948"/>
                </a:cubicBezTo>
                <a:lnTo>
                  <a:pt x="506201" y="2011"/>
                </a:lnTo>
                <a:lnTo>
                  <a:pt x="509643" y="70180"/>
                </a:lnTo>
                <a:cubicBezTo>
                  <a:pt x="509643" y="259559"/>
                  <a:pt x="452073" y="435491"/>
                  <a:pt x="353478" y="581430"/>
                </a:cubicBezTo>
                <a:lnTo>
                  <a:pt x="242153" y="716357"/>
                </a:lnTo>
                <a:lnTo>
                  <a:pt x="156165" y="612140"/>
                </a:lnTo>
                <a:cubicBezTo>
                  <a:pt x="57571" y="466201"/>
                  <a:pt x="0" y="290269"/>
                  <a:pt x="0" y="100890"/>
                </a:cubicBezTo>
                <a:cubicBezTo>
                  <a:pt x="0" y="69327"/>
                  <a:pt x="1599" y="38138"/>
                  <a:pt x="4721" y="7398"/>
                </a:cubicBezTo>
                <a:lnTo>
                  <a:pt x="5850" y="0"/>
                </a:lnTo>
                <a:close/>
              </a:path>
            </a:pathLst>
          </a:custGeom>
          <a:solidFill>
            <a:srgbClr val="FFC000"/>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51" name="Freeform 250"/>
          <p:cNvSpPr/>
          <p:nvPr/>
        </p:nvSpPr>
        <p:spPr>
          <a:xfrm>
            <a:off x="4054153" y="1551204"/>
            <a:ext cx="1828800" cy="1246989"/>
          </a:xfrm>
          <a:custGeom>
            <a:avLst/>
            <a:gdLst>
              <a:gd name="connsiteX0" fmla="*/ 914400 w 1828800"/>
              <a:gd name="connsiteY0" fmla="*/ 0 h 1246989"/>
              <a:gd name="connsiteX1" fmla="*/ 1828800 w 1828800"/>
              <a:gd name="connsiteY1" fmla="*/ 914400 h 1246989"/>
              <a:gd name="connsiteX2" fmla="*/ 1824079 w 1828800"/>
              <a:gd name="connsiteY2" fmla="*/ 1007892 h 1246989"/>
              <a:gd name="connsiteX3" fmla="*/ 1822950 w 1828800"/>
              <a:gd name="connsiteY3" fmla="*/ 1015291 h 1246989"/>
              <a:gd name="connsiteX4" fmla="*/ 1753147 w 1828800"/>
              <a:gd name="connsiteY4" fmla="*/ 997342 h 1246989"/>
              <a:gd name="connsiteX5" fmla="*/ 1568864 w 1828800"/>
              <a:gd name="connsiteY5" fmla="*/ 978765 h 1246989"/>
              <a:gd name="connsiteX6" fmla="*/ 922286 w 1828800"/>
              <a:gd name="connsiteY6" fmla="*/ 1246587 h 1246989"/>
              <a:gd name="connsiteX7" fmla="*/ 921955 w 1828800"/>
              <a:gd name="connsiteY7" fmla="*/ 1246989 h 1246989"/>
              <a:gd name="connsiteX8" fmla="*/ 896285 w 1828800"/>
              <a:gd name="connsiteY8" fmla="*/ 1215877 h 1246989"/>
              <a:gd name="connsiteX9" fmla="*/ 249707 w 1828800"/>
              <a:gd name="connsiteY9" fmla="*/ 948055 h 1246989"/>
              <a:gd name="connsiteX10" fmla="*/ 65424 w 1828800"/>
              <a:gd name="connsiteY10" fmla="*/ 966632 h 1246989"/>
              <a:gd name="connsiteX11" fmla="*/ 3442 w 1828800"/>
              <a:gd name="connsiteY11" fmla="*/ 982570 h 1246989"/>
              <a:gd name="connsiteX12" fmla="*/ 0 w 1828800"/>
              <a:gd name="connsiteY12" fmla="*/ 914400 h 1246989"/>
              <a:gd name="connsiteX13" fmla="*/ 914400 w 1828800"/>
              <a:gd name="connsiteY13" fmla="*/ 0 h 1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800" h="1246989">
                <a:moveTo>
                  <a:pt x="914400" y="0"/>
                </a:moveTo>
                <a:cubicBezTo>
                  <a:pt x="1419409" y="0"/>
                  <a:pt x="1828800" y="409391"/>
                  <a:pt x="1828800" y="914400"/>
                </a:cubicBezTo>
                <a:cubicBezTo>
                  <a:pt x="1828800" y="945963"/>
                  <a:pt x="1827201" y="977153"/>
                  <a:pt x="1824079" y="1007892"/>
                </a:cubicBezTo>
                <a:lnTo>
                  <a:pt x="1822950" y="1015291"/>
                </a:lnTo>
                <a:lnTo>
                  <a:pt x="1753147" y="997342"/>
                </a:lnTo>
                <a:cubicBezTo>
                  <a:pt x="1693622" y="985162"/>
                  <a:pt x="1631990" y="978765"/>
                  <a:pt x="1568864" y="978765"/>
                </a:cubicBezTo>
                <a:cubicBezTo>
                  <a:pt x="1316360" y="978765"/>
                  <a:pt x="1087760" y="1081113"/>
                  <a:pt x="922286" y="1246587"/>
                </a:cubicBezTo>
                <a:lnTo>
                  <a:pt x="921955" y="1246989"/>
                </a:lnTo>
                <a:lnTo>
                  <a:pt x="896285" y="1215877"/>
                </a:lnTo>
                <a:cubicBezTo>
                  <a:pt x="730812" y="1050403"/>
                  <a:pt x="502212" y="948055"/>
                  <a:pt x="249707" y="948055"/>
                </a:cubicBezTo>
                <a:cubicBezTo>
                  <a:pt x="186581" y="948055"/>
                  <a:pt x="124949" y="954452"/>
                  <a:pt x="65424" y="966632"/>
                </a:cubicBezTo>
                <a:lnTo>
                  <a:pt x="3442" y="982570"/>
                </a:lnTo>
                <a:lnTo>
                  <a:pt x="0" y="914400"/>
                </a:lnTo>
                <a:cubicBezTo>
                  <a:pt x="0" y="409391"/>
                  <a:pt x="409391" y="0"/>
                  <a:pt x="914400" y="0"/>
                </a:cubicBezTo>
                <a:close/>
              </a:path>
            </a:pathLst>
          </a:custGeom>
          <a:solidFill>
            <a:srgbClr val="0070C0"/>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50" name="Freeform 249"/>
          <p:cNvSpPr/>
          <p:nvPr/>
        </p:nvSpPr>
        <p:spPr>
          <a:xfrm>
            <a:off x="3377640" y="2535072"/>
            <a:ext cx="1561310" cy="1794285"/>
          </a:xfrm>
          <a:custGeom>
            <a:avLst/>
            <a:gdLst>
              <a:gd name="connsiteX0" fmla="*/ 668135 w 1561310"/>
              <a:gd name="connsiteY0" fmla="*/ 0 h 1794285"/>
              <a:gd name="connsiteX1" fmla="*/ 669414 w 1561310"/>
              <a:gd name="connsiteY1" fmla="*/ 25322 h 1794285"/>
              <a:gd name="connsiteX2" fmla="*/ 1307178 w 1561310"/>
              <a:gd name="connsiteY2" fmla="*/ 805120 h 1794285"/>
              <a:gd name="connsiteX3" fmla="*/ 1325007 w 1561310"/>
              <a:gd name="connsiteY3" fmla="*/ 809705 h 1794285"/>
              <a:gd name="connsiteX4" fmla="*/ 1323878 w 1561310"/>
              <a:gd name="connsiteY4" fmla="*/ 817103 h 1794285"/>
              <a:gd name="connsiteX5" fmla="*/ 1319157 w 1561310"/>
              <a:gd name="connsiteY5" fmla="*/ 910595 h 1794285"/>
              <a:gd name="connsiteX6" fmla="*/ 1475322 w 1561310"/>
              <a:gd name="connsiteY6" fmla="*/ 1421845 h 1794285"/>
              <a:gd name="connsiteX7" fmla="*/ 1561310 w 1561310"/>
              <a:gd name="connsiteY7" fmla="*/ 1526062 h 1794285"/>
              <a:gd name="connsiteX8" fmla="*/ 1560978 w 1561310"/>
              <a:gd name="connsiteY8" fmla="*/ 1526463 h 1794285"/>
              <a:gd name="connsiteX9" fmla="*/ 914400 w 1561310"/>
              <a:gd name="connsiteY9" fmla="*/ 1794285 h 1794285"/>
              <a:gd name="connsiteX10" fmla="*/ 0 w 1561310"/>
              <a:gd name="connsiteY10" fmla="*/ 879885 h 1794285"/>
              <a:gd name="connsiteX11" fmla="*/ 642485 w 1561310"/>
              <a:gd name="connsiteY11" fmla="*/ 6595 h 1794285"/>
              <a:gd name="connsiteX12" fmla="*/ 668135 w 1561310"/>
              <a:gd name="connsiteY12" fmla="*/ 0 h 179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1310" h="1794285">
                <a:moveTo>
                  <a:pt x="668135" y="0"/>
                </a:moveTo>
                <a:lnTo>
                  <a:pt x="669414" y="25322"/>
                </a:lnTo>
                <a:cubicBezTo>
                  <a:pt x="706875" y="394195"/>
                  <a:pt x="963588" y="698253"/>
                  <a:pt x="1307178" y="805120"/>
                </a:cubicBezTo>
                <a:lnTo>
                  <a:pt x="1325007" y="809705"/>
                </a:lnTo>
                <a:lnTo>
                  <a:pt x="1323878" y="817103"/>
                </a:lnTo>
                <a:cubicBezTo>
                  <a:pt x="1320756" y="847843"/>
                  <a:pt x="1319157" y="879032"/>
                  <a:pt x="1319157" y="910595"/>
                </a:cubicBezTo>
                <a:cubicBezTo>
                  <a:pt x="1319157" y="1099974"/>
                  <a:pt x="1376728" y="1275906"/>
                  <a:pt x="1475322" y="1421845"/>
                </a:cubicBezTo>
                <a:lnTo>
                  <a:pt x="1561310" y="1526062"/>
                </a:lnTo>
                <a:lnTo>
                  <a:pt x="1560978" y="1526463"/>
                </a:lnTo>
                <a:cubicBezTo>
                  <a:pt x="1395505" y="1691937"/>
                  <a:pt x="1166905" y="1794285"/>
                  <a:pt x="914400" y="1794285"/>
                </a:cubicBezTo>
                <a:cubicBezTo>
                  <a:pt x="409391" y="1794285"/>
                  <a:pt x="0" y="1384894"/>
                  <a:pt x="0" y="879885"/>
                </a:cubicBezTo>
                <a:cubicBezTo>
                  <a:pt x="0" y="469565"/>
                  <a:pt x="270262" y="122368"/>
                  <a:pt x="642485" y="6595"/>
                </a:cubicBezTo>
                <a:lnTo>
                  <a:pt x="668135" y="0"/>
                </a:lnTo>
                <a:close/>
              </a:path>
            </a:pathLst>
          </a:custGeom>
          <a:solidFill>
            <a:srgbClr val="00B050"/>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49" name="Freeform 248"/>
          <p:cNvSpPr/>
          <p:nvPr/>
        </p:nvSpPr>
        <p:spPr>
          <a:xfrm>
            <a:off x="4937943" y="2561017"/>
            <a:ext cx="1586647" cy="1792274"/>
          </a:xfrm>
          <a:custGeom>
            <a:avLst/>
            <a:gdLst>
              <a:gd name="connsiteX0" fmla="*/ 926333 w 1586647"/>
              <a:gd name="connsiteY0" fmla="*/ 0 h 1792274"/>
              <a:gd name="connsiteX1" fmla="*/ 944162 w 1586647"/>
              <a:gd name="connsiteY1" fmla="*/ 4584 h 1792274"/>
              <a:gd name="connsiteX2" fmla="*/ 1586647 w 1586647"/>
              <a:gd name="connsiteY2" fmla="*/ 877874 h 1792274"/>
              <a:gd name="connsiteX3" fmla="*/ 672247 w 1586647"/>
              <a:gd name="connsiteY3" fmla="*/ 1792274 h 1792274"/>
              <a:gd name="connsiteX4" fmla="*/ 25669 w 1586647"/>
              <a:gd name="connsiteY4" fmla="*/ 1524452 h 1792274"/>
              <a:gd name="connsiteX5" fmla="*/ 0 w 1586647"/>
              <a:gd name="connsiteY5" fmla="*/ 1493341 h 1792274"/>
              <a:gd name="connsiteX6" fmla="*/ 111325 w 1586647"/>
              <a:gd name="connsiteY6" fmla="*/ 1358414 h 1792274"/>
              <a:gd name="connsiteX7" fmla="*/ 267490 w 1586647"/>
              <a:gd name="connsiteY7" fmla="*/ 847164 h 1792274"/>
              <a:gd name="connsiteX8" fmla="*/ 264048 w 1586647"/>
              <a:gd name="connsiteY8" fmla="*/ 778995 h 1792274"/>
              <a:gd name="connsiteX9" fmla="*/ 289698 w 1586647"/>
              <a:gd name="connsiteY9" fmla="*/ 772399 h 1792274"/>
              <a:gd name="connsiteX10" fmla="*/ 913606 w 1586647"/>
              <a:gd name="connsiteY10" fmla="*/ 83392 h 1792274"/>
              <a:gd name="connsiteX11" fmla="*/ 926333 w 1586647"/>
              <a:gd name="connsiteY11" fmla="*/ 0 h 179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6647" h="1792274">
                <a:moveTo>
                  <a:pt x="926333" y="0"/>
                </a:moveTo>
                <a:lnTo>
                  <a:pt x="944162" y="4584"/>
                </a:lnTo>
                <a:cubicBezTo>
                  <a:pt x="1316385" y="120357"/>
                  <a:pt x="1586647" y="467554"/>
                  <a:pt x="1586647" y="877874"/>
                </a:cubicBezTo>
                <a:cubicBezTo>
                  <a:pt x="1586647" y="1382883"/>
                  <a:pt x="1177256" y="1792274"/>
                  <a:pt x="672247" y="1792274"/>
                </a:cubicBezTo>
                <a:cubicBezTo>
                  <a:pt x="419743" y="1792274"/>
                  <a:pt x="191143" y="1689926"/>
                  <a:pt x="25669" y="1524452"/>
                </a:cubicBezTo>
                <a:lnTo>
                  <a:pt x="0" y="1493341"/>
                </a:lnTo>
                <a:lnTo>
                  <a:pt x="111325" y="1358414"/>
                </a:lnTo>
                <a:cubicBezTo>
                  <a:pt x="209920" y="1212475"/>
                  <a:pt x="267490" y="1036543"/>
                  <a:pt x="267490" y="847164"/>
                </a:cubicBezTo>
                <a:lnTo>
                  <a:pt x="264048" y="778995"/>
                </a:lnTo>
                <a:lnTo>
                  <a:pt x="289698" y="772399"/>
                </a:lnTo>
                <a:cubicBezTo>
                  <a:pt x="604656" y="674437"/>
                  <a:pt x="846612" y="410781"/>
                  <a:pt x="913606" y="83392"/>
                </a:cubicBezTo>
                <a:lnTo>
                  <a:pt x="926333" y="0"/>
                </a:lnTo>
                <a:close/>
              </a:path>
            </a:pathLst>
          </a:custGeom>
          <a:solidFill>
            <a:srgbClr val="FF0000"/>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48" name="Freeform 247"/>
          <p:cNvSpPr/>
          <p:nvPr/>
        </p:nvSpPr>
        <p:spPr>
          <a:xfrm>
            <a:off x="4695790" y="2790363"/>
            <a:ext cx="500351" cy="581811"/>
          </a:xfrm>
          <a:custGeom>
            <a:avLst/>
            <a:gdLst>
              <a:gd name="connsiteX0" fmla="*/ 261641 w 500351"/>
              <a:gd name="connsiteY0" fmla="*/ 0 h 581811"/>
              <a:gd name="connsiteX1" fmla="*/ 347628 w 500351"/>
              <a:gd name="connsiteY1" fmla="*/ 104216 h 581811"/>
              <a:gd name="connsiteX2" fmla="*/ 499072 w 500351"/>
              <a:gd name="connsiteY2" fmla="*/ 521974 h 581811"/>
              <a:gd name="connsiteX3" fmla="*/ 500351 w 500351"/>
              <a:gd name="connsiteY3" fmla="*/ 547297 h 581811"/>
              <a:gd name="connsiteX4" fmla="*/ 438369 w 500351"/>
              <a:gd name="connsiteY4" fmla="*/ 563234 h 581811"/>
              <a:gd name="connsiteX5" fmla="*/ 254086 w 500351"/>
              <a:gd name="connsiteY5" fmla="*/ 581811 h 581811"/>
              <a:gd name="connsiteX6" fmla="*/ 69803 w 500351"/>
              <a:gd name="connsiteY6" fmla="*/ 563234 h 581811"/>
              <a:gd name="connsiteX7" fmla="*/ 0 w 500351"/>
              <a:gd name="connsiteY7" fmla="*/ 545286 h 581811"/>
              <a:gd name="connsiteX8" fmla="*/ 12727 w 500351"/>
              <a:gd name="connsiteY8" fmla="*/ 461893 h 581811"/>
              <a:gd name="connsiteX9" fmla="*/ 150315 w 500351"/>
              <a:gd name="connsiteY9" fmla="*/ 134926 h 581811"/>
              <a:gd name="connsiteX10" fmla="*/ 261641 w 500351"/>
              <a:gd name="connsiteY10" fmla="*/ 0 h 581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0351" h="581811">
                <a:moveTo>
                  <a:pt x="261641" y="0"/>
                </a:moveTo>
                <a:lnTo>
                  <a:pt x="347628" y="104216"/>
                </a:lnTo>
                <a:cubicBezTo>
                  <a:pt x="429790" y="225832"/>
                  <a:pt x="483463" y="368277"/>
                  <a:pt x="499072" y="521974"/>
                </a:cubicBezTo>
                <a:lnTo>
                  <a:pt x="500351" y="547297"/>
                </a:lnTo>
                <a:lnTo>
                  <a:pt x="438369" y="563234"/>
                </a:lnTo>
                <a:cubicBezTo>
                  <a:pt x="378844" y="575414"/>
                  <a:pt x="317212" y="581811"/>
                  <a:pt x="254086" y="581811"/>
                </a:cubicBezTo>
                <a:cubicBezTo>
                  <a:pt x="190960" y="581811"/>
                  <a:pt x="129328" y="575414"/>
                  <a:pt x="69803" y="563234"/>
                </a:cubicBezTo>
                <a:lnTo>
                  <a:pt x="0" y="545286"/>
                </a:lnTo>
                <a:lnTo>
                  <a:pt x="12727" y="461893"/>
                </a:lnTo>
                <a:cubicBezTo>
                  <a:pt x="37089" y="342842"/>
                  <a:pt x="84586" y="232219"/>
                  <a:pt x="150315" y="134926"/>
                </a:cubicBezTo>
                <a:lnTo>
                  <a:pt x="261641" y="0"/>
                </a:lnTo>
                <a:close/>
              </a:path>
            </a:pathLst>
          </a:cu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8" name="TextBox 27"/>
          <p:cNvSpPr txBox="1"/>
          <p:nvPr/>
        </p:nvSpPr>
        <p:spPr>
          <a:xfrm>
            <a:off x="4217361" y="986183"/>
            <a:ext cx="1441164" cy="689957"/>
          </a:xfrm>
          <a:prstGeom prst="rect">
            <a:avLst/>
          </a:prstGeom>
          <a:noFill/>
        </p:spPr>
        <p:txBody>
          <a:bodyPr wrap="squar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lang="en-US" sz="1600" b="1" kern="0" dirty="0" smtClean="0"/>
              <a:t>Production planning</a:t>
            </a:r>
            <a:endParaRPr kumimoji="0" lang="en-US" sz="1600" b="1" i="0" u="none" strike="noStrike" kern="0" cap="none" spc="0" normalizeH="0" baseline="0" noProof="0" dirty="0" smtClean="0">
              <a:ln>
                <a:noFill/>
              </a:ln>
              <a:effectLst/>
              <a:uLnTx/>
              <a:uFillTx/>
            </a:endParaRPr>
          </a:p>
        </p:txBody>
      </p:sp>
      <p:sp>
        <p:nvSpPr>
          <p:cNvPr id="45" name="Oval 44"/>
          <p:cNvSpPr/>
          <p:nvPr/>
        </p:nvSpPr>
        <p:spPr>
          <a:xfrm>
            <a:off x="8083724" y="81801"/>
            <a:ext cx="1300865" cy="220520"/>
          </a:xfrm>
          <a:prstGeom prst="ellipse">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9" name="Rounded Rectangle 28"/>
          <p:cNvSpPr/>
          <p:nvPr/>
        </p:nvSpPr>
        <p:spPr>
          <a:xfrm>
            <a:off x="7789021" y="11135"/>
            <a:ext cx="1937536" cy="3939796"/>
          </a:xfrm>
          <a:prstGeom prst="roundRect">
            <a:avLst/>
          </a:prstGeom>
          <a:solidFill>
            <a:schemeClr val="accent3">
              <a:lumMod val="20000"/>
              <a:lumOff val="80000"/>
            </a:schemeClr>
          </a:solidFill>
          <a:ln w="28575" cap="flat" cmpd="sng" algn="ctr">
            <a:solidFill>
              <a:srgbClr val="0070C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7" name="TextBox 46"/>
          <p:cNvSpPr txBox="1"/>
          <p:nvPr/>
        </p:nvSpPr>
        <p:spPr>
          <a:xfrm>
            <a:off x="8194268" y="120019"/>
            <a:ext cx="1079776" cy="182301"/>
          </a:xfrm>
          <a:prstGeom prst="rect">
            <a:avLst/>
          </a:prstGeom>
          <a:noFill/>
        </p:spPr>
        <p:txBody>
          <a:bodyPr wrap="squar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lang="en-US" sz="1100" b="1" kern="0" dirty="0" smtClean="0"/>
              <a:t>Inventory cost</a:t>
            </a:r>
            <a:endParaRPr kumimoji="0" lang="en-US" sz="1100" b="1" i="0" u="none" strike="noStrike" kern="0" cap="none" spc="0" normalizeH="0" baseline="0" noProof="0" dirty="0" smtClean="0">
              <a:ln>
                <a:noFill/>
              </a:ln>
              <a:effectLst/>
              <a:uLnTx/>
              <a:uFillTx/>
            </a:endParaRPr>
          </a:p>
        </p:txBody>
      </p:sp>
      <p:sp>
        <p:nvSpPr>
          <p:cNvPr id="48" name="TextBox 47"/>
          <p:cNvSpPr txBox="1"/>
          <p:nvPr/>
        </p:nvSpPr>
        <p:spPr>
          <a:xfrm>
            <a:off x="8188598" y="535162"/>
            <a:ext cx="1079776" cy="182301"/>
          </a:xfrm>
          <a:prstGeom prst="rect">
            <a:avLst/>
          </a:prstGeom>
          <a:noFill/>
        </p:spPr>
        <p:txBody>
          <a:bodyPr wrap="squar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lang="en-US" sz="1100" b="1" kern="0" dirty="0" smtClean="0"/>
              <a:t>Overtime cost</a:t>
            </a:r>
            <a:endParaRPr kumimoji="0" lang="en-US" sz="1100" b="1" i="0" u="none" strike="noStrike" kern="0" cap="none" spc="0" normalizeH="0" baseline="0" noProof="0" dirty="0" smtClean="0">
              <a:ln>
                <a:noFill/>
              </a:ln>
              <a:effectLst/>
              <a:uLnTx/>
              <a:uFillTx/>
            </a:endParaRPr>
          </a:p>
        </p:txBody>
      </p:sp>
      <p:sp>
        <p:nvSpPr>
          <p:cNvPr id="49" name="TextBox 48"/>
          <p:cNvSpPr txBox="1"/>
          <p:nvPr/>
        </p:nvSpPr>
        <p:spPr>
          <a:xfrm>
            <a:off x="8153737" y="3269568"/>
            <a:ext cx="1065487" cy="387805"/>
          </a:xfrm>
          <a:prstGeom prst="rect">
            <a:avLst/>
          </a:prstGeom>
          <a:noFill/>
        </p:spPr>
        <p:txBody>
          <a:bodyPr wrap="squar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lang="en-US" sz="1100" b="1" kern="0" dirty="0" smtClean="0"/>
              <a:t>Excess machine time penalty cost</a:t>
            </a:r>
            <a:endParaRPr kumimoji="0" lang="en-US" sz="1100" b="1" i="0" u="none" strike="noStrike" kern="0" cap="none" spc="0" normalizeH="0" baseline="0" noProof="0" dirty="0" smtClean="0">
              <a:ln>
                <a:noFill/>
              </a:ln>
              <a:effectLst/>
              <a:uLnTx/>
              <a:uFillTx/>
            </a:endParaRPr>
          </a:p>
        </p:txBody>
      </p:sp>
      <p:sp>
        <p:nvSpPr>
          <p:cNvPr id="51" name="Oval 50"/>
          <p:cNvSpPr/>
          <p:nvPr/>
        </p:nvSpPr>
        <p:spPr>
          <a:xfrm>
            <a:off x="8078053" y="491455"/>
            <a:ext cx="1300865" cy="264565"/>
          </a:xfrm>
          <a:prstGeom prst="ellipse">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2" name="Oval 51"/>
          <p:cNvSpPr/>
          <p:nvPr/>
        </p:nvSpPr>
        <p:spPr>
          <a:xfrm>
            <a:off x="8103533" y="3215654"/>
            <a:ext cx="1283650" cy="656967"/>
          </a:xfrm>
          <a:prstGeom prst="ellipse">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4" name="TextBox 53"/>
          <p:cNvSpPr txBox="1"/>
          <p:nvPr/>
        </p:nvSpPr>
        <p:spPr>
          <a:xfrm>
            <a:off x="8170220" y="976689"/>
            <a:ext cx="1079776" cy="171634"/>
          </a:xfrm>
          <a:prstGeom prst="rect">
            <a:avLst/>
          </a:prstGeom>
          <a:noFill/>
        </p:spPr>
        <p:txBody>
          <a:bodyPr wrap="squar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lang="en-US" sz="1100" b="1" kern="0" dirty="0" smtClean="0"/>
              <a:t>Excess work hours penalty cost</a:t>
            </a:r>
            <a:endParaRPr kumimoji="0" lang="en-US" sz="1100" b="1" i="0" u="none" strike="noStrike" kern="0" cap="none" spc="0" normalizeH="0" baseline="0" noProof="0" dirty="0" smtClean="0">
              <a:ln>
                <a:noFill/>
              </a:ln>
              <a:effectLst/>
              <a:uLnTx/>
              <a:uFillTx/>
            </a:endParaRPr>
          </a:p>
        </p:txBody>
      </p:sp>
      <p:sp>
        <p:nvSpPr>
          <p:cNvPr id="55" name="Oval 54"/>
          <p:cNvSpPr/>
          <p:nvPr/>
        </p:nvSpPr>
        <p:spPr>
          <a:xfrm>
            <a:off x="8052798" y="942432"/>
            <a:ext cx="1300865" cy="563634"/>
          </a:xfrm>
          <a:prstGeom prst="ellipse">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6" name="TextBox 55"/>
          <p:cNvSpPr txBox="1"/>
          <p:nvPr/>
        </p:nvSpPr>
        <p:spPr>
          <a:xfrm>
            <a:off x="8133947" y="2622320"/>
            <a:ext cx="1079776" cy="314976"/>
          </a:xfrm>
          <a:prstGeom prst="rect">
            <a:avLst/>
          </a:prstGeom>
          <a:noFill/>
        </p:spPr>
        <p:txBody>
          <a:bodyPr wrap="squar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lang="en-US" sz="1100" b="1" kern="0" dirty="0" smtClean="0"/>
              <a:t>Lost sales penalty cost</a:t>
            </a:r>
            <a:endParaRPr kumimoji="0" lang="en-US" sz="1100" b="1" i="0" u="none" strike="noStrike" kern="0" cap="none" spc="0" normalizeH="0" baseline="0" noProof="0" dirty="0" smtClean="0">
              <a:ln>
                <a:noFill/>
              </a:ln>
              <a:effectLst/>
              <a:uLnTx/>
              <a:uFillTx/>
            </a:endParaRPr>
          </a:p>
        </p:txBody>
      </p:sp>
      <p:sp>
        <p:nvSpPr>
          <p:cNvPr id="57" name="Oval 56"/>
          <p:cNvSpPr/>
          <p:nvPr/>
        </p:nvSpPr>
        <p:spPr>
          <a:xfrm>
            <a:off x="8055643" y="2545654"/>
            <a:ext cx="1300865" cy="480108"/>
          </a:xfrm>
          <a:prstGeom prst="ellipse">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1" name="Plus 40"/>
          <p:cNvSpPr/>
          <p:nvPr/>
        </p:nvSpPr>
        <p:spPr>
          <a:xfrm>
            <a:off x="8620629" y="333785"/>
            <a:ext cx="137160" cy="137160"/>
          </a:xfrm>
          <a:prstGeom prst="mathPlus">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1" name="Plus 60"/>
          <p:cNvSpPr/>
          <p:nvPr/>
        </p:nvSpPr>
        <p:spPr>
          <a:xfrm>
            <a:off x="8618951" y="785386"/>
            <a:ext cx="137160" cy="137160"/>
          </a:xfrm>
          <a:prstGeom prst="mathPlus">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2" name="Plus 61"/>
          <p:cNvSpPr/>
          <p:nvPr/>
        </p:nvSpPr>
        <p:spPr>
          <a:xfrm>
            <a:off x="8628888" y="3056472"/>
            <a:ext cx="137160" cy="137160"/>
          </a:xfrm>
          <a:prstGeom prst="mathPlus">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3" name="Plus 62"/>
          <p:cNvSpPr/>
          <p:nvPr/>
        </p:nvSpPr>
        <p:spPr>
          <a:xfrm>
            <a:off x="8637495" y="2374371"/>
            <a:ext cx="137160" cy="137160"/>
          </a:xfrm>
          <a:prstGeom prst="mathPlus">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cxnSp>
        <p:nvCxnSpPr>
          <p:cNvPr id="64" name="Straight Connector 63"/>
          <p:cNvCxnSpPr/>
          <p:nvPr/>
        </p:nvCxnSpPr>
        <p:spPr>
          <a:xfrm flipV="1">
            <a:off x="2102741" y="3746438"/>
            <a:ext cx="1334937" cy="510374"/>
          </a:xfrm>
          <a:prstGeom prst="line">
            <a:avLst/>
          </a:prstGeom>
          <a:ln w="95250" cap="rnd">
            <a:solidFill>
              <a:srgbClr val="00B050"/>
            </a:solidFill>
            <a:prstDash val="sysDot"/>
            <a:miter lim="800000"/>
            <a:headEnd w="sm" len="med"/>
          </a:ln>
        </p:spPr>
        <p:style>
          <a:lnRef idx="1">
            <a:schemeClr val="accent1"/>
          </a:lnRef>
          <a:fillRef idx="0">
            <a:schemeClr val="accent1"/>
          </a:fillRef>
          <a:effectRef idx="0">
            <a:schemeClr val="accent1"/>
          </a:effectRef>
          <a:fontRef idx="minor">
            <a:schemeClr val="tx1"/>
          </a:fontRef>
        </p:style>
      </p:cxnSp>
      <p:sp>
        <p:nvSpPr>
          <p:cNvPr id="44" name="Isosceles Triangle 43"/>
          <p:cNvSpPr/>
          <p:nvPr/>
        </p:nvSpPr>
        <p:spPr>
          <a:xfrm>
            <a:off x="7302457" y="4223377"/>
            <a:ext cx="1727460" cy="1013936"/>
          </a:xfrm>
          <a:prstGeom prst="triangle">
            <a:avLst/>
          </a:prstGeom>
          <a:solidFill>
            <a:srgbClr val="FF7C80"/>
          </a:solidFill>
          <a:ln w="9525"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cxnSp>
        <p:nvCxnSpPr>
          <p:cNvPr id="65" name="Straight Arrow Connector 64"/>
          <p:cNvCxnSpPr/>
          <p:nvPr/>
        </p:nvCxnSpPr>
        <p:spPr>
          <a:xfrm flipV="1">
            <a:off x="7330340" y="5242551"/>
            <a:ext cx="192024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flipV="1">
            <a:off x="7302457" y="3773047"/>
            <a:ext cx="0" cy="1463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rot="16200000">
            <a:off x="6768750" y="4462320"/>
            <a:ext cx="877059" cy="306449"/>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200" b="1" i="0" u="none" strike="noStrike" kern="0" cap="none" spc="0" normalizeH="0" baseline="0" noProof="0" dirty="0" smtClean="0">
                <a:ln>
                  <a:noFill/>
                </a:ln>
                <a:solidFill>
                  <a:srgbClr val="000000"/>
                </a:solidFill>
                <a:effectLst/>
                <a:uLnTx/>
                <a:uFillTx/>
              </a:rPr>
              <a:t>Probability</a:t>
            </a:r>
          </a:p>
        </p:txBody>
      </p:sp>
      <p:sp>
        <p:nvSpPr>
          <p:cNvPr id="76" name="TextBox 75"/>
          <p:cNvSpPr txBox="1"/>
          <p:nvPr/>
        </p:nvSpPr>
        <p:spPr>
          <a:xfrm flipH="1">
            <a:off x="7854233" y="5455486"/>
            <a:ext cx="668730" cy="24661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200" b="1" i="0" u="none" strike="noStrike" kern="0" cap="none" spc="0" normalizeH="0" baseline="0" noProof="0" dirty="0" smtClean="0">
                <a:ln>
                  <a:noFill/>
                </a:ln>
                <a:solidFill>
                  <a:srgbClr val="000000"/>
                </a:solidFill>
                <a:effectLst/>
                <a:uLnTx/>
                <a:uFillTx/>
              </a:rPr>
              <a:t>Demand</a:t>
            </a:r>
          </a:p>
        </p:txBody>
      </p:sp>
      <p:sp>
        <p:nvSpPr>
          <p:cNvPr id="77" name="TextBox 76"/>
          <p:cNvSpPr txBox="1"/>
          <p:nvPr/>
        </p:nvSpPr>
        <p:spPr>
          <a:xfrm flipH="1">
            <a:off x="8094280" y="5261081"/>
            <a:ext cx="133286" cy="110222"/>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200" b="1" i="0" u="none" strike="noStrike" kern="0" cap="none" spc="0" normalizeH="0" baseline="0" noProof="0" dirty="0" smtClean="0">
                <a:ln>
                  <a:noFill/>
                </a:ln>
                <a:solidFill>
                  <a:srgbClr val="000000"/>
                </a:solidFill>
                <a:effectLst/>
                <a:uLnTx/>
                <a:uFillTx/>
              </a:rPr>
              <a:t>d</a:t>
            </a:r>
          </a:p>
        </p:txBody>
      </p:sp>
      <p:sp>
        <p:nvSpPr>
          <p:cNvPr id="78" name="TextBox 77"/>
          <p:cNvSpPr txBox="1"/>
          <p:nvPr/>
        </p:nvSpPr>
        <p:spPr>
          <a:xfrm flipH="1">
            <a:off x="7110007" y="5252399"/>
            <a:ext cx="512283" cy="141684"/>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200" b="1" i="0" u="none" strike="noStrike" kern="0" cap="none" spc="0" normalizeH="0" baseline="0" noProof="0" dirty="0" smtClean="0">
                <a:ln>
                  <a:noFill/>
                </a:ln>
                <a:solidFill>
                  <a:srgbClr val="000000"/>
                </a:solidFill>
                <a:effectLst/>
                <a:uLnTx/>
                <a:uFillTx/>
              </a:rPr>
              <a:t>0.95d</a:t>
            </a:r>
          </a:p>
        </p:txBody>
      </p:sp>
      <p:sp>
        <p:nvSpPr>
          <p:cNvPr id="79" name="TextBox 78"/>
          <p:cNvSpPr txBox="1"/>
          <p:nvPr/>
        </p:nvSpPr>
        <p:spPr>
          <a:xfrm flipH="1">
            <a:off x="8839492" y="5265363"/>
            <a:ext cx="434135" cy="128752"/>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200" b="1" i="0" u="none" strike="noStrike" kern="0" cap="none" spc="0" normalizeH="0" baseline="0" noProof="0" dirty="0" smtClean="0">
                <a:ln>
                  <a:noFill/>
                </a:ln>
                <a:solidFill>
                  <a:srgbClr val="000000"/>
                </a:solidFill>
                <a:effectLst/>
                <a:uLnTx/>
                <a:uFillTx/>
              </a:rPr>
              <a:t>1.05d</a:t>
            </a:r>
          </a:p>
        </p:txBody>
      </p:sp>
      <p:cxnSp>
        <p:nvCxnSpPr>
          <p:cNvPr id="89" name="Straight Connector 88"/>
          <p:cNvCxnSpPr>
            <a:endCxn id="29" idx="1"/>
          </p:cNvCxnSpPr>
          <p:nvPr/>
        </p:nvCxnSpPr>
        <p:spPr>
          <a:xfrm flipV="1">
            <a:off x="5801273" y="1981033"/>
            <a:ext cx="1987748" cy="71325"/>
          </a:xfrm>
          <a:prstGeom prst="line">
            <a:avLst/>
          </a:prstGeom>
          <a:ln w="76200" cap="rnd">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159593" y="3464232"/>
            <a:ext cx="1937536" cy="1585161"/>
          </a:xfrm>
          <a:prstGeom prst="roundRect">
            <a:avLst/>
          </a:prstGeom>
          <a:solidFill>
            <a:schemeClr val="accent6">
              <a:lumMod val="20000"/>
              <a:lumOff val="80000"/>
            </a:schemeClr>
          </a:solidFill>
          <a:ln w="28575" cap="flat" cmpd="sng" algn="ctr">
            <a:solidFill>
              <a:srgbClr val="00B05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04" name="TextBox 103"/>
          <p:cNvSpPr txBox="1"/>
          <p:nvPr/>
        </p:nvSpPr>
        <p:spPr>
          <a:xfrm>
            <a:off x="606159" y="3746438"/>
            <a:ext cx="1079776" cy="182301"/>
          </a:xfrm>
          <a:prstGeom prst="rect">
            <a:avLst/>
          </a:prstGeom>
          <a:noFill/>
        </p:spPr>
        <p:txBody>
          <a:bodyPr wrap="squar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lang="en-US" sz="1100" b="1" kern="0" dirty="0" smtClean="0"/>
              <a:t>Max. workers’ time per day</a:t>
            </a:r>
            <a:endParaRPr kumimoji="0" lang="en-US" sz="1100" b="1" i="0" u="none" strike="noStrike" kern="0" cap="none" spc="0" normalizeH="0" baseline="0" noProof="0" dirty="0" smtClean="0">
              <a:ln>
                <a:noFill/>
              </a:ln>
              <a:effectLst/>
              <a:uLnTx/>
              <a:uFillTx/>
            </a:endParaRPr>
          </a:p>
        </p:txBody>
      </p:sp>
      <p:sp>
        <p:nvSpPr>
          <p:cNvPr id="109" name="TextBox 108"/>
          <p:cNvSpPr txBox="1"/>
          <p:nvPr/>
        </p:nvSpPr>
        <p:spPr>
          <a:xfrm>
            <a:off x="647678" y="4451607"/>
            <a:ext cx="1079776" cy="171634"/>
          </a:xfrm>
          <a:prstGeom prst="rect">
            <a:avLst/>
          </a:prstGeom>
          <a:noFill/>
        </p:spPr>
        <p:txBody>
          <a:bodyPr wrap="squar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lang="en-US" sz="1100" b="1" kern="0" dirty="0" smtClean="0"/>
              <a:t>Max. machine time per day</a:t>
            </a:r>
            <a:endParaRPr kumimoji="0" lang="en-US" sz="1100" b="1" i="0" u="none" strike="noStrike" kern="0" cap="none" spc="0" normalizeH="0" baseline="0" noProof="0" dirty="0" smtClean="0">
              <a:ln>
                <a:noFill/>
              </a:ln>
              <a:effectLst/>
              <a:uLnTx/>
              <a:uFillTx/>
            </a:endParaRPr>
          </a:p>
        </p:txBody>
      </p:sp>
      <p:sp>
        <p:nvSpPr>
          <p:cNvPr id="110" name="Oval 109"/>
          <p:cNvSpPr/>
          <p:nvPr/>
        </p:nvSpPr>
        <p:spPr>
          <a:xfrm>
            <a:off x="477929" y="4349730"/>
            <a:ext cx="1300865" cy="538554"/>
          </a:xfrm>
          <a:prstGeom prst="ellipse">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0" name="TextBox 19"/>
          <p:cNvSpPr txBox="1"/>
          <p:nvPr/>
        </p:nvSpPr>
        <p:spPr>
          <a:xfrm>
            <a:off x="5273684" y="3292033"/>
            <a:ext cx="1307697" cy="658898"/>
          </a:xfrm>
          <a:prstGeom prst="rect">
            <a:avLst/>
          </a:prstGeom>
          <a:noFill/>
        </p:spPr>
        <p:txBody>
          <a:bodyPr wrap="squar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lang="en-US" sz="1400" b="1" kern="0" dirty="0" smtClean="0">
                <a:solidFill>
                  <a:schemeClr val="bg1"/>
                </a:solidFill>
              </a:rPr>
              <a:t>Demand uncertainty</a:t>
            </a:r>
            <a:endParaRPr kumimoji="0" lang="en-US" sz="1400" b="1" i="0" u="none" strike="noStrike" kern="0" cap="none" spc="0" normalizeH="0" baseline="0" noProof="0" dirty="0" smtClean="0">
              <a:ln>
                <a:noFill/>
              </a:ln>
              <a:solidFill>
                <a:schemeClr val="bg1"/>
              </a:solidFill>
              <a:effectLst/>
              <a:uLnTx/>
              <a:uFillTx/>
            </a:endParaRPr>
          </a:p>
        </p:txBody>
      </p:sp>
      <p:sp>
        <p:nvSpPr>
          <p:cNvPr id="23" name="TextBox 22"/>
          <p:cNvSpPr txBox="1"/>
          <p:nvPr/>
        </p:nvSpPr>
        <p:spPr>
          <a:xfrm>
            <a:off x="3437678" y="3292033"/>
            <a:ext cx="1293724" cy="632421"/>
          </a:xfrm>
          <a:prstGeom prst="rect">
            <a:avLst/>
          </a:prstGeom>
          <a:noFill/>
        </p:spPr>
        <p:txBody>
          <a:bodyPr wrap="squar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kumimoji="0" lang="en-US" sz="1400" b="1" i="0" u="none" strike="noStrike" kern="0" cap="none" spc="0" normalizeH="0" baseline="0" noProof="0" dirty="0" smtClean="0">
                <a:ln>
                  <a:noFill/>
                </a:ln>
                <a:solidFill>
                  <a:schemeClr val="bg1"/>
                </a:solidFill>
                <a:effectLst/>
                <a:uLnTx/>
                <a:uFillTx/>
              </a:rPr>
              <a:t>Resource</a:t>
            </a:r>
          </a:p>
          <a:p>
            <a:pPr marR="0" algn="ctr" defTabSz="914400" eaLnBrk="1" fontAlgn="auto" latinLnBrk="0" hangingPunct="1">
              <a:lnSpc>
                <a:spcPct val="107000"/>
              </a:lnSpc>
              <a:spcBef>
                <a:spcPts val="500"/>
              </a:spcBef>
              <a:spcAft>
                <a:spcPts val="0"/>
              </a:spcAft>
              <a:buClrTx/>
              <a:buSzTx/>
              <a:buFontTx/>
              <a:buNone/>
              <a:tabLst/>
            </a:pPr>
            <a:r>
              <a:rPr lang="en-US" sz="1400" b="1" kern="0" dirty="0">
                <a:solidFill>
                  <a:schemeClr val="bg1"/>
                </a:solidFill>
              </a:rPr>
              <a:t>l</a:t>
            </a:r>
            <a:r>
              <a:rPr lang="en-US" sz="1400" b="1" kern="0" noProof="0" dirty="0" smtClean="0">
                <a:solidFill>
                  <a:schemeClr val="bg1"/>
                </a:solidFill>
              </a:rPr>
              <a:t>imitations</a:t>
            </a:r>
            <a:endParaRPr kumimoji="0" lang="en-US" sz="1400" b="1" i="0" u="none" strike="noStrike" kern="0" cap="none" spc="0" normalizeH="0" baseline="0" noProof="0" dirty="0" smtClean="0">
              <a:ln>
                <a:noFill/>
              </a:ln>
              <a:solidFill>
                <a:schemeClr val="bg1"/>
              </a:solidFill>
              <a:effectLst/>
              <a:uLnTx/>
              <a:uFillTx/>
            </a:endParaRPr>
          </a:p>
        </p:txBody>
      </p:sp>
      <p:sp>
        <p:nvSpPr>
          <p:cNvPr id="21" name="TextBox 20"/>
          <p:cNvSpPr txBox="1"/>
          <p:nvPr/>
        </p:nvSpPr>
        <p:spPr>
          <a:xfrm>
            <a:off x="4225383" y="1815452"/>
            <a:ext cx="1441164" cy="689957"/>
          </a:xfrm>
          <a:prstGeom prst="rect">
            <a:avLst/>
          </a:prstGeom>
          <a:noFill/>
        </p:spPr>
        <p:txBody>
          <a:bodyPr wrap="squar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lang="en-US" sz="1400" b="1" kern="0" dirty="0" smtClean="0">
                <a:solidFill>
                  <a:schemeClr val="bg1"/>
                </a:solidFill>
              </a:rPr>
              <a:t>Cost optimization</a:t>
            </a:r>
            <a:endParaRPr kumimoji="0" lang="en-US" sz="1400" b="1" i="0" u="none" strike="noStrike" kern="0" cap="none" spc="0" normalizeH="0" baseline="0" noProof="0" dirty="0" smtClean="0">
              <a:ln>
                <a:noFill/>
              </a:ln>
              <a:solidFill>
                <a:schemeClr val="bg1"/>
              </a:solidFill>
              <a:effectLst/>
              <a:uLnTx/>
              <a:uFillTx/>
            </a:endParaRPr>
          </a:p>
        </p:txBody>
      </p:sp>
      <p:sp>
        <p:nvSpPr>
          <p:cNvPr id="102" name="Oval 101"/>
          <p:cNvSpPr/>
          <p:nvPr/>
        </p:nvSpPr>
        <p:spPr>
          <a:xfrm>
            <a:off x="477929" y="3646044"/>
            <a:ext cx="1300865" cy="486181"/>
          </a:xfrm>
          <a:prstGeom prst="ellipse">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63" name="TextBox 262"/>
          <p:cNvSpPr txBox="1"/>
          <p:nvPr/>
        </p:nvSpPr>
        <p:spPr>
          <a:xfrm>
            <a:off x="8166187" y="1763712"/>
            <a:ext cx="1079776" cy="171634"/>
          </a:xfrm>
          <a:prstGeom prst="rect">
            <a:avLst/>
          </a:prstGeom>
          <a:noFill/>
        </p:spPr>
        <p:txBody>
          <a:bodyPr wrap="squar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lang="en-US" sz="1100" b="1" kern="0" dirty="0" smtClean="0"/>
              <a:t>Excess production penalty cost</a:t>
            </a:r>
            <a:endParaRPr kumimoji="0" lang="en-US" sz="1100" b="1" i="0" u="none" strike="noStrike" kern="0" cap="none" spc="0" normalizeH="0" baseline="0" noProof="0" dirty="0" smtClean="0">
              <a:ln>
                <a:noFill/>
              </a:ln>
              <a:effectLst/>
              <a:uLnTx/>
              <a:uFillTx/>
            </a:endParaRPr>
          </a:p>
        </p:txBody>
      </p:sp>
      <p:sp>
        <p:nvSpPr>
          <p:cNvPr id="264" name="Oval 263"/>
          <p:cNvSpPr/>
          <p:nvPr/>
        </p:nvSpPr>
        <p:spPr>
          <a:xfrm>
            <a:off x="8055643" y="1771103"/>
            <a:ext cx="1300865" cy="563634"/>
          </a:xfrm>
          <a:prstGeom prst="ellipse">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65" name="Plus 264"/>
          <p:cNvSpPr/>
          <p:nvPr/>
        </p:nvSpPr>
        <p:spPr>
          <a:xfrm>
            <a:off x="8616596" y="1597316"/>
            <a:ext cx="137160" cy="137160"/>
          </a:xfrm>
          <a:prstGeom prst="mathPlus">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cxnSp>
        <p:nvCxnSpPr>
          <p:cNvPr id="268" name="Straight Connector 267"/>
          <p:cNvCxnSpPr/>
          <p:nvPr/>
        </p:nvCxnSpPr>
        <p:spPr>
          <a:xfrm>
            <a:off x="6305526" y="4095338"/>
            <a:ext cx="666743" cy="416654"/>
          </a:xfrm>
          <a:prstGeom prst="line">
            <a:avLst/>
          </a:prstGeom>
          <a:ln w="76200" cap="rnd">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8047035" y="52377"/>
            <a:ext cx="1300865" cy="264565"/>
          </a:xfrm>
          <a:prstGeom prst="ellipse">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59" name="Picture 58"/>
          <p:cNvPicPr>
            <a:picLocks noChangeAspect="1"/>
          </p:cNvPicPr>
          <p:nvPr/>
        </p:nvPicPr>
        <p:blipFill>
          <a:blip r:embed="rId13"/>
          <a:stretch>
            <a:fillRect/>
          </a:stretch>
        </p:blipFill>
        <p:spPr>
          <a:xfrm>
            <a:off x="88342" y="524030"/>
            <a:ext cx="3932580" cy="550320"/>
          </a:xfrm>
          <a:prstGeom prst="rect">
            <a:avLst/>
          </a:prstGeom>
        </p:spPr>
      </p:pic>
    </p:spTree>
    <p:custDataLst>
      <p:tags r:id="rId1"/>
    </p:custDataLst>
    <p:extLst>
      <p:ext uri="{BB962C8B-B14F-4D97-AF65-F5344CB8AC3E}">
        <p14:creationId xmlns:p14="http://schemas.microsoft.com/office/powerpoint/2010/main" val="3190913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p:cNvPicPr>
            <a:picLocks noChangeAspect="1"/>
          </p:cNvPicPr>
          <p:nvPr/>
        </p:nvPicPr>
        <p:blipFill>
          <a:blip r:embed="rId3"/>
          <a:stretch>
            <a:fillRect/>
          </a:stretch>
        </p:blipFill>
        <p:spPr>
          <a:xfrm>
            <a:off x="822510" y="4867938"/>
            <a:ext cx="9629775" cy="761857"/>
          </a:xfrm>
          <a:prstGeom prst="rect">
            <a:avLst/>
          </a:prstGeom>
        </p:spPr>
      </p:pic>
      <p:pic>
        <p:nvPicPr>
          <p:cNvPr id="41" name="Picture 40"/>
          <p:cNvPicPr>
            <a:picLocks noChangeAspect="1"/>
          </p:cNvPicPr>
          <p:nvPr/>
        </p:nvPicPr>
        <p:blipFill>
          <a:blip r:embed="rId4"/>
          <a:stretch>
            <a:fillRect/>
          </a:stretch>
        </p:blipFill>
        <p:spPr>
          <a:xfrm>
            <a:off x="655363" y="3202103"/>
            <a:ext cx="4858959" cy="1688758"/>
          </a:xfrm>
          <a:prstGeom prst="rect">
            <a:avLst/>
          </a:prstGeom>
        </p:spPr>
      </p:pic>
      <p:sp>
        <p:nvSpPr>
          <p:cNvPr id="4" name="TextBox 3"/>
          <p:cNvSpPr txBox="1"/>
          <p:nvPr/>
        </p:nvSpPr>
        <p:spPr>
          <a:xfrm>
            <a:off x="109450" y="370015"/>
            <a:ext cx="2445557" cy="400594"/>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2000" b="1" i="0" u="none" strike="noStrike" kern="0" cap="none" spc="0" normalizeH="0" baseline="0" noProof="0" dirty="0" smtClean="0">
                <a:ln>
                  <a:noFill/>
                </a:ln>
                <a:solidFill>
                  <a:schemeClr val="accent6"/>
                </a:solidFill>
                <a:effectLst/>
                <a:uLnTx/>
                <a:uFillTx/>
              </a:rPr>
              <a:t>Solution approach:</a:t>
            </a:r>
          </a:p>
        </p:txBody>
      </p:sp>
      <p:sp>
        <p:nvSpPr>
          <p:cNvPr id="3" name="Rectangle 2"/>
          <p:cNvSpPr/>
          <p:nvPr/>
        </p:nvSpPr>
        <p:spPr>
          <a:xfrm>
            <a:off x="269007" y="672625"/>
            <a:ext cx="2133918" cy="338554"/>
          </a:xfrm>
          <a:prstGeom prst="rect">
            <a:avLst/>
          </a:prstGeom>
        </p:spPr>
        <p:txBody>
          <a:bodyPr wrap="none">
            <a:spAutoFit/>
          </a:bodyPr>
          <a:lstStyle/>
          <a:p>
            <a:pPr marL="285750" indent="-285750">
              <a:buFont typeface="Arial" panose="020B0604020202020204" pitchFamily="34" charset="0"/>
              <a:buChar char="•"/>
            </a:pPr>
            <a:r>
              <a:rPr lang="en-US" sz="1600" i="1" dirty="0">
                <a:solidFill>
                  <a:srgbClr val="67B419"/>
                </a:solidFill>
              </a:rPr>
              <a:t>High Level Design</a:t>
            </a:r>
            <a:endParaRPr lang="en-US" sz="1600" i="1" dirty="0"/>
          </a:p>
        </p:txBody>
      </p:sp>
      <p:cxnSp>
        <p:nvCxnSpPr>
          <p:cNvPr id="11" name="Straight Connector 10"/>
          <p:cNvCxnSpPr/>
          <p:nvPr/>
        </p:nvCxnSpPr>
        <p:spPr>
          <a:xfrm flipH="1">
            <a:off x="9809019" y="1129664"/>
            <a:ext cx="382821" cy="50001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9421644" y="61076"/>
            <a:ext cx="1578145" cy="590203"/>
          </a:xfrm>
          <a:prstGeom prst="ellipse">
            <a:avLst/>
          </a:prstGeom>
          <a:solidFill>
            <a:schemeClr val="accent6">
              <a:lumMod val="40000"/>
              <a:lumOff val="6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3" name="TextBox 12"/>
          <p:cNvSpPr txBox="1"/>
          <p:nvPr/>
        </p:nvSpPr>
        <p:spPr>
          <a:xfrm>
            <a:off x="9421644" y="150765"/>
            <a:ext cx="1578145" cy="658900"/>
          </a:xfrm>
          <a:prstGeom prst="rect">
            <a:avLst/>
          </a:prstGeom>
          <a:noFill/>
        </p:spPr>
        <p:txBody>
          <a:bodyPr wrap="square" lIns="0" tIns="0" rIns="0" bIns="0" rtlCol="0">
            <a:noAutofit/>
          </a:bodyPr>
          <a:lstStyle/>
          <a:p>
            <a:pPr marR="0" algn="ctr" defTabSz="914400" eaLnBrk="1" fontAlgn="auto" latinLnBrk="0" hangingPunct="1">
              <a:spcBef>
                <a:spcPts val="500"/>
              </a:spcBef>
              <a:spcAft>
                <a:spcPts val="0"/>
              </a:spcAft>
              <a:buClrTx/>
              <a:buSzTx/>
              <a:buFontTx/>
              <a:buNone/>
              <a:tabLst/>
            </a:pPr>
            <a:r>
              <a:rPr kumimoji="0" lang="en-US" sz="1400" b="1" i="0" u="none" strike="noStrike" kern="0" cap="none" spc="0" normalizeH="0" baseline="0" noProof="0" dirty="0" smtClean="0">
                <a:ln>
                  <a:noFill/>
                </a:ln>
                <a:solidFill>
                  <a:srgbClr val="000000"/>
                </a:solidFill>
                <a:effectLst/>
                <a:uLnTx/>
                <a:uFillTx/>
              </a:rPr>
              <a:t>Opt. production</a:t>
            </a:r>
          </a:p>
          <a:p>
            <a:pPr marR="0" algn="ctr" defTabSz="914400" eaLnBrk="1" fontAlgn="auto" latinLnBrk="0" hangingPunct="1">
              <a:spcBef>
                <a:spcPts val="500"/>
              </a:spcBef>
              <a:spcAft>
                <a:spcPts val="0"/>
              </a:spcAft>
              <a:buClrTx/>
              <a:buSzTx/>
              <a:buFontTx/>
              <a:buNone/>
              <a:tabLst/>
            </a:pPr>
            <a:r>
              <a:rPr kumimoji="0" lang="en-US" sz="1400" b="1" i="0" u="none" strike="noStrike" kern="0" cap="none" spc="0" normalizeH="0" baseline="0" noProof="0" dirty="0" smtClean="0">
                <a:ln>
                  <a:noFill/>
                </a:ln>
                <a:solidFill>
                  <a:srgbClr val="000000"/>
                </a:solidFill>
                <a:effectLst/>
                <a:uLnTx/>
                <a:uFillTx/>
              </a:rPr>
              <a:t> cost</a:t>
            </a:r>
          </a:p>
        </p:txBody>
      </p:sp>
      <p:sp>
        <p:nvSpPr>
          <p:cNvPr id="14" name="Rectangle 13"/>
          <p:cNvSpPr/>
          <p:nvPr/>
        </p:nvSpPr>
        <p:spPr>
          <a:xfrm>
            <a:off x="565265" y="1018906"/>
            <a:ext cx="10179509" cy="1232568"/>
          </a:xfrm>
          <a:prstGeom prst="rect">
            <a:avLst/>
          </a:prstGeom>
          <a:noFill/>
          <a:ln w="19050" cap="flat" cmpd="sng" algn="ctr">
            <a:solidFill>
              <a:schemeClr val="tx1"/>
            </a:solidFill>
            <a:prstDash val="sys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aphicFrame>
        <p:nvGraphicFramePr>
          <p:cNvPr id="16" name="Diagram 15"/>
          <p:cNvGraphicFramePr/>
          <p:nvPr>
            <p:extLst>
              <p:ext uri="{D42A27DB-BD31-4B8C-83A1-F6EECF244321}">
                <p14:modId xmlns:p14="http://schemas.microsoft.com/office/powerpoint/2010/main" val="4028785525"/>
              </p:ext>
            </p:extLst>
          </p:nvPr>
        </p:nvGraphicFramePr>
        <p:xfrm>
          <a:off x="655363" y="868593"/>
          <a:ext cx="9848826" cy="15389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25" name="Straight Connector 24"/>
          <p:cNvCxnSpPr/>
          <p:nvPr/>
        </p:nvCxnSpPr>
        <p:spPr>
          <a:xfrm flipH="1">
            <a:off x="9628624" y="644395"/>
            <a:ext cx="382821" cy="500019"/>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28458" y="2596766"/>
            <a:ext cx="1826302" cy="349898"/>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600" b="0" i="1" u="sng" strike="noStrike" kern="0" cap="none" spc="0" normalizeH="0" baseline="0" noProof="0" dirty="0" smtClean="0">
                <a:ln>
                  <a:noFill/>
                </a:ln>
                <a:solidFill>
                  <a:schemeClr val="accent6"/>
                </a:solidFill>
                <a:effectLst/>
                <a:uLnTx/>
                <a:uFillTx/>
              </a:rPr>
              <a:t>Objective</a:t>
            </a:r>
            <a:r>
              <a:rPr kumimoji="0" lang="en-US" sz="1600" b="0" i="1" u="sng" strike="noStrike" kern="0" cap="none" spc="0" normalizeH="0" noProof="0" dirty="0" smtClean="0">
                <a:ln>
                  <a:noFill/>
                </a:ln>
                <a:solidFill>
                  <a:schemeClr val="accent6"/>
                </a:solidFill>
                <a:effectLst/>
                <a:uLnTx/>
                <a:uFillTx/>
              </a:rPr>
              <a:t> function </a:t>
            </a:r>
            <a:r>
              <a:rPr kumimoji="0" lang="en-US" sz="1600" b="0" strike="noStrike" kern="0" cap="none" spc="0" normalizeH="0" noProof="0" dirty="0" smtClean="0">
                <a:ln>
                  <a:noFill/>
                </a:ln>
                <a:solidFill>
                  <a:schemeClr val="accent6"/>
                </a:solidFill>
                <a:effectLst/>
                <a:uLnTx/>
                <a:uFillTx/>
              </a:rPr>
              <a:t>:</a:t>
            </a:r>
            <a:endParaRPr kumimoji="0" lang="en-US" sz="1600" b="0" i="1" u="sng" strike="noStrike" kern="0" cap="none" spc="0" normalizeH="0" baseline="0" noProof="0" dirty="0" smtClean="0">
              <a:ln>
                <a:noFill/>
              </a:ln>
              <a:solidFill>
                <a:schemeClr val="accent6"/>
              </a:solidFill>
              <a:effectLst/>
              <a:uLnTx/>
              <a:uFillTx/>
            </a:endParaRPr>
          </a:p>
        </p:txBody>
      </p:sp>
      <p:sp>
        <p:nvSpPr>
          <p:cNvPr id="28" name="TextBox 27"/>
          <p:cNvSpPr txBox="1"/>
          <p:nvPr/>
        </p:nvSpPr>
        <p:spPr>
          <a:xfrm>
            <a:off x="828458" y="3020399"/>
            <a:ext cx="1299755" cy="349898"/>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600" b="0" i="1" u="sng" strike="noStrike" kern="0" cap="none" spc="0" normalizeH="0" baseline="0" noProof="0" dirty="0" smtClean="0">
                <a:ln>
                  <a:noFill/>
                </a:ln>
                <a:solidFill>
                  <a:schemeClr val="accent6"/>
                </a:solidFill>
                <a:effectLst/>
                <a:uLnTx/>
                <a:uFillTx/>
              </a:rPr>
              <a:t>Constraints</a:t>
            </a:r>
            <a:r>
              <a:rPr kumimoji="0" lang="en-US" sz="1600" b="0" strike="noStrike" kern="0" cap="none" spc="0" normalizeH="0" baseline="0" noProof="0" dirty="0" smtClean="0">
                <a:ln>
                  <a:noFill/>
                </a:ln>
                <a:solidFill>
                  <a:schemeClr val="accent6"/>
                </a:solidFill>
                <a:effectLst/>
                <a:uLnTx/>
                <a:uFillTx/>
              </a:rPr>
              <a:t> :</a:t>
            </a:r>
            <a:endParaRPr kumimoji="0" lang="en-US" sz="1600" b="0" i="1" u="sng" strike="noStrike" kern="0" cap="none" spc="0" normalizeH="0" baseline="0" noProof="0" dirty="0" smtClean="0">
              <a:ln>
                <a:noFill/>
              </a:ln>
              <a:solidFill>
                <a:schemeClr val="accent6"/>
              </a:solidFill>
              <a:effectLst/>
              <a:uLnTx/>
              <a:uFillTx/>
            </a:endParaRPr>
          </a:p>
        </p:txBody>
      </p:sp>
      <p:sp>
        <p:nvSpPr>
          <p:cNvPr id="34" name="TextBox 33"/>
          <p:cNvSpPr txBox="1"/>
          <p:nvPr/>
        </p:nvSpPr>
        <p:spPr>
          <a:xfrm>
            <a:off x="269007" y="2336324"/>
            <a:ext cx="2286000" cy="340110"/>
          </a:xfrm>
          <a:prstGeom prst="rect">
            <a:avLst/>
          </a:prstGeom>
          <a:noFill/>
        </p:spPr>
        <p:txBody>
          <a:bodyPr wrap="none" lIns="0" tIns="0" rIns="0" bIns="0" rtlCol="0">
            <a:noAutofit/>
          </a:bodyPr>
          <a:lstStyle/>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lang="en-US" sz="1600" i="1" dirty="0">
                <a:solidFill>
                  <a:srgbClr val="67B419"/>
                </a:solidFill>
              </a:rPr>
              <a:t>Optimization </a:t>
            </a:r>
            <a:r>
              <a:rPr lang="en-US" sz="1600" i="1" dirty="0" smtClean="0">
                <a:solidFill>
                  <a:srgbClr val="67B419"/>
                </a:solidFill>
              </a:rPr>
              <a:t>model</a:t>
            </a:r>
            <a:endParaRPr lang="en-US" sz="1600" i="1" dirty="0">
              <a:solidFill>
                <a:srgbClr val="67B419"/>
              </a:solidFill>
            </a:endParaRPr>
          </a:p>
        </p:txBody>
      </p:sp>
      <mc:AlternateContent xmlns:mc="http://schemas.openxmlformats.org/markup-compatibility/2006" xmlns:a14="http://schemas.microsoft.com/office/drawing/2010/main">
        <mc:Choice Requires="a14">
          <p:sp>
            <p:nvSpPr>
              <p:cNvPr id="35" name="Rectangle 34"/>
              <p:cNvSpPr/>
              <p:nvPr/>
            </p:nvSpPr>
            <p:spPr>
              <a:xfrm>
                <a:off x="2195945" y="2549235"/>
                <a:ext cx="8904514" cy="5791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𝑚𝑖𝑛</m:t>
                      </m:r>
                      <m:r>
                        <a:rPr lang="en-US" sz="1600" b="0" i="1" smtClean="0">
                          <a:latin typeface="Cambria Math" panose="02040503050406030204" pitchFamily="18" charset="0"/>
                        </a:rPr>
                        <m:t>. </m:t>
                      </m:r>
                      <m:d>
                        <m:dPr>
                          <m:ctrlPr>
                            <a:rPr lang="en-US" sz="1600" b="0" i="1" smtClean="0">
                              <a:latin typeface="Cambria Math" panose="02040503050406030204" pitchFamily="18" charset="0"/>
                            </a:rPr>
                          </m:ctrlPr>
                        </m:dPr>
                        <m:e>
                          <m:r>
                            <a:rPr lang="en-US" sz="1600" i="1">
                              <a:latin typeface="Cambria Math" panose="02040503050406030204" pitchFamily="18" charset="0"/>
                            </a:rPr>
                            <m:t>𝐼𝑛𝑣𝑒𝑛𝑡𝑜𝑟𝑦</m:t>
                          </m:r>
                          <m:r>
                            <a:rPr lang="en-US" sz="1600" i="1">
                              <a:latin typeface="Cambria Math" panose="02040503050406030204" pitchFamily="18" charset="0"/>
                            </a:rPr>
                            <m:t> </m:t>
                          </m:r>
                          <m:r>
                            <m:rPr>
                              <m:sty m:val="p"/>
                            </m:rPr>
                            <a:rPr lang="en-US" sz="1600">
                              <a:latin typeface="Cambria Math" panose="02040503050406030204" pitchFamily="18" charset="0"/>
                            </a:rPr>
                            <m:t>cost</m:t>
                          </m:r>
                          <m:r>
                            <a:rPr lang="en-US" sz="1600">
                              <a:latin typeface="Cambria Math" panose="02040503050406030204" pitchFamily="18" charset="0"/>
                            </a:rPr>
                            <m:t>+</m:t>
                          </m:r>
                          <m:r>
                            <a:rPr lang="en-US" sz="1600" b="0" i="1" smtClean="0">
                              <a:latin typeface="Cambria Math" panose="02040503050406030204" pitchFamily="18" charset="0"/>
                            </a:rPr>
                            <m:t>𝐸𝑥𝑐𝑒𝑠𝑠</m:t>
                          </m:r>
                          <m:r>
                            <a:rPr lang="en-US" sz="1600" b="0" i="1" smtClean="0">
                              <a:latin typeface="Cambria Math" panose="02040503050406030204" pitchFamily="18" charset="0"/>
                            </a:rPr>
                            <m:t> </m:t>
                          </m:r>
                          <m:r>
                            <a:rPr lang="en-US" sz="1600" b="0" i="1" smtClean="0">
                              <a:latin typeface="Cambria Math" panose="02040503050406030204" pitchFamily="18" charset="0"/>
                            </a:rPr>
                            <m:t>𝑝𝑟𝑜𝑑𝑢𝑐𝑡𝑖𝑜𝑛</m:t>
                          </m:r>
                          <m:r>
                            <a:rPr lang="en-US" sz="1600" b="0" i="1" smtClean="0">
                              <a:latin typeface="Cambria Math" panose="02040503050406030204" pitchFamily="18" charset="0"/>
                            </a:rPr>
                            <m:t> </m:t>
                          </m:r>
                          <m:r>
                            <a:rPr lang="en-US" sz="1600" b="0" i="1" smtClean="0">
                              <a:latin typeface="Cambria Math" panose="02040503050406030204" pitchFamily="18" charset="0"/>
                            </a:rPr>
                            <m:t>𝑝𝑒𝑛𝑎𝑙𝑡𝑦</m:t>
                          </m:r>
                          <m:r>
                            <a:rPr lang="en-US" sz="1600" b="0" i="1" smtClean="0">
                              <a:latin typeface="Cambria Math" panose="02040503050406030204" pitchFamily="18" charset="0"/>
                            </a:rPr>
                            <m:t> </m:t>
                          </m:r>
                          <m:r>
                            <a:rPr lang="en-US" sz="1600" b="0" i="1" smtClean="0">
                              <a:latin typeface="Cambria Math" panose="02040503050406030204" pitchFamily="18" charset="0"/>
                            </a:rPr>
                            <m:t>𝑐𝑜𝑠𝑡</m:t>
                          </m:r>
                          <m:r>
                            <a:rPr lang="en-US" sz="1600" b="0" i="1" smtClean="0">
                              <a:latin typeface="Cambria Math" panose="02040503050406030204" pitchFamily="18" charset="0"/>
                            </a:rPr>
                            <m:t>+</m:t>
                          </m:r>
                          <m:r>
                            <a:rPr lang="en-US" sz="1600" i="1">
                              <a:latin typeface="Cambria Math" panose="02040503050406030204" pitchFamily="18" charset="0"/>
                            </a:rPr>
                            <m:t>𝐿𝑜𝑠𝑡</m:t>
                          </m:r>
                          <m:r>
                            <a:rPr lang="en-US" sz="1600" i="1">
                              <a:latin typeface="Cambria Math" panose="02040503050406030204" pitchFamily="18" charset="0"/>
                            </a:rPr>
                            <m:t> </m:t>
                          </m:r>
                          <m:r>
                            <a:rPr lang="en-US" sz="1600" i="1">
                              <a:latin typeface="Cambria Math" panose="02040503050406030204" pitchFamily="18" charset="0"/>
                            </a:rPr>
                            <m:t>𝑠𝑎𝑙𝑒𝑠</m:t>
                          </m:r>
                          <m:r>
                            <a:rPr lang="en-US" sz="1600" b="0" i="1" smtClean="0">
                              <a:latin typeface="Cambria Math" panose="02040503050406030204" pitchFamily="18" charset="0"/>
                            </a:rPr>
                            <m:t> </m:t>
                          </m:r>
                          <m:r>
                            <a:rPr lang="en-US" sz="1600" b="0" i="1" smtClean="0">
                              <a:latin typeface="Cambria Math" panose="02040503050406030204" pitchFamily="18" charset="0"/>
                            </a:rPr>
                            <m:t>𝑝𝑒𝑛𝑎𝑙𝑡𝑦</m:t>
                          </m:r>
                          <m:r>
                            <a:rPr lang="en-US" sz="1600" i="1">
                              <a:latin typeface="Cambria Math" panose="02040503050406030204" pitchFamily="18" charset="0"/>
                            </a:rPr>
                            <m:t> </m:t>
                          </m:r>
                          <m:r>
                            <a:rPr lang="en-US" sz="1600" i="1">
                              <a:latin typeface="Cambria Math" panose="02040503050406030204" pitchFamily="18" charset="0"/>
                            </a:rPr>
                            <m:t>𝑐𝑜𝑠𝑡</m:t>
                          </m:r>
                          <m:r>
                            <a:rPr lang="en-US" sz="1600" i="1">
                              <a:latin typeface="Cambria Math" panose="02040503050406030204" pitchFamily="18" charset="0"/>
                            </a:rPr>
                            <m:t>+</m:t>
                          </m:r>
                          <m:r>
                            <a:rPr lang="en-US" sz="1600" i="1">
                              <a:latin typeface="Cambria Math" panose="02040503050406030204" pitchFamily="18" charset="0"/>
                            </a:rPr>
                            <m:t>𝑂𝑣𝑒𝑟𝑡𝑖𝑚𝑒</m:t>
                          </m:r>
                          <m:r>
                            <a:rPr lang="en-US" sz="1600" i="1">
                              <a:latin typeface="Cambria Math" panose="02040503050406030204" pitchFamily="18" charset="0"/>
                            </a:rPr>
                            <m:t> </m:t>
                          </m:r>
                          <m:r>
                            <a:rPr lang="en-US" sz="1600" i="1">
                              <a:latin typeface="Cambria Math" panose="02040503050406030204" pitchFamily="18" charset="0"/>
                            </a:rPr>
                            <m:t>𝑐𝑜𝑠𝑡</m:t>
                          </m:r>
                          <m:r>
                            <a:rPr lang="en-US" sz="1600" i="1">
                              <a:latin typeface="Cambria Math" panose="02040503050406030204" pitchFamily="18" charset="0"/>
                            </a:rPr>
                            <m:t>+</m:t>
                          </m:r>
                          <m:r>
                            <a:rPr lang="en-US" sz="1600" i="1">
                              <a:latin typeface="Cambria Math" panose="02040503050406030204" pitchFamily="18" charset="0"/>
                            </a:rPr>
                            <m:t>𝐸𝑥𝑐𝑒𝑠𝑠</m:t>
                          </m:r>
                          <m:r>
                            <a:rPr lang="en-US" sz="1600" i="1">
                              <a:latin typeface="Cambria Math" panose="02040503050406030204" pitchFamily="18" charset="0"/>
                            </a:rPr>
                            <m:t> </m:t>
                          </m:r>
                          <m:r>
                            <a:rPr lang="en-US" sz="1600" i="1">
                              <a:latin typeface="Cambria Math" panose="02040503050406030204" pitchFamily="18" charset="0"/>
                            </a:rPr>
                            <m:t>𝑤𝑜𝑟𝑘</m:t>
                          </m:r>
                          <m:r>
                            <a:rPr lang="en-US" sz="1600" b="0" i="1" smtClean="0">
                              <a:latin typeface="Cambria Math" panose="02040503050406030204" pitchFamily="18" charset="0"/>
                            </a:rPr>
                            <m:t> </m:t>
                          </m:r>
                          <m:r>
                            <a:rPr lang="en-US" sz="1600" b="0" i="1" smtClean="0">
                              <a:latin typeface="Cambria Math" panose="02040503050406030204" pitchFamily="18" charset="0"/>
                            </a:rPr>
                            <m:t>h𝑜𝑢𝑟𝑠</m:t>
                          </m:r>
                          <m:r>
                            <a:rPr lang="en-US" sz="1600" b="0" i="1" smtClean="0">
                              <a:latin typeface="Cambria Math" panose="02040503050406030204" pitchFamily="18" charset="0"/>
                            </a:rPr>
                            <m:t> </m:t>
                          </m:r>
                          <m:r>
                            <a:rPr lang="en-US" sz="1600" i="1">
                              <a:latin typeface="Cambria Math" panose="02040503050406030204" pitchFamily="18" charset="0"/>
                            </a:rPr>
                            <m:t>𝑝𝑒𝑛𝑎𝑙𝑡𝑦</m:t>
                          </m:r>
                          <m:r>
                            <a:rPr lang="en-US" sz="1600" i="1">
                              <a:latin typeface="Cambria Math" panose="02040503050406030204" pitchFamily="18" charset="0"/>
                            </a:rPr>
                            <m:t> </m:t>
                          </m:r>
                          <m:r>
                            <a:rPr lang="en-US" sz="1600" i="1">
                              <a:latin typeface="Cambria Math" panose="02040503050406030204" pitchFamily="18" charset="0"/>
                            </a:rPr>
                            <m:t>𝑐𝑜𝑠𝑡</m:t>
                          </m:r>
                          <m:r>
                            <a:rPr lang="en-US" sz="1600" b="0" i="1" smtClean="0">
                              <a:latin typeface="Cambria Math" panose="02040503050406030204" pitchFamily="18" charset="0"/>
                            </a:rPr>
                            <m:t>+</m:t>
                          </m:r>
                          <m:r>
                            <a:rPr lang="en-US" sz="1600" b="0" i="1" smtClean="0">
                              <a:latin typeface="Cambria Math" panose="02040503050406030204" pitchFamily="18" charset="0"/>
                            </a:rPr>
                            <m:t>𝐸𝑥𝑐𝑒𝑠𝑠</m:t>
                          </m:r>
                          <m:r>
                            <a:rPr lang="en-US" sz="1600" i="1">
                              <a:latin typeface="Cambria Math" panose="02040503050406030204" pitchFamily="18" charset="0"/>
                            </a:rPr>
                            <m:t> </m:t>
                          </m:r>
                          <m:r>
                            <a:rPr lang="en-US" sz="1600" i="1">
                              <a:latin typeface="Cambria Math" panose="02040503050406030204" pitchFamily="18" charset="0"/>
                            </a:rPr>
                            <m:t>𝑚𝑎𝑐h𝑖𝑛𝑒</m:t>
                          </m:r>
                          <m:r>
                            <a:rPr lang="en-US" sz="1600" i="1">
                              <a:latin typeface="Cambria Math" panose="02040503050406030204" pitchFamily="18" charset="0"/>
                            </a:rPr>
                            <m:t> </m:t>
                          </m:r>
                          <m:r>
                            <a:rPr lang="en-US" sz="1600" b="0" i="1" smtClean="0">
                              <a:latin typeface="Cambria Math" panose="02040503050406030204" pitchFamily="18" charset="0"/>
                            </a:rPr>
                            <m:t>h𝑜𝑢𝑟𝑠</m:t>
                          </m:r>
                          <m:r>
                            <a:rPr lang="en-US" sz="1600" i="1">
                              <a:latin typeface="Cambria Math" panose="02040503050406030204" pitchFamily="18" charset="0"/>
                            </a:rPr>
                            <m:t> </m:t>
                          </m:r>
                          <m:r>
                            <a:rPr lang="en-US" sz="1600" i="1">
                              <a:latin typeface="Cambria Math" panose="02040503050406030204" pitchFamily="18" charset="0"/>
                            </a:rPr>
                            <m:t>𝑝𝑒𝑛𝑎𝑙𝑡𝑦</m:t>
                          </m:r>
                          <m:r>
                            <a:rPr lang="en-US" sz="1600" i="1">
                              <a:latin typeface="Cambria Math" panose="02040503050406030204" pitchFamily="18" charset="0"/>
                            </a:rPr>
                            <m:t> </m:t>
                          </m:r>
                          <m:r>
                            <a:rPr lang="en-US" sz="1600" i="1">
                              <a:latin typeface="Cambria Math" panose="02040503050406030204" pitchFamily="18" charset="0"/>
                            </a:rPr>
                            <m:t>𝑐𝑜𝑠𝑡</m:t>
                          </m:r>
                        </m:e>
                      </m:d>
                    </m:oMath>
                  </m:oMathPara>
                </a14:m>
                <a:endParaRPr lang="en-US" dirty="0"/>
              </a:p>
            </p:txBody>
          </p:sp>
        </mc:Choice>
        <mc:Fallback xmlns="">
          <p:sp>
            <p:nvSpPr>
              <p:cNvPr id="35" name="Rectangle 34"/>
              <p:cNvSpPr>
                <a:spLocks noRot="1" noChangeAspect="1" noMove="1" noResize="1" noEditPoints="1" noAdjustHandles="1" noChangeArrowheads="1" noChangeShapeType="1" noTextEdit="1"/>
              </p:cNvSpPr>
              <p:nvPr/>
            </p:nvSpPr>
            <p:spPr>
              <a:xfrm>
                <a:off x="2195945" y="2549235"/>
                <a:ext cx="8904514" cy="579133"/>
              </a:xfrm>
              <a:prstGeom prst="rect">
                <a:avLst/>
              </a:prstGeom>
              <a:blipFill>
                <a:blip r:embed="rId10"/>
                <a:stretch>
                  <a:fillRect t="-63158" r="-1916" b="-101053"/>
                </a:stretch>
              </a:blipFill>
            </p:spPr>
            <p:txBody>
              <a:bodyPr/>
              <a:lstStyle/>
              <a:p>
                <a:r>
                  <a:rPr lang="en-US">
                    <a:noFill/>
                  </a:rPr>
                  <a:t> </a:t>
                </a:r>
              </a:p>
            </p:txBody>
          </p:sp>
        </mc:Fallback>
      </mc:AlternateContent>
      <p:pic>
        <p:nvPicPr>
          <p:cNvPr id="42" name="Picture 41"/>
          <p:cNvPicPr>
            <a:picLocks noChangeAspect="1"/>
          </p:cNvPicPr>
          <p:nvPr/>
        </p:nvPicPr>
        <p:blipFill>
          <a:blip r:embed="rId11"/>
          <a:stretch>
            <a:fillRect/>
          </a:stretch>
        </p:blipFill>
        <p:spPr>
          <a:xfrm>
            <a:off x="5687417" y="3202103"/>
            <a:ext cx="5064502" cy="1688758"/>
          </a:xfrm>
          <a:prstGeom prst="rect">
            <a:avLst/>
          </a:prstGeom>
        </p:spPr>
      </p:pic>
      <p:sp>
        <p:nvSpPr>
          <p:cNvPr id="19" name="TextBox 18"/>
          <p:cNvSpPr txBox="1">
            <a:spLocks/>
          </p:cNvSpPr>
          <p:nvPr>
            <p:custDataLst>
              <p:tags r:id="rId1"/>
            </p:custDataLst>
          </p:nvPr>
        </p:nvSpPr>
        <p:spPr>
          <a:xfrm>
            <a:off x="1" y="18026"/>
            <a:ext cx="3773978"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algn="ctr" defTabSz="914400" eaLnBrk="1" fontAlgn="auto" latinLnBrk="0" hangingPunct="1">
              <a:lnSpc>
                <a:spcPct val="89000"/>
              </a:lnSpc>
              <a:buClrTx/>
              <a:buSzTx/>
              <a:buFontTx/>
              <a:buNone/>
              <a:tabLst/>
            </a:pPr>
            <a:r>
              <a:rPr kumimoji="0" lang="en-US" sz="2000" b="0" i="0" u="none" strike="noStrike" kern="0" cap="none" normalizeH="0" baseline="0" noProof="0" dirty="0" smtClean="0">
                <a:ln>
                  <a:noFill/>
                </a:ln>
                <a:effectLst/>
                <a:uLnTx/>
                <a:uFillTx/>
              </a:rPr>
              <a:t>Aggregate Production Planning</a:t>
            </a:r>
            <a:endParaRPr kumimoji="0" lang="en-US" sz="2000" b="0" i="0" u="none" strike="noStrike" kern="0" cap="none" normalizeH="0" baseline="0" noProof="0" dirty="0">
              <a:ln>
                <a:noFill/>
              </a:ln>
              <a:effectLst/>
              <a:uLnTx/>
              <a:uFillTx/>
            </a:endParaRPr>
          </a:p>
        </p:txBody>
      </p:sp>
    </p:spTree>
    <p:extLst>
      <p:ext uri="{BB962C8B-B14F-4D97-AF65-F5344CB8AC3E}">
        <p14:creationId xmlns:p14="http://schemas.microsoft.com/office/powerpoint/2010/main" val="1952911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1" name="Picture 10"/>
          <p:cNvPicPr>
            <a:picLocks/>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dirty="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a:ln>
                <a:noFill/>
              </a:ln>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a:ln>
                <a:noFill/>
              </a:ln>
              <a:effectLst/>
              <a:uLnTx/>
              <a:uFillTx/>
            </a:endParaRPr>
          </a:p>
        </p:txBody>
      </p:sp>
      <p:sp>
        <p:nvSpPr>
          <p:cNvPr id="16" name="Rectangle 15"/>
          <p:cNvSpPr>
            <a:spLocks/>
          </p:cNvSpPr>
          <p:nvPr>
            <p:custDataLst>
              <p:tags r:id="rId8"/>
            </p:custDataLst>
          </p:nvPr>
        </p:nvSpPr>
        <p:spPr>
          <a:xfrm>
            <a:off x="593090" y="5625946"/>
            <a:ext cx="9152890" cy="101524"/>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dirty="0">
                <a:ln>
                  <a:noFill/>
                </a:ln>
                <a:solidFill>
                  <a:srgbClr val="D70012"/>
                </a:solidFill>
                <a:effectLst/>
                <a:uLnTx/>
                <a:uFillTx/>
                <a:latin typeface="Bosch Office Sans"/>
                <a:ea typeface="+mn-ea"/>
                <a:cs typeface="+mn-cs"/>
              </a:rPr>
              <a:t>Internal </a:t>
            </a:r>
            <a:r>
              <a:rPr kumimoji="0" lang="en-US" sz="600" strike="noStrike" kern="0" cap="none" normalizeH="0" baseline="0" noProof="0" dirty="0">
                <a:ln>
                  <a:noFill/>
                </a:ln>
                <a:solidFill>
                  <a:srgbClr val="000000"/>
                </a:solidFill>
                <a:effectLst/>
                <a:uLnTx/>
                <a:uFillTx/>
                <a:ea typeface="+mn-ea"/>
                <a:cs typeface="+mn-cs"/>
              </a:rPr>
              <a:t>| RBEI/BE-II | </a:t>
            </a:r>
            <a:r>
              <a:rPr kumimoji="0" lang="en-US" sz="600" strike="noStrike" kern="0" cap="none" normalizeH="0" baseline="0" noProof="0" dirty="0" smtClean="0">
                <a:ln>
                  <a:noFill/>
                </a:ln>
                <a:solidFill>
                  <a:srgbClr val="000000"/>
                </a:solidFill>
                <a:effectLst/>
                <a:uLnTx/>
                <a:uFillTx/>
                <a:ea typeface="+mn-ea"/>
                <a:cs typeface="+mn-cs"/>
              </a:rPr>
              <a:t>2019-07-25</a:t>
            </a:r>
            <a:endParaRPr kumimoji="0" lang="en-US" sz="600" strike="noStrike" kern="0" cap="none" normalizeH="0" baseline="0" noProof="0" dirty="0">
              <a:ln>
                <a:noFill/>
              </a:ln>
              <a:solidFill>
                <a:srgbClr val="000000"/>
              </a:solidFill>
              <a:effectLst/>
              <a:uLnTx/>
              <a:uFillTx/>
              <a:ea typeface="+mn-ea"/>
              <a:cs typeface="+mn-cs"/>
            </a:endParaRPr>
          </a:p>
        </p:txBody>
      </p:sp>
      <p:sp>
        <p:nvSpPr>
          <p:cNvPr id="60" name="Title 1"/>
          <p:cNvSpPr txBox="1">
            <a:spLocks/>
          </p:cNvSpPr>
          <p:nvPr>
            <p:custDataLst>
              <p:tags r:id="rId9"/>
            </p:custDataLst>
          </p:nvPr>
        </p:nvSpPr>
        <p:spPr>
          <a:xfrm>
            <a:off x="411479" y="245307"/>
            <a:ext cx="3350030" cy="38862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nSpc>
                <a:spcPct val="89000"/>
              </a:lnSpc>
              <a:spcBef>
                <a:spcPts val="0"/>
              </a:spcBef>
            </a:pPr>
            <a:r>
              <a:rPr lang="en-US" sz="2400" b="1" kern="0" dirty="0" smtClean="0">
                <a:solidFill>
                  <a:srgbClr val="92D050"/>
                </a:solidFill>
                <a:ea typeface="+mn-ea"/>
                <a:cs typeface="+mn-cs"/>
              </a:rPr>
              <a:t>Pulp Modeler:</a:t>
            </a:r>
            <a:endParaRPr lang="en-US" sz="2400" b="1" kern="0" dirty="0">
              <a:solidFill>
                <a:srgbClr val="92D050"/>
              </a:solidFill>
              <a:ea typeface="+mn-ea"/>
              <a:cs typeface="+mn-cs"/>
            </a:endParaRPr>
          </a:p>
        </p:txBody>
      </p:sp>
      <p:sp>
        <p:nvSpPr>
          <p:cNvPr id="8" name="TextBox 7"/>
          <p:cNvSpPr txBox="1"/>
          <p:nvPr/>
        </p:nvSpPr>
        <p:spPr>
          <a:xfrm>
            <a:off x="1050361" y="1196921"/>
            <a:ext cx="2398243" cy="754855"/>
          </a:xfrm>
          <a:prstGeom prst="rect">
            <a:avLst/>
          </a:prstGeom>
          <a:solidFill>
            <a:srgbClr val="FFC000"/>
          </a:solidFill>
          <a:ln w="28575">
            <a:solidFill>
              <a:schemeClr val="tx1"/>
            </a:solidFill>
          </a:ln>
        </p:spPr>
        <p:txBody>
          <a:bodyPr wrap="none" lIns="0" tIns="0" rIns="0" bIns="0" rtlCol="0">
            <a:noAutofit/>
          </a:bodyPr>
          <a:lstStyle/>
          <a:p>
            <a:pPr marR="0" algn="ctr" defTabSz="914400" eaLnBrk="1" fontAlgn="auto" latinLnBrk="0" hangingPunct="1">
              <a:lnSpc>
                <a:spcPct val="107000"/>
              </a:lnSpc>
              <a:spcBef>
                <a:spcPts val="500"/>
              </a:spcBef>
              <a:spcAft>
                <a:spcPts val="0"/>
              </a:spcAft>
              <a:buClrTx/>
              <a:buSzTx/>
              <a:tabLst/>
            </a:pPr>
            <a:r>
              <a:rPr kumimoji="0" lang="en-US" sz="1800" b="0" i="0" u="none" strike="noStrike" kern="0" cap="none" spc="0" normalizeH="0" baseline="0" noProof="0" dirty="0" smtClean="0">
                <a:ln>
                  <a:noFill/>
                </a:ln>
                <a:solidFill>
                  <a:srgbClr val="000000"/>
                </a:solidFill>
                <a:effectLst/>
                <a:uLnTx/>
                <a:uFillTx/>
              </a:rPr>
              <a:t> </a:t>
            </a:r>
            <a:r>
              <a:rPr kumimoji="0" lang="en-US" sz="1800" b="1" i="0" u="none" strike="noStrike" kern="0" cap="none" spc="0" normalizeH="0" baseline="0" noProof="0" dirty="0" smtClean="0">
                <a:ln>
                  <a:noFill/>
                </a:ln>
                <a:solidFill>
                  <a:srgbClr val="000000"/>
                </a:solidFill>
                <a:effectLst/>
                <a:uLnTx/>
                <a:uFillTx/>
              </a:rPr>
              <a:t>Mathematical </a:t>
            </a:r>
          </a:p>
          <a:p>
            <a:pPr marR="0" algn="ctr" defTabSz="914400" eaLnBrk="1" fontAlgn="auto" latinLnBrk="0" hangingPunct="1">
              <a:lnSpc>
                <a:spcPct val="107000"/>
              </a:lnSpc>
              <a:spcBef>
                <a:spcPts val="500"/>
              </a:spcBef>
              <a:spcAft>
                <a:spcPts val="0"/>
              </a:spcAft>
              <a:buClrTx/>
              <a:buSzTx/>
              <a:tabLst/>
            </a:pPr>
            <a:r>
              <a:rPr kumimoji="0" lang="en-US" sz="1800" b="1" i="0" u="none" strike="noStrike" kern="0" cap="none" spc="0" normalizeH="0" baseline="0" noProof="0" dirty="0" smtClean="0">
                <a:ln>
                  <a:noFill/>
                </a:ln>
                <a:solidFill>
                  <a:srgbClr val="000000"/>
                </a:solidFill>
                <a:effectLst/>
                <a:uLnTx/>
                <a:uFillTx/>
              </a:rPr>
              <a:t>functions/constraints</a:t>
            </a:r>
          </a:p>
        </p:txBody>
      </p:sp>
      <p:sp>
        <p:nvSpPr>
          <p:cNvPr id="19" name="Right Arrow 18"/>
          <p:cNvSpPr/>
          <p:nvPr/>
        </p:nvSpPr>
        <p:spPr>
          <a:xfrm>
            <a:off x="3448604" y="1354838"/>
            <a:ext cx="1271294" cy="484632"/>
          </a:xfrm>
          <a:prstGeom prst="rightArrow">
            <a:avLst/>
          </a:prstGeom>
          <a:solidFill>
            <a:schemeClr val="tx2">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2" name="Rounded Rectangle 21"/>
          <p:cNvSpPr/>
          <p:nvPr/>
        </p:nvSpPr>
        <p:spPr>
          <a:xfrm>
            <a:off x="4719898" y="515041"/>
            <a:ext cx="2480653" cy="2155334"/>
          </a:xfrm>
          <a:prstGeom prst="roundRect">
            <a:avLst/>
          </a:prstGeom>
          <a:solidFill>
            <a:schemeClr val="accent6">
              <a:lumMod val="40000"/>
              <a:lumOff val="60000"/>
            </a:schemeClr>
          </a:solidFill>
          <a:ln w="19050"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4" name="Right Arrow 73"/>
          <p:cNvSpPr/>
          <p:nvPr/>
        </p:nvSpPr>
        <p:spPr>
          <a:xfrm>
            <a:off x="6904241" y="1921597"/>
            <a:ext cx="1664449" cy="484632"/>
          </a:xfrm>
          <a:prstGeom prst="rightArrow">
            <a:avLst/>
          </a:prstGeom>
          <a:solidFill>
            <a:schemeClr val="tx1">
              <a:lumMod val="75000"/>
              <a:lumOff val="2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5" name="Rectangle 74"/>
          <p:cNvSpPr/>
          <p:nvPr/>
        </p:nvSpPr>
        <p:spPr>
          <a:xfrm>
            <a:off x="8568690" y="1842223"/>
            <a:ext cx="1662546" cy="646331"/>
          </a:xfrm>
          <a:prstGeom prst="rect">
            <a:avLst/>
          </a:prstGeom>
          <a:solidFill>
            <a:srgbClr val="92D050"/>
          </a:solidFill>
          <a:ln w="28575">
            <a:solidFill>
              <a:schemeClr val="accent3">
                <a:lumMod val="50000"/>
              </a:schemeClr>
            </a:solidFill>
          </a:ln>
        </p:spPr>
        <p:txBody>
          <a:bodyPr wrap="square">
            <a:spAutoFit/>
          </a:bodyPr>
          <a:lstStyle/>
          <a:p>
            <a:pPr algn="ctr"/>
            <a:r>
              <a:rPr lang="en-US" b="1" kern="0" dirty="0" smtClean="0">
                <a:solidFill>
                  <a:srgbClr val="000000"/>
                </a:solidFill>
                <a:sym typeface="Wingdings" panose="05000000000000000000" pitchFamily="2" charset="2"/>
              </a:rPr>
              <a:t>CBC / Gurobi Solver</a:t>
            </a:r>
            <a:endParaRPr lang="en-US" b="1" dirty="0"/>
          </a:p>
        </p:txBody>
      </p:sp>
      <p:sp>
        <p:nvSpPr>
          <p:cNvPr id="18" name="Rectangle 17"/>
          <p:cNvSpPr/>
          <p:nvPr/>
        </p:nvSpPr>
        <p:spPr>
          <a:xfrm>
            <a:off x="5168077" y="641038"/>
            <a:ext cx="1552113" cy="646331"/>
          </a:xfrm>
          <a:prstGeom prst="rect">
            <a:avLst/>
          </a:prstGeom>
          <a:solidFill>
            <a:schemeClr val="accent4">
              <a:lumMod val="40000"/>
              <a:lumOff val="60000"/>
            </a:schemeClr>
          </a:solidFill>
          <a:ln w="19050">
            <a:solidFill>
              <a:schemeClr val="accent3">
                <a:lumMod val="50000"/>
              </a:schemeClr>
            </a:solidFill>
          </a:ln>
        </p:spPr>
        <p:txBody>
          <a:bodyPr wrap="square">
            <a:spAutoFit/>
          </a:bodyPr>
          <a:lstStyle/>
          <a:p>
            <a:pPr algn="ctr"/>
            <a:r>
              <a:rPr lang="en-US" kern="0" dirty="0">
                <a:solidFill>
                  <a:srgbClr val="000000"/>
                </a:solidFill>
                <a:sym typeface="Wingdings" panose="05000000000000000000" pitchFamily="2" charset="2"/>
              </a:rPr>
              <a:t>Python </a:t>
            </a:r>
            <a:endParaRPr lang="en-US" kern="0" dirty="0" smtClean="0">
              <a:solidFill>
                <a:srgbClr val="000000"/>
              </a:solidFill>
              <a:sym typeface="Wingdings" panose="05000000000000000000" pitchFamily="2" charset="2"/>
            </a:endParaRPr>
          </a:p>
          <a:p>
            <a:pPr algn="ctr"/>
            <a:r>
              <a:rPr lang="en-US" kern="0" dirty="0" smtClean="0">
                <a:solidFill>
                  <a:srgbClr val="000000"/>
                </a:solidFill>
                <a:sym typeface="Wingdings" panose="05000000000000000000" pitchFamily="2" charset="2"/>
              </a:rPr>
              <a:t>expressions </a:t>
            </a:r>
            <a:endParaRPr lang="en-US" dirty="0"/>
          </a:p>
        </p:txBody>
      </p:sp>
      <p:sp>
        <p:nvSpPr>
          <p:cNvPr id="70" name="Rectangle 69"/>
          <p:cNvSpPr/>
          <p:nvPr/>
        </p:nvSpPr>
        <p:spPr>
          <a:xfrm>
            <a:off x="4978053" y="1861329"/>
            <a:ext cx="1926188" cy="646331"/>
          </a:xfrm>
          <a:prstGeom prst="rect">
            <a:avLst/>
          </a:prstGeom>
          <a:solidFill>
            <a:schemeClr val="accent4">
              <a:lumMod val="40000"/>
              <a:lumOff val="60000"/>
            </a:schemeClr>
          </a:solidFill>
          <a:ln w="19050">
            <a:solidFill>
              <a:schemeClr val="accent3">
                <a:lumMod val="50000"/>
              </a:schemeClr>
            </a:solidFill>
          </a:ln>
        </p:spPr>
        <p:txBody>
          <a:bodyPr wrap="square">
            <a:spAutoFit/>
          </a:bodyPr>
          <a:lstStyle/>
          <a:p>
            <a:pPr algn="ctr"/>
            <a:r>
              <a:rPr lang="en-US" kern="0" dirty="0" smtClean="0">
                <a:solidFill>
                  <a:srgbClr val="000000"/>
                </a:solidFill>
                <a:sym typeface="Wingdings" panose="05000000000000000000" pitchFamily="2" charset="2"/>
              </a:rPr>
              <a:t>Matrix / vector representations</a:t>
            </a:r>
            <a:endParaRPr lang="en-US" dirty="0"/>
          </a:p>
        </p:txBody>
      </p:sp>
      <p:sp>
        <p:nvSpPr>
          <p:cNvPr id="71" name="Right Arrow 70"/>
          <p:cNvSpPr/>
          <p:nvPr/>
        </p:nvSpPr>
        <p:spPr>
          <a:xfrm rot="5400000">
            <a:off x="5654167" y="1332033"/>
            <a:ext cx="573960" cy="484632"/>
          </a:xfrm>
          <a:prstGeom prst="rightArrow">
            <a:avLst/>
          </a:prstGeom>
          <a:solidFill>
            <a:schemeClr val="tx2">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4" name="TextBox 23"/>
          <p:cNvSpPr txBox="1"/>
          <p:nvPr/>
        </p:nvSpPr>
        <p:spPr>
          <a:xfrm>
            <a:off x="3629203" y="1124300"/>
            <a:ext cx="810271" cy="295225"/>
          </a:xfrm>
          <a:prstGeom prst="rect">
            <a:avLst/>
          </a:prstGeom>
          <a:solidFill>
            <a:srgbClr val="00B0F0"/>
          </a:solidFill>
          <a:ln>
            <a:solidFill>
              <a:schemeClr val="tx1"/>
            </a:solidFill>
          </a:ln>
        </p:spPr>
        <p:txBody>
          <a:bodyPr wrap="non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kumimoji="0" lang="en-US" sz="2000" b="1" i="0" u="none" strike="noStrike" kern="0" cap="none" spc="0" normalizeH="0" baseline="0" noProof="0" dirty="0" err="1" smtClean="0">
                <a:ln>
                  <a:noFill/>
                </a:ln>
                <a:solidFill>
                  <a:srgbClr val="000000"/>
                </a:solidFill>
                <a:effectLst/>
                <a:uLnTx/>
                <a:uFillTx/>
              </a:rPr>
              <a:t>PuLP</a:t>
            </a:r>
            <a:endParaRPr kumimoji="0" lang="en-US" sz="2000" b="1" i="0" u="none" strike="noStrike" kern="0" cap="none" spc="0" normalizeH="0" baseline="0" noProof="0" dirty="0" smtClean="0">
              <a:ln>
                <a:noFill/>
              </a:ln>
              <a:solidFill>
                <a:srgbClr val="000000"/>
              </a:solidFill>
              <a:effectLst/>
              <a:uLnTx/>
              <a:uFillTx/>
            </a:endParaRPr>
          </a:p>
        </p:txBody>
      </p:sp>
      <p:sp>
        <p:nvSpPr>
          <p:cNvPr id="80" name="Title 1"/>
          <p:cNvSpPr>
            <a:spLocks noGrp="1"/>
          </p:cNvSpPr>
          <p:nvPr>
            <p:ph type="title"/>
            <p:custDataLst>
              <p:tags r:id="rId10"/>
            </p:custDataLst>
          </p:nvPr>
        </p:nvSpPr>
        <p:spPr>
          <a:xfrm>
            <a:off x="472647" y="2844749"/>
            <a:ext cx="2636312"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b="1" kern="0" dirty="0" smtClean="0">
                <a:solidFill>
                  <a:srgbClr val="92D050"/>
                </a:solidFill>
                <a:ea typeface="+mn-ea"/>
                <a:cs typeface="+mn-cs"/>
              </a:rPr>
              <a:t>Gurobi solver:</a:t>
            </a:r>
            <a:endParaRPr lang="en-US" sz="2400" b="1" kern="0" dirty="0">
              <a:solidFill>
                <a:srgbClr val="92D050"/>
              </a:solidFill>
              <a:ea typeface="+mn-ea"/>
              <a:cs typeface="+mn-cs"/>
            </a:endParaRPr>
          </a:p>
        </p:txBody>
      </p:sp>
      <p:sp>
        <p:nvSpPr>
          <p:cNvPr id="26" name="TextBox 25"/>
          <p:cNvSpPr txBox="1"/>
          <p:nvPr/>
        </p:nvSpPr>
        <p:spPr>
          <a:xfrm>
            <a:off x="1142987" y="3242990"/>
            <a:ext cx="4465663" cy="290855"/>
          </a:xfrm>
          <a:prstGeom prst="rect">
            <a:avLst/>
          </a:prstGeom>
          <a:noFill/>
        </p:spPr>
        <p:txBody>
          <a:bodyPr wrap="square" lIns="0" tIns="0" rIns="0" bIns="0" rtlCol="0">
            <a:noAutofit/>
          </a:bodyPr>
          <a:lstStyle/>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kumimoji="0" lang="en-US" sz="1800" b="0" i="0" u="none" strike="noStrike" kern="0" cap="none" spc="0" normalizeH="0" baseline="0" noProof="0" dirty="0" smtClean="0">
                <a:ln>
                  <a:noFill/>
                </a:ln>
                <a:solidFill>
                  <a:srgbClr val="000000"/>
                </a:solidFill>
                <a:effectLst/>
                <a:uLnTx/>
                <a:uFillTx/>
              </a:rPr>
              <a:t>Simplex method</a:t>
            </a:r>
          </a:p>
        </p:txBody>
      </p:sp>
      <p:sp>
        <p:nvSpPr>
          <p:cNvPr id="81" name="Title 1"/>
          <p:cNvSpPr txBox="1">
            <a:spLocks/>
          </p:cNvSpPr>
          <p:nvPr>
            <p:custDataLst>
              <p:tags r:id="rId11"/>
            </p:custDataLst>
          </p:nvPr>
        </p:nvSpPr>
        <p:spPr>
          <a:xfrm>
            <a:off x="472647" y="3954280"/>
            <a:ext cx="1987920" cy="38862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nSpc>
                <a:spcPct val="89000"/>
              </a:lnSpc>
              <a:spcBef>
                <a:spcPts val="0"/>
              </a:spcBef>
            </a:pPr>
            <a:r>
              <a:rPr lang="en-US" sz="2400" b="1" kern="0" smtClean="0">
                <a:solidFill>
                  <a:srgbClr val="92D050"/>
                </a:solidFill>
                <a:ea typeface="+mn-ea"/>
                <a:cs typeface="+mn-cs"/>
              </a:rPr>
              <a:t>CBC solver:</a:t>
            </a:r>
            <a:endParaRPr lang="en-US" sz="2400" b="1" kern="0" dirty="0">
              <a:solidFill>
                <a:srgbClr val="92D050"/>
              </a:solidFill>
              <a:ea typeface="+mn-ea"/>
              <a:cs typeface="+mn-cs"/>
            </a:endParaRPr>
          </a:p>
        </p:txBody>
      </p:sp>
      <p:sp>
        <p:nvSpPr>
          <p:cNvPr id="82" name="TextBox 81"/>
          <p:cNvSpPr txBox="1"/>
          <p:nvPr/>
        </p:nvSpPr>
        <p:spPr>
          <a:xfrm>
            <a:off x="1142987" y="4352521"/>
            <a:ext cx="4465663" cy="290855"/>
          </a:xfrm>
          <a:prstGeom prst="rect">
            <a:avLst/>
          </a:prstGeom>
          <a:noFill/>
        </p:spPr>
        <p:txBody>
          <a:bodyPr wrap="square" lIns="0" tIns="0" rIns="0" bIns="0" rtlCol="0">
            <a:noAutofit/>
          </a:bodyPr>
          <a:lstStyle/>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kumimoji="0" lang="en-US" sz="1800" b="0" i="0" u="none" strike="noStrike" kern="0" cap="none" spc="0" normalizeH="0" baseline="0" noProof="0" dirty="0" smtClean="0">
                <a:ln>
                  <a:noFill/>
                </a:ln>
                <a:solidFill>
                  <a:srgbClr val="000000"/>
                </a:solidFill>
                <a:effectLst/>
                <a:uLnTx/>
                <a:uFillTx/>
              </a:rPr>
              <a:t>Branch</a:t>
            </a:r>
            <a:r>
              <a:rPr kumimoji="0" lang="en-US" sz="1800" b="0" i="0" u="none" strike="noStrike" kern="0" cap="none" spc="0" normalizeH="0" noProof="0" dirty="0" smtClean="0">
                <a:ln>
                  <a:noFill/>
                </a:ln>
                <a:solidFill>
                  <a:srgbClr val="000000"/>
                </a:solidFill>
                <a:effectLst/>
                <a:uLnTx/>
                <a:uFillTx/>
              </a:rPr>
              <a:t> and bound algorithm</a:t>
            </a:r>
            <a:endParaRPr kumimoji="0" lang="en-US" sz="1800" b="0" i="0" u="none" strike="noStrike" kern="0" cap="none" spc="0" normalizeH="0" baseline="0" noProof="0" dirty="0"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599411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703" y="499784"/>
            <a:ext cx="4076805" cy="323276"/>
          </a:xfrm>
        </p:spPr>
        <p:txBody>
          <a:bodyPr/>
          <a:lstStyle/>
          <a:p>
            <a:pPr marL="285750" indent="-285750">
              <a:buFont typeface="Arial" panose="020B0604020202020204" pitchFamily="34" charset="0"/>
              <a:buChar char="•"/>
            </a:pPr>
            <a:r>
              <a:rPr lang="en-US" b="1" dirty="0" smtClean="0">
                <a:solidFill>
                  <a:srgbClr val="92D050"/>
                </a:solidFill>
              </a:rPr>
              <a:t>Key points of solution approach:</a:t>
            </a:r>
            <a:endParaRPr lang="en-US" b="1" dirty="0">
              <a:solidFill>
                <a:srgbClr val="92D050"/>
              </a:solidFill>
            </a:endParaRPr>
          </a:p>
        </p:txBody>
      </p:sp>
      <p:sp>
        <p:nvSpPr>
          <p:cNvPr id="4" name="Isosceles Triangle 3"/>
          <p:cNvSpPr/>
          <p:nvPr/>
        </p:nvSpPr>
        <p:spPr>
          <a:xfrm>
            <a:off x="4816951" y="1315425"/>
            <a:ext cx="2647877" cy="1013936"/>
          </a:xfrm>
          <a:prstGeom prst="triangle">
            <a:avLst/>
          </a:prstGeom>
          <a:solidFill>
            <a:srgbClr val="FF7C80"/>
          </a:solidFill>
          <a:ln w="9525" cap="flat" cmpd="sng" algn="ctr">
            <a:solidFill>
              <a:srgbClr val="FF000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cxnSp>
        <p:nvCxnSpPr>
          <p:cNvPr id="5" name="Straight Arrow Connector 4"/>
          <p:cNvCxnSpPr/>
          <p:nvPr/>
        </p:nvCxnSpPr>
        <p:spPr>
          <a:xfrm flipV="1">
            <a:off x="4816951" y="2345672"/>
            <a:ext cx="29026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4816951" y="882632"/>
            <a:ext cx="0" cy="1463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16200000">
            <a:off x="4283244" y="1571905"/>
            <a:ext cx="877059" cy="306449"/>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200" b="1" i="0" u="none" strike="noStrike" kern="0" cap="none" spc="0" normalizeH="0" baseline="0" noProof="0" dirty="0" smtClean="0">
                <a:ln>
                  <a:noFill/>
                </a:ln>
                <a:solidFill>
                  <a:srgbClr val="000000"/>
                </a:solidFill>
                <a:effectLst/>
                <a:uLnTx/>
                <a:uFillTx/>
              </a:rPr>
              <a:t>Probability</a:t>
            </a:r>
          </a:p>
        </p:txBody>
      </p:sp>
      <p:sp>
        <p:nvSpPr>
          <p:cNvPr id="8" name="TextBox 7"/>
          <p:cNvSpPr txBox="1"/>
          <p:nvPr/>
        </p:nvSpPr>
        <p:spPr>
          <a:xfrm flipH="1">
            <a:off x="6033745" y="2386531"/>
            <a:ext cx="500854" cy="117137"/>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200" b="1" i="0" u="none" strike="noStrike" kern="0" cap="none" spc="0" normalizeH="0" baseline="0" noProof="0" dirty="0" smtClean="0">
                <a:ln>
                  <a:noFill/>
                </a:ln>
                <a:solidFill>
                  <a:srgbClr val="000000"/>
                </a:solidFill>
                <a:effectLst/>
                <a:uLnTx/>
                <a:uFillTx/>
              </a:rPr>
              <a:t>1000</a:t>
            </a:r>
          </a:p>
        </p:txBody>
      </p:sp>
      <p:sp>
        <p:nvSpPr>
          <p:cNvPr id="9" name="TextBox 8"/>
          <p:cNvSpPr txBox="1"/>
          <p:nvPr/>
        </p:nvSpPr>
        <p:spPr>
          <a:xfrm flipH="1">
            <a:off x="4713605" y="2403580"/>
            <a:ext cx="512283" cy="141684"/>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200" b="1" i="0" u="none" strike="noStrike" kern="0" cap="none" spc="0" normalizeH="0" baseline="0" noProof="0" dirty="0" smtClean="0">
                <a:ln>
                  <a:noFill/>
                </a:ln>
                <a:solidFill>
                  <a:srgbClr val="000000"/>
                </a:solidFill>
                <a:effectLst/>
                <a:uLnTx/>
                <a:uFillTx/>
              </a:rPr>
              <a:t>950</a:t>
            </a:r>
          </a:p>
        </p:txBody>
      </p:sp>
      <p:sp>
        <p:nvSpPr>
          <p:cNvPr id="10" name="TextBox 9"/>
          <p:cNvSpPr txBox="1"/>
          <p:nvPr/>
        </p:nvSpPr>
        <p:spPr>
          <a:xfrm flipH="1">
            <a:off x="7247760" y="2402367"/>
            <a:ext cx="434135" cy="128752"/>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200" b="1" i="0" u="none" strike="noStrike" kern="0" cap="none" spc="0" normalizeH="0" baseline="0" noProof="0" dirty="0" smtClean="0">
                <a:ln>
                  <a:noFill/>
                </a:ln>
                <a:solidFill>
                  <a:srgbClr val="000000"/>
                </a:solidFill>
                <a:effectLst/>
                <a:uLnTx/>
                <a:uFillTx/>
              </a:rPr>
              <a:t>1050</a:t>
            </a:r>
          </a:p>
        </p:txBody>
      </p:sp>
      <p:sp>
        <p:nvSpPr>
          <p:cNvPr id="15" name="TextBox 14"/>
          <p:cNvSpPr txBox="1"/>
          <p:nvPr/>
        </p:nvSpPr>
        <p:spPr>
          <a:xfrm flipH="1">
            <a:off x="5895960" y="2597219"/>
            <a:ext cx="668730" cy="246610"/>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200" b="1" i="0" u="none" strike="noStrike" kern="0" cap="none" spc="0" normalizeH="0" baseline="0" noProof="0" dirty="0" smtClean="0">
                <a:ln>
                  <a:noFill/>
                </a:ln>
                <a:solidFill>
                  <a:srgbClr val="000000"/>
                </a:solidFill>
                <a:effectLst/>
                <a:uLnTx/>
                <a:uFillTx/>
              </a:rPr>
              <a:t>Demand</a:t>
            </a:r>
          </a:p>
        </p:txBody>
      </p:sp>
      <p:cxnSp>
        <p:nvCxnSpPr>
          <p:cNvPr id="17" name="Straight Connector 16"/>
          <p:cNvCxnSpPr/>
          <p:nvPr/>
        </p:nvCxnSpPr>
        <p:spPr>
          <a:xfrm>
            <a:off x="4964337" y="2212604"/>
            <a:ext cx="0" cy="13716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25049" y="2109177"/>
            <a:ext cx="0" cy="256032"/>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295714" y="1957052"/>
            <a:ext cx="0" cy="36576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474184" y="1822393"/>
            <a:ext cx="0" cy="54864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659835" y="1679409"/>
            <a:ext cx="0" cy="64008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827730" y="1545572"/>
            <a:ext cx="0" cy="82296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40889" y="1323521"/>
            <a:ext cx="0" cy="100584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76410" y="1542249"/>
            <a:ext cx="0" cy="82296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959976" y="1450343"/>
            <a:ext cx="0" cy="91440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292831" y="1431272"/>
            <a:ext cx="0" cy="932688"/>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635148" y="1679722"/>
            <a:ext cx="0" cy="64008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779707" y="1792460"/>
            <a:ext cx="0" cy="54864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924847" y="1896459"/>
            <a:ext cx="0" cy="45720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085559" y="2055041"/>
            <a:ext cx="0" cy="27432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247760" y="2162792"/>
            <a:ext cx="0" cy="182880"/>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a:off x="4815090" y="1951999"/>
                <a:ext cx="232756" cy="241069"/>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ctrlPr>
                        </m:sSubPr>
                        <m:e>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𝒅</m:t>
                          </m:r>
                        </m:e>
                        <m:sub>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𝟏</m:t>
                          </m:r>
                        </m:sub>
                      </m:sSub>
                    </m:oMath>
                  </m:oMathPara>
                </a14:m>
                <a:endParaRPr kumimoji="0" lang="en-US" sz="900" b="1" i="0" u="none" strike="noStrike" kern="0" cap="none" spc="0" normalizeH="0" baseline="0" noProof="0" dirty="0" err="1" smtClean="0">
                  <a:ln>
                    <a:noFill/>
                  </a:ln>
                  <a:solidFill>
                    <a:schemeClr val="accent1"/>
                  </a:solidFill>
                  <a:effectLst/>
                  <a:uLnTx/>
                  <a:uFillTx/>
                </a:endParaRPr>
              </a:p>
            </p:txBody>
          </p:sp>
        </mc:Choice>
        <mc:Fallback xmlns="">
          <p:sp>
            <p:nvSpPr>
              <p:cNvPr id="34" name="TextBox 33"/>
              <p:cNvSpPr txBox="1">
                <a:spLocks noRot="1" noChangeAspect="1" noMove="1" noResize="1" noEditPoints="1" noAdjustHandles="1" noChangeArrowheads="1" noChangeShapeType="1" noTextEdit="1"/>
              </p:cNvSpPr>
              <p:nvPr/>
            </p:nvSpPr>
            <p:spPr>
              <a:xfrm>
                <a:off x="4815090" y="1951999"/>
                <a:ext cx="232756" cy="24106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958710" y="1822393"/>
                <a:ext cx="232756" cy="241069"/>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ctrlPr>
                        </m:sSubPr>
                        <m:e>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𝒅</m:t>
                          </m:r>
                        </m:e>
                        <m:sub>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𝟐</m:t>
                          </m:r>
                        </m:sub>
                      </m:sSub>
                    </m:oMath>
                  </m:oMathPara>
                </a14:m>
                <a:endParaRPr kumimoji="0" lang="en-US" sz="900" b="1" i="0" u="none" strike="noStrike" kern="0" cap="none" spc="0" normalizeH="0" baseline="0" noProof="0" dirty="0" err="1" smtClean="0">
                  <a:ln>
                    <a:noFill/>
                  </a:ln>
                  <a:solidFill>
                    <a:schemeClr val="accent1"/>
                  </a:solidFill>
                  <a:effectLst/>
                  <a:uLnTx/>
                  <a:uFillTx/>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958710" y="1822393"/>
                <a:ext cx="232756" cy="24106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5054138" y="1672905"/>
                <a:ext cx="287588" cy="224811"/>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ctrlPr>
                        </m:sSubPr>
                        <m:e>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𝒅</m:t>
                          </m:r>
                        </m:e>
                        <m:sub>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𝟑</m:t>
                          </m:r>
                        </m:sub>
                      </m:sSub>
                    </m:oMath>
                  </m:oMathPara>
                </a14:m>
                <a:endParaRPr kumimoji="0" lang="en-US" sz="900" b="1" i="0" u="none" strike="noStrike" kern="0" cap="none" spc="0" normalizeH="0" baseline="0" noProof="0" dirty="0" err="1" smtClean="0">
                  <a:ln>
                    <a:noFill/>
                  </a:ln>
                  <a:solidFill>
                    <a:schemeClr val="accent1"/>
                  </a:solidFill>
                  <a:effectLst/>
                  <a:uLnTx/>
                  <a:uFillTx/>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5054138" y="1672905"/>
                <a:ext cx="287588" cy="22481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033269" y="1014177"/>
                <a:ext cx="232756" cy="241069"/>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ctrlPr>
                        </m:sSubPr>
                        <m:e>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𝒅</m:t>
                          </m:r>
                        </m:e>
                        <m:sub>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𝟖</m:t>
                          </m:r>
                        </m:sub>
                      </m:sSub>
                    </m:oMath>
                  </m:oMathPara>
                </a14:m>
                <a:endParaRPr kumimoji="0" lang="en-US" sz="900" b="1" i="0" u="none" strike="noStrike" kern="0" cap="none" spc="0" normalizeH="0" baseline="0" noProof="0" dirty="0" err="1" smtClean="0">
                  <a:ln>
                    <a:noFill/>
                  </a:ln>
                  <a:solidFill>
                    <a:schemeClr val="accent1"/>
                  </a:solidFill>
                  <a:effectLst/>
                  <a:uLnTx/>
                  <a:uFillTx/>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033269" y="1014177"/>
                <a:ext cx="232756" cy="24106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406848" y="1298894"/>
                <a:ext cx="232756" cy="241069"/>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ctrlPr>
                        </m:sSubPr>
                        <m:e>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𝒅</m:t>
                          </m:r>
                        </m:e>
                        <m:sub>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𝟏𝟎</m:t>
                          </m:r>
                        </m:sub>
                      </m:sSub>
                    </m:oMath>
                  </m:oMathPara>
                </a14:m>
                <a:endParaRPr kumimoji="0" lang="en-US" sz="900" b="1" i="0" u="none" strike="noStrike" kern="0" cap="none" spc="0" normalizeH="0" baseline="0" noProof="0" dirty="0" err="1" smtClean="0">
                  <a:ln>
                    <a:noFill/>
                  </a:ln>
                  <a:solidFill>
                    <a:schemeClr val="accent1"/>
                  </a:solidFill>
                  <a:effectLst/>
                  <a:uLnTx/>
                  <a:uFillTx/>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6406848" y="1298894"/>
                <a:ext cx="232756" cy="241069"/>
              </a:xfrm>
              <a:prstGeom prst="rect">
                <a:avLst/>
              </a:prstGeom>
              <a:blipFill>
                <a:blip r:embed="rId7"/>
                <a:stretch>
                  <a:fillRect l="-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586097" y="1393819"/>
                <a:ext cx="232756" cy="241069"/>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ctrlPr>
                        </m:sSubPr>
                        <m:e>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𝒅</m:t>
                          </m:r>
                        </m:e>
                        <m:sub>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𝟏𝟏</m:t>
                          </m:r>
                        </m:sub>
                      </m:sSub>
                    </m:oMath>
                  </m:oMathPara>
                </a14:m>
                <a:endParaRPr kumimoji="0" lang="en-US" sz="900" b="1" i="0" u="none" strike="noStrike" kern="0" cap="none" spc="0" normalizeH="0" baseline="0" noProof="0" dirty="0" err="1" smtClean="0">
                  <a:ln>
                    <a:noFill/>
                  </a:ln>
                  <a:solidFill>
                    <a:schemeClr val="accent1"/>
                  </a:solidFill>
                  <a:effectLst/>
                  <a:uLnTx/>
                  <a:uFillTx/>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586097" y="1393819"/>
                <a:ext cx="232756" cy="241069"/>
              </a:xfrm>
              <a:prstGeom prst="rect">
                <a:avLst/>
              </a:prstGeom>
              <a:blipFill>
                <a:blip r:embed="rId8"/>
                <a:stretch>
                  <a:fillRect l="-5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751827" y="1562345"/>
                <a:ext cx="289052" cy="235619"/>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ctrlPr>
                        </m:sSubPr>
                        <m:e>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𝒅</m:t>
                          </m:r>
                        </m:e>
                        <m:sub>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𝟏𝟐</m:t>
                          </m:r>
                        </m:sub>
                      </m:sSub>
                    </m:oMath>
                  </m:oMathPara>
                </a14:m>
                <a:endParaRPr kumimoji="0" lang="en-US" sz="900" b="1" i="0" u="none" strike="noStrike" kern="0" cap="none" spc="0" normalizeH="0" baseline="0" noProof="0" dirty="0" err="1" smtClean="0">
                  <a:ln>
                    <a:noFill/>
                  </a:ln>
                  <a:solidFill>
                    <a:schemeClr val="accent1"/>
                  </a:solidFill>
                  <a:effectLst/>
                  <a:uLnTx/>
                  <a:uFillTx/>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751827" y="1562345"/>
                <a:ext cx="289052" cy="23561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6214839" y="1152999"/>
                <a:ext cx="232756" cy="241069"/>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ctrlPr>
                        </m:sSubPr>
                        <m:e>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𝒅</m:t>
                          </m:r>
                        </m:e>
                        <m:sub>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𝟗</m:t>
                          </m:r>
                        </m:sub>
                      </m:sSub>
                    </m:oMath>
                  </m:oMathPara>
                </a14:m>
                <a:endParaRPr kumimoji="0" lang="en-US" sz="1100" b="1" i="0" u="none" strike="noStrike" kern="0" cap="none" spc="0" normalizeH="0" baseline="0" noProof="0" dirty="0" err="1" smtClean="0">
                  <a:ln>
                    <a:noFill/>
                  </a:ln>
                  <a:solidFill>
                    <a:schemeClr val="accent1"/>
                  </a:solidFill>
                  <a:effectLst/>
                  <a:uLnTx/>
                  <a:uFillTx/>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6214839" y="1152999"/>
                <a:ext cx="232756" cy="24106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896404" y="1691008"/>
                <a:ext cx="232756" cy="241069"/>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ctrlPr>
                        </m:sSubPr>
                        <m:e>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𝒅</m:t>
                          </m:r>
                        </m:e>
                        <m:sub>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𝟏𝟑</m:t>
                          </m:r>
                        </m:sub>
                      </m:sSub>
                    </m:oMath>
                  </m:oMathPara>
                </a14:m>
                <a:endParaRPr kumimoji="0" lang="en-US" sz="900" b="1" i="0" u="none" strike="noStrike" kern="0" cap="none" spc="0" normalizeH="0" baseline="0" noProof="0" dirty="0" err="1" smtClean="0">
                  <a:ln>
                    <a:noFill/>
                  </a:ln>
                  <a:solidFill>
                    <a:schemeClr val="accent1"/>
                  </a:solidFill>
                  <a:effectLst/>
                  <a:uLnTx/>
                  <a:uFillTx/>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6896404" y="1691008"/>
                <a:ext cx="232756" cy="241069"/>
              </a:xfrm>
              <a:prstGeom prst="rect">
                <a:avLst/>
              </a:prstGeom>
              <a:blipFill>
                <a:blip r:embed="rId11"/>
                <a:stretch>
                  <a:fillRect l="-5263" r="-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7073550" y="1811577"/>
                <a:ext cx="232756" cy="241069"/>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ctrlPr>
                        </m:sSubPr>
                        <m:e>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𝒅</m:t>
                          </m:r>
                        </m:e>
                        <m:sub>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𝟏𝟒</m:t>
                          </m:r>
                        </m:sub>
                      </m:sSub>
                    </m:oMath>
                  </m:oMathPara>
                </a14:m>
                <a:endParaRPr kumimoji="0" lang="en-US" sz="900" b="1" i="0" u="none" strike="noStrike" kern="0" cap="none" spc="0" normalizeH="0" baseline="0" noProof="0" dirty="0" err="1" smtClean="0">
                  <a:ln>
                    <a:noFill/>
                  </a:ln>
                  <a:solidFill>
                    <a:schemeClr val="accent1"/>
                  </a:solidFill>
                  <a:effectLst/>
                  <a:uLnTx/>
                  <a:uFillTx/>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7073550" y="1811577"/>
                <a:ext cx="232756" cy="241069"/>
              </a:xfrm>
              <a:prstGeom prst="rect">
                <a:avLst/>
              </a:prstGeom>
              <a:blipFill>
                <a:blip r:embed="rId12"/>
                <a:stretch>
                  <a:fillRect l="-5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7279141" y="1954324"/>
                <a:ext cx="232756" cy="241069"/>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ctrlPr>
                        </m:sSubPr>
                        <m:e>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𝒅</m:t>
                          </m:r>
                        </m:e>
                        <m:sub>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𝟏𝟓</m:t>
                          </m:r>
                        </m:sub>
                      </m:sSub>
                    </m:oMath>
                  </m:oMathPara>
                </a14:m>
                <a:endParaRPr kumimoji="0" lang="en-US" sz="900" b="1" i="0" u="none" strike="noStrike" kern="0" cap="none" spc="0" normalizeH="0" baseline="0" noProof="0" dirty="0" err="1" smtClean="0">
                  <a:ln>
                    <a:noFill/>
                  </a:ln>
                  <a:solidFill>
                    <a:schemeClr val="accent1"/>
                  </a:solidFill>
                  <a:effectLst/>
                  <a:uLnTx/>
                  <a:uFillTx/>
                </a:endParaRPr>
              </a:p>
            </p:txBody>
          </p:sp>
        </mc:Choice>
        <mc:Fallback xmlns="">
          <p:sp>
            <p:nvSpPr>
              <p:cNvPr id="48" name="TextBox 47"/>
              <p:cNvSpPr txBox="1">
                <a:spLocks noRot="1" noChangeAspect="1" noMove="1" noResize="1" noEditPoints="1" noAdjustHandles="1" noChangeArrowheads="1" noChangeShapeType="1" noTextEdit="1"/>
              </p:cNvSpPr>
              <p:nvPr/>
            </p:nvSpPr>
            <p:spPr>
              <a:xfrm>
                <a:off x="7279141" y="1954324"/>
                <a:ext cx="232756" cy="241069"/>
              </a:xfrm>
              <a:prstGeom prst="rect">
                <a:avLst/>
              </a:prstGeom>
              <a:blipFill>
                <a:blip r:embed="rId13"/>
                <a:stretch>
                  <a:fillRect l="-5263" r="-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5272453" y="1527010"/>
                <a:ext cx="232756" cy="241069"/>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ctrlPr>
                        </m:sSubPr>
                        <m:e>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𝒅</m:t>
                          </m:r>
                        </m:e>
                        <m:sub>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𝟒</m:t>
                          </m:r>
                        </m:sub>
                      </m:sSub>
                    </m:oMath>
                  </m:oMathPara>
                </a14:m>
                <a:endParaRPr kumimoji="0" lang="en-US" sz="900" b="1" i="0" u="none" strike="noStrike" kern="0" cap="none" spc="0" normalizeH="0" baseline="0" noProof="0" dirty="0" err="1" smtClean="0">
                  <a:ln>
                    <a:noFill/>
                  </a:ln>
                  <a:solidFill>
                    <a:schemeClr val="accent1"/>
                  </a:solidFill>
                  <a:effectLst/>
                  <a:uLnTx/>
                  <a:uFillTx/>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5272453" y="1527010"/>
                <a:ext cx="232756" cy="24106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5435936" y="1428468"/>
                <a:ext cx="232756" cy="241069"/>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ctrlPr>
                        </m:sSubPr>
                        <m:e>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𝒅</m:t>
                          </m:r>
                        </m:e>
                        <m:sub>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𝟓</m:t>
                          </m:r>
                        </m:sub>
                      </m:sSub>
                    </m:oMath>
                  </m:oMathPara>
                </a14:m>
                <a:endParaRPr kumimoji="0" lang="en-US" sz="900" b="1" i="0" u="none" strike="noStrike" kern="0" cap="none" spc="0" normalizeH="0" baseline="0" noProof="0" dirty="0" err="1" smtClean="0">
                  <a:ln>
                    <a:noFill/>
                  </a:ln>
                  <a:solidFill>
                    <a:schemeClr val="accent1"/>
                  </a:solidFill>
                  <a:effectLst/>
                  <a:uLnTx/>
                  <a:uFillTx/>
                </a:endParaRPr>
              </a:p>
            </p:txBody>
          </p:sp>
        </mc:Choice>
        <mc:Fallback xmlns="">
          <p:sp>
            <p:nvSpPr>
              <p:cNvPr id="50" name="TextBox 49"/>
              <p:cNvSpPr txBox="1">
                <a:spLocks noRot="1" noChangeAspect="1" noMove="1" noResize="1" noEditPoints="1" noAdjustHandles="1" noChangeArrowheads="1" noChangeShapeType="1" noTextEdit="1"/>
              </p:cNvSpPr>
              <p:nvPr/>
            </p:nvSpPr>
            <p:spPr>
              <a:xfrm>
                <a:off x="5435936" y="1428468"/>
                <a:ext cx="232756" cy="24106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a:off x="5594974" y="1290360"/>
                <a:ext cx="232756" cy="241069"/>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ctrlPr>
                        </m:sSubPr>
                        <m:e>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𝒅</m:t>
                          </m:r>
                        </m:e>
                        <m:sub>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𝟔</m:t>
                          </m:r>
                        </m:sub>
                      </m:sSub>
                    </m:oMath>
                  </m:oMathPara>
                </a14:m>
                <a:endParaRPr kumimoji="0" lang="en-US" sz="900" b="1" i="0" u="none" strike="noStrike" kern="0" cap="none" spc="0" normalizeH="0" baseline="0" noProof="0" dirty="0" err="1" smtClean="0">
                  <a:ln>
                    <a:noFill/>
                  </a:ln>
                  <a:solidFill>
                    <a:schemeClr val="accent1"/>
                  </a:solidFill>
                  <a:effectLst/>
                  <a:uLnTx/>
                  <a:uFillTx/>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5594974" y="1290360"/>
                <a:ext cx="232756" cy="24106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5798346" y="1136703"/>
                <a:ext cx="232756" cy="241069"/>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ctrlPr>
                        </m:sSubPr>
                        <m:e>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𝒅</m:t>
                          </m:r>
                        </m:e>
                        <m:sub>
                          <m:r>
                            <a:rPr kumimoji="0" lang="en-US" sz="900" b="1" i="1" u="none" strike="noStrike" kern="0" cap="none" spc="0" normalizeH="0" baseline="0" noProof="0" smtClean="0">
                              <a:ln>
                                <a:noFill/>
                              </a:ln>
                              <a:solidFill>
                                <a:schemeClr val="accent1"/>
                              </a:solidFill>
                              <a:effectLst/>
                              <a:uLnTx/>
                              <a:uFillTx/>
                              <a:latin typeface="Cambria Math" panose="02040503050406030204" pitchFamily="18" charset="0"/>
                            </a:rPr>
                            <m:t>𝟕</m:t>
                          </m:r>
                        </m:sub>
                      </m:sSub>
                    </m:oMath>
                  </m:oMathPara>
                </a14:m>
                <a:endParaRPr kumimoji="0" lang="en-US" sz="900" b="1" i="0" u="none" strike="noStrike" kern="0" cap="none" spc="0" normalizeH="0" baseline="0" noProof="0" dirty="0" err="1" smtClean="0">
                  <a:ln>
                    <a:noFill/>
                  </a:ln>
                  <a:solidFill>
                    <a:schemeClr val="accent1"/>
                  </a:solidFill>
                  <a:effectLst/>
                  <a:uLnTx/>
                  <a:uFillTx/>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5798346" y="1136703"/>
                <a:ext cx="232756" cy="241069"/>
              </a:xfrm>
              <a:prstGeom prst="rect">
                <a:avLst/>
              </a:prstGeom>
              <a:blipFill>
                <a:blip r:embed="rId17"/>
                <a:stretch>
                  <a:fillRect/>
                </a:stretch>
              </a:blipFill>
            </p:spPr>
            <p:txBody>
              <a:bodyPr/>
              <a:lstStyle/>
              <a:p>
                <a:r>
                  <a:rPr lang="en-US">
                    <a:noFill/>
                  </a:rPr>
                  <a:t> </a:t>
                </a:r>
              </a:p>
            </p:txBody>
          </p:sp>
        </mc:Fallback>
      </mc:AlternateContent>
      <p:sp>
        <p:nvSpPr>
          <p:cNvPr id="53" name="TextBox 52"/>
          <p:cNvSpPr txBox="1"/>
          <p:nvPr/>
        </p:nvSpPr>
        <p:spPr>
          <a:xfrm>
            <a:off x="1153480" y="835878"/>
            <a:ext cx="2543694" cy="372614"/>
          </a:xfrm>
          <a:prstGeom prst="rect">
            <a:avLst/>
          </a:prstGeom>
          <a:noFill/>
        </p:spPr>
        <p:txBody>
          <a:bodyPr wrap="square" lIns="0" tIns="0" rIns="0" bIns="0" rtlCol="0">
            <a:noAutofit/>
          </a:bodyPr>
          <a:lstStyle/>
          <a:p>
            <a:pPr marL="285750" marR="0" indent="-285750" defTabSz="914400" eaLnBrk="1" fontAlgn="auto" latinLnBrk="0" hangingPunct="1">
              <a:lnSpc>
                <a:spcPct val="107000"/>
              </a:lnSpc>
              <a:spcBef>
                <a:spcPts val="500"/>
              </a:spcBef>
              <a:spcAft>
                <a:spcPts val="0"/>
              </a:spcAft>
              <a:buClrTx/>
              <a:buSzTx/>
              <a:buFont typeface="Wingdings" panose="05000000000000000000" pitchFamily="2" charset="2"/>
              <a:buChar char="§"/>
              <a:tabLst/>
            </a:pPr>
            <a:r>
              <a:rPr kumimoji="0" lang="en-US" sz="1800" b="0" i="0" u="none" strike="noStrike" kern="0" cap="none" spc="0" normalizeH="0" baseline="0" noProof="0" dirty="0" smtClean="0">
                <a:ln>
                  <a:noFill/>
                </a:ln>
                <a:solidFill>
                  <a:srgbClr val="92D050"/>
                </a:solidFill>
                <a:effectLst/>
                <a:uLnTx/>
                <a:uFillTx/>
              </a:rPr>
              <a:t>Demand uncertainty:</a:t>
            </a:r>
          </a:p>
        </p:txBody>
      </p:sp>
      <p:sp>
        <p:nvSpPr>
          <p:cNvPr id="54" name="TextBox 53"/>
          <p:cNvSpPr txBox="1"/>
          <p:nvPr/>
        </p:nvSpPr>
        <p:spPr>
          <a:xfrm>
            <a:off x="1153480" y="2607106"/>
            <a:ext cx="3747673" cy="372614"/>
          </a:xfrm>
          <a:prstGeom prst="rect">
            <a:avLst/>
          </a:prstGeom>
          <a:noFill/>
        </p:spPr>
        <p:txBody>
          <a:bodyPr wrap="square" lIns="0" tIns="0" rIns="0" bIns="0" rtlCol="0">
            <a:noAutofit/>
          </a:bodyPr>
          <a:lstStyle/>
          <a:p>
            <a:pPr marL="285750" marR="0" indent="-285750" defTabSz="914400" eaLnBrk="1" fontAlgn="auto" latinLnBrk="0" hangingPunct="1">
              <a:lnSpc>
                <a:spcPct val="107000"/>
              </a:lnSpc>
              <a:spcBef>
                <a:spcPts val="500"/>
              </a:spcBef>
              <a:spcAft>
                <a:spcPts val="0"/>
              </a:spcAft>
              <a:buClrTx/>
              <a:buSzTx/>
              <a:buFont typeface="Wingdings" panose="05000000000000000000" pitchFamily="2" charset="2"/>
              <a:buChar char="§"/>
              <a:tabLst/>
            </a:pPr>
            <a:r>
              <a:rPr kumimoji="0" lang="en-US" sz="1800" b="0" i="0" u="none" strike="noStrike" kern="0" cap="none" spc="0" normalizeH="0" baseline="0" noProof="0" dirty="0" smtClean="0">
                <a:ln>
                  <a:noFill/>
                </a:ln>
                <a:solidFill>
                  <a:srgbClr val="92D050"/>
                </a:solidFill>
                <a:effectLst/>
                <a:uLnTx/>
                <a:uFillTx/>
              </a:rPr>
              <a:t>Non-linear to linear formulation</a:t>
            </a:r>
          </a:p>
        </p:txBody>
      </p:sp>
      <p:sp>
        <p:nvSpPr>
          <p:cNvPr id="55" name="TextBox 54"/>
          <p:cNvSpPr txBox="1"/>
          <p:nvPr/>
        </p:nvSpPr>
        <p:spPr>
          <a:xfrm>
            <a:off x="2452255" y="3532909"/>
            <a:ext cx="914400" cy="9144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endParaRPr kumimoji="0" lang="en-US" sz="1800" b="0" i="0" u="none" strike="noStrike" kern="0" cap="none" spc="0" normalizeH="0" baseline="0" noProof="0" dirty="0" err="1" smtClean="0">
              <a:ln>
                <a:noFill/>
              </a:ln>
              <a:solidFill>
                <a:srgbClr val="000000"/>
              </a:solidFill>
              <a:effectLst/>
              <a:uLnTx/>
              <a:uFillTx/>
            </a:endParaRPr>
          </a:p>
        </p:txBody>
      </p:sp>
      <p:sp>
        <p:nvSpPr>
          <p:cNvPr id="57" name="TextBox 56"/>
          <p:cNvSpPr txBox="1"/>
          <p:nvPr/>
        </p:nvSpPr>
        <p:spPr>
          <a:xfrm>
            <a:off x="337703" y="3084090"/>
            <a:ext cx="3747673" cy="372614"/>
          </a:xfrm>
          <a:prstGeom prst="rect">
            <a:avLst/>
          </a:prstGeom>
          <a:noFill/>
        </p:spPr>
        <p:txBody>
          <a:bodyPr wrap="square" lIns="0" tIns="0" rIns="0" bIns="0" rtlCol="0">
            <a:noAutofit/>
          </a:bodyPr>
          <a:lstStyle/>
          <a:p>
            <a:pPr marL="285750" marR="0" indent="-285750" defTabSz="914400" eaLnBrk="1" fontAlgn="auto" latinLnBrk="0" hangingPunct="1">
              <a:lnSpc>
                <a:spcPct val="107000"/>
              </a:lnSpc>
              <a:spcBef>
                <a:spcPts val="500"/>
              </a:spcBef>
              <a:spcAft>
                <a:spcPts val="0"/>
              </a:spcAft>
              <a:buClrTx/>
              <a:buSzTx/>
              <a:buFont typeface="Arial" panose="020B0604020202020204" pitchFamily="34" charset="0"/>
              <a:buChar char="•"/>
              <a:tabLst/>
            </a:pPr>
            <a:r>
              <a:rPr lang="en-US" b="1" kern="0" dirty="0" smtClean="0">
                <a:solidFill>
                  <a:srgbClr val="92D050"/>
                </a:solidFill>
              </a:rPr>
              <a:t>Model performance</a:t>
            </a:r>
            <a:r>
              <a:rPr kumimoji="0" lang="en-US" sz="1800" b="1" i="0" u="none" strike="noStrike" kern="0" cap="none" spc="0" normalizeH="0" baseline="0" noProof="0" dirty="0" smtClean="0">
                <a:ln>
                  <a:noFill/>
                </a:ln>
                <a:solidFill>
                  <a:srgbClr val="92D050"/>
                </a:solidFill>
                <a:effectLst/>
                <a:uLnTx/>
                <a:uFillTx/>
              </a:rPr>
              <a:t>:</a:t>
            </a:r>
          </a:p>
        </p:txBody>
      </p:sp>
      <p:sp>
        <p:nvSpPr>
          <p:cNvPr id="56" name="TextBox 55"/>
          <p:cNvSpPr txBox="1">
            <a:spLocks/>
          </p:cNvSpPr>
          <p:nvPr>
            <p:custDataLst>
              <p:tags r:id="rId1"/>
            </p:custDataLst>
          </p:nvPr>
        </p:nvSpPr>
        <p:spPr>
          <a:xfrm>
            <a:off x="1" y="18026"/>
            <a:ext cx="3773978"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algn="ctr" defTabSz="914400" eaLnBrk="1" fontAlgn="auto" latinLnBrk="0" hangingPunct="1">
              <a:lnSpc>
                <a:spcPct val="89000"/>
              </a:lnSpc>
              <a:buClrTx/>
              <a:buSzTx/>
              <a:buFontTx/>
              <a:buNone/>
              <a:tabLst/>
            </a:pPr>
            <a:r>
              <a:rPr kumimoji="0" lang="en-US" sz="2000" b="0" i="0" u="none" strike="noStrike" kern="0" cap="none" normalizeH="0" baseline="0" noProof="0" dirty="0" smtClean="0">
                <a:ln>
                  <a:noFill/>
                </a:ln>
                <a:effectLst/>
                <a:uLnTx/>
                <a:uFillTx/>
              </a:rPr>
              <a:t>Aggregate Production Planning</a:t>
            </a:r>
            <a:endParaRPr kumimoji="0" lang="en-US" sz="2000" b="0" i="0" u="none" strike="noStrike" kern="0" cap="none" normalizeH="0" baseline="0" noProof="0" dirty="0">
              <a:ln>
                <a:noFill/>
              </a:ln>
              <a:effectLst/>
              <a:uLnTx/>
              <a:uFillTx/>
            </a:endParaRPr>
          </a:p>
        </p:txBody>
      </p:sp>
      <p:pic>
        <p:nvPicPr>
          <p:cNvPr id="3" name="Picture 2"/>
          <p:cNvPicPr>
            <a:picLocks noChangeAspect="1"/>
          </p:cNvPicPr>
          <p:nvPr/>
        </p:nvPicPr>
        <p:blipFill>
          <a:blip r:embed="rId18"/>
          <a:stretch>
            <a:fillRect/>
          </a:stretch>
        </p:blipFill>
        <p:spPr>
          <a:xfrm>
            <a:off x="3973840" y="3253370"/>
            <a:ext cx="4866016" cy="2560039"/>
          </a:xfrm>
          <a:prstGeom prst="rect">
            <a:avLst/>
          </a:prstGeom>
        </p:spPr>
      </p:pic>
    </p:spTree>
    <p:extLst>
      <p:ext uri="{BB962C8B-B14F-4D97-AF65-F5344CB8AC3E}">
        <p14:creationId xmlns:p14="http://schemas.microsoft.com/office/powerpoint/2010/main" val="1993611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1" name="Picture 10"/>
          <p:cNvPicPr>
            <a:picLocks/>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dirty="0">
                <a:ln>
                  <a:noFill/>
                </a:ln>
                <a:solidFill>
                  <a:srgbClr val="B2B3B5"/>
                </a:solidFill>
                <a:effectLst/>
                <a:uLnTx/>
                <a:uFillTx/>
                <a:latin typeface="Bosch Office Sans"/>
                <a:ea typeface="+mn-ea"/>
                <a:cs typeface="+mn-cs"/>
              </a:rPr>
              <a:t>©  Robert Bosch Engineering and Business Solutions Private Limited 2018. All rights reserved, also regarding any disposal, exploitation, reproduction, editing, distribution, as well as in the event of applications for industrial property rights.</a:t>
            </a: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US" sz="1200" b="0" i="0" u="none" strike="noStrike" kern="0" cap="none" normalizeH="0" baseline="0" noProof="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US" sz="550" b="0" i="0" u="none" strike="noStrike" kern="0" cap="none" normalizeH="0" baseline="0" noProof="0" dirty="0">
              <a:ln>
                <a:noFill/>
              </a:ln>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buClrTx/>
              <a:buSzTx/>
              <a:buFontTx/>
              <a:buNone/>
              <a:tabLst/>
            </a:pPr>
            <a:endParaRPr kumimoji="0" lang="en-US" sz="1300" b="0" i="0" u="none" strike="noStrike" kern="0" cap="none" normalizeH="0" baseline="0" noProof="0" dirty="0" err="1">
              <a:ln>
                <a:noFill/>
              </a:ln>
              <a:effectLst/>
              <a:uLnTx/>
              <a:uFillTx/>
            </a:endParaRPr>
          </a:p>
        </p:txBody>
      </p:sp>
      <p:sp>
        <p:nvSpPr>
          <p:cNvPr id="16" name="Rectangle 15"/>
          <p:cNvSpPr>
            <a:spLocks/>
          </p:cNvSpPr>
          <p:nvPr>
            <p:custDataLst>
              <p:tags r:id="rId8"/>
            </p:custDataLst>
          </p:nvPr>
        </p:nvSpPr>
        <p:spPr>
          <a:xfrm>
            <a:off x="593090" y="5625946"/>
            <a:ext cx="9152890" cy="101524"/>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1" strike="noStrike" kern="0" cap="none" normalizeH="0" baseline="0" noProof="0" dirty="0">
                <a:ln>
                  <a:noFill/>
                </a:ln>
                <a:solidFill>
                  <a:srgbClr val="D70012"/>
                </a:solidFill>
                <a:effectLst/>
                <a:uLnTx/>
                <a:uFillTx/>
                <a:latin typeface="Bosch Office Sans"/>
                <a:ea typeface="+mn-ea"/>
                <a:cs typeface="+mn-cs"/>
              </a:rPr>
              <a:t>Internal </a:t>
            </a:r>
            <a:r>
              <a:rPr kumimoji="0" lang="en-US" sz="600" strike="noStrike" kern="0" cap="none" normalizeH="0" baseline="0" noProof="0" dirty="0">
                <a:ln>
                  <a:noFill/>
                </a:ln>
                <a:solidFill>
                  <a:srgbClr val="000000"/>
                </a:solidFill>
                <a:effectLst/>
                <a:uLnTx/>
                <a:uFillTx/>
                <a:ea typeface="+mn-ea"/>
                <a:cs typeface="+mn-cs"/>
              </a:rPr>
              <a:t>| RBEI/BE-II | </a:t>
            </a:r>
            <a:r>
              <a:rPr kumimoji="0" lang="en-US" sz="600" strike="noStrike" kern="0" cap="none" normalizeH="0" baseline="0" noProof="0" dirty="0" smtClean="0">
                <a:ln>
                  <a:noFill/>
                </a:ln>
                <a:solidFill>
                  <a:srgbClr val="000000"/>
                </a:solidFill>
                <a:effectLst/>
                <a:uLnTx/>
                <a:uFillTx/>
                <a:ea typeface="+mn-ea"/>
                <a:cs typeface="+mn-cs"/>
              </a:rPr>
              <a:t>2019-07-25</a:t>
            </a:r>
            <a:endParaRPr kumimoji="0" lang="en-US" sz="600" strike="noStrike" kern="0" cap="none" normalizeH="0" baseline="0" noProof="0" dirty="0">
              <a:ln>
                <a:noFill/>
              </a:ln>
              <a:solidFill>
                <a:srgbClr val="000000"/>
              </a:solidFill>
              <a:effectLst/>
              <a:uLnTx/>
              <a:uFillTx/>
              <a:ea typeface="+mn-ea"/>
              <a:cs typeface="+mn-cs"/>
            </a:endParaRPr>
          </a:p>
        </p:txBody>
      </p:sp>
      <p:sp>
        <p:nvSpPr>
          <p:cNvPr id="59" name="Title 1"/>
          <p:cNvSpPr>
            <a:spLocks noGrp="1"/>
          </p:cNvSpPr>
          <p:nvPr>
            <p:ph type="title"/>
            <p:custDataLst>
              <p:tags r:id="rId9"/>
            </p:custDataLst>
          </p:nvPr>
        </p:nvSpPr>
        <p:spPr>
          <a:xfrm>
            <a:off x="103216" y="143000"/>
            <a:ext cx="6110143"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000" b="1" kern="0" dirty="0" smtClean="0">
                <a:ea typeface="+mn-ea"/>
                <a:cs typeface="+mn-cs"/>
              </a:rPr>
              <a:t>Case1: Simple optimization problem:</a:t>
            </a:r>
            <a:endParaRPr lang="en-US" sz="2000" b="1" kern="0" dirty="0">
              <a:ea typeface="+mn-ea"/>
              <a:cs typeface="+mn-cs"/>
            </a:endParaRPr>
          </a:p>
        </p:txBody>
      </p:sp>
      <p:sp>
        <p:nvSpPr>
          <p:cNvPr id="8" name="Rectangle 7"/>
          <p:cNvSpPr/>
          <p:nvPr/>
        </p:nvSpPr>
        <p:spPr>
          <a:xfrm>
            <a:off x="1131541" y="712940"/>
            <a:ext cx="7732770" cy="1155046"/>
          </a:xfrm>
          <a:prstGeom prst="rect">
            <a:avLst/>
          </a:prstGeom>
          <a:noFill/>
          <a:ln w="2857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5" name="Title 1"/>
          <p:cNvSpPr txBox="1">
            <a:spLocks/>
          </p:cNvSpPr>
          <p:nvPr>
            <p:custDataLst>
              <p:tags r:id="rId10"/>
            </p:custDataLst>
          </p:nvPr>
        </p:nvSpPr>
        <p:spPr>
          <a:xfrm>
            <a:off x="103213" y="1994084"/>
            <a:ext cx="6110143" cy="38862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a:lstStyle>
          <a:p>
            <a:pPr>
              <a:lnSpc>
                <a:spcPct val="89000"/>
              </a:lnSpc>
              <a:spcBef>
                <a:spcPts val="0"/>
              </a:spcBef>
            </a:pPr>
            <a:r>
              <a:rPr lang="en-US" sz="2000" b="1" kern="0" dirty="0" smtClean="0">
                <a:ea typeface="+mn-ea"/>
                <a:cs typeface="+mn-cs"/>
              </a:rPr>
              <a:t>Case2: Optimization problem with </a:t>
            </a:r>
            <a:r>
              <a:rPr lang="en-US" sz="2000" b="1" kern="0" dirty="0" err="1" smtClean="0">
                <a:ea typeface="+mn-ea"/>
                <a:cs typeface="+mn-cs"/>
              </a:rPr>
              <a:t>stochasticity</a:t>
            </a:r>
            <a:r>
              <a:rPr lang="en-US" sz="2000" b="1" kern="0" dirty="0" smtClean="0">
                <a:ea typeface="+mn-ea"/>
                <a:cs typeface="+mn-cs"/>
              </a:rPr>
              <a:t>:</a:t>
            </a:r>
            <a:endParaRPr lang="en-US" sz="2000" b="1" kern="0" dirty="0">
              <a:ea typeface="+mn-ea"/>
              <a:cs typeface="+mn-cs"/>
            </a:endParaRPr>
          </a:p>
        </p:txBody>
      </p:sp>
      <p:sp>
        <p:nvSpPr>
          <p:cNvPr id="24" name="Rectangle 23"/>
          <p:cNvSpPr/>
          <p:nvPr/>
        </p:nvSpPr>
        <p:spPr>
          <a:xfrm>
            <a:off x="1131541" y="2959882"/>
            <a:ext cx="7732770" cy="2447606"/>
          </a:xfrm>
          <a:prstGeom prst="rect">
            <a:avLst/>
          </a:prstGeom>
          <a:noFill/>
          <a:ln w="2857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0" name="TextBox 19"/>
          <p:cNvSpPr txBox="1"/>
          <p:nvPr/>
        </p:nvSpPr>
        <p:spPr>
          <a:xfrm>
            <a:off x="1115261" y="390314"/>
            <a:ext cx="7214091" cy="340382"/>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i="1" kern="0" noProof="0" dirty="0" smtClean="0">
                <a:solidFill>
                  <a:srgbClr val="FF0000"/>
                </a:solidFill>
              </a:rPr>
              <a:t>1 product, demand of 2 consecutive days : D1 (100), D2(320)</a:t>
            </a:r>
            <a:endParaRPr kumimoji="0" lang="en-US" sz="1800" b="0" i="1" u="none" strike="noStrike" kern="0" cap="none" spc="0" normalizeH="0" baseline="0" noProof="0" dirty="0" smtClean="0">
              <a:ln>
                <a:noFill/>
              </a:ln>
              <a:solidFill>
                <a:srgbClr val="FF0000"/>
              </a:solidFill>
              <a:effectLst/>
              <a:uLnTx/>
              <a:uFillTx/>
            </a:endParaRPr>
          </a:p>
        </p:txBody>
      </p:sp>
      <p:sp>
        <p:nvSpPr>
          <p:cNvPr id="21" name="TextBox 20"/>
          <p:cNvSpPr txBox="1"/>
          <p:nvPr/>
        </p:nvSpPr>
        <p:spPr>
          <a:xfrm>
            <a:off x="1346662" y="803546"/>
            <a:ext cx="6442364" cy="266655"/>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800" b="1" i="0" u="none" strike="noStrike" kern="0" cap="none" spc="0" normalizeH="0" baseline="0" noProof="0" dirty="0" smtClean="0">
                <a:ln>
                  <a:noFill/>
                </a:ln>
                <a:solidFill>
                  <a:srgbClr val="000000"/>
                </a:solidFill>
                <a:effectLst/>
                <a:uLnTx/>
                <a:uFillTx/>
              </a:rPr>
              <a:t>Min.  </a:t>
            </a:r>
            <a:r>
              <a:rPr lang="en-US" b="1" kern="0" dirty="0" smtClean="0">
                <a:solidFill>
                  <a:srgbClr val="000000"/>
                </a:solidFill>
              </a:rPr>
              <a:t>2*(X1 + L1 – D1) + 2*(X2 + L2 – D2) + 50*(L1 + L2)</a:t>
            </a:r>
            <a:endParaRPr kumimoji="0" lang="en-US" sz="1800" b="1" i="0" u="none" strike="noStrike" kern="0" cap="none" spc="0" normalizeH="0" baseline="0" noProof="0" dirty="0" smtClean="0">
              <a:ln>
                <a:noFill/>
              </a:ln>
              <a:solidFill>
                <a:srgbClr val="000000"/>
              </a:solidFill>
              <a:effectLst/>
              <a:uLnTx/>
              <a:uFillTx/>
            </a:endParaRPr>
          </a:p>
        </p:txBody>
      </p:sp>
      <p:sp>
        <p:nvSpPr>
          <p:cNvPr id="32" name="TextBox 31"/>
          <p:cNvSpPr txBox="1"/>
          <p:nvPr/>
        </p:nvSpPr>
        <p:spPr>
          <a:xfrm>
            <a:off x="1346663" y="1139022"/>
            <a:ext cx="390698" cy="245099"/>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800" b="1" i="0" u="none" strike="noStrike" kern="0" cap="none" spc="0" normalizeH="0" baseline="0" noProof="0" dirty="0" err="1" smtClean="0">
                <a:ln>
                  <a:noFill/>
                </a:ln>
                <a:solidFill>
                  <a:srgbClr val="000000"/>
                </a:solidFill>
                <a:effectLst/>
                <a:uLnTx/>
                <a:uFillTx/>
              </a:rPr>
              <a:t>s.t.</a:t>
            </a:r>
            <a:r>
              <a:rPr kumimoji="0" lang="en-US" sz="1800" b="1" i="0" u="none" strike="noStrike" kern="0" cap="none" spc="0" normalizeH="0" baseline="0" noProof="0" dirty="0" smtClean="0">
                <a:ln>
                  <a:noFill/>
                </a:ln>
                <a:solidFill>
                  <a:srgbClr val="000000"/>
                </a:solidFill>
                <a:effectLst/>
                <a:uLnTx/>
                <a:uFillTx/>
              </a:rPr>
              <a:t> </a:t>
            </a:r>
          </a:p>
        </p:txBody>
      </p:sp>
      <p:sp>
        <p:nvSpPr>
          <p:cNvPr id="33" name="TextBox 32"/>
          <p:cNvSpPr txBox="1"/>
          <p:nvPr/>
        </p:nvSpPr>
        <p:spPr>
          <a:xfrm>
            <a:off x="2318700" y="1187243"/>
            <a:ext cx="1679171" cy="382455"/>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rgbClr val="000000"/>
                </a:solidFill>
              </a:rPr>
              <a:t>X1 + L1 &gt;=D1</a:t>
            </a:r>
            <a:endParaRPr kumimoji="0" lang="en-US" sz="1800" b="1" i="0" u="none" strike="noStrike" kern="0" cap="none" spc="0" normalizeH="0" baseline="0" noProof="0" dirty="0" err="1" smtClean="0">
              <a:ln>
                <a:noFill/>
              </a:ln>
              <a:solidFill>
                <a:srgbClr val="000000"/>
              </a:solidFill>
              <a:effectLst/>
              <a:uLnTx/>
              <a:uFillTx/>
            </a:endParaRPr>
          </a:p>
        </p:txBody>
      </p:sp>
      <p:sp>
        <p:nvSpPr>
          <p:cNvPr id="40" name="TextBox 39"/>
          <p:cNvSpPr txBox="1"/>
          <p:nvPr/>
        </p:nvSpPr>
        <p:spPr>
          <a:xfrm>
            <a:off x="2318700" y="1525795"/>
            <a:ext cx="1679171" cy="382455"/>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b="1" kern="0" dirty="0" smtClean="0">
                <a:solidFill>
                  <a:srgbClr val="000000"/>
                </a:solidFill>
              </a:rPr>
              <a:t>X2 + L2 &gt;=D2</a:t>
            </a:r>
            <a:endParaRPr kumimoji="0" lang="en-US" sz="1800" b="1" i="0" u="none" strike="noStrike" kern="0" cap="none" spc="0" normalizeH="0" baseline="0" noProof="0" dirty="0" err="1" smtClean="0">
              <a:ln>
                <a:noFill/>
              </a:ln>
              <a:solidFill>
                <a:srgbClr val="000000"/>
              </a:solidFill>
              <a:effectLst/>
              <a:uLnTx/>
              <a:uFillTx/>
            </a:endParaRPr>
          </a:p>
        </p:txBody>
      </p:sp>
      <p:sp>
        <p:nvSpPr>
          <p:cNvPr id="42" name="TextBox 41"/>
          <p:cNvSpPr txBox="1"/>
          <p:nvPr/>
        </p:nvSpPr>
        <p:spPr>
          <a:xfrm>
            <a:off x="924993" y="2413414"/>
            <a:ext cx="4466581" cy="340382"/>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i="1" kern="0" noProof="0" dirty="0" smtClean="0">
                <a:solidFill>
                  <a:srgbClr val="FF0000"/>
                </a:solidFill>
              </a:rPr>
              <a:t>1 product, demand of 2 consecutive days :</a:t>
            </a:r>
            <a:endParaRPr kumimoji="0" lang="en-US" sz="1800" b="0" i="1" u="none" strike="noStrike" kern="0" cap="none" spc="0" normalizeH="0" baseline="0" noProof="0" dirty="0" smtClean="0">
              <a:ln>
                <a:noFill/>
              </a:ln>
              <a:solidFill>
                <a:srgbClr val="FF0000"/>
              </a:solidFill>
              <a:effectLst/>
              <a:uLnTx/>
              <a:uFillTx/>
            </a:endParaRPr>
          </a:p>
        </p:txBody>
      </p:sp>
      <p:sp>
        <p:nvSpPr>
          <p:cNvPr id="45" name="TextBox 44"/>
          <p:cNvSpPr txBox="1"/>
          <p:nvPr/>
        </p:nvSpPr>
        <p:spPr>
          <a:xfrm>
            <a:off x="5555734" y="2293081"/>
            <a:ext cx="4466581" cy="340382"/>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i="1" kern="0" noProof="0" dirty="0" smtClean="0">
                <a:solidFill>
                  <a:srgbClr val="FF0000"/>
                </a:solidFill>
              </a:rPr>
              <a:t>Day1 [(100, 0.4), (150, 0.6)]</a:t>
            </a:r>
            <a:endParaRPr kumimoji="0" lang="en-US" sz="1800" b="0" i="1" u="none" strike="noStrike" kern="0" cap="none" spc="0" normalizeH="0" baseline="0" noProof="0" dirty="0" smtClean="0">
              <a:ln>
                <a:noFill/>
              </a:ln>
              <a:solidFill>
                <a:srgbClr val="FF0000"/>
              </a:solidFill>
              <a:effectLst/>
              <a:uLnTx/>
              <a:uFillTx/>
            </a:endParaRPr>
          </a:p>
        </p:txBody>
      </p:sp>
      <p:sp>
        <p:nvSpPr>
          <p:cNvPr id="46" name="TextBox 45"/>
          <p:cNvSpPr txBox="1"/>
          <p:nvPr/>
        </p:nvSpPr>
        <p:spPr>
          <a:xfrm>
            <a:off x="5555734" y="2607001"/>
            <a:ext cx="4466581" cy="340382"/>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i="1" kern="0" noProof="0" dirty="0" smtClean="0">
                <a:solidFill>
                  <a:srgbClr val="FF0000"/>
                </a:solidFill>
              </a:rPr>
              <a:t>Day2 [(300, 0.3), (320, 0.7)]</a:t>
            </a:r>
            <a:endParaRPr kumimoji="0" lang="en-US" sz="1800" b="0" i="1" u="none" strike="noStrike" kern="0" cap="none" spc="0" normalizeH="0" baseline="0" noProof="0" dirty="0" smtClean="0">
              <a:ln>
                <a:noFill/>
              </a:ln>
              <a:solidFill>
                <a:srgbClr val="FF0000"/>
              </a:solidFill>
              <a:effectLst/>
              <a:uLnTx/>
              <a:uFillTx/>
            </a:endParaRPr>
          </a:p>
        </p:txBody>
      </p:sp>
      <p:sp>
        <p:nvSpPr>
          <p:cNvPr id="47" name="TextBox 46"/>
          <p:cNvSpPr txBox="1"/>
          <p:nvPr/>
        </p:nvSpPr>
        <p:spPr>
          <a:xfrm>
            <a:off x="1255221" y="3040403"/>
            <a:ext cx="6791500" cy="804765"/>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400" b="1" i="0" u="none" strike="noStrike" kern="0" cap="none" spc="0" normalizeH="0" baseline="0" noProof="0" dirty="0" smtClean="0">
                <a:ln>
                  <a:noFill/>
                </a:ln>
                <a:solidFill>
                  <a:srgbClr val="000000"/>
                </a:solidFill>
                <a:effectLst/>
                <a:uLnTx/>
                <a:uFillTx/>
              </a:rPr>
              <a:t>Min.  </a:t>
            </a:r>
            <a:r>
              <a:rPr lang="en-US" sz="1400" b="1" kern="0" dirty="0" smtClean="0">
                <a:solidFill>
                  <a:srgbClr val="000000"/>
                </a:solidFill>
              </a:rPr>
              <a:t>2*[p11*(X1 + L11 – D11) + p12*(X1 + L12 – D12)]</a:t>
            </a:r>
          </a:p>
          <a:p>
            <a:pPr marR="0" defTabSz="914400" eaLnBrk="1" fontAlgn="auto" latinLnBrk="0" hangingPunct="1">
              <a:lnSpc>
                <a:spcPct val="107000"/>
              </a:lnSpc>
              <a:spcBef>
                <a:spcPts val="500"/>
              </a:spcBef>
              <a:spcAft>
                <a:spcPts val="0"/>
              </a:spcAft>
              <a:buClrTx/>
              <a:buSzTx/>
              <a:buFontTx/>
              <a:buNone/>
              <a:tabLst/>
            </a:pPr>
            <a:r>
              <a:rPr lang="en-US" sz="1400" b="1" kern="0" dirty="0" smtClean="0">
                <a:solidFill>
                  <a:srgbClr val="000000"/>
                </a:solidFill>
              </a:rPr>
              <a:t>        </a:t>
            </a:r>
            <a:r>
              <a:rPr kumimoji="0" lang="en-US" sz="1400" b="1" i="0" u="none" strike="noStrike" kern="0" cap="none" spc="0" normalizeH="0" baseline="0" noProof="0" dirty="0" smtClean="0">
                <a:ln>
                  <a:noFill/>
                </a:ln>
                <a:solidFill>
                  <a:srgbClr val="000000"/>
                </a:solidFill>
                <a:effectLst/>
                <a:uLnTx/>
                <a:uFillTx/>
              </a:rPr>
              <a:t>+ 2*[p21*(Inv11 + X2</a:t>
            </a:r>
            <a:r>
              <a:rPr kumimoji="0" lang="en-US" sz="1400" b="1" i="0" u="none" strike="noStrike" kern="0" cap="none" spc="0" normalizeH="0" noProof="0" dirty="0" smtClean="0">
                <a:ln>
                  <a:noFill/>
                </a:ln>
                <a:solidFill>
                  <a:srgbClr val="000000"/>
                </a:solidFill>
                <a:effectLst/>
                <a:uLnTx/>
                <a:uFillTx/>
              </a:rPr>
              <a:t> + L21 – D21</a:t>
            </a:r>
            <a:r>
              <a:rPr kumimoji="0" lang="en-US" sz="1400" b="1" i="0" u="none" strike="noStrike" kern="0" cap="none" spc="0" normalizeH="0" baseline="0" noProof="0" dirty="0" smtClean="0">
                <a:ln>
                  <a:noFill/>
                </a:ln>
                <a:solidFill>
                  <a:srgbClr val="000000"/>
                </a:solidFill>
                <a:effectLst/>
                <a:uLnTx/>
                <a:uFillTx/>
              </a:rPr>
              <a:t>) + p22*(Inv12 + X2 + L22 – D22)]</a:t>
            </a:r>
          </a:p>
          <a:p>
            <a:pPr marR="0" defTabSz="914400" eaLnBrk="1" fontAlgn="auto" latinLnBrk="0" hangingPunct="1">
              <a:lnSpc>
                <a:spcPct val="107000"/>
              </a:lnSpc>
              <a:spcBef>
                <a:spcPts val="500"/>
              </a:spcBef>
              <a:spcAft>
                <a:spcPts val="0"/>
              </a:spcAft>
              <a:buClrTx/>
              <a:buSzTx/>
              <a:buFontTx/>
              <a:buNone/>
              <a:tabLst/>
            </a:pPr>
            <a:r>
              <a:rPr lang="en-US" sz="1400" b="1" kern="0" dirty="0">
                <a:solidFill>
                  <a:srgbClr val="000000"/>
                </a:solidFill>
              </a:rPr>
              <a:t>  </a:t>
            </a:r>
            <a:r>
              <a:rPr lang="en-US" sz="1400" b="1" kern="0" dirty="0" smtClean="0">
                <a:solidFill>
                  <a:srgbClr val="000000"/>
                </a:solidFill>
              </a:rPr>
              <a:t>      + 50*(L11 + L12+ L21 + L22)</a:t>
            </a:r>
            <a:endParaRPr kumimoji="0" lang="en-US" sz="1400" b="1" i="0" u="none" strike="noStrike" kern="0" cap="none" spc="0" normalizeH="0" baseline="0" noProof="0" dirty="0" smtClean="0">
              <a:ln>
                <a:noFill/>
              </a:ln>
              <a:solidFill>
                <a:srgbClr val="000000"/>
              </a:solidFill>
              <a:effectLst/>
              <a:uLnTx/>
              <a:uFillTx/>
            </a:endParaRPr>
          </a:p>
        </p:txBody>
      </p:sp>
      <p:sp>
        <p:nvSpPr>
          <p:cNvPr id="49" name="TextBox 48"/>
          <p:cNvSpPr txBox="1"/>
          <p:nvPr/>
        </p:nvSpPr>
        <p:spPr>
          <a:xfrm>
            <a:off x="1255221" y="3833843"/>
            <a:ext cx="390698" cy="245099"/>
          </a:xfrm>
          <a:prstGeom prst="rect">
            <a:avLst/>
          </a:prstGeom>
          <a:noFill/>
        </p:spPr>
        <p:txBody>
          <a:bodyPr wrap="squar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800" b="1" i="0" u="none" strike="noStrike" kern="0" cap="none" spc="0" normalizeH="0" baseline="0" noProof="0" dirty="0" err="1" smtClean="0">
                <a:ln>
                  <a:noFill/>
                </a:ln>
                <a:solidFill>
                  <a:srgbClr val="000000"/>
                </a:solidFill>
                <a:effectLst/>
                <a:uLnTx/>
                <a:uFillTx/>
              </a:rPr>
              <a:t>s.t.</a:t>
            </a:r>
            <a:r>
              <a:rPr kumimoji="0" lang="en-US" sz="1800" b="1" i="0" u="none" strike="noStrike" kern="0" cap="none" spc="0" normalizeH="0" baseline="0" noProof="0" dirty="0" smtClean="0">
                <a:ln>
                  <a:noFill/>
                </a:ln>
                <a:solidFill>
                  <a:srgbClr val="000000"/>
                </a:solidFill>
                <a:effectLst/>
                <a:uLnTx/>
                <a:uFillTx/>
              </a:rPr>
              <a:t> </a:t>
            </a:r>
          </a:p>
        </p:txBody>
      </p:sp>
      <p:sp>
        <p:nvSpPr>
          <p:cNvPr id="51" name="TextBox 50"/>
          <p:cNvSpPr txBox="1"/>
          <p:nvPr/>
        </p:nvSpPr>
        <p:spPr>
          <a:xfrm>
            <a:off x="1864271" y="3919946"/>
            <a:ext cx="1679171" cy="3019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600" b="1" kern="0" noProof="0" dirty="0" smtClean="0">
                <a:solidFill>
                  <a:srgbClr val="000000"/>
                </a:solidFill>
              </a:rPr>
              <a:t>X1 + L11&gt;= D11</a:t>
            </a:r>
            <a:endParaRPr kumimoji="0" lang="en-US" sz="1600" b="1" i="0" u="none" strike="noStrike" kern="0" cap="none" spc="0" normalizeH="0" baseline="0" noProof="0" dirty="0" smtClean="0">
              <a:ln>
                <a:noFill/>
              </a:ln>
              <a:solidFill>
                <a:srgbClr val="000000"/>
              </a:solidFill>
              <a:effectLst/>
              <a:uLnTx/>
              <a:uFillTx/>
            </a:endParaRPr>
          </a:p>
        </p:txBody>
      </p:sp>
      <p:sp>
        <p:nvSpPr>
          <p:cNvPr id="52" name="TextBox 51"/>
          <p:cNvSpPr txBox="1"/>
          <p:nvPr/>
        </p:nvSpPr>
        <p:spPr>
          <a:xfrm>
            <a:off x="1864271" y="4171587"/>
            <a:ext cx="1679171" cy="3019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600" b="1" kern="0" noProof="0" dirty="0" smtClean="0">
                <a:solidFill>
                  <a:srgbClr val="000000"/>
                </a:solidFill>
              </a:rPr>
              <a:t>X1 + L12&gt;= D12</a:t>
            </a:r>
            <a:endParaRPr kumimoji="0" lang="en-US" sz="1600" b="1" i="0" u="none" strike="noStrike" kern="0" cap="none" spc="0" normalizeH="0" baseline="0" noProof="0" dirty="0" smtClean="0">
              <a:ln>
                <a:noFill/>
              </a:ln>
              <a:solidFill>
                <a:srgbClr val="000000"/>
              </a:solidFill>
              <a:effectLst/>
              <a:uLnTx/>
              <a:uFillTx/>
            </a:endParaRPr>
          </a:p>
        </p:txBody>
      </p:sp>
      <p:sp>
        <p:nvSpPr>
          <p:cNvPr id="56" name="TextBox 55"/>
          <p:cNvSpPr txBox="1"/>
          <p:nvPr/>
        </p:nvSpPr>
        <p:spPr>
          <a:xfrm>
            <a:off x="1864271" y="4440304"/>
            <a:ext cx="2325344" cy="3019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600" b="1" kern="0" noProof="0" dirty="0" smtClean="0">
                <a:solidFill>
                  <a:srgbClr val="000000"/>
                </a:solidFill>
              </a:rPr>
              <a:t>Inv1 + X2 + L21&gt;= D21</a:t>
            </a:r>
            <a:endParaRPr kumimoji="0" lang="en-US" sz="1600" b="1" i="0" u="none" strike="noStrike" kern="0" cap="none" spc="0" normalizeH="0" baseline="0" noProof="0" dirty="0" smtClean="0">
              <a:ln>
                <a:noFill/>
              </a:ln>
              <a:solidFill>
                <a:srgbClr val="000000"/>
              </a:solidFill>
              <a:effectLst/>
              <a:uLnTx/>
              <a:uFillTx/>
            </a:endParaRPr>
          </a:p>
        </p:txBody>
      </p:sp>
      <p:sp>
        <p:nvSpPr>
          <p:cNvPr id="57" name="TextBox 56"/>
          <p:cNvSpPr txBox="1"/>
          <p:nvPr/>
        </p:nvSpPr>
        <p:spPr>
          <a:xfrm>
            <a:off x="1864271" y="4646390"/>
            <a:ext cx="2325344" cy="3019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600" b="1" kern="0" noProof="0" dirty="0" smtClean="0">
                <a:solidFill>
                  <a:srgbClr val="000000"/>
                </a:solidFill>
              </a:rPr>
              <a:t>Inv1 + X2 + L22&gt;= D22</a:t>
            </a:r>
            <a:endParaRPr kumimoji="0" lang="en-US" sz="1600" b="1" i="0" u="none" strike="noStrike" kern="0" cap="none" spc="0" normalizeH="0" baseline="0" noProof="0" dirty="0" smtClean="0">
              <a:ln>
                <a:noFill/>
              </a:ln>
              <a:solidFill>
                <a:srgbClr val="000000"/>
              </a:solidFill>
              <a:effectLst/>
              <a:uLnTx/>
              <a:uFillTx/>
            </a:endParaRPr>
          </a:p>
        </p:txBody>
      </p:sp>
      <p:sp>
        <p:nvSpPr>
          <p:cNvPr id="58" name="TextBox 57"/>
          <p:cNvSpPr txBox="1"/>
          <p:nvPr/>
        </p:nvSpPr>
        <p:spPr>
          <a:xfrm>
            <a:off x="1864271" y="4873133"/>
            <a:ext cx="2325344" cy="3019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600" b="1" kern="0" noProof="0" dirty="0" smtClean="0">
                <a:solidFill>
                  <a:srgbClr val="000000"/>
                </a:solidFill>
              </a:rPr>
              <a:t>Inv2 + X2 + L21&gt;= D21</a:t>
            </a:r>
            <a:endParaRPr kumimoji="0" lang="en-US" sz="1600" b="1" i="0" u="none" strike="noStrike" kern="0" cap="none" spc="0" normalizeH="0" baseline="0" noProof="0" dirty="0" smtClean="0">
              <a:ln>
                <a:noFill/>
              </a:ln>
              <a:solidFill>
                <a:srgbClr val="000000"/>
              </a:solidFill>
              <a:effectLst/>
              <a:uLnTx/>
              <a:uFillTx/>
            </a:endParaRPr>
          </a:p>
        </p:txBody>
      </p:sp>
      <p:sp>
        <p:nvSpPr>
          <p:cNvPr id="60" name="TextBox 59"/>
          <p:cNvSpPr txBox="1"/>
          <p:nvPr/>
        </p:nvSpPr>
        <p:spPr>
          <a:xfrm>
            <a:off x="1864271" y="5091591"/>
            <a:ext cx="2325344" cy="301900"/>
          </a:xfrm>
          <a:prstGeom prst="rect">
            <a:avLst/>
          </a:prstGeom>
          <a:no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lang="en-US" sz="1600" b="1" kern="0" noProof="0" dirty="0" smtClean="0">
                <a:solidFill>
                  <a:srgbClr val="000000"/>
                </a:solidFill>
              </a:rPr>
              <a:t>Inv2 + X2 + L22&gt;= D22</a:t>
            </a:r>
            <a:endParaRPr kumimoji="0" lang="en-US" sz="1600" b="1" i="0" u="none" strike="noStrike" kern="0" cap="none" spc="0" normalizeH="0" baseline="0" noProof="0" dirty="0" smtClean="0">
              <a:ln>
                <a:noFill/>
              </a:ln>
              <a:solidFill>
                <a:srgbClr val="000000"/>
              </a:solidFill>
              <a:effectLst/>
              <a:uLnTx/>
              <a:uFillTx/>
            </a:endParaRPr>
          </a:p>
        </p:txBody>
      </p:sp>
      <p:sp>
        <p:nvSpPr>
          <p:cNvPr id="36" name="TextBox 35"/>
          <p:cNvSpPr txBox="1"/>
          <p:nvPr/>
        </p:nvSpPr>
        <p:spPr>
          <a:xfrm>
            <a:off x="5270268" y="1219430"/>
            <a:ext cx="2867891" cy="540880"/>
          </a:xfrm>
          <a:prstGeom prst="rect">
            <a:avLst/>
          </a:prstGeom>
          <a:solidFill>
            <a:srgbClr val="FFC000"/>
          </a:solid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200" b="1" i="0" u="none" strike="noStrike" kern="0" cap="none" spc="0" normalizeH="0" baseline="0" noProof="0" dirty="0" smtClean="0">
                <a:ln>
                  <a:noFill/>
                </a:ln>
                <a:solidFill>
                  <a:srgbClr val="000000"/>
                </a:solidFill>
                <a:effectLst/>
                <a:uLnTx/>
                <a:uFillTx/>
              </a:rPr>
              <a:t>Opt. solution: </a:t>
            </a:r>
            <a:r>
              <a:rPr kumimoji="0" lang="en-US" sz="1600" b="1" i="0" u="none" strike="noStrike" kern="0" cap="none" spc="0" normalizeH="0" baseline="0" noProof="0" dirty="0" smtClean="0">
                <a:ln>
                  <a:noFill/>
                </a:ln>
                <a:solidFill>
                  <a:srgbClr val="000000"/>
                </a:solidFill>
                <a:effectLst/>
                <a:uLnTx/>
                <a:uFillTx/>
              </a:rPr>
              <a:t>Cost = 0</a:t>
            </a:r>
          </a:p>
          <a:p>
            <a:pPr marR="0" defTabSz="914400" eaLnBrk="1" fontAlgn="auto" latinLnBrk="0" hangingPunct="1">
              <a:lnSpc>
                <a:spcPct val="107000"/>
              </a:lnSpc>
              <a:spcBef>
                <a:spcPts val="500"/>
              </a:spcBef>
              <a:spcAft>
                <a:spcPts val="0"/>
              </a:spcAft>
              <a:buClrTx/>
              <a:buSzTx/>
              <a:buFontTx/>
              <a:buNone/>
              <a:tabLst/>
            </a:pPr>
            <a:r>
              <a:rPr lang="en-US" sz="1200" b="1" kern="0" dirty="0" smtClean="0">
                <a:solidFill>
                  <a:srgbClr val="000000"/>
                </a:solidFill>
              </a:rPr>
              <a:t>X1 = 100, X2 = 320</a:t>
            </a:r>
            <a:endParaRPr kumimoji="0" lang="en-US" sz="1200" b="1" i="0" u="none" strike="noStrike" kern="0" cap="none" spc="0" normalizeH="0" baseline="0" noProof="0" dirty="0" err="1" smtClean="0">
              <a:ln>
                <a:noFill/>
              </a:ln>
              <a:solidFill>
                <a:srgbClr val="000000"/>
              </a:solidFill>
              <a:effectLst/>
              <a:uLnTx/>
              <a:uFillTx/>
            </a:endParaRPr>
          </a:p>
        </p:txBody>
      </p:sp>
      <p:sp>
        <p:nvSpPr>
          <p:cNvPr id="61" name="TextBox 60"/>
          <p:cNvSpPr txBox="1"/>
          <p:nvPr/>
        </p:nvSpPr>
        <p:spPr>
          <a:xfrm>
            <a:off x="5270268" y="4151906"/>
            <a:ext cx="2867891" cy="540880"/>
          </a:xfrm>
          <a:prstGeom prst="rect">
            <a:avLst/>
          </a:prstGeom>
          <a:solidFill>
            <a:srgbClr val="FFC000"/>
          </a:solidFill>
        </p:spPr>
        <p:txBody>
          <a:bodyPr wrap="none" lIns="0" tIns="0" rIns="0" bIns="0" rtlCol="0">
            <a:noAutofit/>
          </a:bodyPr>
          <a:lstStyle/>
          <a:p>
            <a:pPr marR="0" defTabSz="914400" eaLnBrk="1" fontAlgn="auto" latinLnBrk="0" hangingPunct="1">
              <a:lnSpc>
                <a:spcPct val="107000"/>
              </a:lnSpc>
              <a:spcBef>
                <a:spcPts val="500"/>
              </a:spcBef>
              <a:spcAft>
                <a:spcPts val="0"/>
              </a:spcAft>
              <a:buClrTx/>
              <a:buSzTx/>
              <a:buFontTx/>
              <a:buNone/>
              <a:tabLst/>
            </a:pPr>
            <a:r>
              <a:rPr kumimoji="0" lang="en-US" sz="1200" b="1" i="0" u="none" strike="noStrike" kern="0" cap="none" spc="0" normalizeH="0" baseline="0" noProof="0" dirty="0" smtClean="0">
                <a:ln>
                  <a:noFill/>
                </a:ln>
                <a:solidFill>
                  <a:srgbClr val="000000"/>
                </a:solidFill>
                <a:effectLst/>
                <a:uLnTx/>
                <a:uFillTx/>
              </a:rPr>
              <a:t>Opt. solution: </a:t>
            </a:r>
            <a:r>
              <a:rPr kumimoji="0" lang="en-US" sz="1600" b="1" i="0" u="none" strike="noStrike" kern="0" cap="none" spc="0" normalizeH="0" baseline="0" noProof="0" dirty="0" smtClean="0">
                <a:ln>
                  <a:noFill/>
                </a:ln>
                <a:solidFill>
                  <a:srgbClr val="000000"/>
                </a:solidFill>
                <a:effectLst/>
                <a:uLnTx/>
                <a:uFillTx/>
              </a:rPr>
              <a:t>Cost = 92</a:t>
            </a:r>
          </a:p>
          <a:p>
            <a:pPr marR="0" defTabSz="914400" eaLnBrk="1" fontAlgn="auto" latinLnBrk="0" hangingPunct="1">
              <a:lnSpc>
                <a:spcPct val="107000"/>
              </a:lnSpc>
              <a:spcBef>
                <a:spcPts val="500"/>
              </a:spcBef>
              <a:spcAft>
                <a:spcPts val="0"/>
              </a:spcAft>
              <a:buClrTx/>
              <a:buSzTx/>
              <a:buFontTx/>
              <a:buNone/>
              <a:tabLst/>
            </a:pPr>
            <a:r>
              <a:rPr lang="en-US" sz="1200" b="1" kern="0" dirty="0" smtClean="0">
                <a:solidFill>
                  <a:srgbClr val="000000"/>
                </a:solidFill>
              </a:rPr>
              <a:t>X1 = 150, X2 = 320</a:t>
            </a:r>
            <a:endParaRPr kumimoji="0" lang="en-US" sz="1200" b="1"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3199612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51" y="266007"/>
            <a:ext cx="5669281" cy="540327"/>
          </a:xfrm>
        </p:spPr>
        <p:txBody>
          <a:bodyPr/>
          <a:lstStyle/>
          <a:p>
            <a:r>
              <a:rPr lang="en-US" sz="3200" b="1" dirty="0" smtClean="0">
                <a:solidFill>
                  <a:srgbClr val="92D050"/>
                </a:solidFill>
              </a:rPr>
              <a:t>Performance comparison</a:t>
            </a:r>
            <a:endParaRPr lang="en-US" sz="3200" b="1" dirty="0">
              <a:solidFill>
                <a:srgbClr val="92D05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591736835"/>
              </p:ext>
            </p:extLst>
          </p:nvPr>
        </p:nvGraphicFramePr>
        <p:xfrm>
          <a:off x="640079" y="1978426"/>
          <a:ext cx="8678487" cy="2842400"/>
        </p:xfrm>
        <a:graphic>
          <a:graphicData uri="http://schemas.openxmlformats.org/drawingml/2006/table">
            <a:tbl>
              <a:tblPr firstRow="1" bandRow="1">
                <a:tableStyleId>{5C22544A-7EE6-4342-B048-85BDC9FD1C3A}</a:tableStyleId>
              </a:tblPr>
              <a:tblGrid>
                <a:gridCol w="2984270">
                  <a:extLst>
                    <a:ext uri="{9D8B030D-6E8A-4147-A177-3AD203B41FA5}">
                      <a16:colId xmlns:a16="http://schemas.microsoft.com/office/drawing/2014/main" val="568403409"/>
                    </a:ext>
                  </a:extLst>
                </a:gridCol>
                <a:gridCol w="2801388">
                  <a:extLst>
                    <a:ext uri="{9D8B030D-6E8A-4147-A177-3AD203B41FA5}">
                      <a16:colId xmlns:a16="http://schemas.microsoft.com/office/drawing/2014/main" val="2584226034"/>
                    </a:ext>
                  </a:extLst>
                </a:gridCol>
                <a:gridCol w="2892829">
                  <a:extLst>
                    <a:ext uri="{9D8B030D-6E8A-4147-A177-3AD203B41FA5}">
                      <a16:colId xmlns:a16="http://schemas.microsoft.com/office/drawing/2014/main" val="1653952411"/>
                    </a:ext>
                  </a:extLst>
                </a:gridCol>
              </a:tblGrid>
              <a:tr h="535340">
                <a:tc>
                  <a:txBody>
                    <a:bodyPr/>
                    <a:lstStyle/>
                    <a:p>
                      <a:pPr algn="ctr"/>
                      <a:r>
                        <a:rPr lang="en-US" sz="2000" dirty="0" smtClean="0"/>
                        <a:t>Demands of 2 consecutive days</a:t>
                      </a:r>
                      <a:endParaRPr lang="en-US" sz="2000" dirty="0"/>
                    </a:p>
                  </a:txBody>
                  <a:tcPr/>
                </a:tc>
                <a:tc>
                  <a:txBody>
                    <a:bodyPr/>
                    <a:lstStyle/>
                    <a:p>
                      <a:pPr algn="ctr"/>
                      <a:r>
                        <a:rPr lang="en-US" sz="2000" dirty="0" smtClean="0"/>
                        <a:t>Total cost (Case 1)</a:t>
                      </a:r>
                      <a:endParaRPr lang="en-US" sz="2000" dirty="0"/>
                    </a:p>
                  </a:txBody>
                  <a:tcPr/>
                </a:tc>
                <a:tc>
                  <a:txBody>
                    <a:bodyPr/>
                    <a:lstStyle/>
                    <a:p>
                      <a:pPr algn="ctr"/>
                      <a:r>
                        <a:rPr lang="en-US" sz="2000" dirty="0" smtClean="0"/>
                        <a:t> Total cost (Case 2)</a:t>
                      </a:r>
                      <a:endParaRPr lang="en-US" sz="2000" dirty="0"/>
                    </a:p>
                  </a:txBody>
                  <a:tcPr/>
                </a:tc>
                <a:extLst>
                  <a:ext uri="{0D108BD9-81ED-4DB2-BD59-A6C34878D82A}">
                    <a16:rowId xmlns:a16="http://schemas.microsoft.com/office/drawing/2014/main" val="968870285"/>
                  </a:ext>
                </a:extLst>
              </a:tr>
              <a:tr h="535340">
                <a:tc>
                  <a:txBody>
                    <a:bodyPr/>
                    <a:lstStyle/>
                    <a:p>
                      <a:pPr algn="ctr"/>
                      <a:r>
                        <a:rPr lang="en-US" sz="2400" dirty="0" smtClean="0"/>
                        <a:t>(100, 300)</a:t>
                      </a:r>
                      <a:endParaRPr lang="en-US" sz="2400" dirty="0"/>
                    </a:p>
                  </a:txBody>
                  <a:tcPr/>
                </a:tc>
                <a:tc>
                  <a:txBody>
                    <a:bodyPr/>
                    <a:lstStyle/>
                    <a:p>
                      <a:pPr algn="ctr"/>
                      <a:r>
                        <a:rPr lang="en-US" sz="2400" dirty="0" smtClean="0"/>
                        <a:t>20</a:t>
                      </a:r>
                      <a:endParaRPr lang="en-US" sz="2400" dirty="0"/>
                    </a:p>
                  </a:txBody>
                  <a:tcPr/>
                </a:tc>
                <a:tc>
                  <a:txBody>
                    <a:bodyPr/>
                    <a:lstStyle/>
                    <a:p>
                      <a:pPr algn="ctr"/>
                      <a:r>
                        <a:rPr lang="en-US" sz="2400" dirty="0" smtClean="0"/>
                        <a:t>120</a:t>
                      </a:r>
                      <a:endParaRPr lang="en-US" sz="2400" dirty="0"/>
                    </a:p>
                  </a:txBody>
                  <a:tcPr/>
                </a:tc>
                <a:extLst>
                  <a:ext uri="{0D108BD9-81ED-4DB2-BD59-A6C34878D82A}">
                    <a16:rowId xmlns:a16="http://schemas.microsoft.com/office/drawing/2014/main" val="2739700810"/>
                  </a:ext>
                </a:extLst>
              </a:tr>
              <a:tr h="535340">
                <a:tc>
                  <a:txBody>
                    <a:bodyPr/>
                    <a:lstStyle/>
                    <a:p>
                      <a:pPr algn="ctr"/>
                      <a:r>
                        <a:rPr lang="en-US" sz="2400" dirty="0" smtClean="0"/>
                        <a:t>(100, 320)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100</a:t>
                      </a:r>
                      <a:endParaRPr lang="en-US" sz="2400" dirty="0"/>
                    </a:p>
                  </a:txBody>
                  <a:tcPr/>
                </a:tc>
                <a:extLst>
                  <a:ext uri="{0D108BD9-81ED-4DB2-BD59-A6C34878D82A}">
                    <a16:rowId xmlns:a16="http://schemas.microsoft.com/office/drawing/2014/main" val="1469727733"/>
                  </a:ext>
                </a:extLst>
              </a:tr>
              <a:tr h="535340">
                <a:tc>
                  <a:txBody>
                    <a:bodyPr/>
                    <a:lstStyle/>
                    <a:p>
                      <a:pPr algn="ctr"/>
                      <a:r>
                        <a:rPr lang="en-US" sz="2400" dirty="0" smtClean="0"/>
                        <a:t>(150, 300)</a:t>
                      </a:r>
                      <a:endParaRPr lang="en-US" sz="2400" dirty="0"/>
                    </a:p>
                  </a:txBody>
                  <a:tcPr/>
                </a:tc>
                <a:tc>
                  <a:txBody>
                    <a:bodyPr/>
                    <a:lstStyle/>
                    <a:p>
                      <a:pPr algn="ctr"/>
                      <a:r>
                        <a:rPr lang="en-US" sz="2400" dirty="0" smtClean="0"/>
                        <a:t>1020</a:t>
                      </a:r>
                      <a:endParaRPr lang="en-US" sz="2400" dirty="0"/>
                    </a:p>
                  </a:txBody>
                  <a:tcPr/>
                </a:tc>
                <a:tc>
                  <a:txBody>
                    <a:bodyPr/>
                    <a:lstStyle/>
                    <a:p>
                      <a:pPr algn="ctr"/>
                      <a:r>
                        <a:rPr lang="en-US" sz="2400" dirty="0" smtClean="0"/>
                        <a:t>20</a:t>
                      </a:r>
                      <a:endParaRPr lang="en-US" sz="2400" dirty="0"/>
                    </a:p>
                  </a:txBody>
                  <a:tcPr/>
                </a:tc>
                <a:extLst>
                  <a:ext uri="{0D108BD9-81ED-4DB2-BD59-A6C34878D82A}">
                    <a16:rowId xmlns:a16="http://schemas.microsoft.com/office/drawing/2014/main" val="1928688696"/>
                  </a:ext>
                </a:extLst>
              </a:tr>
              <a:tr h="535340">
                <a:tc>
                  <a:txBody>
                    <a:bodyPr/>
                    <a:lstStyle/>
                    <a:p>
                      <a:pPr algn="ctr"/>
                      <a:r>
                        <a:rPr lang="en-US" sz="2400" dirty="0" smtClean="0"/>
                        <a:t>(150, 320)</a:t>
                      </a:r>
                      <a:endParaRPr lang="en-US" sz="2400" dirty="0"/>
                    </a:p>
                  </a:txBody>
                  <a:tcPr/>
                </a:tc>
                <a:tc>
                  <a:txBody>
                    <a:bodyPr/>
                    <a:lstStyle/>
                    <a:p>
                      <a:pPr algn="ctr"/>
                      <a:r>
                        <a:rPr lang="en-US" sz="2400" dirty="0" smtClean="0"/>
                        <a:t>1000</a:t>
                      </a:r>
                      <a:endParaRPr lang="en-US" sz="2400" dirty="0"/>
                    </a:p>
                  </a:txBody>
                  <a:tcPr/>
                </a:tc>
                <a:tc>
                  <a:txBody>
                    <a:bodyPr/>
                    <a:lstStyle/>
                    <a:p>
                      <a:pPr algn="ctr"/>
                      <a:r>
                        <a:rPr lang="en-US" sz="2400" dirty="0" smtClean="0"/>
                        <a:t>0</a:t>
                      </a:r>
                      <a:endParaRPr lang="en-US" sz="2400" dirty="0"/>
                    </a:p>
                  </a:txBody>
                  <a:tcPr/>
                </a:tc>
                <a:extLst>
                  <a:ext uri="{0D108BD9-81ED-4DB2-BD59-A6C34878D82A}">
                    <a16:rowId xmlns:a16="http://schemas.microsoft.com/office/drawing/2014/main" val="2095901467"/>
                  </a:ext>
                </a:extLst>
              </a:tr>
            </a:tbl>
          </a:graphicData>
        </a:graphic>
      </p:graphicFrame>
      <p:sp>
        <p:nvSpPr>
          <p:cNvPr id="4" name="TextBox 3"/>
          <p:cNvSpPr txBox="1"/>
          <p:nvPr/>
        </p:nvSpPr>
        <p:spPr>
          <a:xfrm>
            <a:off x="3707476" y="1121940"/>
            <a:ext cx="2394065" cy="540880"/>
          </a:xfrm>
          <a:prstGeom prst="rect">
            <a:avLst/>
          </a:prstGeom>
          <a:solidFill>
            <a:srgbClr val="FFC000"/>
          </a:solidFill>
        </p:spPr>
        <p:txBody>
          <a:bodyPr wrap="non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kumimoji="0" lang="en-US" sz="1200" b="1" i="0" u="none" strike="noStrike" kern="0" cap="none" spc="0" normalizeH="0" baseline="0" noProof="0" dirty="0" smtClean="0">
                <a:ln>
                  <a:noFill/>
                </a:ln>
                <a:solidFill>
                  <a:srgbClr val="000000"/>
                </a:solidFill>
                <a:effectLst/>
                <a:uLnTx/>
                <a:uFillTx/>
              </a:rPr>
              <a:t>Opt. solution: </a:t>
            </a:r>
            <a:r>
              <a:rPr kumimoji="0" lang="en-US" sz="1600" b="1" i="0" u="none" strike="noStrike" kern="0" cap="none" spc="0" normalizeH="0" baseline="0" noProof="0" dirty="0" smtClean="0">
                <a:ln>
                  <a:noFill/>
                </a:ln>
                <a:solidFill>
                  <a:srgbClr val="000000"/>
                </a:solidFill>
                <a:effectLst/>
                <a:uLnTx/>
                <a:uFillTx/>
              </a:rPr>
              <a:t>Cost = 0</a:t>
            </a:r>
          </a:p>
          <a:p>
            <a:pPr marR="0" algn="ctr" defTabSz="914400" eaLnBrk="1" fontAlgn="auto" latinLnBrk="0" hangingPunct="1">
              <a:lnSpc>
                <a:spcPct val="107000"/>
              </a:lnSpc>
              <a:spcBef>
                <a:spcPts val="500"/>
              </a:spcBef>
              <a:spcAft>
                <a:spcPts val="0"/>
              </a:spcAft>
              <a:buClrTx/>
              <a:buSzTx/>
              <a:buFontTx/>
              <a:buNone/>
              <a:tabLst/>
            </a:pPr>
            <a:r>
              <a:rPr lang="en-US" sz="1200" b="1" kern="0" dirty="0" smtClean="0">
                <a:solidFill>
                  <a:srgbClr val="000000"/>
                </a:solidFill>
              </a:rPr>
              <a:t>X1 = 100, X2 = 320</a:t>
            </a:r>
            <a:endParaRPr kumimoji="0" lang="en-US" sz="1200" b="1" i="0" u="none" strike="noStrike" kern="0" cap="none" spc="0" normalizeH="0" baseline="0" noProof="0" dirty="0" err="1" smtClean="0">
              <a:ln>
                <a:noFill/>
              </a:ln>
              <a:solidFill>
                <a:srgbClr val="000000"/>
              </a:solidFill>
              <a:effectLst/>
              <a:uLnTx/>
              <a:uFillTx/>
            </a:endParaRPr>
          </a:p>
        </p:txBody>
      </p:sp>
      <p:sp>
        <p:nvSpPr>
          <p:cNvPr id="5" name="TextBox 4"/>
          <p:cNvSpPr txBox="1"/>
          <p:nvPr/>
        </p:nvSpPr>
        <p:spPr>
          <a:xfrm>
            <a:off x="6866311" y="1121662"/>
            <a:ext cx="2069871" cy="540880"/>
          </a:xfrm>
          <a:prstGeom prst="rect">
            <a:avLst/>
          </a:prstGeom>
          <a:solidFill>
            <a:srgbClr val="FFC000"/>
          </a:solidFill>
        </p:spPr>
        <p:txBody>
          <a:bodyPr wrap="none" lIns="0" tIns="0" rIns="0" bIns="0" rtlCol="0">
            <a:noAutofit/>
          </a:bodyPr>
          <a:lstStyle/>
          <a:p>
            <a:pPr marR="0" algn="ctr" defTabSz="914400" eaLnBrk="1" fontAlgn="auto" latinLnBrk="0" hangingPunct="1">
              <a:lnSpc>
                <a:spcPct val="107000"/>
              </a:lnSpc>
              <a:spcBef>
                <a:spcPts val="500"/>
              </a:spcBef>
              <a:spcAft>
                <a:spcPts val="0"/>
              </a:spcAft>
              <a:buClrTx/>
              <a:buSzTx/>
              <a:buFontTx/>
              <a:buNone/>
              <a:tabLst/>
            </a:pPr>
            <a:r>
              <a:rPr kumimoji="0" lang="en-US" sz="1200" b="1" i="0" u="none" strike="noStrike" kern="0" cap="none" spc="0" normalizeH="0" baseline="0" noProof="0" dirty="0" smtClean="0">
                <a:ln>
                  <a:noFill/>
                </a:ln>
                <a:solidFill>
                  <a:srgbClr val="000000"/>
                </a:solidFill>
                <a:effectLst/>
                <a:uLnTx/>
                <a:uFillTx/>
              </a:rPr>
              <a:t>Opt. solution: </a:t>
            </a:r>
            <a:r>
              <a:rPr kumimoji="0" lang="en-US" sz="1600" b="1" i="0" u="none" strike="noStrike" kern="0" cap="none" spc="0" normalizeH="0" baseline="0" noProof="0" dirty="0" smtClean="0">
                <a:ln>
                  <a:noFill/>
                </a:ln>
                <a:solidFill>
                  <a:srgbClr val="000000"/>
                </a:solidFill>
                <a:effectLst/>
                <a:uLnTx/>
                <a:uFillTx/>
              </a:rPr>
              <a:t>Cost = 92</a:t>
            </a:r>
          </a:p>
          <a:p>
            <a:pPr marR="0" algn="ctr" defTabSz="914400" eaLnBrk="1" fontAlgn="auto" latinLnBrk="0" hangingPunct="1">
              <a:lnSpc>
                <a:spcPct val="107000"/>
              </a:lnSpc>
              <a:spcBef>
                <a:spcPts val="500"/>
              </a:spcBef>
              <a:spcAft>
                <a:spcPts val="0"/>
              </a:spcAft>
              <a:buClrTx/>
              <a:buSzTx/>
              <a:buFontTx/>
              <a:buNone/>
              <a:tabLst/>
            </a:pPr>
            <a:r>
              <a:rPr lang="en-US" sz="1200" b="1" kern="0" dirty="0" smtClean="0">
                <a:solidFill>
                  <a:srgbClr val="000000"/>
                </a:solidFill>
              </a:rPr>
              <a:t>X1 = 150, X2 = 320</a:t>
            </a:r>
            <a:endParaRPr kumimoji="0" lang="en-US" sz="1200" b="1" i="0" u="none" strike="noStrike" kern="0" cap="none" spc="0" normalizeH="0" baseline="0" noProof="0" dirty="0" err="1" smtClean="0">
              <a:ln>
                <a:noFill/>
              </a:ln>
              <a:solidFill>
                <a:srgbClr val="000000"/>
              </a:solidFill>
              <a:effectLst/>
              <a:uLnTx/>
              <a:uFillTx/>
            </a:endParaRPr>
          </a:p>
        </p:txBody>
      </p:sp>
    </p:spTree>
    <p:extLst>
      <p:ext uri="{BB962C8B-B14F-4D97-AF65-F5344CB8AC3E}">
        <p14:creationId xmlns:p14="http://schemas.microsoft.com/office/powerpoint/2010/main" val="2590831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3854" y="1612670"/>
            <a:ext cx="3882043" cy="1920239"/>
          </a:xfrm>
        </p:spPr>
        <p:txBody>
          <a:bodyPr/>
          <a:lstStyle/>
          <a:p>
            <a:r>
              <a:rPr lang="en-US" sz="4400" b="1" dirty="0" smtClean="0">
                <a:solidFill>
                  <a:srgbClr val="92D050"/>
                </a:solidFill>
              </a:rPr>
              <a:t>THANK YOU!!</a:t>
            </a:r>
            <a:endParaRPr lang="en-US" sz="4400" b="1" dirty="0">
              <a:solidFill>
                <a:srgbClr val="92D050"/>
              </a:solidFill>
            </a:endParaRPr>
          </a:p>
        </p:txBody>
      </p:sp>
    </p:spTree>
    <p:extLst>
      <p:ext uri="{BB962C8B-B14F-4D97-AF65-F5344CB8AC3E}">
        <p14:creationId xmlns:p14="http://schemas.microsoft.com/office/powerpoint/2010/main" val="19454237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1033"/>
  <p:tag name="CFG.LAYOUT" val="BOSCH2"/>
  <p:tag name="CFG.CUSTOMERVERSION" val="9"/>
  <p:tag name="ML_1" val="RBEI_Kor"/>
  <p:tag name="ML_2" val="Bosch2.mcr"/>
  <p:tag name="FIELD.DATE.CONTENT" val="2018-12-17"/>
  <p:tag name="FIELD.DATE.VALUE" val="2018-12-17"/>
  <p:tag name="FIELD.CONF.SUFFIX.CONTENT" val="\n | "/>
  <p:tag name="FIELD.REM_ABL.SUFFIX.CONTENT" val="&#10;\n"/>
  <p:tag name="FIELD.COPY.CONTENT" val="©  Robert Bosch Engineering and Business Solutions Private Limited 2018. All rights reserved, also regarding any disposal, exploitation, reproduction, editing, distribution, as well as in the event of applications for industrial property rights."/>
  <p:tag name="FIELD.COPY.VALUE" val="©  Robert Bosch Engineering and Business Solutions Private Limited 2018.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SUFFIX.CONTENT" val=" | "/>
  <p:tag name="MIWBCLNT.HOMEURL" val="C:\Program Files (x86)\eForms\FB\portal_index.htm"/>
  <p:tag name="FIELDS.INITIALIZED" val="1"/>
  <p:tag name="FIELD.DATE.COMBOINDEX" val="-2"/>
  <p:tag name="FIELD.CONF.CONTENT" val="Internal "/>
  <p:tag name="FIELD.CONF.VALUE" val="Internal \n | "/>
  <p:tag name="FIELD.CONF.COMBOINDEX" val="1"/>
  <p:tag name="FIELD.REM_ABL.COMBOINDEX" val="-2"/>
  <p:tag name="FIELD.CHAPTER.CONTENT" val="Blockchain Hackathon"/>
  <p:tag name="FIELD.CHAPTER.VALUE" val="Blockchain Hackathon"/>
  <p:tag name="FIELD.CHAPTER.COMBOINDEX" val="-2"/>
  <p:tag name="FIELD.REM_ANL.COMBOINDEX" val="-2"/>
  <p:tag name="FIELD.DPT.CONTENT" val="RBEI/BE-II"/>
  <p:tag name="FIELD.DPT.VALUE" val="RBEI/BE-II | "/>
  <p:tag name="FIELD.DPT.COMBOINDEX" val="-2"/>
  <p:tag name="CONFIG" val="BOSCH2"/>
  <p:tag name="CFG.VERSION" val="0"/>
  <p:tag name="CFG.LAYOUTID" val="Bosch Layout 16:9 (new colored style)"/>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ML_LAYOUT_RESOURCE" val="BOSCH2_16_9_2018.MCR"/>
  <p:tag name="CFG.LAYOUTRES" val="BOSCH2_16_9_2018"/>
  <p:tag name="CFG.BOSCHLOGOUPDAT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AGCN" val="0"/>
</p:tagLst>
</file>

<file path=ppt/tags/tag10.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2"/>
  <p:tag name="COLORSETGROUPCLASSNAME" val="ColorSetGroup1"/>
  <p:tag name="FONTSETGROUPCLASSNAME" val="FontSetGroup1"/>
  <p:tag name="SHAPECLASSNAME" val="TitleOnTitleSlides"/>
  <p:tag name="SHAPECLASSPROTECTIONTYPE" val="3"/>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TitleSupergraphic2"/>
  <p:tag name="SHAPESETGROUPCLASSNAME" val="ShapeSetGroup1"/>
</p:tagLst>
</file>

<file path=ppt/tags/tag1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FONTSETGROUPCLASSNAME" val="FontSetGroup1"/>
  <p:tag name="SHAPECLASSNAME" val="Chapterbox"/>
  <p:tag name="COLORSETGROUPCLASSNAME" val="ColorSetGroup6"/>
  <p:tag name="SHAPECLASSPROTECTIONTYPE" val=" 25"/>
</p:tagLst>
</file>

<file path=ppt/tags/tag13.xml><?xml version="1.0" encoding="utf-8"?>
<p:tagLst xmlns:a="http://schemas.openxmlformats.org/drawingml/2006/main" xmlns:r="http://schemas.openxmlformats.org/officeDocument/2006/relationships" xmlns:p="http://schemas.openxmlformats.org/presentationml/2006/main">
  <p:tag name="FIELD.CHAPTER.CONTENT" val="Blockchain Hackathon"/>
  <p:tag name="FIELD.CHAPTER.VALUE" val="Blockchain Hackathon"/>
  <p:tag name="FIELD.DPT.CONTENT" val="RBEI/BE-II"/>
  <p:tag name="FIELD.DPT.VALUE" val="RBEI/BE-II | "/>
  <p:tag name="FIELDS.INITIALIZED" val="1"/>
  <p:tag name="ML_1" val="RBEI_Kor"/>
  <p:tag name="ML_2" val="Bosch2.mcr"/>
  <p:tag name="ML_LAYOUT_RESOURCE" val="BOSCH2_16_9_2018.MCR"/>
  <p:tag name="SHAPESETGROUPCLASSNAME" val="ShapeSetGroup1"/>
  <p:tag name="SHAPESETCLASSNAME" val="Object"/>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LORSETGROUPCLASSNAME" val="ColorSetGroup6"/>
  <p:tag name="CONTENT PLACEHOLDER 11_SHAPECLASSPROTECTIONTYPE" val="0"/>
  <p:tag name="PICTURE 10_SHAPECLASSPROTECTIONTYPE" val="15"/>
  <p:tag name="CONTENT PLACEHOLDER 14_SHAPECLASSPROTECTIONTYPE" val="0"/>
  <p:tag name="PICTURE 13_SHAPECLASSPROTECTIONTYPE" val="15"/>
</p:tagLst>
</file>

<file path=ppt/tags/tag1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6"/>
  <p:tag name="FONTSETGROUPCLASSNAME" val="FontSetGroup1"/>
  <p:tag name="SHAPECLASSFILE" val="BoschLogo2018.emf"/>
  <p:tag name="MLI" val="1"/>
  <p:tag name="SHAPECLASSNAME" val="LogoOnSlides"/>
  <p:tag name="SHAPECLASSPROTECTIONTYPE" val="15"/>
</p:tagLst>
</file>

<file path=ppt/tags/tag1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6"/>
  <p:tag name="FONTSETGROUPCLASSNAME" val="FontSetGroup1"/>
  <p:tag name="SHAPECLASSFILE" val="Bosch-Supergraphic-Bottom-16-9.png"/>
  <p:tag name="MLI" val="1"/>
  <p:tag name="SHAPECLASSNAME" val="ColorBarOnSlides"/>
  <p:tag name="SHAPECLASSPROTECTIONTYPE" val="15"/>
</p:tagLst>
</file>

<file path=ppt/tags/tag1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FONTSETGROUPCLASSNAME" val="FontSetGroup1"/>
  <p:tag name="SHAPECLASSNAME" val="FooterLine2OnSlides"/>
  <p:tag name="FONTCOLOR" val="Black"/>
  <p:tag name="FONTCOLOR2" val="LightGray"/>
  <p:tag name="FONTCOLOR3" val="LightGray"/>
  <p:tag name="COLORSETGROUPCLASSNAME" val="ColorSetGroup6"/>
  <p:tag name="SHAPECLASSPROTECTIONTYPE" val=" 63"/>
</p:tagLst>
</file>

<file path=ppt/tags/tag1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FONTSETGROUPCLASSNAME" val="FontSetGroup1"/>
  <p:tag name="SHAPECLASSNAME" val="PageNumberOnSlides"/>
  <p:tag name="COLORSETGROUPCLASSNAME" val="ColorSetGroup6"/>
  <p:tag name="SHAPECLASSPROTECTIONTYPE" val=" 63"/>
</p:tagLst>
</file>

<file path=ppt/tags/tag1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FONTSETGROUPCLASSNAME" val="FontSetGroup1"/>
  <p:tag name="SHAPECLASSNAME" val="Attachment"/>
  <p:tag name="COLORSETGROUPCLASSNAME" val="ColorSetGroup6"/>
  <p:tag name="SHAPECLASSPROTECTIONTYPE" val=" 3"/>
</p:tagLst>
</file>

<file path=ppt/tags/tag1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FONTSETGROUPCLASSNAME" val="FontSetGroup1"/>
  <p:tag name="SHAPECLASSNAME" val="tNavbar"/>
  <p:tag name="COLORSETGROUPCLASSNAME" val="ColorSetGroup6"/>
  <p:tag name="SHAPECLASSPROTECTIONTYPE" val=" 31"/>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Object"/>
  <p:tag name="FONTSETGROUPCLASSNAME" val="FontSetGroup1"/>
  <p:tag name="SHAPECLASSNAME" val="TitleOnSlides"/>
  <p:tag name="FONTCOLOR" val="Primary"/>
  <p:tag name="FONTCOLOR2" val="Primary"/>
  <p:tag name="COLORSETGROUPCLASSNAME" val="ColorSetGroup6"/>
  <p:tag name="SHAPECLASSPROTECTIONTYPE" val=" 9"/>
  <p:tag name="RUNS.FONT" val="2"/>
  <p:tag name="COLORS" val="-2;-2;-2;-2;Primary;-2"/>
</p:tagLst>
</file>

<file path=ppt/tags/tag2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6"/>
  <p:tag name="FONTSETGROUPCLASSNAME" val="FontSetGroup1"/>
  <p:tag name="SHAPECLASSNAME" val="FooterLine1OnSlides"/>
  <p:tag name="SHAPECLASSPROTECTIONTYPE" val="63"/>
</p:tagLst>
</file>

<file path=ppt/tags/tag2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FONTSETGROUPCLASSNAME" val="FontSetGroup1"/>
  <p:tag name="SHAPECLASSNAME" val="Chapterbox"/>
  <p:tag name="COLORSETGROUPCLASSNAME" val="ColorSetGroup6"/>
  <p:tag name="SHAPECLASSPROTECTIONTYPE" val=" 25"/>
</p:tagLst>
</file>

<file path=ppt/tags/tag23.xml><?xml version="1.0" encoding="utf-8"?>
<p:tagLst xmlns:a="http://schemas.openxmlformats.org/drawingml/2006/main" xmlns:r="http://schemas.openxmlformats.org/officeDocument/2006/relationships" xmlns:p="http://schemas.openxmlformats.org/presentationml/2006/main">
  <p:tag name="FIELD.CHAPTER.CONTENT" val="Blockchain Hackathon"/>
  <p:tag name="FIELD.CHAPTER.VALUE" val="Blockchain Hackathon"/>
  <p:tag name="FIELD.DPT.CONTENT" val="RBEI/BE-II"/>
  <p:tag name="FIELD.DPT.VALUE" val="RBEI/BE-II | "/>
  <p:tag name="FIELDS.INITIALIZED" val="1"/>
  <p:tag name="ML_1" val="RBEI_Kor"/>
  <p:tag name="ML_2" val="Bosch2.mcr"/>
  <p:tag name="ML_LAYOUT_RESOURCE" val="BOSCH2_16_9_2018.MCR"/>
  <p:tag name="SHAPESETGROUPCLASSNAME" val="ShapeSetGroup1"/>
  <p:tag name="SHAPESETCLASSNAME" val="Object"/>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LORSETGROUPCLASSNAME" val="ColorSetGroup6"/>
  <p:tag name="CONTENT PLACEHOLDER 11_SHAPECLASSPROTECTIONTYPE" val="0"/>
  <p:tag name="PICTURE 10_SHAPECLASSPROTECTIONTYPE" val="15"/>
  <p:tag name="CONTENT PLACEHOLDER 14_SHAPECLASSPROTECTIONTYPE" val="0"/>
  <p:tag name="PICTURE 13_SHAPECLASSPROTECTIONTYPE" val="15"/>
</p:tagLst>
</file>

<file path=ppt/tags/tag2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6"/>
  <p:tag name="FONTSETGROUPCLASSNAME" val="FontSetGroup1"/>
  <p:tag name="SHAPECLASSFILE" val="BoschLogo2018.emf"/>
  <p:tag name="MLI" val="1"/>
  <p:tag name="SHAPECLASSNAME" val="LogoOnSlides"/>
  <p:tag name="SHAPECLASSPROTECTIONTYPE" val="15"/>
</p:tagLst>
</file>

<file path=ppt/tags/tag2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6"/>
  <p:tag name="FONTSETGROUPCLASSNAME" val="FontSetGroup1"/>
  <p:tag name="SHAPECLASSFILE" val="Bosch-Supergraphic-Bottom-16-9.png"/>
  <p:tag name="MLI" val="1"/>
  <p:tag name="SHAPECLASSNAME" val="ColorBarOnSlides"/>
  <p:tag name="SHAPECLASSPROTECTIONTYPE" val="15"/>
</p:tagLst>
</file>

<file path=ppt/tags/tag2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FONTSETGROUPCLASSNAME" val="FontSetGroup1"/>
  <p:tag name="SHAPECLASSNAME" val="FooterLine2OnSlides"/>
  <p:tag name="FONTCOLOR" val="Black"/>
  <p:tag name="FONTCOLOR2" val="LightGray"/>
  <p:tag name="FONTCOLOR3" val="LightGray"/>
  <p:tag name="COLORSETGROUPCLASSNAME" val="ColorSetGroup6"/>
  <p:tag name="SHAPECLASSPROTECTIONTYPE" val=" 63"/>
</p:tagLst>
</file>

<file path=ppt/tags/tag2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FONTSETGROUPCLASSNAME" val="FontSetGroup1"/>
  <p:tag name="SHAPECLASSNAME" val="PageNumberOnSlides"/>
  <p:tag name="COLORSETGROUPCLASSNAME" val="ColorSetGroup6"/>
  <p:tag name="SHAPECLASSPROTECTIONTYPE" val=" 63"/>
</p:tagLst>
</file>

<file path=ppt/tags/tag2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FONTSETGROUPCLASSNAME" val="FontSetGroup1"/>
  <p:tag name="SHAPECLASSNAME" val="Attachment"/>
  <p:tag name="COLORSETGROUPCLASSNAME" val="ColorSetGroup6"/>
  <p:tag name="SHAPECLASSPROTECTIONTYPE" val=" 3"/>
</p:tagLst>
</file>

<file path=ppt/tags/tag29.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FONTSETGROUPCLASSNAME" val="FontSetGroup1"/>
  <p:tag name="SHAPECLASSNAME" val="tNavbar"/>
  <p:tag name="COLORSETGROUPCLASSNAME" val="ColorSetGroup6"/>
  <p:tag name="SHAPECLASSPROTECTIONTYPE" val=" 31"/>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3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6"/>
  <p:tag name="FONTSETGROUPCLASSNAME" val="FontSetGroup1"/>
  <p:tag name="SHAPECLASSNAME" val="FooterLine1OnSlides"/>
  <p:tag name="SHAPECLASSPROTECTIONTYPE" val="63"/>
</p:tagLst>
</file>

<file path=ppt/tags/tag3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Object"/>
  <p:tag name="FONTSETGROUPCLASSNAME" val="FontSetGroup1"/>
  <p:tag name="SHAPECLASSNAME" val="TitleOnSlides"/>
  <p:tag name="FONTCOLOR" val="Primary"/>
  <p:tag name="FONTCOLOR2" val="Primary"/>
  <p:tag name="COLORSETGROUPCLASSNAME" val="ColorSetGroup6"/>
  <p:tag name="SHAPECLASSPROTECTIONTYPE" val=" 9"/>
  <p:tag name="RUNS.FONT" val="2"/>
  <p:tag name="COLORS" val="-2;-2;-2;-2;Primary;-2"/>
</p:tagLst>
</file>

<file path=ppt/tags/tag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Object"/>
  <p:tag name="FONTSETGROUPCLASSNAME" val="FontSetGroup1"/>
  <p:tag name="SHAPECLASSNAME" val="TitleOnSlides"/>
  <p:tag name="FONTCOLOR" val="Primary"/>
  <p:tag name="FONTCOLOR2" val="Primary"/>
  <p:tag name="COLORSETGROUPCLASSNAME" val="ColorSetGroup6"/>
  <p:tag name="SHAPECLASSPROTECTIONTYPE" val=" 9"/>
  <p:tag name="RUNS.FONT" val="2"/>
  <p:tag name="COLORS" val="-2;-2;-2;-2;Primary;-2"/>
</p:tagLst>
</file>

<file path=ppt/tags/tag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Object"/>
  <p:tag name="FONTSETGROUPCLASSNAME" val="FontSetGroup1"/>
  <p:tag name="SHAPECLASSNAME" val="TitleOnSlides"/>
  <p:tag name="FONTCOLOR" val="Primary"/>
  <p:tag name="FONTCOLOR2" val="Primary"/>
  <p:tag name="COLORSETGROUPCLASSNAME" val="ColorSetGroup6"/>
  <p:tag name="SHAPECLASSPROTECTIONTYPE" val=" 9"/>
  <p:tag name="RUNS.FONT" val="2"/>
  <p:tag name="COLORS" val="-2;-2;-2;-2;Primary;-2"/>
</p:tagLst>
</file>

<file path=ppt/tags/tag3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FONTSETGROUPCLASSNAME" val="FontSetGroup1"/>
  <p:tag name="SHAPECLASSNAME" val="Chapterbox"/>
  <p:tag name="COLORSETGROUPCLASSNAME" val="ColorSetGroup6"/>
  <p:tag name="SHAPECLASSPROTECTIONTYPE" val=" 25"/>
</p:tagLst>
</file>

<file path=ppt/tags/tag35.xml><?xml version="1.0" encoding="utf-8"?>
<p:tagLst xmlns:a="http://schemas.openxmlformats.org/drawingml/2006/main" xmlns:r="http://schemas.openxmlformats.org/officeDocument/2006/relationships" xmlns:p="http://schemas.openxmlformats.org/presentationml/2006/main">
  <p:tag name="FIELD.CHAPTER.CONTENT" val="Blockchain Hackathon"/>
  <p:tag name="FIELD.CHAPTER.VALUE" val="Blockchain Hackathon"/>
  <p:tag name="FIELD.DPT.CONTENT" val="RBEI/BE-II"/>
  <p:tag name="FIELD.DPT.VALUE" val="RBEI/BE-II | "/>
  <p:tag name="FIELDS.INITIALIZED" val="1"/>
  <p:tag name="ML_1" val="RBEI_Kor"/>
  <p:tag name="ML_2" val="Bosch2.mcr"/>
  <p:tag name="ML_LAYOUT_RESOURCE" val="BOSCH2_16_9_2018.MCR"/>
  <p:tag name="SHAPESETGROUPCLASSNAME" val="ShapeSetGroup1"/>
  <p:tag name="SHAPESETCLASSNAME" val="Object"/>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LORSETGROUPCLASSNAME" val="ColorSetGroup6"/>
  <p:tag name="CONTENT PLACEHOLDER 11_SHAPECLASSPROTECTIONTYPE" val="0"/>
  <p:tag name="PICTURE 10_SHAPECLASSPROTECTIONTYPE" val="15"/>
  <p:tag name="CONTENT PLACEHOLDER 14_SHAPECLASSPROTECTIONTYPE" val="0"/>
  <p:tag name="PICTURE 13_SHAPECLASSPROTECTIONTYPE" val="15"/>
</p:tagLst>
</file>

<file path=ppt/tags/tag3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6"/>
  <p:tag name="FONTSETGROUPCLASSNAME" val="FontSetGroup1"/>
  <p:tag name="SHAPECLASSFILE" val="BoschLogo2018.emf"/>
  <p:tag name="MLI" val="1"/>
  <p:tag name="SHAPECLASSNAME" val="LogoOnSlides"/>
  <p:tag name="SHAPECLASSPROTECTIONTYPE" val="15"/>
</p:tagLst>
</file>

<file path=ppt/tags/tag37.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6"/>
  <p:tag name="FONTSETGROUPCLASSNAME" val="FontSetGroup1"/>
  <p:tag name="SHAPECLASSFILE" val="Bosch-Supergraphic-Bottom-16-9.png"/>
  <p:tag name="MLI" val="1"/>
  <p:tag name="SHAPECLASSNAME" val="ColorBarOnSlides"/>
  <p:tag name="SHAPECLASSPROTECTIONTYPE" val="15"/>
</p:tagLst>
</file>

<file path=ppt/tags/tag3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RUNS.FONT" val="3"/>
  <p:tag name="COLORS" val="-2;-2;-2;-2;Black;-2"/>
  <p:tag name="COLORSETCLASSNAME" val="ColorSet1"/>
  <p:tag name="SCRIPT" val="1"/>
  <p:tag name="FIELDS" val="REM_ABL;COPY;"/>
  <p:tag name="MLI" val="1"/>
  <p:tag name="SHAPESETGROUPCLASSNAME" val="ShapeSetGroup1"/>
  <p:tag name="SHAPESETCLASSNAME" val="Object"/>
  <p:tag name="FONTSETGROUPCLASSNAME" val="FontSetGroup1"/>
  <p:tag name="SHAPECLASSNAME" val="FooterLine2OnSlides"/>
  <p:tag name="FONTCOLOR" val="Black"/>
  <p:tag name="FONTCOLOR2" val="LightGray"/>
  <p:tag name="FONTCOLOR3" val="LightGray"/>
  <p:tag name="COLORSETGROUPCLASSNAME" val="ColorSetGroup6"/>
  <p:tag name="SHAPECLASSPROTECTIONTYPE" val=" 63"/>
</p:tagLst>
</file>

<file path=ppt/tags/tag3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FONTSETGROUPCLASSNAME" val="FontSetGroup1"/>
  <p:tag name="SHAPECLASSNAME" val="PageNumberOnSlides"/>
  <p:tag name="COLORSETGROUPCLASSNAME" val="ColorSetGroup6"/>
  <p:tag name="SHAPECLASSPROTECTIONTYPE" val=" 63"/>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FONTSETGROUPCLASSNAME" val="FontSetGroup1"/>
  <p:tag name="SHAPECLASSNAME" val="Attachment"/>
  <p:tag name="COLORSETGROUPCLASSNAME" val="ColorSetGroup6"/>
  <p:tag name="SHAPECLASSPROTECTIONTYPE" val=" 3"/>
</p:tagLst>
</file>

<file path=ppt/tags/tag4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FONTSETGROUPCLASSNAME" val="FontSetGroup1"/>
  <p:tag name="SHAPECLASSNAME" val="tNavbar"/>
  <p:tag name="COLORSETGROUPCLASSNAME" val="ColorSetGroup6"/>
  <p:tag name="SHAPECLASSPROTECTIONTYPE" val=" 31"/>
</p:tagLst>
</file>

<file path=ppt/tags/tag4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6"/>
  <p:tag name="FONTSETGROUPCLASSNAME" val="FontSetGroup1"/>
  <p:tag name="SHAPECLASSNAME" val="FooterLine1OnSlides"/>
  <p:tag name="SHAPECLASSPROTECTIONTYPE" val="63"/>
</p:tagLst>
</file>

<file path=ppt/tags/tag4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Object"/>
  <p:tag name="FONTSETGROUPCLASSNAME" val="FontSetGroup1"/>
  <p:tag name="SHAPECLASSNAME" val="TitleOnSlides"/>
  <p:tag name="FONTCOLOR" val="Primary"/>
  <p:tag name="FONTCOLOR2" val="Primary"/>
  <p:tag name="COLORSETGROUPCLASSNAME" val="ColorSetGroup6"/>
  <p:tag name="SHAPECLASSPROTECTIONTYPE" val=" 9"/>
  <p:tag name="RUNS.FONT" val="2"/>
  <p:tag name="COLORS" val="-2;-2;-2;-2;Primary;-2"/>
</p:tagLst>
</file>

<file path=ppt/tags/tag4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Object"/>
  <p:tag name="FONTSETGROUPCLASSNAME" val="FontSetGroup1"/>
  <p:tag name="SHAPECLASSNAME" val="TitleOnSlides"/>
  <p:tag name="FONTCOLOR" val="Primary"/>
  <p:tag name="FONTCOLOR2" val="Primary"/>
  <p:tag name="COLORSETGROUPCLASSNAME" val="ColorSetGroup6"/>
  <p:tag name="SHAPECLASSPROTECTIONTYPE" val=" 9"/>
  <p:tag name="RUNS.FONT" val="2"/>
  <p:tag name="COLORS" val="-2;-2;-2;-2;Primary;-2"/>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6.xml><?xml version="1.0" encoding="utf-8"?>
<p:tagLst xmlns:a="http://schemas.openxmlformats.org/drawingml/2006/main" xmlns:r="http://schemas.openxmlformats.org/officeDocument/2006/relationships" xmlns:p="http://schemas.openxmlformats.org/presentationml/2006/main">
  <p:tag name="FIELD.CHAPTER.CONTENT" val="Blockchain Hackathon"/>
  <p:tag name="FIELD.CHAPTER.VALUE" val="Blockchain Hackathon"/>
  <p:tag name="FIELD.DPT.CONTENT" val="RBEI/BE-II"/>
  <p:tag name="FIELD.DPT.VALUE" val="RBEI/BE-II | "/>
  <p:tag name="FIELDS.INITIALIZED" val="1"/>
  <p:tag name="ML_1" val="RBEI_Kor"/>
  <p:tag name="ML_2" val="Bosch2.mcr"/>
  <p:tag name="SHAPESETGROUPCLASSNAME" val="ShapeSetGroup1"/>
  <p:tag name="SHAPESETCLASSNAME" val="TitleSupergraphic2"/>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 name="ML_LAYOUT_RESOURCE" val="BOSCH2_16_9_2018.MCR"/>
  <p:tag name="CFG.LAYOUTRES" val="BOSCH2_16_9_2018"/>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2"/>
  <p:tag name="COLORSETGROUPCLASSNAME" val="ColorSetGroup1"/>
  <p:tag name="FONTSETGROUPCLASSNAME" val="FontSetGroup1"/>
  <p:tag name="SHAPECLASSNAME" val="HiddenSubtitle"/>
  <p:tag name="SHAPECLASSPROTECTIONTYPE" val="0"/>
  <p:tag name="ML_SENDTOBACK" val=" 1"/>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2"/>
  <p:tag name="COLORSETGROUPCLASSNAME" val="ColorSetGroup1"/>
  <p:tag name="FONTSETGROUPCLASSNAME" val="FontSetGroup1"/>
  <p:tag name="SHAPECLASSFILE" val="Bosch-Supergraphic-P2-16-9.png"/>
  <p:tag name="ML_SENDTOBACK" val=" 1"/>
  <p:tag name="MLI" val="1"/>
  <p:tag name="SHAPECLASSNAME" val="Supergraphic2"/>
  <p:tag name="SHAPECLASSPROTECTIONTYPE" val="15"/>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2"/>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614</Words>
  <Application>Microsoft Office PowerPoint</Application>
  <PresentationFormat>Custom</PresentationFormat>
  <Paragraphs>131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Bosch Office Sans</vt:lpstr>
      <vt:lpstr>Calibri</vt:lpstr>
      <vt:lpstr>Cambria Math</vt:lpstr>
      <vt:lpstr>Wingdings</vt:lpstr>
      <vt:lpstr>Wingdings 3</vt:lpstr>
      <vt:lpstr>Bosch</vt:lpstr>
      <vt:lpstr> Aggregate production planning </vt:lpstr>
      <vt:lpstr>PowerPoint Presentation</vt:lpstr>
      <vt:lpstr>Problem Statement:</vt:lpstr>
      <vt:lpstr>PowerPoint Presentation</vt:lpstr>
      <vt:lpstr>Gurobi solver:</vt:lpstr>
      <vt:lpstr>Key points of solution approach:</vt:lpstr>
      <vt:lpstr>Case1: Simple optimization problem:</vt:lpstr>
      <vt:lpstr>Performance comparison</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 #&lt;Team Name&gt;</dc:title>
  <dc:creator>Parmar Manojkumar Somabhai (RBEI/ETS)</dc:creator>
  <cp:lastModifiedBy>Ramswaroop Jeevan Ram (RBEI/EDS2)</cp:lastModifiedBy>
  <cp:revision>254</cp:revision>
  <dcterms:created xsi:type="dcterms:W3CDTF">2018-12-17T05:38:23Z</dcterms:created>
  <dcterms:modified xsi:type="dcterms:W3CDTF">2019-08-12T11:14:46Z</dcterms:modified>
</cp:coreProperties>
</file>