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https://online.canarabank.in/?module=customer&amp;page=confirm-screen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https://online.canarabank.in/?module=customer&amp;page=confirm-screen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https://online.canarabank.in/?module=customer&amp;page=confirm-screen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https://online.canarabank.in/?module=customer&amp;page=confirm-screen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https://online.canarabank.in/?module=customer&amp;page=confirm-screen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23254" y="9737824"/>
            <a:ext cx="3188335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https://online.canarabank.in/?module=customer&amp;page=confirm-screen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9559" y="9737824"/>
            <a:ext cx="179704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2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7994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9/26/22, 2:10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PM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6818" y="165100"/>
            <a:ext cx="141668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Arial"/>
                <a:cs typeface="Arial"/>
              </a:rPr>
              <a:t>Transfer </a:t>
            </a:r>
            <a:r>
              <a:rPr dirty="0" sz="800">
                <a:latin typeface="Arial"/>
                <a:cs typeface="Arial"/>
              </a:rPr>
              <a:t>Money - Canara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Bank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4883150"/>
            <a:ext cx="5286374" cy="481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90680" y="815002"/>
            <a:ext cx="23876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840">
                <a:solidFill>
                  <a:srgbClr val="006AB4"/>
                </a:solidFill>
                <a:latin typeface="Arial"/>
                <a:cs typeface="Arial"/>
              </a:rPr>
              <a:t>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8300" y="1063625"/>
            <a:ext cx="7048500" cy="8629650"/>
          </a:xfrm>
          <a:custGeom>
            <a:avLst/>
            <a:gdLst/>
            <a:ahLst/>
            <a:cxnLst/>
            <a:rect l="l" t="t" r="r" b="b"/>
            <a:pathLst>
              <a:path w="7048500" h="8629650">
                <a:moveTo>
                  <a:pt x="0" y="0"/>
                </a:moveTo>
                <a:lnTo>
                  <a:pt x="7048499" y="0"/>
                </a:lnTo>
                <a:lnTo>
                  <a:pt x="7048499" y="8629649"/>
                </a:lnTo>
                <a:lnTo>
                  <a:pt x="0" y="86296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8300" y="1149096"/>
            <a:ext cx="7048500" cy="460375"/>
          </a:xfrm>
          <a:custGeom>
            <a:avLst/>
            <a:gdLst/>
            <a:ahLst/>
            <a:cxnLst/>
            <a:rect l="l" t="t" r="r" b="b"/>
            <a:pathLst>
              <a:path w="7048500" h="460375">
                <a:moveTo>
                  <a:pt x="7048499" y="460248"/>
                </a:moveTo>
                <a:lnTo>
                  <a:pt x="0" y="460248"/>
                </a:lnTo>
                <a:lnTo>
                  <a:pt x="0" y="0"/>
                </a:lnTo>
                <a:lnTo>
                  <a:pt x="7048499" y="0"/>
                </a:lnTo>
                <a:lnTo>
                  <a:pt x="7048499" y="19304"/>
                </a:lnTo>
                <a:lnTo>
                  <a:pt x="137160" y="19304"/>
                </a:lnTo>
                <a:lnTo>
                  <a:pt x="124586" y="19911"/>
                </a:lnTo>
                <a:lnTo>
                  <a:pt x="76932" y="34392"/>
                </a:lnTo>
                <a:lnTo>
                  <a:pt x="38447" y="66008"/>
                </a:lnTo>
                <a:lnTo>
                  <a:pt x="14990" y="109944"/>
                </a:lnTo>
                <a:lnTo>
                  <a:pt x="9524" y="146939"/>
                </a:lnTo>
                <a:lnTo>
                  <a:pt x="9524" y="381254"/>
                </a:lnTo>
                <a:lnTo>
                  <a:pt x="7048499" y="381254"/>
                </a:lnTo>
                <a:lnTo>
                  <a:pt x="7048499" y="460248"/>
                </a:lnTo>
                <a:close/>
              </a:path>
              <a:path w="7048500" h="460375">
                <a:moveTo>
                  <a:pt x="7048499" y="381254"/>
                </a:moveTo>
                <a:lnTo>
                  <a:pt x="6911339" y="381254"/>
                </a:lnTo>
                <a:lnTo>
                  <a:pt x="6923912" y="380647"/>
                </a:lnTo>
                <a:lnTo>
                  <a:pt x="6936243" y="378825"/>
                </a:lnTo>
                <a:lnTo>
                  <a:pt x="6982262" y="359764"/>
                </a:lnTo>
                <a:lnTo>
                  <a:pt x="7017483" y="324543"/>
                </a:lnTo>
                <a:lnTo>
                  <a:pt x="7036544" y="278524"/>
                </a:lnTo>
                <a:lnTo>
                  <a:pt x="7038974" y="253619"/>
                </a:lnTo>
                <a:lnTo>
                  <a:pt x="7038974" y="19304"/>
                </a:lnTo>
                <a:lnTo>
                  <a:pt x="7048499" y="19304"/>
                </a:lnTo>
                <a:lnTo>
                  <a:pt x="7048499" y="381254"/>
                </a:lnTo>
                <a:close/>
              </a:path>
            </a:pathLst>
          </a:custGeom>
          <a:solidFill>
            <a:srgbClr val="9493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8300" y="1158875"/>
            <a:ext cx="7048500" cy="381000"/>
          </a:xfrm>
          <a:custGeom>
            <a:avLst/>
            <a:gdLst/>
            <a:ahLst/>
            <a:cxnLst/>
            <a:rect l="l" t="t" r="r" b="b"/>
            <a:pathLst>
              <a:path w="7048500" h="381000">
                <a:moveTo>
                  <a:pt x="6911339" y="380999"/>
                </a:moveTo>
                <a:lnTo>
                  <a:pt x="0" y="380999"/>
                </a:lnTo>
                <a:lnTo>
                  <a:pt x="0" y="137160"/>
                </a:lnTo>
                <a:lnTo>
                  <a:pt x="5904" y="97344"/>
                </a:lnTo>
                <a:lnTo>
                  <a:pt x="23115" y="60957"/>
                </a:lnTo>
                <a:lnTo>
                  <a:pt x="50145" y="31132"/>
                </a:lnTo>
                <a:lnTo>
                  <a:pt x="84671" y="10440"/>
                </a:lnTo>
                <a:lnTo>
                  <a:pt x="123715" y="658"/>
                </a:lnTo>
                <a:lnTo>
                  <a:pt x="137159" y="0"/>
                </a:lnTo>
                <a:lnTo>
                  <a:pt x="7048499" y="0"/>
                </a:lnTo>
                <a:lnTo>
                  <a:pt x="7048499" y="243839"/>
                </a:lnTo>
                <a:lnTo>
                  <a:pt x="7048334" y="250578"/>
                </a:lnTo>
                <a:lnTo>
                  <a:pt x="7040484" y="290040"/>
                </a:lnTo>
                <a:lnTo>
                  <a:pt x="7021502" y="325553"/>
                </a:lnTo>
                <a:lnTo>
                  <a:pt x="6993052" y="354003"/>
                </a:lnTo>
                <a:lnTo>
                  <a:pt x="6957539" y="372985"/>
                </a:lnTo>
                <a:lnTo>
                  <a:pt x="6918077" y="380835"/>
                </a:lnTo>
                <a:lnTo>
                  <a:pt x="6911339" y="380999"/>
                </a:lnTo>
                <a:close/>
              </a:path>
            </a:pathLst>
          </a:custGeom>
          <a:solidFill>
            <a:srgbClr val="F9DD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6425" y="1158875"/>
            <a:ext cx="6572250" cy="381000"/>
          </a:xfrm>
          <a:custGeom>
            <a:avLst/>
            <a:gdLst/>
            <a:ahLst/>
            <a:cxnLst/>
            <a:rect l="l" t="t" r="r" b="b"/>
            <a:pathLst>
              <a:path w="6572250" h="381000">
                <a:moveTo>
                  <a:pt x="6435089" y="380999"/>
                </a:moveTo>
                <a:lnTo>
                  <a:pt x="0" y="380999"/>
                </a:lnTo>
                <a:lnTo>
                  <a:pt x="0" y="137160"/>
                </a:lnTo>
                <a:lnTo>
                  <a:pt x="5904" y="97344"/>
                </a:lnTo>
                <a:lnTo>
                  <a:pt x="23115" y="60957"/>
                </a:lnTo>
                <a:lnTo>
                  <a:pt x="50145" y="31132"/>
                </a:lnTo>
                <a:lnTo>
                  <a:pt x="84671" y="10440"/>
                </a:lnTo>
                <a:lnTo>
                  <a:pt x="123715" y="658"/>
                </a:lnTo>
                <a:lnTo>
                  <a:pt x="137160" y="0"/>
                </a:lnTo>
                <a:lnTo>
                  <a:pt x="6572249" y="0"/>
                </a:lnTo>
                <a:lnTo>
                  <a:pt x="6572249" y="243839"/>
                </a:lnTo>
                <a:lnTo>
                  <a:pt x="6572085" y="250578"/>
                </a:lnTo>
                <a:lnTo>
                  <a:pt x="6564234" y="290040"/>
                </a:lnTo>
                <a:lnTo>
                  <a:pt x="6545253" y="325553"/>
                </a:lnTo>
                <a:lnTo>
                  <a:pt x="6516802" y="354003"/>
                </a:lnTo>
                <a:lnTo>
                  <a:pt x="6481288" y="372985"/>
                </a:lnTo>
                <a:lnTo>
                  <a:pt x="6441827" y="380835"/>
                </a:lnTo>
                <a:lnTo>
                  <a:pt x="6435089" y="380999"/>
                </a:lnTo>
                <a:close/>
              </a:path>
            </a:pathLst>
          </a:custGeom>
          <a:solidFill>
            <a:srgbClr val="00A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84224" y="1235710"/>
            <a:ext cx="155003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40" b="1">
                <a:solidFill>
                  <a:srgbClr val="FFFFFF"/>
                </a:solidFill>
                <a:latin typeface="Verdana"/>
                <a:cs typeface="Verdana"/>
              </a:rPr>
              <a:t>Transfer</a:t>
            </a:r>
            <a:r>
              <a:rPr dirty="0" sz="1300" spc="2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40" b="1">
                <a:solidFill>
                  <a:srgbClr val="FFFFFF"/>
                </a:solidFill>
                <a:latin typeface="Verdana"/>
                <a:cs typeface="Verdana"/>
              </a:rPr>
              <a:t>Money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8300" y="1635125"/>
            <a:ext cx="7048500" cy="8058150"/>
          </a:xfrm>
          <a:custGeom>
            <a:avLst/>
            <a:gdLst/>
            <a:ahLst/>
            <a:cxnLst/>
            <a:rect l="l" t="t" r="r" b="b"/>
            <a:pathLst>
              <a:path w="7048500" h="8058150">
                <a:moveTo>
                  <a:pt x="6896099" y="8058149"/>
                </a:moveTo>
                <a:lnTo>
                  <a:pt x="152399" y="8058149"/>
                </a:lnTo>
                <a:lnTo>
                  <a:pt x="144912" y="8057966"/>
                </a:lnTo>
                <a:lnTo>
                  <a:pt x="101066" y="8049244"/>
                </a:lnTo>
                <a:lnTo>
                  <a:pt x="61607" y="8028152"/>
                </a:lnTo>
                <a:lnTo>
                  <a:pt x="29995" y="7996541"/>
                </a:lnTo>
                <a:lnTo>
                  <a:pt x="8904" y="7957082"/>
                </a:lnTo>
                <a:lnTo>
                  <a:pt x="183" y="7913236"/>
                </a:lnTo>
                <a:lnTo>
                  <a:pt x="0" y="7905749"/>
                </a:lnTo>
                <a:lnTo>
                  <a:pt x="0" y="152399"/>
                </a:lnTo>
                <a:lnTo>
                  <a:pt x="6560" y="108159"/>
                </a:lnTo>
                <a:lnTo>
                  <a:pt x="25684" y="67730"/>
                </a:lnTo>
                <a:lnTo>
                  <a:pt x="55717" y="34591"/>
                </a:lnTo>
                <a:lnTo>
                  <a:pt x="94079" y="11600"/>
                </a:lnTo>
                <a:lnTo>
                  <a:pt x="137461" y="732"/>
                </a:lnTo>
                <a:lnTo>
                  <a:pt x="152399" y="0"/>
                </a:lnTo>
                <a:lnTo>
                  <a:pt x="6896099" y="0"/>
                </a:lnTo>
                <a:lnTo>
                  <a:pt x="6940338" y="6560"/>
                </a:lnTo>
                <a:lnTo>
                  <a:pt x="6980768" y="25683"/>
                </a:lnTo>
                <a:lnTo>
                  <a:pt x="7013907" y="55717"/>
                </a:lnTo>
                <a:lnTo>
                  <a:pt x="7036898" y="94078"/>
                </a:lnTo>
                <a:lnTo>
                  <a:pt x="7047767" y="137462"/>
                </a:lnTo>
                <a:lnTo>
                  <a:pt x="7048499" y="152399"/>
                </a:lnTo>
                <a:lnTo>
                  <a:pt x="7048499" y="7905749"/>
                </a:lnTo>
                <a:lnTo>
                  <a:pt x="7041938" y="7949989"/>
                </a:lnTo>
                <a:lnTo>
                  <a:pt x="7022814" y="7990418"/>
                </a:lnTo>
                <a:lnTo>
                  <a:pt x="6992781" y="8023556"/>
                </a:lnTo>
                <a:lnTo>
                  <a:pt x="6954419" y="8046548"/>
                </a:lnTo>
                <a:lnTo>
                  <a:pt x="6911037" y="8057417"/>
                </a:lnTo>
                <a:lnTo>
                  <a:pt x="6896099" y="8058149"/>
                </a:lnTo>
                <a:close/>
              </a:path>
            </a:pathLst>
          </a:custGeom>
          <a:solidFill>
            <a:srgbClr val="FFFFFF">
              <a:alpha val="8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8300" y="1635125"/>
            <a:ext cx="7048499" cy="7600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8735" y="2211387"/>
            <a:ext cx="7048500" cy="0"/>
          </a:xfrm>
          <a:custGeom>
            <a:avLst/>
            <a:gdLst/>
            <a:ahLst/>
            <a:cxnLst/>
            <a:rect l="l" t="t" r="r" b="b"/>
            <a:pathLst>
              <a:path w="7048500" h="0">
                <a:moveTo>
                  <a:pt x="0" y="0"/>
                </a:moveTo>
                <a:lnTo>
                  <a:pt x="7048064" y="0"/>
                </a:lnTo>
              </a:path>
            </a:pathLst>
          </a:custGeom>
          <a:ln w="9524">
            <a:solidFill>
              <a:srgbClr val="2B32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6875" y="1635125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57149">
            <a:solidFill>
              <a:srgbClr val="008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8300" y="2206625"/>
            <a:ext cx="30480" cy="8890"/>
          </a:xfrm>
          <a:custGeom>
            <a:avLst/>
            <a:gdLst/>
            <a:ahLst/>
            <a:cxnLst/>
            <a:rect l="l" t="t" r="r" b="b"/>
            <a:pathLst>
              <a:path w="30479" h="8889">
                <a:moveTo>
                  <a:pt x="0" y="0"/>
                </a:moveTo>
                <a:lnTo>
                  <a:pt x="30478" y="0"/>
                </a:lnTo>
                <a:lnTo>
                  <a:pt x="30478" y="8890"/>
                </a:lnTo>
                <a:lnTo>
                  <a:pt x="0" y="8890"/>
                </a:lnTo>
                <a:lnTo>
                  <a:pt x="0" y="0"/>
                </a:lnTo>
                <a:close/>
              </a:path>
            </a:pathLst>
          </a:custGeom>
          <a:solidFill>
            <a:srgbClr val="00828F">
              <a:alpha val="80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3825" y="1752401"/>
            <a:ext cx="193774" cy="1845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9595" y="1789125"/>
            <a:ext cx="1032873" cy="973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2966" y="2570470"/>
            <a:ext cx="1145593" cy="970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4612" y="3570595"/>
            <a:ext cx="958485" cy="970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2323" y="4073362"/>
            <a:ext cx="404299" cy="133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4110" y="4580245"/>
            <a:ext cx="778643" cy="970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4269" y="5094595"/>
            <a:ext cx="850059" cy="970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62323" y="5549737"/>
            <a:ext cx="1179896" cy="1316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71617" y="6047095"/>
            <a:ext cx="685696" cy="1088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2966" y="6551920"/>
            <a:ext cx="743355" cy="1309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2323" y="7056745"/>
            <a:ext cx="312441" cy="9690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46100" y="1697482"/>
            <a:ext cx="2488565" cy="596900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217804">
              <a:lnSpc>
                <a:spcPct val="100000"/>
              </a:lnSpc>
              <a:spcBef>
                <a:spcPts val="409"/>
              </a:spcBef>
            </a:pPr>
            <a:r>
              <a:rPr dirty="0" sz="1050" spc="-15">
                <a:latin typeface="Georgia"/>
                <a:cs typeface="Georgia"/>
              </a:rPr>
              <a:t>CONFIRMATION</a:t>
            </a:r>
            <a:endParaRPr sz="1050">
              <a:latin typeface="Georgia"/>
              <a:cs typeface="Georgia"/>
            </a:endParaRPr>
          </a:p>
          <a:p>
            <a:pPr marL="217804">
              <a:lnSpc>
                <a:spcPct val="100000"/>
              </a:lnSpc>
              <a:spcBef>
                <a:spcPts val="315"/>
              </a:spcBef>
            </a:pPr>
            <a:r>
              <a:rPr dirty="0" sz="1050" spc="10">
                <a:solidFill>
                  <a:srgbClr val="2B3250"/>
                </a:solidFill>
                <a:latin typeface="Georgia"/>
                <a:cs typeface="Georgia"/>
              </a:rPr>
              <a:t>Transaction </a:t>
            </a:r>
            <a:r>
              <a:rPr dirty="0" sz="1050" spc="35">
                <a:solidFill>
                  <a:srgbClr val="2B3250"/>
                </a:solidFill>
                <a:latin typeface="Georgia"/>
                <a:cs typeface="Georgia"/>
              </a:rPr>
              <a:t>Completed</a:t>
            </a:r>
            <a:r>
              <a:rPr dirty="0" sz="1050" spc="15">
                <a:solidFill>
                  <a:srgbClr val="2B3250"/>
                </a:solidFill>
                <a:latin typeface="Georgia"/>
                <a:cs typeface="Georgia"/>
              </a:rPr>
              <a:t> Successfully.</a:t>
            </a:r>
            <a:endParaRPr sz="10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1289050">
              <a:lnSpc>
                <a:spcPct val="131000"/>
              </a:lnSpc>
            </a:pPr>
            <a:r>
              <a:rPr dirty="0" sz="1050" spc="30">
                <a:solidFill>
                  <a:srgbClr val="2B3250"/>
                </a:solidFill>
                <a:latin typeface="Georgia"/>
                <a:cs typeface="Georgia"/>
              </a:rPr>
              <a:t>Reference</a:t>
            </a:r>
            <a:r>
              <a:rPr dirty="0" sz="1050" spc="-55">
                <a:solidFill>
                  <a:srgbClr val="2B3250"/>
                </a:solidFill>
                <a:latin typeface="Georgia"/>
                <a:cs typeface="Georgia"/>
              </a:rPr>
              <a:t> </a:t>
            </a:r>
            <a:r>
              <a:rPr dirty="0" sz="1050" spc="35">
                <a:solidFill>
                  <a:srgbClr val="2B3250"/>
                </a:solidFill>
                <a:latin typeface="Georgia"/>
                <a:cs typeface="Georgia"/>
              </a:rPr>
              <a:t>Number  </a:t>
            </a:r>
            <a:r>
              <a:rPr dirty="0" sz="1050" spc="-15">
                <a:latin typeface="Georgia"/>
                <a:cs typeface="Georgia"/>
              </a:rPr>
              <a:t>2022269463011458</a:t>
            </a:r>
            <a:endParaRPr sz="10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40"/>
              </a:lnSpc>
            </a:pPr>
            <a:r>
              <a:rPr dirty="0" sz="1300" spc="-55">
                <a:solidFill>
                  <a:srgbClr val="2B3250"/>
                </a:solidFill>
                <a:latin typeface="Georgia"/>
                <a:cs typeface="Georgia"/>
              </a:rPr>
              <a:t>RRN</a:t>
            </a:r>
            <a:r>
              <a:rPr dirty="0" sz="1300" spc="-5">
                <a:solidFill>
                  <a:srgbClr val="2B3250"/>
                </a:solidFill>
                <a:latin typeface="Georgia"/>
                <a:cs typeface="Georgia"/>
              </a:rPr>
              <a:t> </a:t>
            </a:r>
            <a:r>
              <a:rPr dirty="0" sz="1300" spc="35">
                <a:solidFill>
                  <a:srgbClr val="2B3250"/>
                </a:solidFill>
                <a:latin typeface="Georgia"/>
                <a:cs typeface="Georgia"/>
              </a:rPr>
              <a:t>Number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ts val="1245"/>
              </a:lnSpc>
            </a:pPr>
            <a:r>
              <a:rPr dirty="0" sz="1050" spc="25">
                <a:solidFill>
                  <a:srgbClr val="2B3250"/>
                </a:solidFill>
                <a:latin typeface="Georgia"/>
                <a:cs typeface="Georgia"/>
              </a:rPr>
              <a:t>00000000000000411084</a:t>
            </a:r>
            <a:endParaRPr sz="1050">
              <a:latin typeface="Georgia"/>
              <a:cs typeface="Georgia"/>
            </a:endParaRPr>
          </a:p>
          <a:p>
            <a:pPr marL="12700" marR="1499870">
              <a:lnSpc>
                <a:spcPct val="131000"/>
              </a:lnSpc>
              <a:spcBef>
                <a:spcPts val="150"/>
              </a:spcBef>
            </a:pPr>
            <a:r>
              <a:rPr dirty="0" sz="1050" spc="5">
                <a:solidFill>
                  <a:srgbClr val="2B3250"/>
                </a:solidFill>
                <a:latin typeface="Georgia"/>
                <a:cs typeface="Georgia"/>
              </a:rPr>
              <a:t>Transfer </a:t>
            </a:r>
            <a:r>
              <a:rPr dirty="0" sz="1050" spc="15">
                <a:solidFill>
                  <a:srgbClr val="2B3250"/>
                </a:solidFill>
                <a:latin typeface="Georgia"/>
                <a:cs typeface="Georgia"/>
              </a:rPr>
              <a:t>From  </a:t>
            </a:r>
            <a:r>
              <a:rPr dirty="0" sz="1050" spc="50">
                <a:latin typeface="Georgia"/>
                <a:cs typeface="Georgia"/>
              </a:rPr>
              <a:t>0</a:t>
            </a:r>
            <a:r>
              <a:rPr dirty="0" sz="1050" spc="-10">
                <a:latin typeface="Georgia"/>
                <a:cs typeface="Georgia"/>
              </a:rPr>
              <a:t>2</a:t>
            </a:r>
            <a:r>
              <a:rPr dirty="0" sz="1050" spc="50">
                <a:latin typeface="Georgia"/>
                <a:cs typeface="Georgia"/>
              </a:rPr>
              <a:t>0</a:t>
            </a:r>
            <a:r>
              <a:rPr dirty="0" sz="1050" spc="-10">
                <a:latin typeface="Georgia"/>
                <a:cs typeface="Georgia"/>
              </a:rPr>
              <a:t>9</a:t>
            </a:r>
            <a:r>
              <a:rPr dirty="0" sz="1050" spc="-70">
                <a:latin typeface="Georgia"/>
                <a:cs typeface="Georgia"/>
              </a:rPr>
              <a:t>1</a:t>
            </a:r>
            <a:r>
              <a:rPr dirty="0" sz="1050" spc="50">
                <a:latin typeface="Georgia"/>
                <a:cs typeface="Georgia"/>
              </a:rPr>
              <a:t>0</a:t>
            </a:r>
            <a:r>
              <a:rPr dirty="0" sz="1050" spc="-70">
                <a:latin typeface="Georgia"/>
                <a:cs typeface="Georgia"/>
              </a:rPr>
              <a:t>1</a:t>
            </a:r>
            <a:r>
              <a:rPr dirty="0" sz="1050" spc="50">
                <a:latin typeface="Georgia"/>
                <a:cs typeface="Georgia"/>
              </a:rPr>
              <a:t>0</a:t>
            </a:r>
            <a:r>
              <a:rPr dirty="0" sz="1050" spc="5">
                <a:latin typeface="Georgia"/>
                <a:cs typeface="Georgia"/>
              </a:rPr>
              <a:t>3</a:t>
            </a:r>
            <a:r>
              <a:rPr dirty="0" sz="1050" spc="-10">
                <a:latin typeface="Georgia"/>
                <a:cs typeface="Georgia"/>
              </a:rPr>
              <a:t>9</a:t>
            </a:r>
            <a:r>
              <a:rPr dirty="0" sz="1050" spc="15">
                <a:latin typeface="Georgia"/>
                <a:cs typeface="Georgia"/>
              </a:rPr>
              <a:t>5</a:t>
            </a:r>
            <a:r>
              <a:rPr dirty="0" sz="1050" spc="-25">
                <a:latin typeface="Georgia"/>
                <a:cs typeface="Georgia"/>
              </a:rPr>
              <a:t>8</a:t>
            </a:r>
            <a:r>
              <a:rPr dirty="0" sz="1050" spc="-45">
                <a:latin typeface="Georgia"/>
                <a:cs typeface="Georgia"/>
              </a:rPr>
              <a:t>4</a:t>
            </a:r>
            <a:endParaRPr sz="1050">
              <a:latin typeface="Georgia"/>
              <a:cs typeface="Georgia"/>
            </a:endParaRPr>
          </a:p>
          <a:p>
            <a:pPr marL="12700" marR="1772920">
              <a:lnSpc>
                <a:spcPct val="131000"/>
              </a:lnSpc>
              <a:spcBef>
                <a:spcPts val="675"/>
              </a:spcBef>
            </a:pPr>
            <a:r>
              <a:rPr dirty="0" sz="1050" spc="5">
                <a:solidFill>
                  <a:srgbClr val="2B3250"/>
                </a:solidFill>
                <a:latin typeface="Georgia"/>
                <a:cs typeface="Georgia"/>
              </a:rPr>
              <a:t>Transfer</a:t>
            </a:r>
            <a:r>
              <a:rPr dirty="0" sz="1050" spc="-70">
                <a:solidFill>
                  <a:srgbClr val="2B3250"/>
                </a:solidFill>
                <a:latin typeface="Georgia"/>
                <a:cs typeface="Georgia"/>
              </a:rPr>
              <a:t> </a:t>
            </a:r>
            <a:r>
              <a:rPr dirty="0" sz="1050" spc="-15">
                <a:solidFill>
                  <a:srgbClr val="2B3250"/>
                </a:solidFill>
                <a:latin typeface="Georgia"/>
                <a:cs typeface="Georgia"/>
              </a:rPr>
              <a:t>To  </a:t>
            </a:r>
            <a:r>
              <a:rPr dirty="0" sz="1050" spc="15">
                <a:latin typeface="Georgia"/>
                <a:cs typeface="Georgia"/>
              </a:rPr>
              <a:t>Rjjewe</a:t>
            </a:r>
            <a:endParaRPr sz="1050">
              <a:latin typeface="Georgia"/>
              <a:cs typeface="Georgia"/>
            </a:endParaRPr>
          </a:p>
          <a:p>
            <a:pPr marL="12700" marR="1397000">
              <a:lnSpc>
                <a:spcPct val="131000"/>
              </a:lnSpc>
              <a:spcBef>
                <a:spcPts val="675"/>
              </a:spcBef>
            </a:pPr>
            <a:r>
              <a:rPr dirty="0" sz="1050" spc="35">
                <a:solidFill>
                  <a:srgbClr val="2B3250"/>
                </a:solidFill>
                <a:latin typeface="Georgia"/>
                <a:cs typeface="Georgia"/>
              </a:rPr>
              <a:t>Account</a:t>
            </a:r>
            <a:r>
              <a:rPr dirty="0" sz="1050" spc="-55">
                <a:solidFill>
                  <a:srgbClr val="2B3250"/>
                </a:solidFill>
                <a:latin typeface="Georgia"/>
                <a:cs typeface="Georgia"/>
              </a:rPr>
              <a:t> </a:t>
            </a:r>
            <a:r>
              <a:rPr dirty="0" sz="1050" spc="35">
                <a:solidFill>
                  <a:srgbClr val="2B3250"/>
                </a:solidFill>
                <a:latin typeface="Georgia"/>
                <a:cs typeface="Georgia"/>
              </a:rPr>
              <a:t>Number  </a:t>
            </a:r>
            <a:r>
              <a:rPr dirty="0" sz="1050" spc="-5">
                <a:latin typeface="Georgia"/>
                <a:cs typeface="Georgia"/>
              </a:rPr>
              <a:t>30517647845</a:t>
            </a:r>
            <a:endParaRPr sz="1050">
              <a:latin typeface="Georgia"/>
              <a:cs typeface="Georgia"/>
            </a:endParaRPr>
          </a:p>
          <a:p>
            <a:pPr marL="12700" marR="1608455">
              <a:lnSpc>
                <a:spcPct val="142900"/>
              </a:lnSpc>
              <a:spcBef>
                <a:spcPts val="450"/>
              </a:spcBef>
            </a:pPr>
            <a:r>
              <a:rPr dirty="0" sz="1050" spc="-20">
                <a:solidFill>
                  <a:srgbClr val="2B3250"/>
                </a:solidFill>
                <a:latin typeface="Georgia"/>
                <a:cs typeface="Georgia"/>
              </a:rPr>
              <a:t>IFSC </a:t>
            </a:r>
            <a:r>
              <a:rPr dirty="0" sz="1050" spc="45">
                <a:solidFill>
                  <a:srgbClr val="2B3250"/>
                </a:solidFill>
                <a:latin typeface="Georgia"/>
                <a:cs typeface="Georgia"/>
              </a:rPr>
              <a:t>Code  </a:t>
            </a:r>
            <a:r>
              <a:rPr dirty="0" sz="1050" spc="5">
                <a:latin typeface="Georgia"/>
                <a:cs typeface="Georgia"/>
              </a:rPr>
              <a:t>S</a:t>
            </a:r>
            <a:r>
              <a:rPr dirty="0" sz="1050" spc="-65">
                <a:latin typeface="Georgia"/>
                <a:cs typeface="Georgia"/>
              </a:rPr>
              <a:t>B</a:t>
            </a:r>
            <a:r>
              <a:rPr dirty="0" sz="1050" spc="-50">
                <a:latin typeface="Georgia"/>
                <a:cs typeface="Georgia"/>
              </a:rPr>
              <a:t>I</a:t>
            </a:r>
            <a:r>
              <a:rPr dirty="0" sz="1050">
                <a:latin typeface="Georgia"/>
                <a:cs typeface="Georgia"/>
              </a:rPr>
              <a:t>N</a:t>
            </a:r>
            <a:r>
              <a:rPr dirty="0" sz="1050" spc="50">
                <a:latin typeface="Georgia"/>
                <a:cs typeface="Georgia"/>
              </a:rPr>
              <a:t>000</a:t>
            </a:r>
            <a:r>
              <a:rPr dirty="0" sz="1050" spc="15">
                <a:latin typeface="Georgia"/>
                <a:cs typeface="Georgia"/>
              </a:rPr>
              <a:t>5</a:t>
            </a:r>
            <a:r>
              <a:rPr dirty="0" sz="1050" spc="5">
                <a:latin typeface="Georgia"/>
                <a:cs typeface="Georgia"/>
              </a:rPr>
              <a:t>3</a:t>
            </a:r>
            <a:r>
              <a:rPr dirty="0" sz="1050" spc="15">
                <a:latin typeface="Georgia"/>
                <a:cs typeface="Georgia"/>
              </a:rPr>
              <a:t>5</a:t>
            </a:r>
            <a:r>
              <a:rPr dirty="0" sz="1050" spc="-45">
                <a:latin typeface="Georgia"/>
                <a:cs typeface="Georgia"/>
              </a:rPr>
              <a:t>4</a:t>
            </a:r>
            <a:endParaRPr sz="1050">
              <a:latin typeface="Georgia"/>
              <a:cs typeface="Georgia"/>
            </a:endParaRPr>
          </a:p>
          <a:p>
            <a:pPr marL="12700" marR="1280795">
              <a:lnSpc>
                <a:spcPct val="131000"/>
              </a:lnSpc>
              <a:spcBef>
                <a:spcPts val="300"/>
              </a:spcBef>
            </a:pPr>
            <a:r>
              <a:rPr dirty="0" sz="1050" spc="35">
                <a:solidFill>
                  <a:srgbClr val="2B3250"/>
                </a:solidFill>
                <a:latin typeface="Georgia"/>
                <a:cs typeface="Georgia"/>
              </a:rPr>
              <a:t>Account </a:t>
            </a:r>
            <a:r>
              <a:rPr dirty="0" sz="1050" spc="20">
                <a:solidFill>
                  <a:srgbClr val="2B3250"/>
                </a:solidFill>
                <a:latin typeface="Georgia"/>
                <a:cs typeface="Georgia"/>
              </a:rPr>
              <a:t>Type  </a:t>
            </a:r>
            <a:r>
              <a:rPr dirty="0" sz="1050" spc="30">
                <a:latin typeface="Georgia"/>
                <a:cs typeface="Georgia"/>
              </a:rPr>
              <a:t>Domestic </a:t>
            </a:r>
            <a:r>
              <a:rPr dirty="0" sz="1050" spc="114">
                <a:latin typeface="Georgia"/>
                <a:cs typeface="Georgia"/>
              </a:rPr>
              <a:t>-</a:t>
            </a:r>
            <a:r>
              <a:rPr dirty="0" sz="1050" spc="-55">
                <a:latin typeface="Georgia"/>
                <a:cs typeface="Georgia"/>
              </a:rPr>
              <a:t> </a:t>
            </a:r>
            <a:r>
              <a:rPr dirty="0" sz="1050" spc="10">
                <a:latin typeface="Georgia"/>
                <a:cs typeface="Georgia"/>
              </a:rPr>
              <a:t>Savings</a:t>
            </a:r>
            <a:endParaRPr sz="10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050" spc="35">
                <a:solidFill>
                  <a:srgbClr val="2B3250"/>
                </a:solidFill>
                <a:latin typeface="Georgia"/>
                <a:cs typeface="Georgia"/>
              </a:rPr>
              <a:t>Amount</a:t>
            </a:r>
            <a:endParaRPr sz="10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050" spc="15" b="1">
                <a:solidFill>
                  <a:srgbClr val="2B3250"/>
                </a:solidFill>
                <a:latin typeface="Arial"/>
                <a:cs typeface="Arial"/>
              </a:rPr>
              <a:t>₹</a:t>
            </a:r>
            <a:r>
              <a:rPr dirty="0" sz="1050" spc="-40" b="1">
                <a:solidFill>
                  <a:srgbClr val="2B3250"/>
                </a:solidFill>
                <a:latin typeface="Arial"/>
                <a:cs typeface="Arial"/>
              </a:rPr>
              <a:t> </a:t>
            </a:r>
            <a:r>
              <a:rPr dirty="0" sz="1050" spc="-10">
                <a:latin typeface="Georgia"/>
                <a:cs typeface="Georgia"/>
              </a:rPr>
              <a:t>1,15,000.00</a:t>
            </a:r>
            <a:endParaRPr sz="1050">
              <a:latin typeface="Georgia"/>
              <a:cs typeface="Georgia"/>
            </a:endParaRPr>
          </a:p>
          <a:p>
            <a:pPr marL="12700" marR="1536065">
              <a:lnSpc>
                <a:spcPct val="131000"/>
              </a:lnSpc>
              <a:spcBef>
                <a:spcPts val="675"/>
              </a:spcBef>
            </a:pPr>
            <a:r>
              <a:rPr dirty="0" sz="1050" spc="5">
                <a:solidFill>
                  <a:srgbClr val="2B3250"/>
                </a:solidFill>
                <a:latin typeface="Georgia"/>
                <a:cs typeface="Georgia"/>
              </a:rPr>
              <a:t>Transfer</a:t>
            </a:r>
            <a:r>
              <a:rPr dirty="0" sz="1050" spc="-65">
                <a:solidFill>
                  <a:srgbClr val="2B3250"/>
                </a:solidFill>
                <a:latin typeface="Georgia"/>
                <a:cs typeface="Georgia"/>
              </a:rPr>
              <a:t> </a:t>
            </a:r>
            <a:r>
              <a:rPr dirty="0" sz="1050" spc="70">
                <a:solidFill>
                  <a:srgbClr val="2B3250"/>
                </a:solidFill>
                <a:latin typeface="Georgia"/>
                <a:cs typeface="Georgia"/>
              </a:rPr>
              <a:t>When  </a:t>
            </a:r>
            <a:r>
              <a:rPr dirty="0" sz="1050" spc="-10">
                <a:latin typeface="Georgia"/>
                <a:cs typeface="Georgia"/>
              </a:rPr>
              <a:t>26 </a:t>
            </a:r>
            <a:r>
              <a:rPr dirty="0" sz="1050" spc="35">
                <a:latin typeface="Georgia"/>
                <a:cs typeface="Georgia"/>
              </a:rPr>
              <a:t>Sep</a:t>
            </a:r>
            <a:r>
              <a:rPr dirty="0" sz="1050" spc="-5">
                <a:latin typeface="Georgia"/>
                <a:cs typeface="Georgia"/>
              </a:rPr>
              <a:t> </a:t>
            </a:r>
            <a:r>
              <a:rPr dirty="0" sz="1050" spc="5">
                <a:latin typeface="Georgia"/>
                <a:cs typeface="Georgia"/>
              </a:rPr>
              <a:t>2022</a:t>
            </a:r>
            <a:endParaRPr sz="1050">
              <a:latin typeface="Georgia"/>
              <a:cs typeface="Georgia"/>
            </a:endParaRPr>
          </a:p>
          <a:p>
            <a:pPr marL="12700" marR="2025014">
              <a:lnSpc>
                <a:spcPct val="131000"/>
              </a:lnSpc>
              <a:spcBef>
                <a:spcPts val="675"/>
              </a:spcBef>
            </a:pPr>
            <a:r>
              <a:rPr dirty="0" sz="1050" spc="-10">
                <a:solidFill>
                  <a:srgbClr val="2B3250"/>
                </a:solidFill>
                <a:latin typeface="Georgia"/>
                <a:cs typeface="Georgia"/>
              </a:rPr>
              <a:t>Pay</a:t>
            </a:r>
            <a:r>
              <a:rPr dirty="0" sz="1050" spc="-80">
                <a:solidFill>
                  <a:srgbClr val="2B3250"/>
                </a:solidFill>
                <a:latin typeface="Georgia"/>
                <a:cs typeface="Georgia"/>
              </a:rPr>
              <a:t> </a:t>
            </a:r>
            <a:r>
              <a:rPr dirty="0" sz="1050" spc="5">
                <a:solidFill>
                  <a:srgbClr val="2B3250"/>
                </a:solidFill>
                <a:latin typeface="Georgia"/>
                <a:cs typeface="Georgia"/>
              </a:rPr>
              <a:t>Via  </a:t>
            </a:r>
            <a:r>
              <a:rPr dirty="0" sz="1050" spc="-25">
                <a:latin typeface="Georgia"/>
                <a:cs typeface="Georgia"/>
              </a:rPr>
              <a:t>IMPS</a:t>
            </a:r>
            <a:endParaRPr sz="10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45">
                <a:solidFill>
                  <a:srgbClr val="2B3250"/>
                </a:solidFill>
                <a:latin typeface="Georgia"/>
                <a:cs typeface="Georgia"/>
              </a:rPr>
              <a:t>What would you </a:t>
            </a:r>
            <a:r>
              <a:rPr dirty="0" sz="1050">
                <a:solidFill>
                  <a:srgbClr val="2B3250"/>
                </a:solidFill>
                <a:latin typeface="Georgia"/>
                <a:cs typeface="Georgia"/>
              </a:rPr>
              <a:t>like </a:t>
            </a:r>
            <a:r>
              <a:rPr dirty="0" sz="1050" spc="25">
                <a:solidFill>
                  <a:srgbClr val="2B3250"/>
                </a:solidFill>
                <a:latin typeface="Georgia"/>
                <a:cs typeface="Georgia"/>
              </a:rPr>
              <a:t>to </a:t>
            </a:r>
            <a:r>
              <a:rPr dirty="0" sz="1050" spc="50">
                <a:solidFill>
                  <a:srgbClr val="2B3250"/>
                </a:solidFill>
                <a:latin typeface="Georgia"/>
                <a:cs typeface="Georgia"/>
              </a:rPr>
              <a:t>do</a:t>
            </a:r>
            <a:r>
              <a:rPr dirty="0" sz="1050" spc="-140">
                <a:solidFill>
                  <a:srgbClr val="2B3250"/>
                </a:solidFill>
                <a:latin typeface="Georgia"/>
                <a:cs typeface="Georgia"/>
              </a:rPr>
              <a:t> </a:t>
            </a:r>
            <a:r>
              <a:rPr dirty="0" sz="1050" spc="10">
                <a:solidFill>
                  <a:srgbClr val="2B3250"/>
                </a:solidFill>
                <a:latin typeface="Georgia"/>
                <a:cs typeface="Georgia"/>
              </a:rPr>
              <a:t>next?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4775" y="7940403"/>
            <a:ext cx="516890" cy="69850"/>
          </a:xfrm>
          <a:custGeom>
            <a:avLst/>
            <a:gdLst/>
            <a:ahLst/>
            <a:cxnLst/>
            <a:rect l="l" t="t" r="r" b="b"/>
            <a:pathLst>
              <a:path w="516890" h="69850">
                <a:moveTo>
                  <a:pt x="516385" y="69480"/>
                </a:moveTo>
                <a:lnTo>
                  <a:pt x="0" y="69480"/>
                </a:lnTo>
                <a:lnTo>
                  <a:pt x="0" y="22805"/>
                </a:lnTo>
                <a:lnTo>
                  <a:pt x="1793" y="13930"/>
                </a:lnTo>
                <a:lnTo>
                  <a:pt x="6681" y="6681"/>
                </a:lnTo>
                <a:lnTo>
                  <a:pt x="13930" y="1793"/>
                </a:lnTo>
                <a:lnTo>
                  <a:pt x="22805" y="0"/>
                </a:lnTo>
                <a:lnTo>
                  <a:pt x="493580" y="0"/>
                </a:lnTo>
                <a:lnTo>
                  <a:pt x="502454" y="1793"/>
                </a:lnTo>
                <a:lnTo>
                  <a:pt x="509704" y="6681"/>
                </a:lnTo>
                <a:lnTo>
                  <a:pt x="514592" y="13930"/>
                </a:lnTo>
                <a:lnTo>
                  <a:pt x="516385" y="22805"/>
                </a:lnTo>
                <a:lnTo>
                  <a:pt x="516385" y="69480"/>
                </a:lnTo>
                <a:close/>
              </a:path>
            </a:pathLst>
          </a:custGeom>
          <a:ln w="17878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81580" y="7975144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 h="0">
                <a:moveTo>
                  <a:pt x="23144" y="0"/>
                </a:moveTo>
                <a:lnTo>
                  <a:pt x="0" y="0"/>
                </a:lnTo>
              </a:path>
            </a:pathLst>
          </a:custGeom>
          <a:ln w="2314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35268" y="7975144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 h="0">
                <a:moveTo>
                  <a:pt x="23144" y="0"/>
                </a:moveTo>
                <a:lnTo>
                  <a:pt x="0" y="0"/>
                </a:lnTo>
              </a:path>
            </a:pathLst>
          </a:custGeom>
          <a:ln w="2314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288955" y="7975144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 h="0">
                <a:moveTo>
                  <a:pt x="23144" y="0"/>
                </a:moveTo>
                <a:lnTo>
                  <a:pt x="0" y="0"/>
                </a:lnTo>
              </a:path>
            </a:pathLst>
          </a:custGeom>
          <a:ln w="2314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4775" y="7940403"/>
            <a:ext cx="516890" cy="486409"/>
          </a:xfrm>
          <a:custGeom>
            <a:avLst/>
            <a:gdLst/>
            <a:ahLst/>
            <a:cxnLst/>
            <a:rect l="l" t="t" r="r" b="b"/>
            <a:pathLst>
              <a:path w="516890" h="486409">
                <a:moveTo>
                  <a:pt x="493580" y="486293"/>
                </a:moveTo>
                <a:lnTo>
                  <a:pt x="22805" y="486293"/>
                </a:lnTo>
                <a:lnTo>
                  <a:pt x="19781" y="486293"/>
                </a:lnTo>
                <a:lnTo>
                  <a:pt x="1735" y="472215"/>
                </a:lnTo>
                <a:lnTo>
                  <a:pt x="578" y="469421"/>
                </a:lnTo>
                <a:lnTo>
                  <a:pt x="0" y="466512"/>
                </a:lnTo>
                <a:lnTo>
                  <a:pt x="0" y="463488"/>
                </a:lnTo>
                <a:lnTo>
                  <a:pt x="0" y="22805"/>
                </a:lnTo>
                <a:lnTo>
                  <a:pt x="1793" y="13930"/>
                </a:lnTo>
                <a:lnTo>
                  <a:pt x="6681" y="6681"/>
                </a:lnTo>
                <a:lnTo>
                  <a:pt x="13930" y="1793"/>
                </a:lnTo>
                <a:lnTo>
                  <a:pt x="22805" y="0"/>
                </a:lnTo>
                <a:lnTo>
                  <a:pt x="493580" y="0"/>
                </a:lnTo>
                <a:lnTo>
                  <a:pt x="502454" y="1793"/>
                </a:lnTo>
                <a:lnTo>
                  <a:pt x="509704" y="6681"/>
                </a:lnTo>
                <a:lnTo>
                  <a:pt x="514592" y="13930"/>
                </a:lnTo>
                <a:lnTo>
                  <a:pt x="516385" y="22805"/>
                </a:lnTo>
                <a:lnTo>
                  <a:pt x="516385" y="463488"/>
                </a:lnTo>
                <a:lnTo>
                  <a:pt x="516385" y="466512"/>
                </a:lnTo>
                <a:lnTo>
                  <a:pt x="515807" y="469421"/>
                </a:lnTo>
                <a:lnTo>
                  <a:pt x="514649" y="472215"/>
                </a:lnTo>
                <a:lnTo>
                  <a:pt x="513492" y="475009"/>
                </a:lnTo>
                <a:lnTo>
                  <a:pt x="496604" y="486293"/>
                </a:lnTo>
                <a:lnTo>
                  <a:pt x="493580" y="486293"/>
                </a:lnTo>
                <a:close/>
              </a:path>
            </a:pathLst>
          </a:custGeom>
          <a:ln w="17878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41599" y="7975144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 h="0">
                <a:moveTo>
                  <a:pt x="23144" y="0"/>
                </a:moveTo>
                <a:lnTo>
                  <a:pt x="0" y="0"/>
                </a:lnTo>
              </a:path>
            </a:pathLst>
          </a:custGeom>
          <a:ln w="2314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136848" y="8050410"/>
            <a:ext cx="266700" cy="121285"/>
          </a:xfrm>
          <a:custGeom>
            <a:avLst/>
            <a:gdLst/>
            <a:ahLst/>
            <a:cxnLst/>
            <a:rect l="l" t="t" r="r" b="b"/>
            <a:pathLst>
              <a:path w="266700" h="121284">
                <a:moveTo>
                  <a:pt x="266303" y="121046"/>
                </a:moveTo>
                <a:lnTo>
                  <a:pt x="0" y="121046"/>
                </a:lnTo>
                <a:lnTo>
                  <a:pt x="0" y="0"/>
                </a:lnTo>
                <a:lnTo>
                  <a:pt x="266303" y="0"/>
                </a:lnTo>
                <a:lnTo>
                  <a:pt x="266303" y="121046"/>
                </a:lnTo>
                <a:close/>
              </a:path>
            </a:pathLst>
          </a:custGeom>
          <a:solidFill>
            <a:srgbClr val="9DCFEF">
              <a:alpha val="80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43173" y="8365132"/>
            <a:ext cx="339090" cy="0"/>
          </a:xfrm>
          <a:custGeom>
            <a:avLst/>
            <a:gdLst/>
            <a:ahLst/>
            <a:cxnLst/>
            <a:rect l="l" t="t" r="r" b="b"/>
            <a:pathLst>
              <a:path w="339090" h="0">
                <a:moveTo>
                  <a:pt x="0" y="0"/>
                </a:moveTo>
                <a:lnTo>
                  <a:pt x="338931" y="0"/>
                </a:lnTo>
              </a:path>
            </a:pathLst>
          </a:custGeom>
          <a:ln w="48418">
            <a:solidFill>
              <a:srgbClr val="9DC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49225" y="8219876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151" y="0"/>
                </a:lnTo>
              </a:path>
            </a:pathLst>
          </a:custGeom>
          <a:ln w="18157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49225" y="8256190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151" y="0"/>
                </a:lnTo>
              </a:path>
            </a:pathLst>
          </a:custGeom>
          <a:ln w="18157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49225" y="8292504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151" y="0"/>
                </a:lnTo>
              </a:path>
            </a:pathLst>
          </a:custGeom>
          <a:ln w="18157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144135" y="8219876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5" h="0">
                <a:moveTo>
                  <a:pt x="0" y="0"/>
                </a:moveTo>
                <a:lnTo>
                  <a:pt x="249017" y="0"/>
                </a:lnTo>
              </a:path>
            </a:pathLst>
          </a:custGeom>
          <a:ln w="17362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44135" y="8256190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5" h="0">
                <a:moveTo>
                  <a:pt x="0" y="0"/>
                </a:moveTo>
                <a:lnTo>
                  <a:pt x="249017" y="0"/>
                </a:lnTo>
              </a:path>
            </a:pathLst>
          </a:custGeom>
          <a:ln w="17362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44135" y="8292504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5" h="0">
                <a:moveTo>
                  <a:pt x="0" y="0"/>
                </a:moveTo>
                <a:lnTo>
                  <a:pt x="249017" y="0"/>
                </a:lnTo>
              </a:path>
            </a:pathLst>
          </a:custGeom>
          <a:ln w="17362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309582" y="8340923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 h="0">
                <a:moveTo>
                  <a:pt x="0" y="0"/>
                </a:moveTo>
                <a:lnTo>
                  <a:pt x="83570" y="0"/>
                </a:lnTo>
              </a:path>
            </a:pathLst>
          </a:custGeom>
          <a:ln w="1771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309582" y="8377237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 h="0">
                <a:moveTo>
                  <a:pt x="0" y="0"/>
                </a:moveTo>
                <a:lnTo>
                  <a:pt x="83570" y="0"/>
                </a:lnTo>
              </a:path>
            </a:pathLst>
          </a:custGeom>
          <a:ln w="1771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55278" y="8062515"/>
            <a:ext cx="121046" cy="12104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23937" y="8476614"/>
            <a:ext cx="109664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30">
                <a:solidFill>
                  <a:srgbClr val="006AB4"/>
                </a:solidFill>
                <a:latin typeface="Georgia"/>
                <a:cs typeface="Georgia"/>
              </a:rPr>
              <a:t>Go </a:t>
            </a:r>
            <a:r>
              <a:rPr dirty="0" sz="1050" spc="-15">
                <a:solidFill>
                  <a:srgbClr val="006AB4"/>
                </a:solidFill>
                <a:latin typeface="Georgia"/>
                <a:cs typeface="Georgia"/>
              </a:rPr>
              <a:t>To</a:t>
            </a:r>
            <a:r>
              <a:rPr dirty="0" sz="1050" spc="-95">
                <a:solidFill>
                  <a:srgbClr val="006AB4"/>
                </a:solidFill>
                <a:latin typeface="Georgia"/>
                <a:cs typeface="Georgia"/>
              </a:rPr>
              <a:t> </a:t>
            </a:r>
            <a:r>
              <a:rPr dirty="0" sz="1050" spc="25">
                <a:solidFill>
                  <a:srgbClr val="006AB4"/>
                </a:solidFill>
                <a:latin typeface="Georgia"/>
                <a:cs typeface="Georgia"/>
              </a:rPr>
              <a:t>Dashboard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541921" y="7916049"/>
            <a:ext cx="353695" cy="477520"/>
          </a:xfrm>
          <a:custGeom>
            <a:avLst/>
            <a:gdLst/>
            <a:ahLst/>
            <a:cxnLst/>
            <a:rect l="l" t="t" r="r" b="b"/>
            <a:pathLst>
              <a:path w="353694" h="477520">
                <a:moveTo>
                  <a:pt x="324211" y="476924"/>
                </a:moveTo>
                <a:lnTo>
                  <a:pt x="29438" y="476924"/>
                </a:lnTo>
                <a:lnTo>
                  <a:pt x="17985" y="474580"/>
                </a:lnTo>
                <a:lnTo>
                  <a:pt x="8627" y="468191"/>
                </a:lnTo>
                <a:lnTo>
                  <a:pt x="2315" y="458724"/>
                </a:lnTo>
                <a:lnTo>
                  <a:pt x="0" y="447147"/>
                </a:lnTo>
                <a:lnTo>
                  <a:pt x="0" y="29777"/>
                </a:lnTo>
                <a:lnTo>
                  <a:pt x="2318" y="18200"/>
                </a:lnTo>
                <a:lnTo>
                  <a:pt x="8663" y="8715"/>
                </a:lnTo>
                <a:lnTo>
                  <a:pt x="17995" y="2344"/>
                </a:lnTo>
                <a:lnTo>
                  <a:pt x="29438" y="0"/>
                </a:lnTo>
                <a:lnTo>
                  <a:pt x="284933" y="0"/>
                </a:lnTo>
                <a:lnTo>
                  <a:pt x="291846" y="2897"/>
                </a:lnTo>
                <a:lnTo>
                  <a:pt x="297575" y="8733"/>
                </a:lnTo>
                <a:lnTo>
                  <a:pt x="308588" y="19875"/>
                </a:lnTo>
                <a:lnTo>
                  <a:pt x="24039" y="19875"/>
                </a:lnTo>
                <a:lnTo>
                  <a:pt x="19658" y="24330"/>
                </a:lnTo>
                <a:lnTo>
                  <a:pt x="19644" y="449863"/>
                </a:lnTo>
                <a:lnTo>
                  <a:pt x="20592" y="452187"/>
                </a:lnTo>
                <a:lnTo>
                  <a:pt x="24409" y="456052"/>
                </a:lnTo>
                <a:lnTo>
                  <a:pt x="26722" y="457028"/>
                </a:lnTo>
                <a:lnTo>
                  <a:pt x="351667" y="457048"/>
                </a:lnTo>
                <a:lnTo>
                  <a:pt x="351331" y="458724"/>
                </a:lnTo>
                <a:lnTo>
                  <a:pt x="345013" y="468191"/>
                </a:lnTo>
                <a:lnTo>
                  <a:pt x="335654" y="474580"/>
                </a:lnTo>
                <a:lnTo>
                  <a:pt x="324211" y="476924"/>
                </a:lnTo>
                <a:close/>
              </a:path>
              <a:path w="353694" h="477520">
                <a:moveTo>
                  <a:pt x="351667" y="457048"/>
                </a:moveTo>
                <a:lnTo>
                  <a:pt x="324211" y="457048"/>
                </a:lnTo>
                <a:lnTo>
                  <a:pt x="326925" y="457022"/>
                </a:lnTo>
                <a:lnTo>
                  <a:pt x="329235" y="456043"/>
                </a:lnTo>
                <a:lnTo>
                  <a:pt x="333049" y="452182"/>
                </a:lnTo>
                <a:lnTo>
                  <a:pt x="333998" y="449863"/>
                </a:lnTo>
                <a:lnTo>
                  <a:pt x="333992" y="79503"/>
                </a:lnTo>
                <a:lnTo>
                  <a:pt x="304578" y="79503"/>
                </a:lnTo>
                <a:lnTo>
                  <a:pt x="293089" y="77150"/>
                </a:lnTo>
                <a:lnTo>
                  <a:pt x="283700" y="70739"/>
                </a:lnTo>
                <a:lnTo>
                  <a:pt x="277366" y="61242"/>
                </a:lnTo>
                <a:lnTo>
                  <a:pt x="275042" y="49629"/>
                </a:lnTo>
                <a:lnTo>
                  <a:pt x="275042" y="19875"/>
                </a:lnTo>
                <a:lnTo>
                  <a:pt x="308588" y="19875"/>
                </a:lnTo>
                <a:lnTo>
                  <a:pt x="322467" y="33917"/>
                </a:lnTo>
                <a:lnTo>
                  <a:pt x="294700" y="33917"/>
                </a:lnTo>
                <a:lnTo>
                  <a:pt x="294680" y="52350"/>
                </a:lnTo>
                <a:lnTo>
                  <a:pt x="295635" y="54700"/>
                </a:lnTo>
                <a:lnTo>
                  <a:pt x="299494" y="58606"/>
                </a:lnTo>
                <a:lnTo>
                  <a:pt x="301832" y="59590"/>
                </a:lnTo>
                <a:lnTo>
                  <a:pt x="347865" y="59603"/>
                </a:lnTo>
                <a:lnTo>
                  <a:pt x="350783" y="62545"/>
                </a:lnTo>
                <a:lnTo>
                  <a:pt x="353664" y="69558"/>
                </a:lnTo>
                <a:lnTo>
                  <a:pt x="353650" y="447147"/>
                </a:lnTo>
                <a:lnTo>
                  <a:pt x="351667" y="457048"/>
                </a:lnTo>
                <a:close/>
              </a:path>
              <a:path w="353694" h="477520">
                <a:moveTo>
                  <a:pt x="347865" y="59603"/>
                </a:moveTo>
                <a:lnTo>
                  <a:pt x="320096" y="59603"/>
                </a:lnTo>
                <a:lnTo>
                  <a:pt x="294700" y="33917"/>
                </a:lnTo>
                <a:lnTo>
                  <a:pt x="322467" y="33917"/>
                </a:lnTo>
                <a:lnTo>
                  <a:pt x="345007" y="56722"/>
                </a:lnTo>
                <a:lnTo>
                  <a:pt x="347865" y="59603"/>
                </a:lnTo>
                <a:close/>
              </a:path>
            </a:pathLst>
          </a:custGeom>
          <a:solidFill>
            <a:srgbClr val="585858">
              <a:alpha val="80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581212" y="8005490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5" h="0">
                <a:moveTo>
                  <a:pt x="0" y="0"/>
                </a:moveTo>
                <a:lnTo>
                  <a:pt x="128358" y="0"/>
                </a:lnTo>
              </a:path>
            </a:pathLst>
          </a:custGeom>
          <a:ln w="19875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581212" y="8124697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 h="0">
                <a:moveTo>
                  <a:pt x="0" y="0"/>
                </a:moveTo>
                <a:lnTo>
                  <a:pt x="275042" y="0"/>
                </a:lnTo>
              </a:path>
            </a:pathLst>
          </a:custGeom>
          <a:ln w="19875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581212" y="8045218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 h="0">
                <a:moveTo>
                  <a:pt x="0" y="0"/>
                </a:moveTo>
                <a:lnTo>
                  <a:pt x="275042" y="0"/>
                </a:lnTo>
              </a:path>
            </a:pathLst>
          </a:custGeom>
          <a:ln w="19875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777671" y="8174990"/>
            <a:ext cx="78740" cy="19050"/>
          </a:xfrm>
          <a:custGeom>
            <a:avLst/>
            <a:gdLst/>
            <a:ahLst/>
            <a:cxnLst/>
            <a:rect l="l" t="t" r="r" b="b"/>
            <a:pathLst>
              <a:path w="78739" h="19050">
                <a:moveTo>
                  <a:pt x="0" y="0"/>
                </a:moveTo>
                <a:lnTo>
                  <a:pt x="78583" y="0"/>
                </a:lnTo>
                <a:lnTo>
                  <a:pt x="78583" y="19049"/>
                </a:lnTo>
                <a:lnTo>
                  <a:pt x="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585858">
              <a:alpha val="80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787500" y="8194040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0"/>
                </a:moveTo>
                <a:lnTo>
                  <a:pt x="0" y="139699"/>
                </a:lnTo>
              </a:path>
            </a:pathLst>
          </a:custGeom>
          <a:ln w="19658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836621" y="8194263"/>
            <a:ext cx="19685" cy="139700"/>
          </a:xfrm>
          <a:custGeom>
            <a:avLst/>
            <a:gdLst/>
            <a:ahLst/>
            <a:cxnLst/>
            <a:rect l="l" t="t" r="r" b="b"/>
            <a:pathLst>
              <a:path w="19685" h="139700">
                <a:moveTo>
                  <a:pt x="0" y="139082"/>
                </a:moveTo>
                <a:lnTo>
                  <a:pt x="19633" y="139082"/>
                </a:lnTo>
                <a:lnTo>
                  <a:pt x="19633" y="0"/>
                </a:lnTo>
                <a:lnTo>
                  <a:pt x="0" y="0"/>
                </a:lnTo>
                <a:lnTo>
                  <a:pt x="0" y="139082"/>
                </a:lnTo>
                <a:close/>
              </a:path>
            </a:pathLst>
          </a:custGeom>
          <a:solidFill>
            <a:srgbClr val="585858">
              <a:alpha val="80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679454" y="8243570"/>
            <a:ext cx="78740" cy="20320"/>
          </a:xfrm>
          <a:custGeom>
            <a:avLst/>
            <a:gdLst/>
            <a:ahLst/>
            <a:cxnLst/>
            <a:rect l="l" t="t" r="r" b="b"/>
            <a:pathLst>
              <a:path w="78739" h="20320">
                <a:moveTo>
                  <a:pt x="0" y="0"/>
                </a:moveTo>
                <a:lnTo>
                  <a:pt x="78583" y="0"/>
                </a:lnTo>
                <a:lnTo>
                  <a:pt x="78583" y="20319"/>
                </a:lnTo>
                <a:lnTo>
                  <a:pt x="0" y="20319"/>
                </a:lnTo>
                <a:lnTo>
                  <a:pt x="0" y="0"/>
                </a:lnTo>
                <a:close/>
              </a:path>
            </a:pathLst>
          </a:custGeom>
          <a:solidFill>
            <a:srgbClr val="585858">
              <a:alpha val="80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679454" y="8263890"/>
            <a:ext cx="19685" cy="69850"/>
          </a:xfrm>
          <a:custGeom>
            <a:avLst/>
            <a:gdLst/>
            <a:ahLst/>
            <a:cxnLst/>
            <a:rect l="l" t="t" r="r" b="b"/>
            <a:pathLst>
              <a:path w="19685" h="69850">
                <a:moveTo>
                  <a:pt x="0" y="0"/>
                </a:moveTo>
                <a:lnTo>
                  <a:pt x="19633" y="0"/>
                </a:lnTo>
                <a:lnTo>
                  <a:pt x="19633" y="69849"/>
                </a:lnTo>
                <a:lnTo>
                  <a:pt x="0" y="69849"/>
                </a:lnTo>
                <a:lnTo>
                  <a:pt x="0" y="0"/>
                </a:lnTo>
                <a:close/>
              </a:path>
            </a:pathLst>
          </a:custGeom>
          <a:solidFill>
            <a:srgbClr val="585858">
              <a:alpha val="80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738380" y="8263792"/>
            <a:ext cx="19685" cy="69850"/>
          </a:xfrm>
          <a:custGeom>
            <a:avLst/>
            <a:gdLst/>
            <a:ahLst/>
            <a:cxnLst/>
            <a:rect l="l" t="t" r="r" b="b"/>
            <a:pathLst>
              <a:path w="19685" h="69850">
                <a:moveTo>
                  <a:pt x="19658" y="69553"/>
                </a:moveTo>
                <a:lnTo>
                  <a:pt x="0" y="69553"/>
                </a:lnTo>
                <a:lnTo>
                  <a:pt x="0" y="0"/>
                </a:lnTo>
                <a:lnTo>
                  <a:pt x="19658" y="0"/>
                </a:lnTo>
                <a:lnTo>
                  <a:pt x="19658" y="69553"/>
                </a:lnTo>
                <a:close/>
              </a:path>
            </a:pathLst>
          </a:custGeom>
          <a:solidFill>
            <a:srgbClr val="585858">
              <a:alpha val="80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581212" y="8204200"/>
            <a:ext cx="78740" cy="20320"/>
          </a:xfrm>
          <a:custGeom>
            <a:avLst/>
            <a:gdLst/>
            <a:ahLst/>
            <a:cxnLst/>
            <a:rect l="l" t="t" r="r" b="b"/>
            <a:pathLst>
              <a:path w="78739" h="20320">
                <a:moveTo>
                  <a:pt x="0" y="0"/>
                </a:moveTo>
                <a:lnTo>
                  <a:pt x="78583" y="0"/>
                </a:lnTo>
                <a:lnTo>
                  <a:pt x="78583" y="20320"/>
                </a:lnTo>
                <a:lnTo>
                  <a:pt x="0" y="20320"/>
                </a:lnTo>
                <a:lnTo>
                  <a:pt x="0" y="0"/>
                </a:lnTo>
                <a:close/>
              </a:path>
            </a:pathLst>
          </a:custGeom>
          <a:solidFill>
            <a:srgbClr val="585858">
              <a:alpha val="80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591041" y="8224520"/>
            <a:ext cx="0" cy="109220"/>
          </a:xfrm>
          <a:custGeom>
            <a:avLst/>
            <a:gdLst/>
            <a:ahLst/>
            <a:cxnLst/>
            <a:rect l="l" t="t" r="r" b="b"/>
            <a:pathLst>
              <a:path w="0" h="109220">
                <a:moveTo>
                  <a:pt x="0" y="0"/>
                </a:moveTo>
                <a:lnTo>
                  <a:pt x="0" y="109219"/>
                </a:lnTo>
              </a:path>
            </a:pathLst>
          </a:custGeom>
          <a:ln w="19658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649979" y="8224064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4">
                <a:moveTo>
                  <a:pt x="0" y="0"/>
                </a:moveTo>
                <a:lnTo>
                  <a:pt x="0" y="109281"/>
                </a:lnTo>
              </a:path>
            </a:pathLst>
          </a:custGeom>
          <a:ln w="19633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581212" y="8084970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 h="0">
                <a:moveTo>
                  <a:pt x="0" y="0"/>
                </a:moveTo>
                <a:lnTo>
                  <a:pt x="275042" y="0"/>
                </a:lnTo>
              </a:path>
            </a:pathLst>
          </a:custGeom>
          <a:ln w="19875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479724" y="7965754"/>
            <a:ext cx="348615" cy="489584"/>
          </a:xfrm>
          <a:custGeom>
            <a:avLst/>
            <a:gdLst/>
            <a:ahLst/>
            <a:cxnLst/>
            <a:rect l="l" t="t" r="r" b="b"/>
            <a:pathLst>
              <a:path w="348614" h="489584">
                <a:moveTo>
                  <a:pt x="31838" y="489001"/>
                </a:moveTo>
                <a:lnTo>
                  <a:pt x="3" y="457045"/>
                </a:lnTo>
                <a:lnTo>
                  <a:pt x="0" y="12158"/>
                </a:lnTo>
                <a:lnTo>
                  <a:pt x="351" y="10372"/>
                </a:lnTo>
                <a:lnTo>
                  <a:pt x="12116" y="0"/>
                </a:lnTo>
                <a:lnTo>
                  <a:pt x="40158" y="0"/>
                </a:lnTo>
                <a:lnTo>
                  <a:pt x="52274" y="12158"/>
                </a:lnTo>
                <a:lnTo>
                  <a:pt x="52271" y="34906"/>
                </a:lnTo>
                <a:lnTo>
                  <a:pt x="34840" y="34906"/>
                </a:lnTo>
                <a:lnTo>
                  <a:pt x="34864" y="442042"/>
                </a:lnTo>
                <a:lnTo>
                  <a:pt x="348378" y="454067"/>
                </a:lnTo>
                <a:lnTo>
                  <a:pt x="348379" y="476840"/>
                </a:lnTo>
                <a:lnTo>
                  <a:pt x="336262" y="488998"/>
                </a:lnTo>
                <a:lnTo>
                  <a:pt x="31838" y="489001"/>
                </a:lnTo>
                <a:close/>
              </a:path>
              <a:path w="348614" h="489584">
                <a:moveTo>
                  <a:pt x="348378" y="454067"/>
                </a:moveTo>
                <a:lnTo>
                  <a:pt x="313538" y="454067"/>
                </a:lnTo>
                <a:lnTo>
                  <a:pt x="313538" y="436612"/>
                </a:lnTo>
                <a:lnTo>
                  <a:pt x="348378" y="454067"/>
                </a:lnTo>
                <a:close/>
              </a:path>
            </a:pathLst>
          </a:custGeom>
          <a:solidFill>
            <a:srgbClr val="585858">
              <a:alpha val="80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479724" y="7965750"/>
            <a:ext cx="348615" cy="489584"/>
          </a:xfrm>
          <a:custGeom>
            <a:avLst/>
            <a:gdLst/>
            <a:ahLst/>
            <a:cxnLst/>
            <a:rect l="l" t="t" r="r" b="b"/>
            <a:pathLst>
              <a:path w="348614" h="489584">
                <a:moveTo>
                  <a:pt x="348376" y="474987"/>
                </a:moveTo>
                <a:lnTo>
                  <a:pt x="348376" y="450633"/>
                </a:lnTo>
                <a:lnTo>
                  <a:pt x="348379" y="448777"/>
                </a:lnTo>
                <a:lnTo>
                  <a:pt x="348027" y="446991"/>
                </a:lnTo>
                <a:lnTo>
                  <a:pt x="347320" y="445276"/>
                </a:lnTo>
                <a:lnTo>
                  <a:pt x="346613" y="443560"/>
                </a:lnTo>
                <a:lnTo>
                  <a:pt x="345604" y="442045"/>
                </a:lnTo>
                <a:lnTo>
                  <a:pt x="334407" y="436615"/>
                </a:lnTo>
                <a:lnTo>
                  <a:pt x="313538" y="436615"/>
                </a:lnTo>
                <a:lnTo>
                  <a:pt x="313538" y="454070"/>
                </a:lnTo>
                <a:lnTo>
                  <a:pt x="48809" y="454070"/>
                </a:lnTo>
                <a:lnTo>
                  <a:pt x="38921" y="449955"/>
                </a:lnTo>
                <a:lnTo>
                  <a:pt x="37612" y="448641"/>
                </a:lnTo>
                <a:lnTo>
                  <a:pt x="36603" y="447126"/>
                </a:lnTo>
                <a:lnTo>
                  <a:pt x="35896" y="445410"/>
                </a:lnTo>
                <a:lnTo>
                  <a:pt x="35189" y="443694"/>
                </a:lnTo>
                <a:lnTo>
                  <a:pt x="34837" y="441909"/>
                </a:lnTo>
                <a:lnTo>
                  <a:pt x="34840" y="440053"/>
                </a:lnTo>
                <a:lnTo>
                  <a:pt x="34840" y="34909"/>
                </a:lnTo>
                <a:lnTo>
                  <a:pt x="52271" y="34909"/>
                </a:lnTo>
                <a:lnTo>
                  <a:pt x="52271" y="14017"/>
                </a:lnTo>
                <a:lnTo>
                  <a:pt x="52274" y="12161"/>
                </a:lnTo>
                <a:lnTo>
                  <a:pt x="51922" y="10376"/>
                </a:lnTo>
                <a:lnTo>
                  <a:pt x="51215" y="8660"/>
                </a:lnTo>
                <a:lnTo>
                  <a:pt x="50508" y="6944"/>
                </a:lnTo>
                <a:lnTo>
                  <a:pt x="49499" y="5429"/>
                </a:lnTo>
                <a:lnTo>
                  <a:pt x="48189" y="4115"/>
                </a:lnTo>
                <a:lnTo>
                  <a:pt x="46880" y="2801"/>
                </a:lnTo>
                <a:lnTo>
                  <a:pt x="45368" y="1787"/>
                </a:lnTo>
                <a:lnTo>
                  <a:pt x="43655" y="1074"/>
                </a:lnTo>
                <a:lnTo>
                  <a:pt x="41942" y="361"/>
                </a:lnTo>
                <a:lnTo>
                  <a:pt x="40158" y="3"/>
                </a:lnTo>
                <a:lnTo>
                  <a:pt x="38302" y="0"/>
                </a:lnTo>
                <a:lnTo>
                  <a:pt x="13972" y="0"/>
                </a:lnTo>
                <a:lnTo>
                  <a:pt x="1059" y="8660"/>
                </a:lnTo>
                <a:lnTo>
                  <a:pt x="351" y="10376"/>
                </a:lnTo>
                <a:lnTo>
                  <a:pt x="0" y="12161"/>
                </a:lnTo>
                <a:lnTo>
                  <a:pt x="3" y="14017"/>
                </a:lnTo>
                <a:lnTo>
                  <a:pt x="3" y="457048"/>
                </a:lnTo>
                <a:lnTo>
                  <a:pt x="2505" y="469487"/>
                </a:lnTo>
                <a:lnTo>
                  <a:pt x="9329" y="479645"/>
                </a:lnTo>
                <a:lnTo>
                  <a:pt x="19449" y="486493"/>
                </a:lnTo>
                <a:lnTo>
                  <a:pt x="31838" y="489005"/>
                </a:lnTo>
                <a:lnTo>
                  <a:pt x="334407" y="489005"/>
                </a:lnTo>
                <a:lnTo>
                  <a:pt x="344294" y="484889"/>
                </a:lnTo>
                <a:lnTo>
                  <a:pt x="345604" y="483575"/>
                </a:lnTo>
                <a:lnTo>
                  <a:pt x="346613" y="482060"/>
                </a:lnTo>
                <a:lnTo>
                  <a:pt x="347320" y="480344"/>
                </a:lnTo>
                <a:lnTo>
                  <a:pt x="348027" y="478628"/>
                </a:lnTo>
                <a:lnTo>
                  <a:pt x="348379" y="476843"/>
                </a:lnTo>
                <a:lnTo>
                  <a:pt x="348376" y="474987"/>
                </a:lnTo>
                <a:close/>
              </a:path>
            </a:pathLst>
          </a:custGeom>
          <a:ln w="1200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620323" y="8227938"/>
            <a:ext cx="0" cy="105410"/>
          </a:xfrm>
          <a:custGeom>
            <a:avLst/>
            <a:gdLst/>
            <a:ahLst/>
            <a:cxnLst/>
            <a:rect l="l" t="t" r="r" b="b"/>
            <a:pathLst>
              <a:path w="0" h="105409">
                <a:moveTo>
                  <a:pt x="0" y="0"/>
                </a:moveTo>
                <a:lnTo>
                  <a:pt x="0" y="105407"/>
                </a:lnTo>
              </a:path>
            </a:pathLst>
          </a:custGeom>
          <a:ln w="31786">
            <a:solidFill>
              <a:srgbClr val="9DC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702768" y="8268779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5" h="64770">
                <a:moveTo>
                  <a:pt x="31786" y="64590"/>
                </a:moveTo>
                <a:lnTo>
                  <a:pt x="0" y="64590"/>
                </a:lnTo>
                <a:lnTo>
                  <a:pt x="0" y="0"/>
                </a:lnTo>
                <a:lnTo>
                  <a:pt x="31786" y="0"/>
                </a:lnTo>
                <a:lnTo>
                  <a:pt x="31786" y="64590"/>
                </a:lnTo>
                <a:close/>
              </a:path>
            </a:pathLst>
          </a:custGeom>
          <a:solidFill>
            <a:srgbClr val="9DCFEF">
              <a:alpha val="80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800622" y="8197192"/>
            <a:ext cx="32384" cy="136525"/>
          </a:xfrm>
          <a:custGeom>
            <a:avLst/>
            <a:gdLst/>
            <a:ahLst/>
            <a:cxnLst/>
            <a:rect l="l" t="t" r="r" b="b"/>
            <a:pathLst>
              <a:path w="32385" h="136525">
                <a:moveTo>
                  <a:pt x="0" y="136177"/>
                </a:moveTo>
                <a:lnTo>
                  <a:pt x="32271" y="136177"/>
                </a:lnTo>
                <a:lnTo>
                  <a:pt x="32271" y="0"/>
                </a:lnTo>
                <a:lnTo>
                  <a:pt x="0" y="0"/>
                </a:lnTo>
                <a:lnTo>
                  <a:pt x="0" y="136177"/>
                </a:lnTo>
                <a:close/>
              </a:path>
            </a:pathLst>
          </a:custGeom>
          <a:solidFill>
            <a:srgbClr val="9DCFEF">
              <a:alpha val="80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959371" y="8476614"/>
            <a:ext cx="145161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5">
                <a:solidFill>
                  <a:srgbClr val="006AB4"/>
                </a:solidFill>
                <a:latin typeface="Georgia"/>
                <a:cs typeface="Georgia"/>
              </a:rPr>
              <a:t>More </a:t>
            </a:r>
            <a:r>
              <a:rPr dirty="0" sz="1050" spc="15">
                <a:solidFill>
                  <a:srgbClr val="006AB4"/>
                </a:solidFill>
                <a:latin typeface="Georgia"/>
                <a:cs typeface="Georgia"/>
              </a:rPr>
              <a:t>Payment</a:t>
            </a:r>
            <a:r>
              <a:rPr dirty="0" sz="1050" spc="-60">
                <a:solidFill>
                  <a:srgbClr val="006AB4"/>
                </a:solidFill>
                <a:latin typeface="Georgia"/>
                <a:cs typeface="Georgia"/>
              </a:rPr>
              <a:t> </a:t>
            </a:r>
            <a:r>
              <a:rPr dirty="0" sz="1050" spc="25">
                <a:solidFill>
                  <a:srgbClr val="006AB4"/>
                </a:solidFill>
                <a:latin typeface="Georgia"/>
                <a:cs typeface="Georgia"/>
              </a:rPr>
              <a:t>Options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021435" y="8109118"/>
            <a:ext cx="0" cy="278130"/>
          </a:xfrm>
          <a:custGeom>
            <a:avLst/>
            <a:gdLst/>
            <a:ahLst/>
            <a:cxnLst/>
            <a:rect l="l" t="t" r="r" b="b"/>
            <a:pathLst>
              <a:path w="0" h="278129">
                <a:moveTo>
                  <a:pt x="0" y="0"/>
                </a:moveTo>
                <a:lnTo>
                  <a:pt x="0" y="277923"/>
                </a:lnTo>
              </a:path>
            </a:pathLst>
          </a:custGeom>
          <a:ln w="84224">
            <a:solidFill>
              <a:srgbClr val="9DC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935412" y="8059223"/>
            <a:ext cx="171450" cy="377825"/>
          </a:xfrm>
          <a:custGeom>
            <a:avLst/>
            <a:gdLst/>
            <a:ahLst/>
            <a:cxnLst/>
            <a:rect l="l" t="t" r="r" b="b"/>
            <a:pathLst>
              <a:path w="171450" h="377825">
                <a:moveTo>
                  <a:pt x="171164" y="377424"/>
                </a:moveTo>
                <a:lnTo>
                  <a:pt x="0" y="377424"/>
                </a:lnTo>
                <a:lnTo>
                  <a:pt x="0" y="0"/>
                </a:lnTo>
                <a:lnTo>
                  <a:pt x="171188" y="0"/>
                </a:lnTo>
                <a:lnTo>
                  <a:pt x="171164" y="29777"/>
                </a:lnTo>
                <a:lnTo>
                  <a:pt x="45196" y="29777"/>
                </a:lnTo>
                <a:lnTo>
                  <a:pt x="28471" y="44926"/>
                </a:lnTo>
                <a:lnTo>
                  <a:pt x="28471" y="332497"/>
                </a:lnTo>
                <a:lnTo>
                  <a:pt x="45196" y="347646"/>
                </a:lnTo>
                <a:lnTo>
                  <a:pt x="171164" y="347646"/>
                </a:lnTo>
                <a:lnTo>
                  <a:pt x="171164" y="377424"/>
                </a:lnTo>
                <a:close/>
              </a:path>
              <a:path w="171450" h="377825">
                <a:moveTo>
                  <a:pt x="171164" y="347646"/>
                </a:moveTo>
                <a:lnTo>
                  <a:pt x="125968" y="347646"/>
                </a:lnTo>
                <a:lnTo>
                  <a:pt x="128212" y="347617"/>
                </a:lnTo>
                <a:lnTo>
                  <a:pt x="130365" y="347153"/>
                </a:lnTo>
                <a:lnTo>
                  <a:pt x="142692" y="332497"/>
                </a:lnTo>
                <a:lnTo>
                  <a:pt x="142660" y="36870"/>
                </a:lnTo>
                <a:lnTo>
                  <a:pt x="135874" y="29777"/>
                </a:lnTo>
                <a:lnTo>
                  <a:pt x="171164" y="29777"/>
                </a:lnTo>
                <a:lnTo>
                  <a:pt x="171164" y="347646"/>
                </a:lnTo>
                <a:close/>
              </a:path>
            </a:pathLst>
          </a:custGeom>
          <a:solidFill>
            <a:srgbClr val="585858">
              <a:alpha val="80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963884" y="8089000"/>
            <a:ext cx="114300" cy="318135"/>
          </a:xfrm>
          <a:custGeom>
            <a:avLst/>
            <a:gdLst/>
            <a:ahLst/>
            <a:cxnLst/>
            <a:rect l="l" t="t" r="r" b="b"/>
            <a:pathLst>
              <a:path w="114300" h="318134">
                <a:moveTo>
                  <a:pt x="114188" y="15857"/>
                </a:moveTo>
                <a:lnTo>
                  <a:pt x="114188" y="300438"/>
                </a:lnTo>
                <a:lnTo>
                  <a:pt x="114220" y="302719"/>
                </a:lnTo>
                <a:lnTo>
                  <a:pt x="113821" y="304920"/>
                </a:lnTo>
                <a:lnTo>
                  <a:pt x="112991" y="307040"/>
                </a:lnTo>
                <a:lnTo>
                  <a:pt x="112160" y="309160"/>
                </a:lnTo>
                <a:lnTo>
                  <a:pt x="110963" y="311037"/>
                </a:lnTo>
                <a:lnTo>
                  <a:pt x="109397" y="312672"/>
                </a:lnTo>
                <a:lnTo>
                  <a:pt x="107831" y="314307"/>
                </a:lnTo>
                <a:lnTo>
                  <a:pt x="106017" y="315574"/>
                </a:lnTo>
                <a:lnTo>
                  <a:pt x="103955" y="316475"/>
                </a:lnTo>
                <a:lnTo>
                  <a:pt x="101893" y="317375"/>
                </a:lnTo>
                <a:lnTo>
                  <a:pt x="99740" y="317840"/>
                </a:lnTo>
                <a:lnTo>
                  <a:pt x="97496" y="317869"/>
                </a:lnTo>
                <a:lnTo>
                  <a:pt x="16724" y="317869"/>
                </a:lnTo>
                <a:lnTo>
                  <a:pt x="4823" y="312672"/>
                </a:lnTo>
                <a:lnTo>
                  <a:pt x="3257" y="311037"/>
                </a:lnTo>
                <a:lnTo>
                  <a:pt x="2059" y="309160"/>
                </a:lnTo>
                <a:lnTo>
                  <a:pt x="1229" y="307040"/>
                </a:lnTo>
                <a:lnTo>
                  <a:pt x="399" y="304920"/>
                </a:lnTo>
                <a:lnTo>
                  <a:pt x="0" y="302719"/>
                </a:lnTo>
                <a:lnTo>
                  <a:pt x="31" y="300438"/>
                </a:lnTo>
                <a:lnTo>
                  <a:pt x="31" y="17430"/>
                </a:lnTo>
                <a:lnTo>
                  <a:pt x="0" y="15149"/>
                </a:lnTo>
                <a:lnTo>
                  <a:pt x="399" y="12948"/>
                </a:lnTo>
                <a:lnTo>
                  <a:pt x="1229" y="10828"/>
                </a:lnTo>
                <a:lnTo>
                  <a:pt x="2059" y="8708"/>
                </a:lnTo>
                <a:lnTo>
                  <a:pt x="3257" y="6831"/>
                </a:lnTo>
                <a:lnTo>
                  <a:pt x="4823" y="5196"/>
                </a:lnTo>
                <a:lnTo>
                  <a:pt x="6388" y="3561"/>
                </a:lnTo>
                <a:lnTo>
                  <a:pt x="8202" y="2294"/>
                </a:lnTo>
                <a:lnTo>
                  <a:pt x="10264" y="1393"/>
                </a:lnTo>
                <a:lnTo>
                  <a:pt x="12327" y="493"/>
                </a:lnTo>
                <a:lnTo>
                  <a:pt x="14480" y="28"/>
                </a:lnTo>
                <a:lnTo>
                  <a:pt x="16724" y="0"/>
                </a:lnTo>
                <a:lnTo>
                  <a:pt x="98996" y="0"/>
                </a:lnTo>
                <a:lnTo>
                  <a:pt x="107402" y="0"/>
                </a:lnTo>
                <a:lnTo>
                  <a:pt x="114188" y="7093"/>
                </a:lnTo>
                <a:lnTo>
                  <a:pt x="114188" y="15857"/>
                </a:lnTo>
                <a:close/>
              </a:path>
            </a:pathLst>
          </a:custGeom>
          <a:ln w="588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935412" y="8059223"/>
            <a:ext cx="171450" cy="377825"/>
          </a:xfrm>
          <a:custGeom>
            <a:avLst/>
            <a:gdLst/>
            <a:ahLst/>
            <a:cxnLst/>
            <a:rect l="l" t="t" r="r" b="b"/>
            <a:pathLst>
              <a:path w="171450" h="377825">
                <a:moveTo>
                  <a:pt x="171188" y="0"/>
                </a:moveTo>
                <a:lnTo>
                  <a:pt x="0" y="0"/>
                </a:lnTo>
                <a:lnTo>
                  <a:pt x="0" y="377424"/>
                </a:lnTo>
                <a:lnTo>
                  <a:pt x="171164" y="377424"/>
                </a:lnTo>
                <a:lnTo>
                  <a:pt x="171164" y="0"/>
                </a:lnTo>
                <a:close/>
              </a:path>
            </a:pathLst>
          </a:custGeom>
          <a:ln w="58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097670" y="7930477"/>
            <a:ext cx="208915" cy="254000"/>
          </a:xfrm>
          <a:custGeom>
            <a:avLst/>
            <a:gdLst/>
            <a:ahLst/>
            <a:cxnLst/>
            <a:rect l="l" t="t" r="r" b="b"/>
            <a:pathLst>
              <a:path w="208914" h="254000">
                <a:moveTo>
                  <a:pt x="0" y="198250"/>
                </a:moveTo>
                <a:lnTo>
                  <a:pt x="47371" y="187338"/>
                </a:lnTo>
                <a:lnTo>
                  <a:pt x="86367" y="157578"/>
                </a:lnTo>
                <a:lnTo>
                  <a:pt x="112418" y="113439"/>
                </a:lnTo>
                <a:lnTo>
                  <a:pt x="121967" y="59385"/>
                </a:lnTo>
                <a:lnTo>
                  <a:pt x="121967" y="20069"/>
                </a:lnTo>
                <a:lnTo>
                  <a:pt x="123343" y="12133"/>
                </a:lnTo>
                <a:lnTo>
                  <a:pt x="127137" y="5767"/>
                </a:lnTo>
                <a:lnTo>
                  <a:pt x="132740" y="1535"/>
                </a:lnTo>
                <a:lnTo>
                  <a:pt x="139541" y="0"/>
                </a:lnTo>
                <a:lnTo>
                  <a:pt x="148037" y="1018"/>
                </a:lnTo>
                <a:lnTo>
                  <a:pt x="178259" y="29589"/>
                </a:lnTo>
                <a:lnTo>
                  <a:pt x="198681" y="74135"/>
                </a:lnTo>
                <a:lnTo>
                  <a:pt x="208117" y="122337"/>
                </a:lnTo>
                <a:lnTo>
                  <a:pt x="208692" y="138816"/>
                </a:lnTo>
                <a:lnTo>
                  <a:pt x="206798" y="169236"/>
                </a:lnTo>
                <a:lnTo>
                  <a:pt x="200833" y="198481"/>
                </a:lnTo>
                <a:lnTo>
                  <a:pt x="190796" y="226552"/>
                </a:lnTo>
                <a:lnTo>
                  <a:pt x="176688" y="253447"/>
                </a:lnTo>
              </a:path>
            </a:pathLst>
          </a:custGeom>
          <a:ln w="22613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097670" y="8367141"/>
            <a:ext cx="208915" cy="40005"/>
          </a:xfrm>
          <a:custGeom>
            <a:avLst/>
            <a:gdLst/>
            <a:ahLst/>
            <a:cxnLst/>
            <a:rect l="l" t="t" r="r" b="b"/>
            <a:pathLst>
              <a:path w="208914" h="40004">
                <a:moveTo>
                  <a:pt x="208716" y="39727"/>
                </a:moveTo>
                <a:lnTo>
                  <a:pt x="65579" y="39727"/>
                </a:lnTo>
                <a:lnTo>
                  <a:pt x="59228" y="38198"/>
                </a:lnTo>
                <a:lnTo>
                  <a:pt x="54078" y="34011"/>
                </a:lnTo>
                <a:lnTo>
                  <a:pt x="50624" y="27767"/>
                </a:lnTo>
                <a:lnTo>
                  <a:pt x="49363" y="20069"/>
                </a:lnTo>
                <a:lnTo>
                  <a:pt x="48046" y="12307"/>
                </a:lnTo>
                <a:lnTo>
                  <a:pt x="44472" y="5922"/>
                </a:lnTo>
                <a:lnTo>
                  <a:pt x="39206" y="1593"/>
                </a:lnTo>
                <a:lnTo>
                  <a:pt x="32813" y="0"/>
                </a:lnTo>
                <a:lnTo>
                  <a:pt x="0" y="0"/>
                </a:lnTo>
              </a:path>
            </a:pathLst>
          </a:custGeom>
          <a:ln w="22155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344415" y="8128728"/>
            <a:ext cx="100330" cy="153035"/>
          </a:xfrm>
          <a:custGeom>
            <a:avLst/>
            <a:gdLst/>
            <a:ahLst/>
            <a:cxnLst/>
            <a:rect l="l" t="t" r="r" b="b"/>
            <a:pathLst>
              <a:path w="100329" h="153034">
                <a:moveTo>
                  <a:pt x="0" y="0"/>
                </a:moveTo>
                <a:lnTo>
                  <a:pt x="45053" y="0"/>
                </a:lnTo>
                <a:lnTo>
                  <a:pt x="69578" y="4933"/>
                </a:lnTo>
                <a:lnTo>
                  <a:pt x="88454" y="18045"/>
                </a:lnTo>
                <a:lnTo>
                  <a:pt x="99297" y="36798"/>
                </a:lnTo>
                <a:lnTo>
                  <a:pt x="99726" y="58659"/>
                </a:lnTo>
                <a:lnTo>
                  <a:pt x="76461" y="152688"/>
                </a:lnTo>
              </a:path>
            </a:pathLst>
          </a:custGeom>
          <a:ln w="21561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021113" y="8327438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4">
                <a:moveTo>
                  <a:pt x="0" y="0"/>
                </a:moveTo>
                <a:lnTo>
                  <a:pt x="0" y="39727"/>
                </a:lnTo>
              </a:path>
            </a:pathLst>
          </a:custGeom>
          <a:ln w="17621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268653" y="8243949"/>
            <a:ext cx="191135" cy="194310"/>
          </a:xfrm>
          <a:custGeom>
            <a:avLst/>
            <a:gdLst/>
            <a:ahLst/>
            <a:cxnLst/>
            <a:rect l="l" t="t" r="r" b="b"/>
            <a:pathLst>
              <a:path w="191135" h="194309">
                <a:moveTo>
                  <a:pt x="97789" y="193787"/>
                </a:moveTo>
                <a:lnTo>
                  <a:pt x="29739" y="167175"/>
                </a:lnTo>
                <a:lnTo>
                  <a:pt x="158" y="99419"/>
                </a:lnTo>
                <a:lnTo>
                  <a:pt x="0" y="93062"/>
                </a:lnTo>
                <a:lnTo>
                  <a:pt x="453" y="86750"/>
                </a:lnTo>
                <a:lnTo>
                  <a:pt x="18211" y="39844"/>
                </a:lnTo>
                <a:lnTo>
                  <a:pt x="51003" y="11045"/>
                </a:lnTo>
                <a:lnTo>
                  <a:pt x="99232" y="0"/>
                </a:lnTo>
                <a:lnTo>
                  <a:pt x="105440" y="460"/>
                </a:lnTo>
                <a:lnTo>
                  <a:pt x="150556" y="17858"/>
                </a:lnTo>
                <a:lnTo>
                  <a:pt x="93408" y="17858"/>
                </a:lnTo>
                <a:lnTo>
                  <a:pt x="88301" y="18000"/>
                </a:lnTo>
                <a:lnTo>
                  <a:pt x="46368" y="35353"/>
                </a:lnTo>
                <a:lnTo>
                  <a:pt x="20921" y="73422"/>
                </a:lnTo>
                <a:lnTo>
                  <a:pt x="17477" y="93062"/>
                </a:lnTo>
                <a:lnTo>
                  <a:pt x="17563" y="99419"/>
                </a:lnTo>
                <a:lnTo>
                  <a:pt x="28856" y="138321"/>
                </a:lnTo>
                <a:lnTo>
                  <a:pt x="58122" y="166610"/>
                </a:lnTo>
                <a:lnTo>
                  <a:pt x="92229" y="176233"/>
                </a:lnTo>
                <a:lnTo>
                  <a:pt x="147121" y="176233"/>
                </a:lnTo>
                <a:lnTo>
                  <a:pt x="134681" y="185230"/>
                </a:lnTo>
                <a:lnTo>
                  <a:pt x="97789" y="193787"/>
                </a:lnTo>
                <a:close/>
              </a:path>
              <a:path w="191135" h="194309">
                <a:moveTo>
                  <a:pt x="147121" y="176233"/>
                </a:moveTo>
                <a:lnTo>
                  <a:pt x="92229" y="176233"/>
                </a:lnTo>
                <a:lnTo>
                  <a:pt x="97337" y="176114"/>
                </a:lnTo>
                <a:lnTo>
                  <a:pt x="127424" y="169103"/>
                </a:lnTo>
                <a:lnTo>
                  <a:pt x="151745" y="151475"/>
                </a:lnTo>
                <a:lnTo>
                  <a:pt x="167829" y="125885"/>
                </a:lnTo>
                <a:lnTo>
                  <a:pt x="173203" y="94989"/>
                </a:lnTo>
                <a:lnTo>
                  <a:pt x="166307" y="64410"/>
                </a:lnTo>
                <a:lnTo>
                  <a:pt x="148968" y="39682"/>
                </a:lnTo>
                <a:lnTo>
                  <a:pt x="123798" y="23325"/>
                </a:lnTo>
                <a:lnTo>
                  <a:pt x="93408" y="17858"/>
                </a:lnTo>
                <a:lnTo>
                  <a:pt x="150556" y="17858"/>
                </a:lnTo>
                <a:lnTo>
                  <a:pt x="176833" y="46349"/>
                </a:lnTo>
                <a:lnTo>
                  <a:pt x="190419" y="87895"/>
                </a:lnTo>
                <a:lnTo>
                  <a:pt x="190574" y="93062"/>
                </a:lnTo>
                <a:lnTo>
                  <a:pt x="190531" y="94989"/>
                </a:lnTo>
                <a:lnTo>
                  <a:pt x="184070" y="132419"/>
                </a:lnTo>
                <a:lnTo>
                  <a:pt x="164434" y="163713"/>
                </a:lnTo>
                <a:lnTo>
                  <a:pt x="147121" y="176233"/>
                </a:lnTo>
                <a:close/>
              </a:path>
              <a:path w="191135" h="194309">
                <a:moveTo>
                  <a:pt x="104314" y="147668"/>
                </a:moveTo>
                <a:lnTo>
                  <a:pt x="86454" y="147668"/>
                </a:lnTo>
                <a:lnTo>
                  <a:pt x="86454" y="46279"/>
                </a:lnTo>
                <a:lnTo>
                  <a:pt x="104314" y="46279"/>
                </a:lnTo>
                <a:lnTo>
                  <a:pt x="104314" y="147668"/>
                </a:lnTo>
                <a:close/>
              </a:path>
              <a:path w="191135" h="194309">
                <a:moveTo>
                  <a:pt x="86454" y="106052"/>
                </a:moveTo>
                <a:lnTo>
                  <a:pt x="45521" y="106052"/>
                </a:lnTo>
                <a:lnTo>
                  <a:pt x="45521" y="87895"/>
                </a:lnTo>
                <a:lnTo>
                  <a:pt x="86454" y="87895"/>
                </a:lnTo>
                <a:lnTo>
                  <a:pt x="86454" y="106052"/>
                </a:lnTo>
                <a:close/>
              </a:path>
              <a:path w="191135" h="194309">
                <a:moveTo>
                  <a:pt x="145247" y="106052"/>
                </a:moveTo>
                <a:lnTo>
                  <a:pt x="104314" y="106052"/>
                </a:lnTo>
                <a:lnTo>
                  <a:pt x="104314" y="87895"/>
                </a:lnTo>
                <a:lnTo>
                  <a:pt x="145247" y="87895"/>
                </a:lnTo>
                <a:lnTo>
                  <a:pt x="145247" y="106052"/>
                </a:lnTo>
                <a:close/>
              </a:path>
            </a:pathLst>
          </a:custGeom>
          <a:solidFill>
            <a:srgbClr val="585858">
              <a:alpha val="80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3752304" y="8476614"/>
            <a:ext cx="89090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30">
                <a:solidFill>
                  <a:srgbClr val="006AB4"/>
                </a:solidFill>
                <a:latin typeface="Georgia"/>
                <a:cs typeface="Georgia"/>
              </a:rPr>
              <a:t>Add</a:t>
            </a:r>
            <a:r>
              <a:rPr dirty="0" sz="1050" spc="-35">
                <a:solidFill>
                  <a:srgbClr val="006AB4"/>
                </a:solidFill>
                <a:latin typeface="Georgia"/>
                <a:cs typeface="Georgia"/>
              </a:rPr>
              <a:t> </a:t>
            </a:r>
            <a:r>
              <a:rPr dirty="0" sz="1050" spc="5">
                <a:solidFill>
                  <a:srgbClr val="006AB4"/>
                </a:solidFill>
                <a:latin typeface="Georgia"/>
                <a:cs typeface="Georgia"/>
              </a:rPr>
              <a:t>Favourite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392112" y="8062818"/>
            <a:ext cx="438784" cy="182880"/>
          </a:xfrm>
          <a:custGeom>
            <a:avLst/>
            <a:gdLst/>
            <a:ahLst/>
            <a:cxnLst/>
            <a:rect l="l" t="t" r="r" b="b"/>
            <a:pathLst>
              <a:path w="438785" h="182879">
                <a:moveTo>
                  <a:pt x="0" y="0"/>
                </a:moveTo>
                <a:lnTo>
                  <a:pt x="438492" y="0"/>
                </a:lnTo>
                <a:lnTo>
                  <a:pt x="438492" y="182478"/>
                </a:lnTo>
                <a:lnTo>
                  <a:pt x="0" y="182478"/>
                </a:lnTo>
                <a:lnTo>
                  <a:pt x="0" y="0"/>
                </a:lnTo>
                <a:close/>
              </a:path>
            </a:pathLst>
          </a:custGeom>
          <a:ln w="8270">
            <a:solidFill>
              <a:srgbClr val="4B5C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406637" y="8075528"/>
            <a:ext cx="408940" cy="154940"/>
          </a:xfrm>
          <a:custGeom>
            <a:avLst/>
            <a:gdLst/>
            <a:ahLst/>
            <a:cxnLst/>
            <a:rect l="l" t="t" r="r" b="b"/>
            <a:pathLst>
              <a:path w="408939" h="154940">
                <a:moveTo>
                  <a:pt x="0" y="0"/>
                </a:moveTo>
                <a:lnTo>
                  <a:pt x="408533" y="0"/>
                </a:lnTo>
                <a:lnTo>
                  <a:pt x="408533" y="154334"/>
                </a:lnTo>
                <a:lnTo>
                  <a:pt x="0" y="154334"/>
                </a:lnTo>
                <a:lnTo>
                  <a:pt x="0" y="0"/>
                </a:lnTo>
                <a:close/>
              </a:path>
            </a:pathLst>
          </a:custGeom>
          <a:solidFill>
            <a:srgbClr val="CDE7FA">
              <a:alpha val="80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480174" y="8188101"/>
            <a:ext cx="263525" cy="236220"/>
          </a:xfrm>
          <a:custGeom>
            <a:avLst/>
            <a:gdLst/>
            <a:ahLst/>
            <a:cxnLst/>
            <a:rect l="l" t="t" r="r" b="b"/>
            <a:pathLst>
              <a:path w="263525" h="236220">
                <a:moveTo>
                  <a:pt x="0" y="0"/>
                </a:moveTo>
                <a:lnTo>
                  <a:pt x="263276" y="0"/>
                </a:lnTo>
                <a:lnTo>
                  <a:pt x="263276" y="236041"/>
                </a:lnTo>
                <a:lnTo>
                  <a:pt x="0" y="23604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80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480174" y="8188101"/>
            <a:ext cx="263525" cy="236220"/>
          </a:xfrm>
          <a:custGeom>
            <a:avLst/>
            <a:gdLst/>
            <a:ahLst/>
            <a:cxnLst/>
            <a:rect l="l" t="t" r="r" b="b"/>
            <a:pathLst>
              <a:path w="263525" h="236220">
                <a:moveTo>
                  <a:pt x="0" y="0"/>
                </a:moveTo>
                <a:lnTo>
                  <a:pt x="263276" y="0"/>
                </a:lnTo>
                <a:lnTo>
                  <a:pt x="263276" y="236041"/>
                </a:lnTo>
                <a:lnTo>
                  <a:pt x="0" y="236041"/>
                </a:lnTo>
                <a:lnTo>
                  <a:pt x="0" y="0"/>
                </a:lnTo>
                <a:close/>
              </a:path>
            </a:pathLst>
          </a:custGeom>
          <a:ln w="9078">
            <a:solidFill>
              <a:srgbClr val="4B5C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476542" y="7947521"/>
            <a:ext cx="269875" cy="115570"/>
          </a:xfrm>
          <a:custGeom>
            <a:avLst/>
            <a:gdLst/>
            <a:ahLst/>
            <a:cxnLst/>
            <a:rect l="l" t="t" r="r" b="b"/>
            <a:pathLst>
              <a:path w="269875" h="115570">
                <a:moveTo>
                  <a:pt x="0" y="0"/>
                </a:moveTo>
                <a:lnTo>
                  <a:pt x="269631" y="0"/>
                </a:lnTo>
                <a:lnTo>
                  <a:pt x="269631" y="115297"/>
                </a:lnTo>
                <a:lnTo>
                  <a:pt x="0" y="115297"/>
                </a:lnTo>
                <a:lnTo>
                  <a:pt x="0" y="0"/>
                </a:lnTo>
                <a:close/>
              </a:path>
            </a:pathLst>
          </a:custGeom>
          <a:ln w="7716">
            <a:solidFill>
              <a:srgbClr val="4B5C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781580" y="8091869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1585" y="18157"/>
                </a:moveTo>
                <a:lnTo>
                  <a:pt x="6571" y="18157"/>
                </a:lnTo>
                <a:lnTo>
                  <a:pt x="4431" y="17270"/>
                </a:lnTo>
                <a:lnTo>
                  <a:pt x="886" y="13725"/>
                </a:lnTo>
                <a:lnTo>
                  <a:pt x="0" y="11585"/>
                </a:lnTo>
                <a:lnTo>
                  <a:pt x="0" y="6571"/>
                </a:lnTo>
                <a:lnTo>
                  <a:pt x="886" y="4431"/>
                </a:lnTo>
                <a:lnTo>
                  <a:pt x="4431" y="886"/>
                </a:lnTo>
                <a:lnTo>
                  <a:pt x="6571" y="0"/>
                </a:lnTo>
                <a:lnTo>
                  <a:pt x="11585" y="0"/>
                </a:lnTo>
                <a:lnTo>
                  <a:pt x="13725" y="886"/>
                </a:lnTo>
                <a:lnTo>
                  <a:pt x="17270" y="4431"/>
                </a:lnTo>
                <a:lnTo>
                  <a:pt x="18157" y="6571"/>
                </a:lnTo>
                <a:lnTo>
                  <a:pt x="18157" y="11585"/>
                </a:lnTo>
                <a:lnTo>
                  <a:pt x="17270" y="13725"/>
                </a:lnTo>
                <a:lnTo>
                  <a:pt x="13725" y="17270"/>
                </a:lnTo>
                <a:lnTo>
                  <a:pt x="11585" y="18157"/>
                </a:lnTo>
                <a:close/>
              </a:path>
            </a:pathLst>
          </a:custGeom>
          <a:solidFill>
            <a:srgbClr val="28608F">
              <a:alpha val="80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751621" y="8091869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1585" y="18157"/>
                </a:moveTo>
                <a:lnTo>
                  <a:pt x="6571" y="18157"/>
                </a:lnTo>
                <a:lnTo>
                  <a:pt x="4431" y="17270"/>
                </a:lnTo>
                <a:lnTo>
                  <a:pt x="886" y="13725"/>
                </a:lnTo>
                <a:lnTo>
                  <a:pt x="0" y="11585"/>
                </a:lnTo>
                <a:lnTo>
                  <a:pt x="0" y="6571"/>
                </a:lnTo>
                <a:lnTo>
                  <a:pt x="886" y="4431"/>
                </a:lnTo>
                <a:lnTo>
                  <a:pt x="4431" y="886"/>
                </a:lnTo>
                <a:lnTo>
                  <a:pt x="6571" y="0"/>
                </a:lnTo>
                <a:lnTo>
                  <a:pt x="11585" y="0"/>
                </a:lnTo>
                <a:lnTo>
                  <a:pt x="13725" y="886"/>
                </a:lnTo>
                <a:lnTo>
                  <a:pt x="17270" y="4431"/>
                </a:lnTo>
                <a:lnTo>
                  <a:pt x="18157" y="6571"/>
                </a:lnTo>
                <a:lnTo>
                  <a:pt x="18157" y="11585"/>
                </a:lnTo>
                <a:lnTo>
                  <a:pt x="17270" y="13725"/>
                </a:lnTo>
                <a:lnTo>
                  <a:pt x="13725" y="17270"/>
                </a:lnTo>
                <a:lnTo>
                  <a:pt x="11585" y="18157"/>
                </a:lnTo>
                <a:close/>
              </a:path>
            </a:pathLst>
          </a:custGeom>
          <a:solidFill>
            <a:srgbClr val="28608F">
              <a:alpha val="80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491976" y="8261637"/>
            <a:ext cx="236949" cy="844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439320" y="8188101"/>
            <a:ext cx="345440" cy="0"/>
          </a:xfrm>
          <a:custGeom>
            <a:avLst/>
            <a:gdLst/>
            <a:ahLst/>
            <a:cxnLst/>
            <a:rect l="l" t="t" r="r" b="b"/>
            <a:pathLst>
              <a:path w="345439" h="0">
                <a:moveTo>
                  <a:pt x="0" y="0"/>
                </a:moveTo>
                <a:lnTo>
                  <a:pt x="344983" y="0"/>
                </a:lnTo>
              </a:path>
            </a:pathLst>
          </a:custGeom>
          <a:ln w="9078">
            <a:solidFill>
              <a:srgbClr val="4B5C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5453558" y="8476614"/>
            <a:ext cx="32321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50">
                <a:solidFill>
                  <a:srgbClr val="006AB4"/>
                </a:solidFill>
                <a:latin typeface="Georgia"/>
                <a:cs typeface="Georgia"/>
              </a:rPr>
              <a:t>P</a:t>
            </a:r>
            <a:r>
              <a:rPr dirty="0" sz="1050" spc="10">
                <a:solidFill>
                  <a:srgbClr val="006AB4"/>
                </a:solidFill>
                <a:latin typeface="Georgia"/>
                <a:cs typeface="Georgia"/>
              </a:rPr>
              <a:t>r</a:t>
            </a:r>
            <a:r>
              <a:rPr dirty="0" sz="1050" spc="-10">
                <a:solidFill>
                  <a:srgbClr val="006AB4"/>
                </a:solidFill>
                <a:latin typeface="Georgia"/>
                <a:cs typeface="Georgia"/>
              </a:rPr>
              <a:t>i</a:t>
            </a:r>
            <a:r>
              <a:rPr dirty="0" sz="1050" spc="35">
                <a:solidFill>
                  <a:srgbClr val="006AB4"/>
                </a:solidFill>
                <a:latin typeface="Georgia"/>
                <a:cs typeface="Georgia"/>
              </a:rPr>
              <a:t>n</a:t>
            </a:r>
            <a:r>
              <a:rPr dirty="0" sz="1050" spc="-15">
                <a:solidFill>
                  <a:srgbClr val="006AB4"/>
                </a:solidFill>
                <a:latin typeface="Georgia"/>
                <a:cs typeface="Georgia"/>
              </a:rPr>
              <a:t>t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49262" y="8897937"/>
            <a:ext cx="581025" cy="333375"/>
          </a:xfrm>
          <a:custGeom>
            <a:avLst/>
            <a:gdLst/>
            <a:ahLst/>
            <a:cxnLst/>
            <a:rect l="l" t="t" r="r" b="b"/>
            <a:pathLst>
              <a:path w="581025" h="333375">
                <a:moveTo>
                  <a:pt x="414337" y="333374"/>
                </a:moveTo>
                <a:lnTo>
                  <a:pt x="166687" y="333374"/>
                </a:lnTo>
                <a:lnTo>
                  <a:pt x="158498" y="333174"/>
                </a:lnTo>
                <a:lnTo>
                  <a:pt x="118300" y="326198"/>
                </a:lnTo>
                <a:lnTo>
                  <a:pt x="81000" y="309664"/>
                </a:lnTo>
                <a:lnTo>
                  <a:pt x="48821" y="284552"/>
                </a:lnTo>
                <a:lnTo>
                  <a:pt x="23708" y="252373"/>
                </a:lnTo>
                <a:lnTo>
                  <a:pt x="7175" y="215073"/>
                </a:lnTo>
                <a:lnTo>
                  <a:pt x="200" y="174875"/>
                </a:lnTo>
                <a:lnTo>
                  <a:pt x="0" y="166687"/>
                </a:lnTo>
                <a:lnTo>
                  <a:pt x="200" y="158498"/>
                </a:lnTo>
                <a:lnTo>
                  <a:pt x="7175" y="118299"/>
                </a:lnTo>
                <a:lnTo>
                  <a:pt x="23708" y="80999"/>
                </a:lnTo>
                <a:lnTo>
                  <a:pt x="48821" y="48820"/>
                </a:lnTo>
                <a:lnTo>
                  <a:pt x="81001" y="23707"/>
                </a:lnTo>
                <a:lnTo>
                  <a:pt x="118301" y="7174"/>
                </a:lnTo>
                <a:lnTo>
                  <a:pt x="158498" y="200"/>
                </a:lnTo>
                <a:lnTo>
                  <a:pt x="166687" y="0"/>
                </a:lnTo>
                <a:lnTo>
                  <a:pt x="414337" y="0"/>
                </a:lnTo>
                <a:lnTo>
                  <a:pt x="454850" y="4996"/>
                </a:lnTo>
                <a:lnTo>
                  <a:pt x="492914" y="19679"/>
                </a:lnTo>
                <a:lnTo>
                  <a:pt x="526271" y="43171"/>
                </a:lnTo>
                <a:lnTo>
                  <a:pt x="552932" y="74080"/>
                </a:lnTo>
                <a:lnTo>
                  <a:pt x="571285" y="110539"/>
                </a:lnTo>
                <a:lnTo>
                  <a:pt x="580224" y="150348"/>
                </a:lnTo>
                <a:lnTo>
                  <a:pt x="581024" y="166687"/>
                </a:lnTo>
                <a:lnTo>
                  <a:pt x="580824" y="174875"/>
                </a:lnTo>
                <a:lnTo>
                  <a:pt x="573849" y="215073"/>
                </a:lnTo>
                <a:lnTo>
                  <a:pt x="557316" y="252373"/>
                </a:lnTo>
                <a:lnTo>
                  <a:pt x="532203" y="284552"/>
                </a:lnTo>
                <a:lnTo>
                  <a:pt x="500023" y="309664"/>
                </a:lnTo>
                <a:lnTo>
                  <a:pt x="462724" y="326198"/>
                </a:lnTo>
                <a:lnTo>
                  <a:pt x="422526" y="333174"/>
                </a:lnTo>
                <a:lnTo>
                  <a:pt x="414337" y="333374"/>
                </a:lnTo>
                <a:close/>
              </a:path>
            </a:pathLst>
          </a:custGeom>
          <a:solidFill>
            <a:srgbClr val="1D8FD3">
              <a:alpha val="80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49262" y="8897936"/>
            <a:ext cx="581025" cy="333375"/>
          </a:xfrm>
          <a:custGeom>
            <a:avLst/>
            <a:gdLst/>
            <a:ahLst/>
            <a:cxnLst/>
            <a:rect l="l" t="t" r="r" b="b"/>
            <a:pathLst>
              <a:path w="581025" h="333375">
                <a:moveTo>
                  <a:pt x="0" y="166687"/>
                </a:moveTo>
                <a:lnTo>
                  <a:pt x="4996" y="126175"/>
                </a:lnTo>
                <a:lnTo>
                  <a:pt x="19680" y="88109"/>
                </a:lnTo>
                <a:lnTo>
                  <a:pt x="43172" y="54752"/>
                </a:lnTo>
                <a:lnTo>
                  <a:pt x="74080" y="28091"/>
                </a:lnTo>
                <a:lnTo>
                  <a:pt x="110541" y="9738"/>
                </a:lnTo>
                <a:lnTo>
                  <a:pt x="150349" y="800"/>
                </a:lnTo>
                <a:lnTo>
                  <a:pt x="166687" y="0"/>
                </a:lnTo>
                <a:lnTo>
                  <a:pt x="414337" y="0"/>
                </a:lnTo>
                <a:lnTo>
                  <a:pt x="454849" y="4996"/>
                </a:lnTo>
                <a:lnTo>
                  <a:pt x="492914" y="19679"/>
                </a:lnTo>
                <a:lnTo>
                  <a:pt x="526271" y="43171"/>
                </a:lnTo>
                <a:lnTo>
                  <a:pt x="552932" y="74080"/>
                </a:lnTo>
                <a:lnTo>
                  <a:pt x="571285" y="110539"/>
                </a:lnTo>
                <a:lnTo>
                  <a:pt x="580224" y="150348"/>
                </a:lnTo>
                <a:lnTo>
                  <a:pt x="581024" y="166687"/>
                </a:lnTo>
                <a:lnTo>
                  <a:pt x="580824" y="174875"/>
                </a:lnTo>
                <a:lnTo>
                  <a:pt x="573849" y="215073"/>
                </a:lnTo>
                <a:lnTo>
                  <a:pt x="557316" y="252373"/>
                </a:lnTo>
                <a:lnTo>
                  <a:pt x="532203" y="284552"/>
                </a:lnTo>
                <a:lnTo>
                  <a:pt x="500023" y="309664"/>
                </a:lnTo>
                <a:lnTo>
                  <a:pt x="462724" y="326198"/>
                </a:lnTo>
                <a:lnTo>
                  <a:pt x="422526" y="333174"/>
                </a:lnTo>
                <a:lnTo>
                  <a:pt x="414337" y="333374"/>
                </a:lnTo>
                <a:lnTo>
                  <a:pt x="166687" y="333374"/>
                </a:lnTo>
                <a:lnTo>
                  <a:pt x="126175" y="328377"/>
                </a:lnTo>
                <a:lnTo>
                  <a:pt x="88110" y="313692"/>
                </a:lnTo>
                <a:lnTo>
                  <a:pt x="54753" y="290201"/>
                </a:lnTo>
                <a:lnTo>
                  <a:pt x="28091" y="259292"/>
                </a:lnTo>
                <a:lnTo>
                  <a:pt x="9739" y="222832"/>
                </a:lnTo>
                <a:lnTo>
                  <a:pt x="800" y="183025"/>
                </a:lnTo>
                <a:lnTo>
                  <a:pt x="0" y="166687"/>
                </a:lnTo>
                <a:close/>
              </a:path>
            </a:pathLst>
          </a:custGeom>
          <a:ln w="9524">
            <a:solidFill>
              <a:srgbClr val="2982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582711" y="8952864"/>
            <a:ext cx="31623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55">
                <a:solidFill>
                  <a:srgbClr val="FFFFFF"/>
                </a:solidFill>
                <a:latin typeface="Georgia"/>
                <a:cs typeface="Georgia"/>
              </a:rPr>
              <a:t>B</a:t>
            </a:r>
            <a:r>
              <a:rPr dirty="0" sz="1050" spc="5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050" spc="7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k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989064" y="9171432"/>
            <a:ext cx="427990" cy="531495"/>
          </a:xfrm>
          <a:custGeom>
            <a:avLst/>
            <a:gdLst/>
            <a:ahLst/>
            <a:cxnLst/>
            <a:rect l="l" t="t" r="r" b="b"/>
            <a:pathLst>
              <a:path w="427990" h="531495">
                <a:moveTo>
                  <a:pt x="427735" y="531368"/>
                </a:moveTo>
                <a:lnTo>
                  <a:pt x="0" y="531368"/>
                </a:lnTo>
                <a:lnTo>
                  <a:pt x="0" y="0"/>
                </a:lnTo>
                <a:lnTo>
                  <a:pt x="427735" y="0"/>
                </a:lnTo>
                <a:lnTo>
                  <a:pt x="427735" y="150368"/>
                </a:lnTo>
                <a:lnTo>
                  <a:pt x="332485" y="150368"/>
                </a:lnTo>
                <a:lnTo>
                  <a:pt x="314657" y="151229"/>
                </a:lnTo>
                <a:lnTo>
                  <a:pt x="263228" y="164144"/>
                </a:lnTo>
                <a:lnTo>
                  <a:pt x="217730" y="191376"/>
                </a:lnTo>
                <a:lnTo>
                  <a:pt x="181980" y="230779"/>
                </a:lnTo>
                <a:lnTo>
                  <a:pt x="159258" y="278886"/>
                </a:lnTo>
                <a:lnTo>
                  <a:pt x="151510" y="331343"/>
                </a:lnTo>
                <a:lnTo>
                  <a:pt x="152370" y="349170"/>
                </a:lnTo>
                <a:lnTo>
                  <a:pt x="165285" y="400598"/>
                </a:lnTo>
                <a:lnTo>
                  <a:pt x="192518" y="446096"/>
                </a:lnTo>
                <a:lnTo>
                  <a:pt x="231921" y="481846"/>
                </a:lnTo>
                <a:lnTo>
                  <a:pt x="280028" y="504569"/>
                </a:lnTo>
                <a:lnTo>
                  <a:pt x="332485" y="512318"/>
                </a:lnTo>
                <a:lnTo>
                  <a:pt x="427735" y="512318"/>
                </a:lnTo>
                <a:lnTo>
                  <a:pt x="427735" y="531368"/>
                </a:lnTo>
                <a:close/>
              </a:path>
              <a:path w="427990" h="531495">
                <a:moveTo>
                  <a:pt x="427735" y="177462"/>
                </a:moveTo>
                <a:lnTo>
                  <a:pt x="405367" y="165609"/>
                </a:lnTo>
                <a:lnTo>
                  <a:pt x="382036" y="157142"/>
                </a:lnTo>
                <a:lnTo>
                  <a:pt x="357742" y="152062"/>
                </a:lnTo>
                <a:lnTo>
                  <a:pt x="332485" y="150368"/>
                </a:lnTo>
                <a:lnTo>
                  <a:pt x="427735" y="150368"/>
                </a:lnTo>
                <a:lnTo>
                  <a:pt x="427735" y="177462"/>
                </a:lnTo>
                <a:close/>
              </a:path>
              <a:path w="427990" h="531495">
                <a:moveTo>
                  <a:pt x="427735" y="512318"/>
                </a:moveTo>
                <a:lnTo>
                  <a:pt x="332485" y="512318"/>
                </a:lnTo>
                <a:lnTo>
                  <a:pt x="357742" y="510625"/>
                </a:lnTo>
                <a:lnTo>
                  <a:pt x="382036" y="505544"/>
                </a:lnTo>
                <a:lnTo>
                  <a:pt x="405367" y="497078"/>
                </a:lnTo>
                <a:lnTo>
                  <a:pt x="427735" y="485224"/>
                </a:lnTo>
                <a:lnTo>
                  <a:pt x="427735" y="512318"/>
                </a:lnTo>
                <a:close/>
              </a:path>
            </a:pathLst>
          </a:custGeom>
          <a:solidFill>
            <a:srgbClr val="000000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131050" y="9312275"/>
            <a:ext cx="285750" cy="381000"/>
          </a:xfrm>
          <a:custGeom>
            <a:avLst/>
            <a:gdLst/>
            <a:ahLst/>
            <a:cxnLst/>
            <a:rect l="l" t="t" r="r" b="b"/>
            <a:pathLst>
              <a:path w="28575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4" y="331659"/>
                </a:lnTo>
                <a:lnTo>
                  <a:pt x="32103" y="296335"/>
                </a:lnTo>
                <a:lnTo>
                  <a:pt x="11129" y="254666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199" y="135199"/>
                </a:lnTo>
                <a:lnTo>
                  <a:pt x="27094" y="92572"/>
                </a:lnTo>
                <a:lnTo>
                  <a:pt x="55795" y="55796"/>
                </a:lnTo>
                <a:lnTo>
                  <a:pt x="92571" y="27095"/>
                </a:lnTo>
                <a:lnTo>
                  <a:pt x="135199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8" y="8200"/>
                </a:lnTo>
                <a:lnTo>
                  <a:pt x="285750" y="25578"/>
                </a:lnTo>
                <a:lnTo>
                  <a:pt x="285750" y="355420"/>
                </a:lnTo>
                <a:lnTo>
                  <a:pt x="245798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7205860" y="9387502"/>
            <a:ext cx="23876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840">
                <a:solidFill>
                  <a:srgbClr val="00AEEF"/>
                </a:solidFill>
                <a:latin typeface="Arial"/>
                <a:cs typeface="Arial"/>
              </a:rPr>
              <a:t></a:t>
            </a:r>
            <a:endParaRPr sz="14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68300" y="368300"/>
            <a:ext cx="7048500" cy="428625"/>
          </a:xfrm>
          <a:custGeom>
            <a:avLst/>
            <a:gdLst/>
            <a:ahLst/>
            <a:cxnLst/>
            <a:rect l="l" t="t" r="r" b="b"/>
            <a:pathLst>
              <a:path w="7048500" h="428625">
                <a:moveTo>
                  <a:pt x="0" y="0"/>
                </a:moveTo>
                <a:lnTo>
                  <a:pt x="7048499" y="0"/>
                </a:lnTo>
                <a:lnTo>
                  <a:pt x="7048499" y="428624"/>
                </a:lnTo>
                <a:lnTo>
                  <a:pt x="0" y="428624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https://online.canarabank.in/?module=customer&amp;page=confirm-screen</a:t>
            </a:r>
          </a:p>
        </p:txBody>
      </p:sp>
      <p:sp>
        <p:nvSpPr>
          <p:cNvPr id="94" name="object 9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</a:t>
            </a:fld>
            <a:r>
              <a:rPr dirty="0" spc="-5"/>
              <a:t>/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7994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9/26/22, 2:10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PM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6818" y="165100"/>
            <a:ext cx="141668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Arial"/>
                <a:cs typeface="Arial"/>
              </a:rPr>
              <a:t>Transfer </a:t>
            </a:r>
            <a:r>
              <a:rPr dirty="0" sz="800">
                <a:latin typeface="Arial"/>
                <a:cs typeface="Arial"/>
              </a:rPr>
              <a:t>Money - Canara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Bank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368300"/>
            <a:ext cx="5286374" cy="42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89064" y="368300"/>
            <a:ext cx="427990" cy="132080"/>
          </a:xfrm>
          <a:custGeom>
            <a:avLst/>
            <a:gdLst/>
            <a:ahLst/>
            <a:cxnLst/>
            <a:rect l="l" t="t" r="r" b="b"/>
            <a:pathLst>
              <a:path w="427990" h="132079">
                <a:moveTo>
                  <a:pt x="427735" y="131571"/>
                </a:moveTo>
                <a:lnTo>
                  <a:pt x="0" y="131571"/>
                </a:lnTo>
                <a:lnTo>
                  <a:pt x="0" y="0"/>
                </a:lnTo>
                <a:lnTo>
                  <a:pt x="427735" y="0"/>
                </a:lnTo>
                <a:lnTo>
                  <a:pt x="427735" y="131571"/>
                </a:lnTo>
                <a:close/>
              </a:path>
            </a:pathLst>
          </a:custGeom>
          <a:solidFill>
            <a:srgbClr val="000000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8300" y="796925"/>
            <a:ext cx="7048500" cy="4667250"/>
          </a:xfrm>
          <a:custGeom>
            <a:avLst/>
            <a:gdLst/>
            <a:ahLst/>
            <a:cxnLst/>
            <a:rect l="l" t="t" r="r" b="b"/>
            <a:pathLst>
              <a:path w="7048500" h="4667250">
                <a:moveTo>
                  <a:pt x="0" y="0"/>
                </a:moveTo>
                <a:lnTo>
                  <a:pt x="7048499" y="0"/>
                </a:lnTo>
                <a:lnTo>
                  <a:pt x="7048499" y="4667249"/>
                </a:lnTo>
                <a:lnTo>
                  <a:pt x="0" y="4667249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https://online.canarabank.in/?module=customer&amp;page=confirm-screen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</a:t>
            </a:fld>
            <a:r>
              <a:rPr dirty="0" spc="-5"/>
              <a:t>/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2022-10-08T07:18:25Z</dcterms:created>
  <dcterms:modified xsi:type="dcterms:W3CDTF">2022-10-08T07:18:25Z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2022-09-26T00:00:00Z</vt:filetime>
  </property>
  <property fmtid="{D5CDD505-2E9C-101B-9397-08002B2CF9AE}" pid="3" name="Creator">
    <vt:lpwstr>Mozilla/5.0 (Windows NT 10.0; Win64; x64) AppleWebKit/537.36 (KHTML, like Gecko) Chrome/105.0.0.0 Safari/537.36</vt:lpwstr>
  </property>
  <property fmtid="{D5CDD505-2E9C-101B-9397-08002B2CF9AE}" pid="4" name="LastSaved">
    <vt:filetime>2022-10-08T00:00:00Z</vt:filetime>
  </property>
</Properties>
</file>