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53" autoAdjust="0"/>
  </p:normalViewPr>
  <p:slideViewPr>
    <p:cSldViewPr snapToGrid="0" showGuides="1">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4B41B-AB2E-4DC9-8D5F-6EE9C588BA80}"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3F622-6204-45B7-A068-4EF13B8C357D}" type="slidenum">
              <a:rPr lang="en-US" smtClean="0"/>
              <a:t>‹#›</a:t>
            </a:fld>
            <a:endParaRPr lang="en-US"/>
          </a:p>
        </p:txBody>
      </p:sp>
    </p:spTree>
    <p:extLst>
      <p:ext uri="{BB962C8B-B14F-4D97-AF65-F5344CB8AC3E}">
        <p14:creationId xmlns:p14="http://schemas.microsoft.com/office/powerpoint/2010/main" val="130611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 Greenhouse, a non-profit organization with the mission of increasing public awareness and knowledge on air quality. Through out work and website, we aim to educate the public about air quality and pollutant levels across the US - so that you, us, and all air breathers can live and breath our happy and healthy lives.</a:t>
            </a:r>
          </a:p>
          <a:p>
            <a:endParaRPr lang="en-US" dirty="0"/>
          </a:p>
          <a:p>
            <a:r>
              <a:rPr lang="en-US" dirty="0"/>
              <a:t>Survival experts have a "rule of threes" used to remember how long one can live without life's essentials, it goes: You can survive about three weeks without food, three days without water, three hours without shelter, and three minutes without air.</a:t>
            </a:r>
          </a:p>
          <a:p>
            <a:endParaRPr lang="en-US" dirty="0"/>
          </a:p>
          <a:p>
            <a:r>
              <a:rPr lang="en-US" dirty="0"/>
              <a:t>Three minutes. (pause)</a:t>
            </a:r>
          </a:p>
          <a:p>
            <a:endParaRPr lang="en-US" dirty="0"/>
          </a:p>
          <a:p>
            <a:r>
              <a:rPr lang="en-US" dirty="0"/>
              <a:t>Air is so important for our survival - yet when was the last time you thought about it?</a:t>
            </a:r>
          </a:p>
          <a:p>
            <a:endParaRPr lang="en-US" dirty="0"/>
          </a:p>
          <a:p>
            <a:r>
              <a:rPr lang="en-US" dirty="0"/>
              <a:t>You are not alone, despite being essential to our survival, most of us take it for granted. </a:t>
            </a:r>
          </a:p>
          <a:p>
            <a:endParaRPr lang="en-US" dirty="0"/>
          </a:p>
          <a:p>
            <a:r>
              <a:rPr lang="en-US" dirty="0"/>
              <a:t>For those who want healthier lives for themselves and their loved ones, something as vital as air ought to be a consideration when they are choosing where to live, work, vacation, and form families. And The Greenhouse website makes that easy. </a:t>
            </a:r>
          </a:p>
          <a:p>
            <a:endParaRPr lang="en-US" dirty="0"/>
          </a:p>
          <a:p>
            <a:r>
              <a:rPr lang="en-US" dirty="0"/>
              <a:t>On the website, we allow users to explore EPA data from over 1,000 US counties across the US. They are able to easily explore Air Quality Index scores and Ozone pollutant measurements for different years and counties.</a:t>
            </a:r>
          </a:p>
        </p:txBody>
      </p:sp>
      <p:sp>
        <p:nvSpPr>
          <p:cNvPr id="4" name="Slide Number Placeholder 3"/>
          <p:cNvSpPr>
            <a:spLocks noGrp="1"/>
          </p:cNvSpPr>
          <p:nvPr>
            <p:ph type="sldNum" sz="quarter" idx="5"/>
          </p:nvPr>
        </p:nvSpPr>
        <p:spPr/>
        <p:txBody>
          <a:bodyPr/>
          <a:lstStyle/>
          <a:p>
            <a:fld id="{52B3F622-6204-45B7-A068-4EF13B8C357D}" type="slidenum">
              <a:rPr lang="en-US" smtClean="0"/>
              <a:t>2</a:t>
            </a:fld>
            <a:endParaRPr lang="en-US"/>
          </a:p>
        </p:txBody>
      </p:sp>
    </p:spTree>
    <p:extLst>
      <p:ext uri="{BB962C8B-B14F-4D97-AF65-F5344CB8AC3E}">
        <p14:creationId xmlns:p14="http://schemas.microsoft.com/office/powerpoint/2010/main" val="599269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one might ask and find answers to on the website include: </a:t>
            </a:r>
          </a:p>
          <a:p>
            <a:r>
              <a:rPr lang="en-US" dirty="0"/>
              <a:t> - What is the air quality like within my home county? </a:t>
            </a:r>
          </a:p>
          <a:p>
            <a:r>
              <a:rPr lang="en-US" dirty="0"/>
              <a:t> - How does it compare to neighboring counties? </a:t>
            </a:r>
          </a:p>
          <a:p>
            <a:r>
              <a:rPr lang="en-US" dirty="0"/>
              <a:t> - What is the air quality and pollutant level like in the next city I plan on traveling to?</a:t>
            </a:r>
          </a:p>
          <a:p>
            <a:endParaRPr lang="en-US" dirty="0"/>
          </a:p>
          <a:p>
            <a:r>
              <a:rPr lang="en-US" dirty="0"/>
              <a:t>(Walk through the website, highlighting the different sections and uses)</a:t>
            </a:r>
          </a:p>
        </p:txBody>
      </p:sp>
      <p:sp>
        <p:nvSpPr>
          <p:cNvPr id="4" name="Slide Number Placeholder 3"/>
          <p:cNvSpPr>
            <a:spLocks noGrp="1"/>
          </p:cNvSpPr>
          <p:nvPr>
            <p:ph type="sldNum" sz="quarter" idx="5"/>
          </p:nvPr>
        </p:nvSpPr>
        <p:spPr/>
        <p:txBody>
          <a:bodyPr/>
          <a:lstStyle/>
          <a:p>
            <a:fld id="{52B3F622-6204-45B7-A068-4EF13B8C357D}" type="slidenum">
              <a:rPr lang="en-US" smtClean="0"/>
              <a:t>3</a:t>
            </a:fld>
            <a:endParaRPr lang="en-US"/>
          </a:p>
        </p:txBody>
      </p:sp>
    </p:spTree>
    <p:extLst>
      <p:ext uri="{BB962C8B-B14F-4D97-AF65-F5344CB8AC3E}">
        <p14:creationId xmlns:p14="http://schemas.microsoft.com/office/powerpoint/2010/main" val="169649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1542-16CF-4744-BFB7-532390C4B6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F79549-C920-42FD-835E-F51ACE79B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56314-8692-4F73-88C6-60D9FCA85599}"/>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a:extLst>
              <a:ext uri="{FF2B5EF4-FFF2-40B4-BE49-F238E27FC236}">
                <a16:creationId xmlns:a16="http://schemas.microsoft.com/office/drawing/2014/main" id="{8835122C-D361-4114-BD18-19C5F290A0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C30C2A-508F-4884-9C92-1051440BA39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66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8AD8-4852-4D8F-82F4-2DC7DE7863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547153-0CB9-4E73-8726-7CEC75592C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B8833-24C1-48AE-BF84-CEA15FF6E323}"/>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a:extLst>
              <a:ext uri="{FF2B5EF4-FFF2-40B4-BE49-F238E27FC236}">
                <a16:creationId xmlns:a16="http://schemas.microsoft.com/office/drawing/2014/main" id="{6ED1B95E-50CC-43D3-8EAE-B7A99AD87E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9DF2F3-13CB-4878-8096-5E5685325BD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47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8BD42-3431-46E0-A84A-994B33FF7B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04048B-4EFA-47A3-94E5-6805E865D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C6228-1A0A-4449-9A2A-0E942B78F67A}"/>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a:extLst>
              <a:ext uri="{FF2B5EF4-FFF2-40B4-BE49-F238E27FC236}">
                <a16:creationId xmlns:a16="http://schemas.microsoft.com/office/drawing/2014/main" id="{49E0CBCD-F3EA-45D4-B2CF-417CE96C46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CD06FA-7D07-4D91-8A40-0C0137C6C05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39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1384-5376-4329-AD7A-5D7630F26A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DB3AD-1F6F-4BD6-B4C1-DF3A4AD89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BABFA-D7FF-4EDD-80DD-CEC07155E0E8}"/>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a:extLst>
              <a:ext uri="{FF2B5EF4-FFF2-40B4-BE49-F238E27FC236}">
                <a16:creationId xmlns:a16="http://schemas.microsoft.com/office/drawing/2014/main" id="{74E94F95-C559-414F-A4EF-A54D3F2D28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DF389B-1ABE-4A95-98EE-6C4C65A446F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873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5E13-C6DF-4F9B-BA79-A3FF1E3F6F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37D968-E7E8-4740-9B64-BCF6FA971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E4B7E-89F1-44AD-9EFF-9B19BC4536B4}"/>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a:extLst>
              <a:ext uri="{FF2B5EF4-FFF2-40B4-BE49-F238E27FC236}">
                <a16:creationId xmlns:a16="http://schemas.microsoft.com/office/drawing/2014/main" id="{21667A5F-35E9-4B49-B1F1-22C7E277CF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B9195E-C4FA-4B0E-8043-044B31DAF6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69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C791-4895-41B8-BA54-2903B79AC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3AAC5-15A7-4AE9-972B-AA99A337E1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5ED2C-0830-4314-9A97-C404C75558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EA1005-8DA6-46E2-9D68-54A6A0868D38}"/>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6" name="Footer Placeholder 5">
            <a:extLst>
              <a:ext uri="{FF2B5EF4-FFF2-40B4-BE49-F238E27FC236}">
                <a16:creationId xmlns:a16="http://schemas.microsoft.com/office/drawing/2014/main" id="{A2B23822-1155-4237-8B2D-50B447A157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786DA9-A074-479E-A71C-601CB38C00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492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23D9-4E20-4A30-BA52-3ACD921D07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A6D2E6-857C-4523-A827-3FFCA6B02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5507B-7514-463D-AA68-903898055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662BB5-3DA7-489E-98C0-AE4A3F6A3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636E6-874A-49E9-9F19-D2A80687DA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C58CDF-43CA-40C9-9B9F-31BFBB782D97}"/>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8" name="Footer Placeholder 7">
            <a:extLst>
              <a:ext uri="{FF2B5EF4-FFF2-40B4-BE49-F238E27FC236}">
                <a16:creationId xmlns:a16="http://schemas.microsoft.com/office/drawing/2014/main" id="{39CEF7C5-ACF1-4A78-BD86-1DB7C6A3213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EC8C2DF-8868-42E8-BC25-37BFD7493AF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485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6945-02E4-45C9-8AB7-ADBE77CB51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AC9472-0F3D-4F39-B4D7-E735D1B6FF5F}"/>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4" name="Footer Placeholder 3">
            <a:extLst>
              <a:ext uri="{FF2B5EF4-FFF2-40B4-BE49-F238E27FC236}">
                <a16:creationId xmlns:a16="http://schemas.microsoft.com/office/drawing/2014/main" id="{377C94C7-DCDC-4BC6-913B-74DB051F3C2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C7586A4-A334-4067-8A59-F964ED6D04B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426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7165A-A268-464E-81DF-D69FEBFE09E5}"/>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3" name="Footer Placeholder 2">
            <a:extLst>
              <a:ext uri="{FF2B5EF4-FFF2-40B4-BE49-F238E27FC236}">
                <a16:creationId xmlns:a16="http://schemas.microsoft.com/office/drawing/2014/main" id="{667EEEF0-07D9-4386-A487-875E4F19E09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A119A78-C08C-4DB2-BC50-599843C6259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80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83BA-FFC9-4844-90BC-E1AAC56A4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FBE127-A028-44C1-9E8C-67ACA8C7E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281E6-88BE-4DF1-962D-B060BC3C1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3CB52-3B64-4AAA-90A1-6CF96627A25A}"/>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6" name="Footer Placeholder 5">
            <a:extLst>
              <a:ext uri="{FF2B5EF4-FFF2-40B4-BE49-F238E27FC236}">
                <a16:creationId xmlns:a16="http://schemas.microsoft.com/office/drawing/2014/main" id="{6A34019F-027A-49BE-A2A9-8AC3E8FEE9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82AB99-2362-41BD-A07F-5F46D7EAD4D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866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55AF-BC0E-445F-9CAB-9AC36AE49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39F148-001C-4AA0-B7EF-844035164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9B22D-2149-41AB-A28A-864CC1F84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303BE-686C-47D4-B937-EDF69C0196C0}"/>
              </a:ext>
            </a:extLst>
          </p:cNvPr>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6" name="Footer Placeholder 5">
            <a:extLst>
              <a:ext uri="{FF2B5EF4-FFF2-40B4-BE49-F238E27FC236}">
                <a16:creationId xmlns:a16="http://schemas.microsoft.com/office/drawing/2014/main" id="{138885BE-D1EF-43C5-B229-5F1041F046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4F8BC8-9446-48E5-9355-5130538297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584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4451D-63C1-4D98-950F-5B96CF0C96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EACBD-B142-4E39-934F-BB5DB7EDC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D4413-2B7E-4547-A812-75B79A14BE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12/5/2019</a:t>
            </a:fld>
            <a:endParaRPr lang="en-US" dirty="0"/>
          </a:p>
        </p:txBody>
      </p:sp>
      <p:sp>
        <p:nvSpPr>
          <p:cNvPr id="5" name="Footer Placeholder 4">
            <a:extLst>
              <a:ext uri="{FF2B5EF4-FFF2-40B4-BE49-F238E27FC236}">
                <a16:creationId xmlns:a16="http://schemas.microsoft.com/office/drawing/2014/main" id="{8527DF21-35C0-46A3-8072-97034B605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6B0759D-9C44-42DF-A82A-9C19F4763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302676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E06D2C-F4C5-413B-8F60-D5E50712EBC3}"/>
              </a:ext>
            </a:extLst>
          </p:cNvPr>
          <p:cNvPicPr>
            <a:picLocks noChangeAspect="1"/>
          </p:cNvPicPr>
          <p:nvPr/>
        </p:nvPicPr>
        <p:blipFill rotWithShape="1">
          <a:blip r:embed="rId2"/>
          <a:srcRect t="29267" b="10249"/>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EDA397C-66BF-4E03-81AB-E83C9F4B1C3E}"/>
              </a:ext>
            </a:extLst>
          </p:cNvPr>
          <p:cNvSpPr>
            <a:spLocks noGrp="1"/>
          </p:cNvSpPr>
          <p:nvPr>
            <p:ph type="ctrTitle"/>
          </p:nvPr>
        </p:nvSpPr>
        <p:spPr>
          <a:xfrm>
            <a:off x="8022021" y="3231931"/>
            <a:ext cx="3852041" cy="1834056"/>
          </a:xfrm>
        </p:spPr>
        <p:txBody>
          <a:bodyPr>
            <a:normAutofit/>
          </a:bodyPr>
          <a:lstStyle/>
          <a:p>
            <a:r>
              <a:rPr lang="en-US" sz="4800" b="1" dirty="0">
                <a:solidFill>
                  <a:schemeClr val="accent6">
                    <a:lumMod val="50000"/>
                  </a:schemeClr>
                </a:solidFill>
                <a:latin typeface="Aharoni" panose="02010803020104030203" pitchFamily="2" charset="-79"/>
                <a:cs typeface="Aharoni" panose="02010803020104030203" pitchFamily="2" charset="-79"/>
              </a:rPr>
              <a:t>The Greenhouse</a:t>
            </a:r>
          </a:p>
        </p:txBody>
      </p:sp>
      <p:sp>
        <p:nvSpPr>
          <p:cNvPr id="3" name="Subtitle 2">
            <a:extLst>
              <a:ext uri="{FF2B5EF4-FFF2-40B4-BE49-F238E27FC236}">
                <a16:creationId xmlns:a16="http://schemas.microsoft.com/office/drawing/2014/main" id="{DAD1CD3A-E36B-4B94-B9B8-A0F574F89D7A}"/>
              </a:ext>
            </a:extLst>
          </p:cNvPr>
          <p:cNvSpPr>
            <a:spLocks noGrp="1"/>
          </p:cNvSpPr>
          <p:nvPr>
            <p:ph type="subTitle" idx="1"/>
          </p:nvPr>
        </p:nvSpPr>
        <p:spPr>
          <a:xfrm>
            <a:off x="7782910" y="5242675"/>
            <a:ext cx="4330262" cy="683284"/>
          </a:xfrm>
        </p:spPr>
        <p:txBody>
          <a:bodyPr>
            <a:normAutofit/>
          </a:bodyPr>
          <a:lstStyle/>
          <a:p>
            <a:r>
              <a:rPr lang="en-US" sz="1600" dirty="0">
                <a:latin typeface="Aharoni" panose="02010803020104030203" pitchFamily="2" charset="-79"/>
                <a:cs typeface="Aharoni" panose="02010803020104030203" pitchFamily="2" charset="-79"/>
              </a:rPr>
              <a:t>The B.E.O.MB Squad</a:t>
            </a:r>
          </a:p>
          <a:p>
            <a:r>
              <a:rPr lang="en-US" sz="1600" dirty="0">
                <a:latin typeface="Aharoni" panose="02010803020104030203" pitchFamily="2" charset="-79"/>
                <a:cs typeface="Aharoni" panose="02010803020104030203" pitchFamily="2" charset="-79"/>
              </a:rPr>
              <a:t>Brian Lee, Ellaine Ho, Omar </a:t>
            </a:r>
            <a:r>
              <a:rPr lang="en-US" sz="1600" dirty="0" err="1">
                <a:latin typeface="Aharoni" panose="02010803020104030203" pitchFamily="2" charset="-79"/>
                <a:cs typeface="Aharoni" panose="02010803020104030203" pitchFamily="2" charset="-79"/>
              </a:rPr>
              <a:t>Eltorai</a:t>
            </a:r>
            <a:endParaRPr lang="en-US" sz="1600" dirty="0">
              <a:latin typeface="Aharoni" panose="02010803020104030203" pitchFamily="2" charset="-79"/>
              <a:cs typeface="Aharoni" panose="02010803020104030203" pitchFamily="2" charset="-79"/>
            </a:endParaRP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244BC32-A63D-464C-9764-5700DE49BA03}"/>
              </a:ext>
            </a:extLst>
          </p:cNvPr>
          <p:cNvPicPr>
            <a:picLocks noChangeAspect="1"/>
          </p:cNvPicPr>
          <p:nvPr/>
        </p:nvPicPr>
        <p:blipFill>
          <a:blip r:embed="rId3"/>
          <a:stretch>
            <a:fillRect/>
          </a:stretch>
        </p:blipFill>
        <p:spPr>
          <a:xfrm>
            <a:off x="1" y="6604074"/>
            <a:ext cx="273342" cy="253916"/>
          </a:xfrm>
          <a:prstGeom prst="rect">
            <a:avLst/>
          </a:prstGeom>
        </p:spPr>
      </p:pic>
      <p:sp>
        <p:nvSpPr>
          <p:cNvPr id="7" name="TextBox 6">
            <a:extLst>
              <a:ext uri="{FF2B5EF4-FFF2-40B4-BE49-F238E27FC236}">
                <a16:creationId xmlns:a16="http://schemas.microsoft.com/office/drawing/2014/main" id="{8E1B5A10-9473-4D6C-9AB7-65EC791A8E23}"/>
              </a:ext>
            </a:extLst>
          </p:cNvPr>
          <p:cNvSpPr txBox="1"/>
          <p:nvPr/>
        </p:nvSpPr>
        <p:spPr>
          <a:xfrm>
            <a:off x="203475" y="6596390"/>
            <a:ext cx="1952779" cy="253916"/>
          </a:xfrm>
          <a:prstGeom prst="rect">
            <a:avLst/>
          </a:prstGeom>
          <a:noFill/>
        </p:spPr>
        <p:txBody>
          <a:bodyPr wrap="none" rtlCol="0">
            <a:spAutoFit/>
          </a:bodyPr>
          <a:lstStyle/>
          <a:p>
            <a:r>
              <a:rPr lang="en-US" sz="1050" dirty="0" err="1">
                <a:latin typeface="Cooper Black" panose="0208090404030B020404" pitchFamily="18" charset="0"/>
                <a:cs typeface="Aharoni" panose="02010803020104030203" pitchFamily="2" charset="-79"/>
              </a:rPr>
              <a:t>beomb</a:t>
            </a:r>
            <a:r>
              <a:rPr lang="en-US" sz="1050" dirty="0">
                <a:latin typeface="Cooper Black" panose="0208090404030B020404" pitchFamily="18" charset="0"/>
                <a:cs typeface="Aharoni" panose="02010803020104030203" pitchFamily="2" charset="-79"/>
              </a:rPr>
              <a:t> squad productions</a:t>
            </a:r>
          </a:p>
        </p:txBody>
      </p:sp>
    </p:spTree>
    <p:extLst>
      <p:ext uri="{BB962C8B-B14F-4D97-AF65-F5344CB8AC3E}">
        <p14:creationId xmlns:p14="http://schemas.microsoft.com/office/powerpoint/2010/main" val="107098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46E0-75CD-404F-82E3-DBC6DFF71B1A}"/>
              </a:ext>
            </a:extLst>
          </p:cNvPr>
          <p:cNvSpPr>
            <a:spLocks noGrp="1"/>
          </p:cNvSpPr>
          <p:nvPr>
            <p:ph type="title"/>
          </p:nvPr>
        </p:nvSpPr>
        <p:spPr/>
        <p:txBody>
          <a:bodyPr/>
          <a:lstStyle/>
          <a:p>
            <a:r>
              <a:rPr lang="en-US" dirty="0">
                <a:solidFill>
                  <a:schemeClr val="accent6">
                    <a:lumMod val="50000"/>
                  </a:schemeClr>
                </a:solidFill>
              </a:rPr>
              <a:t>Introduction &amp; overview</a:t>
            </a:r>
          </a:p>
        </p:txBody>
      </p:sp>
      <p:sp>
        <p:nvSpPr>
          <p:cNvPr id="3" name="Content Placeholder 2">
            <a:extLst>
              <a:ext uri="{FF2B5EF4-FFF2-40B4-BE49-F238E27FC236}">
                <a16:creationId xmlns:a16="http://schemas.microsoft.com/office/drawing/2014/main" id="{13438114-C3E9-485B-89AA-1FC58A839484}"/>
              </a:ext>
            </a:extLst>
          </p:cNvPr>
          <p:cNvSpPr>
            <a:spLocks noGrp="1"/>
          </p:cNvSpPr>
          <p:nvPr>
            <p:ph idx="1"/>
          </p:nvPr>
        </p:nvSpPr>
        <p:spPr>
          <a:xfrm>
            <a:off x="3004456" y="1825625"/>
            <a:ext cx="8349343" cy="4351338"/>
          </a:xfrm>
        </p:spPr>
        <p:txBody>
          <a:bodyPr>
            <a:normAutofit/>
          </a:bodyPr>
          <a:lstStyle/>
          <a:p>
            <a:pPr marL="0" indent="0">
              <a:lnSpc>
                <a:spcPct val="100000"/>
              </a:lnSpc>
              <a:buNone/>
            </a:pPr>
            <a:r>
              <a:rPr lang="en-US" sz="2400" dirty="0">
                <a:latin typeface="+mj-lt"/>
              </a:rPr>
              <a:t>The Greenhouse - a non-profit </a:t>
            </a:r>
          </a:p>
          <a:p>
            <a:pPr marL="0" indent="0">
              <a:lnSpc>
                <a:spcPct val="100000"/>
              </a:lnSpc>
              <a:buNone/>
            </a:pPr>
            <a:endParaRPr lang="en-US" sz="2400" b="1" dirty="0">
              <a:latin typeface="+mj-lt"/>
            </a:endParaRPr>
          </a:p>
          <a:p>
            <a:pPr marL="0" indent="0">
              <a:lnSpc>
                <a:spcPct val="100000"/>
              </a:lnSpc>
              <a:buNone/>
            </a:pPr>
            <a:r>
              <a:rPr lang="en-US" sz="2400" dirty="0">
                <a:latin typeface="+mj-lt"/>
              </a:rPr>
              <a:t>We aim to educate the public, so that all air breathers can live happy and healthy lives</a:t>
            </a:r>
          </a:p>
          <a:p>
            <a:pPr marL="0" indent="0">
              <a:lnSpc>
                <a:spcPct val="100000"/>
              </a:lnSpc>
              <a:buNone/>
            </a:pPr>
            <a:endParaRPr lang="en-US" sz="1400" dirty="0">
              <a:latin typeface="+mj-lt"/>
            </a:endParaRPr>
          </a:p>
          <a:p>
            <a:pPr marL="0" indent="0">
              <a:lnSpc>
                <a:spcPct val="100000"/>
              </a:lnSpc>
              <a:buNone/>
            </a:pPr>
            <a:r>
              <a:rPr lang="en-US" sz="2400" dirty="0">
                <a:latin typeface="+mj-lt"/>
              </a:rPr>
              <a:t>Why should you care about the air?</a:t>
            </a:r>
          </a:p>
          <a:p>
            <a:pPr marL="0" indent="0">
              <a:lnSpc>
                <a:spcPct val="100000"/>
              </a:lnSpc>
              <a:buNone/>
            </a:pPr>
            <a:endParaRPr lang="en-US" sz="2400" dirty="0">
              <a:latin typeface="+mj-lt"/>
            </a:endParaRPr>
          </a:p>
          <a:p>
            <a:pPr marL="0" indent="0">
              <a:lnSpc>
                <a:spcPct val="100000"/>
              </a:lnSpc>
              <a:buNone/>
            </a:pPr>
            <a:r>
              <a:rPr lang="en-US" sz="2400" dirty="0">
                <a:latin typeface="+mj-lt"/>
              </a:rPr>
              <a:t>Breathe easy and explore air quality with The Greenhouse website</a:t>
            </a:r>
          </a:p>
        </p:txBody>
      </p:sp>
      <p:pic>
        <p:nvPicPr>
          <p:cNvPr id="4" name="Picture 3">
            <a:extLst>
              <a:ext uri="{FF2B5EF4-FFF2-40B4-BE49-F238E27FC236}">
                <a16:creationId xmlns:a16="http://schemas.microsoft.com/office/drawing/2014/main" id="{4C1F5618-2215-438F-B676-096A42E5295E}"/>
              </a:ext>
            </a:extLst>
          </p:cNvPr>
          <p:cNvPicPr>
            <a:picLocks noChangeAspect="1"/>
          </p:cNvPicPr>
          <p:nvPr/>
        </p:nvPicPr>
        <p:blipFill rotWithShape="1">
          <a:blip r:embed="rId3"/>
          <a:srcRect t="29267" r="93125" b="10249"/>
          <a:stretch/>
        </p:blipFill>
        <p:spPr>
          <a:xfrm>
            <a:off x="20" y="10"/>
            <a:ext cx="838180" cy="6857990"/>
          </a:xfrm>
          <a:prstGeom prst="rect">
            <a:avLst/>
          </a:prstGeom>
        </p:spPr>
      </p:pic>
      <p:sp>
        <p:nvSpPr>
          <p:cNvPr id="5" name="Rectangle 4">
            <a:extLst>
              <a:ext uri="{FF2B5EF4-FFF2-40B4-BE49-F238E27FC236}">
                <a16:creationId xmlns:a16="http://schemas.microsoft.com/office/drawing/2014/main" id="{36241706-3AA3-4DE2-A377-702567BA5BE9}"/>
              </a:ext>
            </a:extLst>
          </p:cNvPr>
          <p:cNvSpPr/>
          <p:nvPr/>
        </p:nvSpPr>
        <p:spPr>
          <a:xfrm>
            <a:off x="1012370" y="1837264"/>
            <a:ext cx="199208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Who</a:t>
            </a:r>
          </a:p>
        </p:txBody>
      </p:sp>
      <p:sp>
        <p:nvSpPr>
          <p:cNvPr id="6" name="Rectangle 5">
            <a:extLst>
              <a:ext uri="{FF2B5EF4-FFF2-40B4-BE49-F238E27FC236}">
                <a16:creationId xmlns:a16="http://schemas.microsoft.com/office/drawing/2014/main" id="{851E5322-B555-4AF6-93DE-09B3E6CDB6B2}"/>
              </a:ext>
            </a:extLst>
          </p:cNvPr>
          <p:cNvSpPr/>
          <p:nvPr/>
        </p:nvSpPr>
        <p:spPr>
          <a:xfrm>
            <a:off x="1012370" y="2881569"/>
            <a:ext cx="199208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What</a:t>
            </a:r>
          </a:p>
        </p:txBody>
      </p:sp>
      <p:sp>
        <p:nvSpPr>
          <p:cNvPr id="7" name="Rectangle 6">
            <a:extLst>
              <a:ext uri="{FF2B5EF4-FFF2-40B4-BE49-F238E27FC236}">
                <a16:creationId xmlns:a16="http://schemas.microsoft.com/office/drawing/2014/main" id="{EE0D2261-7819-4A32-869B-115BAEA98753}"/>
              </a:ext>
            </a:extLst>
          </p:cNvPr>
          <p:cNvSpPr/>
          <p:nvPr/>
        </p:nvSpPr>
        <p:spPr>
          <a:xfrm>
            <a:off x="1012370" y="4049372"/>
            <a:ext cx="199208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Why</a:t>
            </a:r>
          </a:p>
        </p:txBody>
      </p:sp>
      <p:sp>
        <p:nvSpPr>
          <p:cNvPr id="8" name="Rectangle 7">
            <a:extLst>
              <a:ext uri="{FF2B5EF4-FFF2-40B4-BE49-F238E27FC236}">
                <a16:creationId xmlns:a16="http://schemas.microsoft.com/office/drawing/2014/main" id="{9A9504C9-F08C-43F5-818B-2B633E4AC5E2}"/>
              </a:ext>
            </a:extLst>
          </p:cNvPr>
          <p:cNvSpPr/>
          <p:nvPr/>
        </p:nvSpPr>
        <p:spPr>
          <a:xfrm>
            <a:off x="1012370" y="5029428"/>
            <a:ext cx="199208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How</a:t>
            </a:r>
          </a:p>
        </p:txBody>
      </p:sp>
      <p:sp>
        <p:nvSpPr>
          <p:cNvPr id="9" name="Rectangle 8">
            <a:extLst>
              <a:ext uri="{FF2B5EF4-FFF2-40B4-BE49-F238E27FC236}">
                <a16:creationId xmlns:a16="http://schemas.microsoft.com/office/drawing/2014/main" id="{22186631-C113-4B43-ACFA-73031164E48E}"/>
              </a:ext>
            </a:extLst>
          </p:cNvPr>
          <p:cNvSpPr/>
          <p:nvPr/>
        </p:nvSpPr>
        <p:spPr>
          <a:xfrm>
            <a:off x="1012370" y="1837264"/>
            <a:ext cx="10337799" cy="65896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7A46D7-C9A3-4B5E-B032-8EAD9D73768C}"/>
              </a:ext>
            </a:extLst>
          </p:cNvPr>
          <p:cNvSpPr/>
          <p:nvPr/>
        </p:nvSpPr>
        <p:spPr>
          <a:xfrm>
            <a:off x="1012370" y="2888361"/>
            <a:ext cx="10337799" cy="7863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71D893-B528-4C7B-A86E-7BAB7B9394E7}"/>
              </a:ext>
            </a:extLst>
          </p:cNvPr>
          <p:cNvSpPr/>
          <p:nvPr/>
        </p:nvSpPr>
        <p:spPr>
          <a:xfrm>
            <a:off x="1012370" y="4063016"/>
            <a:ext cx="10337799" cy="65896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AEF594-EDAA-41A2-9176-BE736FE526DD}"/>
              </a:ext>
            </a:extLst>
          </p:cNvPr>
          <p:cNvSpPr/>
          <p:nvPr/>
        </p:nvSpPr>
        <p:spPr>
          <a:xfrm>
            <a:off x="1012370" y="5029498"/>
            <a:ext cx="10337799" cy="65896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A7E9AF-ED66-4112-A6EF-D7D45B7FADDE}"/>
              </a:ext>
            </a:extLst>
          </p:cNvPr>
          <p:cNvSpPr/>
          <p:nvPr/>
        </p:nvSpPr>
        <p:spPr>
          <a:xfrm>
            <a:off x="1012370" y="5880742"/>
            <a:ext cx="10337798" cy="658968"/>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What is the quality of air in different places across the United States?</a:t>
            </a:r>
          </a:p>
        </p:txBody>
      </p:sp>
    </p:spTree>
    <p:extLst>
      <p:ext uri="{BB962C8B-B14F-4D97-AF65-F5344CB8AC3E}">
        <p14:creationId xmlns:p14="http://schemas.microsoft.com/office/powerpoint/2010/main" val="289579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46E0-75CD-404F-82E3-DBC6DFF71B1A}"/>
              </a:ext>
            </a:extLst>
          </p:cNvPr>
          <p:cNvSpPr>
            <a:spLocks noGrp="1"/>
          </p:cNvSpPr>
          <p:nvPr>
            <p:ph type="title"/>
          </p:nvPr>
        </p:nvSpPr>
        <p:spPr/>
        <p:txBody>
          <a:bodyPr/>
          <a:lstStyle/>
          <a:p>
            <a:r>
              <a:rPr lang="en-US" dirty="0">
                <a:solidFill>
                  <a:schemeClr val="accent6">
                    <a:lumMod val="50000"/>
                  </a:schemeClr>
                </a:solidFill>
              </a:rPr>
              <a:t>Website &amp; findings</a:t>
            </a:r>
          </a:p>
        </p:txBody>
      </p:sp>
      <p:sp>
        <p:nvSpPr>
          <p:cNvPr id="3" name="Content Placeholder 2">
            <a:extLst>
              <a:ext uri="{FF2B5EF4-FFF2-40B4-BE49-F238E27FC236}">
                <a16:creationId xmlns:a16="http://schemas.microsoft.com/office/drawing/2014/main" id="{13438114-C3E9-485B-89AA-1FC58A839484}"/>
              </a:ext>
            </a:extLst>
          </p:cNvPr>
          <p:cNvSpPr>
            <a:spLocks noGrp="1"/>
          </p:cNvSpPr>
          <p:nvPr>
            <p:ph idx="1"/>
          </p:nvPr>
        </p:nvSpPr>
        <p:spPr>
          <a:xfrm>
            <a:off x="3004456" y="1825625"/>
            <a:ext cx="8349343" cy="4351338"/>
          </a:xfrm>
        </p:spPr>
        <p:txBody>
          <a:bodyPr>
            <a:normAutofit fontScale="92500"/>
          </a:bodyPr>
          <a:lstStyle/>
          <a:p>
            <a:r>
              <a:rPr lang="en-US" sz="2400" dirty="0">
                <a:latin typeface="+mj-lt"/>
              </a:rPr>
              <a:t>Descriptions and educational information</a:t>
            </a:r>
          </a:p>
          <a:p>
            <a:r>
              <a:rPr lang="en-US" sz="2400" dirty="0">
                <a:latin typeface="+mj-lt"/>
              </a:rPr>
              <a:t>Interactive data visualizations</a:t>
            </a:r>
          </a:p>
          <a:p>
            <a:pPr lvl="1">
              <a:buFont typeface="Courier New" panose="02070309020205020404" pitchFamily="49" charset="0"/>
              <a:buChar char="o"/>
            </a:pPr>
            <a:r>
              <a:rPr lang="en-US" sz="2000" dirty="0">
                <a:latin typeface="+mj-lt"/>
              </a:rPr>
              <a:t>Air Quality Index – choropleth (map) and rankings</a:t>
            </a:r>
          </a:p>
          <a:p>
            <a:pPr lvl="1">
              <a:buFont typeface="Courier New" panose="02070309020205020404" pitchFamily="49" charset="0"/>
              <a:buChar char="o"/>
            </a:pPr>
            <a:r>
              <a:rPr lang="en-US" sz="2000" dirty="0">
                <a:latin typeface="+mj-lt"/>
              </a:rPr>
              <a:t>Ozone Levels – line time series and sunburst</a:t>
            </a:r>
          </a:p>
          <a:p>
            <a:endParaRPr lang="en-US" sz="2400" dirty="0">
              <a:latin typeface="+mj-lt"/>
            </a:endParaRPr>
          </a:p>
          <a:p>
            <a:r>
              <a:rPr lang="en-US" sz="2400" dirty="0">
                <a:latin typeface="+mj-lt"/>
              </a:rPr>
              <a:t>General trend of decreasing air quality through time – though some counties were exceptions (i.e. Honolulu)</a:t>
            </a:r>
          </a:p>
          <a:p>
            <a:r>
              <a:rPr lang="en-US" sz="2400" dirty="0">
                <a:latin typeface="+mj-lt"/>
              </a:rPr>
              <a:t>Apparent regional differences – with South West much worse than North West and North East</a:t>
            </a:r>
          </a:p>
          <a:p>
            <a:endParaRPr lang="en-US" sz="2400" dirty="0">
              <a:latin typeface="+mj-lt"/>
            </a:endParaRPr>
          </a:p>
          <a:p>
            <a:r>
              <a:rPr lang="en-US" sz="2400" dirty="0">
                <a:latin typeface="+mj-lt"/>
              </a:rPr>
              <a:t>Presence of public transportation systems and impact on air quality</a:t>
            </a:r>
          </a:p>
          <a:p>
            <a:endParaRPr lang="en-US" sz="2400" dirty="0">
              <a:latin typeface="+mj-lt"/>
            </a:endParaRPr>
          </a:p>
        </p:txBody>
      </p:sp>
      <p:pic>
        <p:nvPicPr>
          <p:cNvPr id="4" name="Picture 3">
            <a:extLst>
              <a:ext uri="{FF2B5EF4-FFF2-40B4-BE49-F238E27FC236}">
                <a16:creationId xmlns:a16="http://schemas.microsoft.com/office/drawing/2014/main" id="{4C1F5618-2215-438F-B676-096A42E5295E}"/>
              </a:ext>
            </a:extLst>
          </p:cNvPr>
          <p:cNvPicPr>
            <a:picLocks noChangeAspect="1"/>
          </p:cNvPicPr>
          <p:nvPr/>
        </p:nvPicPr>
        <p:blipFill rotWithShape="1">
          <a:blip r:embed="rId3"/>
          <a:srcRect t="29267" r="93125" b="10249"/>
          <a:stretch/>
        </p:blipFill>
        <p:spPr>
          <a:xfrm>
            <a:off x="20" y="10"/>
            <a:ext cx="838180" cy="6857990"/>
          </a:xfrm>
          <a:prstGeom prst="rect">
            <a:avLst/>
          </a:prstGeom>
        </p:spPr>
      </p:pic>
      <p:sp>
        <p:nvSpPr>
          <p:cNvPr id="5" name="Rectangle 4">
            <a:extLst>
              <a:ext uri="{FF2B5EF4-FFF2-40B4-BE49-F238E27FC236}">
                <a16:creationId xmlns:a16="http://schemas.microsoft.com/office/drawing/2014/main" id="{36241706-3AA3-4DE2-A377-702567BA5BE9}"/>
              </a:ext>
            </a:extLst>
          </p:cNvPr>
          <p:cNvSpPr/>
          <p:nvPr/>
        </p:nvSpPr>
        <p:spPr>
          <a:xfrm>
            <a:off x="1016000" y="1830831"/>
            <a:ext cx="198845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Website</a:t>
            </a:r>
          </a:p>
        </p:txBody>
      </p:sp>
      <p:sp>
        <p:nvSpPr>
          <p:cNvPr id="8" name="Rectangle 7">
            <a:extLst>
              <a:ext uri="{FF2B5EF4-FFF2-40B4-BE49-F238E27FC236}">
                <a16:creationId xmlns:a16="http://schemas.microsoft.com/office/drawing/2014/main" id="{9A9504C9-F08C-43F5-818B-2B633E4AC5E2}"/>
              </a:ext>
            </a:extLst>
          </p:cNvPr>
          <p:cNvSpPr/>
          <p:nvPr/>
        </p:nvSpPr>
        <p:spPr>
          <a:xfrm>
            <a:off x="1015999" y="3778143"/>
            <a:ext cx="198845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Findings</a:t>
            </a:r>
          </a:p>
        </p:txBody>
      </p:sp>
      <p:sp>
        <p:nvSpPr>
          <p:cNvPr id="9" name="Rectangle 8">
            <a:extLst>
              <a:ext uri="{FF2B5EF4-FFF2-40B4-BE49-F238E27FC236}">
                <a16:creationId xmlns:a16="http://schemas.microsoft.com/office/drawing/2014/main" id="{8F0C37F7-8467-406A-9B71-C491CFDB4443}"/>
              </a:ext>
            </a:extLst>
          </p:cNvPr>
          <p:cNvSpPr/>
          <p:nvPr/>
        </p:nvSpPr>
        <p:spPr>
          <a:xfrm>
            <a:off x="1016000" y="5609542"/>
            <a:ext cx="1988456" cy="44994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Further Analysis</a:t>
            </a:r>
          </a:p>
        </p:txBody>
      </p:sp>
      <p:sp>
        <p:nvSpPr>
          <p:cNvPr id="10" name="Rectangle 9">
            <a:extLst>
              <a:ext uri="{FF2B5EF4-FFF2-40B4-BE49-F238E27FC236}">
                <a16:creationId xmlns:a16="http://schemas.microsoft.com/office/drawing/2014/main" id="{931FF922-5905-4D8B-B348-29C73305603A}"/>
              </a:ext>
            </a:extLst>
          </p:cNvPr>
          <p:cNvSpPr/>
          <p:nvPr/>
        </p:nvSpPr>
        <p:spPr>
          <a:xfrm>
            <a:off x="1015999" y="1830831"/>
            <a:ext cx="10337799" cy="159816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1D82E3-2AA2-47F0-AA52-9B2A99E35374}"/>
              </a:ext>
            </a:extLst>
          </p:cNvPr>
          <p:cNvSpPr/>
          <p:nvPr/>
        </p:nvSpPr>
        <p:spPr>
          <a:xfrm>
            <a:off x="1015999" y="3778143"/>
            <a:ext cx="10337799" cy="14179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CC78C8-31AA-4A46-A175-AADA32397AE5}"/>
              </a:ext>
            </a:extLst>
          </p:cNvPr>
          <p:cNvSpPr/>
          <p:nvPr/>
        </p:nvSpPr>
        <p:spPr>
          <a:xfrm>
            <a:off x="1015999" y="5609542"/>
            <a:ext cx="10337799" cy="5846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370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478</Words>
  <Application>Microsoft Office PowerPoint</Application>
  <PresentationFormat>Widescreen</PresentationFormat>
  <Paragraphs>51</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Aharoni</vt:lpstr>
      <vt:lpstr>Arial</vt:lpstr>
      <vt:lpstr>Calibri</vt:lpstr>
      <vt:lpstr>Calibri Light</vt:lpstr>
      <vt:lpstr>Cooper Black</vt:lpstr>
      <vt:lpstr>Courier New</vt:lpstr>
      <vt:lpstr>Office Theme</vt:lpstr>
      <vt:lpstr>The Greenhouse</vt:lpstr>
      <vt:lpstr>Introduction &amp; overview</vt:lpstr>
      <vt:lpstr>Website &amp;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Greenhouse</dc:title>
  <dc:creator>Omar Eltorai</dc:creator>
  <cp:lastModifiedBy>Ellaine Ho</cp:lastModifiedBy>
  <cp:revision>13</cp:revision>
  <dcterms:created xsi:type="dcterms:W3CDTF">2019-12-05T11:35:49Z</dcterms:created>
  <dcterms:modified xsi:type="dcterms:W3CDTF">2019-12-06T01:01:41Z</dcterms:modified>
</cp:coreProperties>
</file>