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0"/>
  </p:notesMasterIdLst>
  <p:sldIdLst>
    <p:sldId id="286" r:id="rId2"/>
    <p:sldId id="274" r:id="rId3"/>
    <p:sldId id="258" r:id="rId4"/>
    <p:sldId id="275" r:id="rId5"/>
    <p:sldId id="260" r:id="rId6"/>
    <p:sldId id="276" r:id="rId7"/>
    <p:sldId id="287" r:id="rId8"/>
    <p:sldId id="265" r:id="rId9"/>
    <p:sldId id="266" r:id="rId10"/>
    <p:sldId id="268" r:id="rId11"/>
    <p:sldId id="278" r:id="rId12"/>
    <p:sldId id="288" r:id="rId13"/>
    <p:sldId id="279" r:id="rId14"/>
    <p:sldId id="280" r:id="rId15"/>
    <p:sldId id="277" r:id="rId16"/>
    <p:sldId id="285" r:id="rId17"/>
    <p:sldId id="283"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2D16E8-E590-4DC5-A7E9-488A628AE429}" v="55" dt="2022-12-05T15:06:43.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74292-F701-4310-A0E8-FC0CF253C5A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9A1FBA-CD87-4AE7-A118-5D58EAEA1FA6}">
      <dgm:prSet/>
      <dgm:spPr/>
      <dgm:t>
        <a:bodyPr/>
        <a:lstStyle/>
        <a:p>
          <a:pPr>
            <a:lnSpc>
              <a:spcPct val="100000"/>
            </a:lnSpc>
            <a:defRPr cap="all"/>
          </a:pPr>
          <a:r>
            <a:rPr lang="en-US" b="1" i="0"/>
            <a:t>Abstract</a:t>
          </a:r>
          <a:endParaRPr lang="en-US" b="1"/>
        </a:p>
      </dgm:t>
    </dgm:pt>
    <dgm:pt modelId="{F9A95FFA-96C0-449C-A28B-2A8AECFB7D75}" type="parTrans" cxnId="{CE97F9FA-30D8-46F9-85FE-5D707C96F157}">
      <dgm:prSet/>
      <dgm:spPr/>
      <dgm:t>
        <a:bodyPr/>
        <a:lstStyle/>
        <a:p>
          <a:endParaRPr lang="en-US"/>
        </a:p>
      </dgm:t>
    </dgm:pt>
    <dgm:pt modelId="{AAB9CA7C-6C54-46BB-BC22-00D0F556D299}" type="sibTrans" cxnId="{CE97F9FA-30D8-46F9-85FE-5D707C96F157}">
      <dgm:prSet/>
      <dgm:spPr/>
      <dgm:t>
        <a:bodyPr/>
        <a:lstStyle/>
        <a:p>
          <a:endParaRPr lang="en-US"/>
        </a:p>
      </dgm:t>
    </dgm:pt>
    <dgm:pt modelId="{94DE68E0-1616-43F6-A938-FB892476BC08}">
      <dgm:prSet/>
      <dgm:spPr/>
      <dgm:t>
        <a:bodyPr/>
        <a:lstStyle/>
        <a:p>
          <a:pPr>
            <a:lnSpc>
              <a:spcPct val="100000"/>
            </a:lnSpc>
            <a:defRPr cap="all"/>
          </a:pPr>
          <a:r>
            <a:rPr lang="en-US" b="1" i="0"/>
            <a:t>Introduction</a:t>
          </a:r>
          <a:endParaRPr lang="en-US" b="1"/>
        </a:p>
      </dgm:t>
    </dgm:pt>
    <dgm:pt modelId="{C0ACED47-ADDF-42B8-9A41-F0314E5E7103}" type="parTrans" cxnId="{F9A327BE-55FB-4565-8699-2A1A81682BCA}">
      <dgm:prSet/>
      <dgm:spPr/>
      <dgm:t>
        <a:bodyPr/>
        <a:lstStyle/>
        <a:p>
          <a:endParaRPr lang="en-US"/>
        </a:p>
      </dgm:t>
    </dgm:pt>
    <dgm:pt modelId="{E31CE468-121F-4F75-9B26-1F6898173A05}" type="sibTrans" cxnId="{F9A327BE-55FB-4565-8699-2A1A81682BCA}">
      <dgm:prSet/>
      <dgm:spPr/>
      <dgm:t>
        <a:bodyPr/>
        <a:lstStyle/>
        <a:p>
          <a:endParaRPr lang="en-US"/>
        </a:p>
      </dgm:t>
    </dgm:pt>
    <dgm:pt modelId="{56A6CB4A-984A-4FEE-8CDE-B1B013F49CED}">
      <dgm:prSet/>
      <dgm:spPr/>
      <dgm:t>
        <a:bodyPr/>
        <a:lstStyle/>
        <a:p>
          <a:pPr>
            <a:lnSpc>
              <a:spcPct val="100000"/>
            </a:lnSpc>
            <a:defRPr cap="all"/>
          </a:pPr>
          <a:r>
            <a:rPr lang="en-US" b="1" i="0"/>
            <a:t>Methodology</a:t>
          </a:r>
          <a:endParaRPr lang="en-US" b="1"/>
        </a:p>
      </dgm:t>
    </dgm:pt>
    <dgm:pt modelId="{F0A6B496-9D69-4B60-ACC7-109530552D1C}" type="parTrans" cxnId="{646755BA-06DA-4863-A0A7-C4621616640C}">
      <dgm:prSet/>
      <dgm:spPr/>
      <dgm:t>
        <a:bodyPr/>
        <a:lstStyle/>
        <a:p>
          <a:endParaRPr lang="en-US"/>
        </a:p>
      </dgm:t>
    </dgm:pt>
    <dgm:pt modelId="{2CD7FC12-DF0D-4B4E-B8FB-6AD315800CF1}" type="sibTrans" cxnId="{646755BA-06DA-4863-A0A7-C4621616640C}">
      <dgm:prSet/>
      <dgm:spPr/>
      <dgm:t>
        <a:bodyPr/>
        <a:lstStyle/>
        <a:p>
          <a:endParaRPr lang="en-US"/>
        </a:p>
      </dgm:t>
    </dgm:pt>
    <dgm:pt modelId="{334576D9-668D-4823-AEB4-C069177D49B0}">
      <dgm:prSet/>
      <dgm:spPr/>
      <dgm:t>
        <a:bodyPr/>
        <a:lstStyle/>
        <a:p>
          <a:pPr>
            <a:lnSpc>
              <a:spcPct val="100000"/>
            </a:lnSpc>
            <a:defRPr cap="all"/>
          </a:pPr>
          <a:r>
            <a:rPr lang="en-US" b="1" i="0"/>
            <a:t>Result</a:t>
          </a:r>
          <a:endParaRPr lang="en-US" b="1"/>
        </a:p>
      </dgm:t>
    </dgm:pt>
    <dgm:pt modelId="{D82EA67C-1815-4447-A8D2-1C047464ACC9}" type="parTrans" cxnId="{DBABA78A-2E52-4795-8576-4FCCE31FCF95}">
      <dgm:prSet/>
      <dgm:spPr/>
      <dgm:t>
        <a:bodyPr/>
        <a:lstStyle/>
        <a:p>
          <a:endParaRPr lang="en-US"/>
        </a:p>
      </dgm:t>
    </dgm:pt>
    <dgm:pt modelId="{AAD09CCE-282E-47B5-9DD8-F7F4C346F693}" type="sibTrans" cxnId="{DBABA78A-2E52-4795-8576-4FCCE31FCF95}">
      <dgm:prSet/>
      <dgm:spPr/>
      <dgm:t>
        <a:bodyPr/>
        <a:lstStyle/>
        <a:p>
          <a:endParaRPr lang="en-US"/>
        </a:p>
      </dgm:t>
    </dgm:pt>
    <dgm:pt modelId="{EB57DD83-B285-424A-B7E4-E0ADAC1039BD}">
      <dgm:prSet/>
      <dgm:spPr/>
      <dgm:t>
        <a:bodyPr/>
        <a:lstStyle/>
        <a:p>
          <a:pPr>
            <a:lnSpc>
              <a:spcPct val="100000"/>
            </a:lnSpc>
            <a:defRPr cap="all"/>
          </a:pPr>
          <a:r>
            <a:rPr lang="en-US" b="1" i="0"/>
            <a:t>Conclusion</a:t>
          </a:r>
          <a:endParaRPr lang="en-US" b="1"/>
        </a:p>
      </dgm:t>
    </dgm:pt>
    <dgm:pt modelId="{604023DD-93F4-48CE-9BE1-7695332E7D7F}" type="parTrans" cxnId="{2D08F33E-E8BF-4568-B67D-B1C3394AB0F2}">
      <dgm:prSet/>
      <dgm:spPr/>
      <dgm:t>
        <a:bodyPr/>
        <a:lstStyle/>
        <a:p>
          <a:endParaRPr lang="en-US"/>
        </a:p>
      </dgm:t>
    </dgm:pt>
    <dgm:pt modelId="{9823608A-8318-4D70-BBFD-C51C7E7476B9}" type="sibTrans" cxnId="{2D08F33E-E8BF-4568-B67D-B1C3394AB0F2}">
      <dgm:prSet/>
      <dgm:spPr/>
      <dgm:t>
        <a:bodyPr/>
        <a:lstStyle/>
        <a:p>
          <a:endParaRPr lang="en-US"/>
        </a:p>
      </dgm:t>
    </dgm:pt>
    <dgm:pt modelId="{24816932-3F55-45A2-AE30-3086BCE18140}" type="pres">
      <dgm:prSet presAssocID="{5DB74292-F701-4310-A0E8-FC0CF253C5AE}" presName="root" presStyleCnt="0">
        <dgm:presLayoutVars>
          <dgm:dir/>
          <dgm:resizeHandles val="exact"/>
        </dgm:presLayoutVars>
      </dgm:prSet>
      <dgm:spPr/>
    </dgm:pt>
    <dgm:pt modelId="{77E3A92C-F07E-462E-9966-FA1E1238BBBB}" type="pres">
      <dgm:prSet presAssocID="{159A1FBA-CD87-4AE7-A118-5D58EAEA1FA6}" presName="compNode" presStyleCnt="0"/>
      <dgm:spPr/>
    </dgm:pt>
    <dgm:pt modelId="{195D5B52-FD56-4A84-8FF1-8BC462D97D67}" type="pres">
      <dgm:prSet presAssocID="{159A1FBA-CD87-4AE7-A118-5D58EAEA1FA6}" presName="iconBgRect" presStyleLbl="bgShp" presStyleIdx="0" presStyleCnt="5"/>
      <dgm:spPr>
        <a:prstGeom prst="round2DiagRect">
          <a:avLst>
            <a:gd name="adj1" fmla="val 29727"/>
            <a:gd name="adj2" fmla="val 0"/>
          </a:avLst>
        </a:prstGeom>
      </dgm:spPr>
    </dgm:pt>
    <dgm:pt modelId="{BAA0F779-4B25-4E51-B696-0072333D5297}" type="pres">
      <dgm:prSet presAssocID="{159A1FBA-CD87-4AE7-A118-5D58EAEA1FA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82307A5-028B-427B-89AF-9268C7C28243}" type="pres">
      <dgm:prSet presAssocID="{159A1FBA-CD87-4AE7-A118-5D58EAEA1FA6}" presName="spaceRect" presStyleCnt="0"/>
      <dgm:spPr/>
    </dgm:pt>
    <dgm:pt modelId="{E70C894A-6142-43BD-BF14-04619993FD2E}" type="pres">
      <dgm:prSet presAssocID="{159A1FBA-CD87-4AE7-A118-5D58EAEA1FA6}" presName="textRect" presStyleLbl="revTx" presStyleIdx="0" presStyleCnt="5">
        <dgm:presLayoutVars>
          <dgm:chMax val="1"/>
          <dgm:chPref val="1"/>
        </dgm:presLayoutVars>
      </dgm:prSet>
      <dgm:spPr/>
    </dgm:pt>
    <dgm:pt modelId="{5D2D99AB-B940-4213-905F-FBB5801CCF17}" type="pres">
      <dgm:prSet presAssocID="{AAB9CA7C-6C54-46BB-BC22-00D0F556D299}" presName="sibTrans" presStyleCnt="0"/>
      <dgm:spPr/>
    </dgm:pt>
    <dgm:pt modelId="{F981E028-74DC-41F9-B776-D300F3BBD533}" type="pres">
      <dgm:prSet presAssocID="{94DE68E0-1616-43F6-A938-FB892476BC08}" presName="compNode" presStyleCnt="0"/>
      <dgm:spPr/>
    </dgm:pt>
    <dgm:pt modelId="{3CFAC62C-43E0-4C64-A87A-379E188F090B}" type="pres">
      <dgm:prSet presAssocID="{94DE68E0-1616-43F6-A938-FB892476BC08}" presName="iconBgRect" presStyleLbl="bgShp" presStyleIdx="1" presStyleCnt="5"/>
      <dgm:spPr>
        <a:prstGeom prst="round2DiagRect">
          <a:avLst>
            <a:gd name="adj1" fmla="val 29727"/>
            <a:gd name="adj2" fmla="val 0"/>
          </a:avLst>
        </a:prstGeom>
      </dgm:spPr>
    </dgm:pt>
    <dgm:pt modelId="{22FDF04A-6225-494A-9287-B62F4132F47F}" type="pres">
      <dgm:prSet presAssocID="{94DE68E0-1616-43F6-A938-FB892476BC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BA48466-52E5-43F3-8D2E-C1F846BF7621}" type="pres">
      <dgm:prSet presAssocID="{94DE68E0-1616-43F6-A938-FB892476BC08}" presName="spaceRect" presStyleCnt="0"/>
      <dgm:spPr/>
    </dgm:pt>
    <dgm:pt modelId="{D8CA9A80-E340-477A-A5A4-4249C80397C9}" type="pres">
      <dgm:prSet presAssocID="{94DE68E0-1616-43F6-A938-FB892476BC08}" presName="textRect" presStyleLbl="revTx" presStyleIdx="1" presStyleCnt="5">
        <dgm:presLayoutVars>
          <dgm:chMax val="1"/>
          <dgm:chPref val="1"/>
        </dgm:presLayoutVars>
      </dgm:prSet>
      <dgm:spPr/>
    </dgm:pt>
    <dgm:pt modelId="{6A17623C-B7B2-4B75-AFC3-10F7F523D3C2}" type="pres">
      <dgm:prSet presAssocID="{E31CE468-121F-4F75-9B26-1F6898173A05}" presName="sibTrans" presStyleCnt="0"/>
      <dgm:spPr/>
    </dgm:pt>
    <dgm:pt modelId="{9C7DECEF-7827-4A47-92B2-8727F1624C17}" type="pres">
      <dgm:prSet presAssocID="{56A6CB4A-984A-4FEE-8CDE-B1B013F49CED}" presName="compNode" presStyleCnt="0"/>
      <dgm:spPr/>
    </dgm:pt>
    <dgm:pt modelId="{A860F0D5-4436-4931-8EB3-42A69EA4244F}" type="pres">
      <dgm:prSet presAssocID="{56A6CB4A-984A-4FEE-8CDE-B1B013F49CED}" presName="iconBgRect" presStyleLbl="bgShp" presStyleIdx="2" presStyleCnt="5"/>
      <dgm:spPr>
        <a:prstGeom prst="round2DiagRect">
          <a:avLst>
            <a:gd name="adj1" fmla="val 29727"/>
            <a:gd name="adj2" fmla="val 0"/>
          </a:avLst>
        </a:prstGeom>
      </dgm:spPr>
    </dgm:pt>
    <dgm:pt modelId="{F5391C8B-6CD5-4144-B571-01DD49FAEFBD}" type="pres">
      <dgm:prSet presAssocID="{56A6CB4A-984A-4FEE-8CDE-B1B013F49CE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8615D51-D230-4588-AF04-914A7285EEED}" type="pres">
      <dgm:prSet presAssocID="{56A6CB4A-984A-4FEE-8CDE-B1B013F49CED}" presName="spaceRect" presStyleCnt="0"/>
      <dgm:spPr/>
    </dgm:pt>
    <dgm:pt modelId="{AE4C7776-0DAE-4DE9-936B-F0D05FA7483B}" type="pres">
      <dgm:prSet presAssocID="{56A6CB4A-984A-4FEE-8CDE-B1B013F49CED}" presName="textRect" presStyleLbl="revTx" presStyleIdx="2" presStyleCnt="5">
        <dgm:presLayoutVars>
          <dgm:chMax val="1"/>
          <dgm:chPref val="1"/>
        </dgm:presLayoutVars>
      </dgm:prSet>
      <dgm:spPr/>
    </dgm:pt>
    <dgm:pt modelId="{52AA340F-22E8-472D-9B82-E4A70F1E9E30}" type="pres">
      <dgm:prSet presAssocID="{2CD7FC12-DF0D-4B4E-B8FB-6AD315800CF1}" presName="sibTrans" presStyleCnt="0"/>
      <dgm:spPr/>
    </dgm:pt>
    <dgm:pt modelId="{C3D2476A-278B-4EC3-A8CA-CF0EC86B09F2}" type="pres">
      <dgm:prSet presAssocID="{334576D9-668D-4823-AEB4-C069177D49B0}" presName="compNode" presStyleCnt="0"/>
      <dgm:spPr/>
    </dgm:pt>
    <dgm:pt modelId="{EA1104E8-29D7-4105-B20B-977459A7A343}" type="pres">
      <dgm:prSet presAssocID="{334576D9-668D-4823-AEB4-C069177D49B0}" presName="iconBgRect" presStyleLbl="bgShp" presStyleIdx="3" presStyleCnt="5"/>
      <dgm:spPr>
        <a:prstGeom prst="round2DiagRect">
          <a:avLst>
            <a:gd name="adj1" fmla="val 29727"/>
            <a:gd name="adj2" fmla="val 0"/>
          </a:avLst>
        </a:prstGeom>
      </dgm:spPr>
    </dgm:pt>
    <dgm:pt modelId="{B562D7C2-48CB-47B1-96CD-3CCAB503347C}" type="pres">
      <dgm:prSet presAssocID="{334576D9-668D-4823-AEB4-C069177D49B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FBD7A9BE-601C-4EFC-AB49-C36980B25EB7}" type="pres">
      <dgm:prSet presAssocID="{334576D9-668D-4823-AEB4-C069177D49B0}" presName="spaceRect" presStyleCnt="0"/>
      <dgm:spPr/>
    </dgm:pt>
    <dgm:pt modelId="{5044A99C-67B3-484C-94EC-6EE381E37F73}" type="pres">
      <dgm:prSet presAssocID="{334576D9-668D-4823-AEB4-C069177D49B0}" presName="textRect" presStyleLbl="revTx" presStyleIdx="3" presStyleCnt="5">
        <dgm:presLayoutVars>
          <dgm:chMax val="1"/>
          <dgm:chPref val="1"/>
        </dgm:presLayoutVars>
      </dgm:prSet>
      <dgm:spPr/>
    </dgm:pt>
    <dgm:pt modelId="{1FD8115D-878B-44E9-A443-50181C9CD8A6}" type="pres">
      <dgm:prSet presAssocID="{AAD09CCE-282E-47B5-9DD8-F7F4C346F693}" presName="sibTrans" presStyleCnt="0"/>
      <dgm:spPr/>
    </dgm:pt>
    <dgm:pt modelId="{D5E7A02C-BCD9-4EC7-AA3C-91E2A548ACDE}" type="pres">
      <dgm:prSet presAssocID="{EB57DD83-B285-424A-B7E4-E0ADAC1039BD}" presName="compNode" presStyleCnt="0"/>
      <dgm:spPr/>
    </dgm:pt>
    <dgm:pt modelId="{222F82D6-E2E5-48B3-92E8-FC3FD4726E79}" type="pres">
      <dgm:prSet presAssocID="{EB57DD83-B285-424A-B7E4-E0ADAC1039BD}" presName="iconBgRect" presStyleLbl="bgShp" presStyleIdx="4" presStyleCnt="5"/>
      <dgm:spPr>
        <a:prstGeom prst="round2DiagRect">
          <a:avLst>
            <a:gd name="adj1" fmla="val 29727"/>
            <a:gd name="adj2" fmla="val 0"/>
          </a:avLst>
        </a:prstGeom>
      </dgm:spPr>
    </dgm:pt>
    <dgm:pt modelId="{68898A68-96DA-4295-B7F0-3C6C9D363DA3}" type="pres">
      <dgm:prSet presAssocID="{EB57DD83-B285-424A-B7E4-E0ADAC1039B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268CB732-4764-404C-BA38-4A4781F4D9E4}" type="pres">
      <dgm:prSet presAssocID="{EB57DD83-B285-424A-B7E4-E0ADAC1039BD}" presName="spaceRect" presStyleCnt="0"/>
      <dgm:spPr/>
    </dgm:pt>
    <dgm:pt modelId="{F506FBB9-9A5A-497B-90DC-B7C182E781E4}" type="pres">
      <dgm:prSet presAssocID="{EB57DD83-B285-424A-B7E4-E0ADAC1039BD}" presName="textRect" presStyleLbl="revTx" presStyleIdx="4" presStyleCnt="5">
        <dgm:presLayoutVars>
          <dgm:chMax val="1"/>
          <dgm:chPref val="1"/>
        </dgm:presLayoutVars>
      </dgm:prSet>
      <dgm:spPr/>
    </dgm:pt>
  </dgm:ptLst>
  <dgm:cxnLst>
    <dgm:cxn modelId="{EE06070B-8724-40B1-A4EA-3270C1B4F109}" type="presOf" srcId="{EB57DD83-B285-424A-B7E4-E0ADAC1039BD}" destId="{F506FBB9-9A5A-497B-90DC-B7C182E781E4}" srcOrd="0" destOrd="0" presId="urn:microsoft.com/office/officeart/2018/5/layout/IconLeafLabelList"/>
    <dgm:cxn modelId="{2D08F33E-E8BF-4568-B67D-B1C3394AB0F2}" srcId="{5DB74292-F701-4310-A0E8-FC0CF253C5AE}" destId="{EB57DD83-B285-424A-B7E4-E0ADAC1039BD}" srcOrd="4" destOrd="0" parTransId="{604023DD-93F4-48CE-9BE1-7695332E7D7F}" sibTransId="{9823608A-8318-4D70-BBFD-C51C7E7476B9}"/>
    <dgm:cxn modelId="{908D5074-855E-4A3C-91D3-21F130579B97}" type="presOf" srcId="{5DB74292-F701-4310-A0E8-FC0CF253C5AE}" destId="{24816932-3F55-45A2-AE30-3086BCE18140}" srcOrd="0" destOrd="0" presId="urn:microsoft.com/office/officeart/2018/5/layout/IconLeafLabelList"/>
    <dgm:cxn modelId="{DBABA78A-2E52-4795-8576-4FCCE31FCF95}" srcId="{5DB74292-F701-4310-A0E8-FC0CF253C5AE}" destId="{334576D9-668D-4823-AEB4-C069177D49B0}" srcOrd="3" destOrd="0" parTransId="{D82EA67C-1815-4447-A8D2-1C047464ACC9}" sibTransId="{AAD09CCE-282E-47B5-9DD8-F7F4C346F693}"/>
    <dgm:cxn modelId="{D2D5439B-C1A2-4AB4-B822-F83B6849F944}" type="presOf" srcId="{334576D9-668D-4823-AEB4-C069177D49B0}" destId="{5044A99C-67B3-484C-94EC-6EE381E37F73}" srcOrd="0" destOrd="0" presId="urn:microsoft.com/office/officeart/2018/5/layout/IconLeafLabelList"/>
    <dgm:cxn modelId="{E20095B3-F540-45F0-ADAC-C518F79BB20C}" type="presOf" srcId="{159A1FBA-CD87-4AE7-A118-5D58EAEA1FA6}" destId="{E70C894A-6142-43BD-BF14-04619993FD2E}" srcOrd="0" destOrd="0" presId="urn:microsoft.com/office/officeart/2018/5/layout/IconLeafLabelList"/>
    <dgm:cxn modelId="{646755BA-06DA-4863-A0A7-C4621616640C}" srcId="{5DB74292-F701-4310-A0E8-FC0CF253C5AE}" destId="{56A6CB4A-984A-4FEE-8CDE-B1B013F49CED}" srcOrd="2" destOrd="0" parTransId="{F0A6B496-9D69-4B60-ACC7-109530552D1C}" sibTransId="{2CD7FC12-DF0D-4B4E-B8FB-6AD315800CF1}"/>
    <dgm:cxn modelId="{F9A327BE-55FB-4565-8699-2A1A81682BCA}" srcId="{5DB74292-F701-4310-A0E8-FC0CF253C5AE}" destId="{94DE68E0-1616-43F6-A938-FB892476BC08}" srcOrd="1" destOrd="0" parTransId="{C0ACED47-ADDF-42B8-9A41-F0314E5E7103}" sibTransId="{E31CE468-121F-4F75-9B26-1F6898173A05}"/>
    <dgm:cxn modelId="{3FF53ED8-55C6-432D-B604-6BFD47289B09}" type="presOf" srcId="{94DE68E0-1616-43F6-A938-FB892476BC08}" destId="{D8CA9A80-E340-477A-A5A4-4249C80397C9}" srcOrd="0" destOrd="0" presId="urn:microsoft.com/office/officeart/2018/5/layout/IconLeafLabelList"/>
    <dgm:cxn modelId="{8BBEBEF4-231D-427E-A775-5D11586F9868}" type="presOf" srcId="{56A6CB4A-984A-4FEE-8CDE-B1B013F49CED}" destId="{AE4C7776-0DAE-4DE9-936B-F0D05FA7483B}" srcOrd="0" destOrd="0" presId="urn:microsoft.com/office/officeart/2018/5/layout/IconLeafLabelList"/>
    <dgm:cxn modelId="{CE97F9FA-30D8-46F9-85FE-5D707C96F157}" srcId="{5DB74292-F701-4310-A0E8-FC0CF253C5AE}" destId="{159A1FBA-CD87-4AE7-A118-5D58EAEA1FA6}" srcOrd="0" destOrd="0" parTransId="{F9A95FFA-96C0-449C-A28B-2A8AECFB7D75}" sibTransId="{AAB9CA7C-6C54-46BB-BC22-00D0F556D299}"/>
    <dgm:cxn modelId="{33D91CD8-5EE1-46CC-A899-3BF64472F973}" type="presParOf" srcId="{24816932-3F55-45A2-AE30-3086BCE18140}" destId="{77E3A92C-F07E-462E-9966-FA1E1238BBBB}" srcOrd="0" destOrd="0" presId="urn:microsoft.com/office/officeart/2018/5/layout/IconLeafLabelList"/>
    <dgm:cxn modelId="{CBAB00DF-78C0-4EE9-9556-2538B97F6835}" type="presParOf" srcId="{77E3A92C-F07E-462E-9966-FA1E1238BBBB}" destId="{195D5B52-FD56-4A84-8FF1-8BC462D97D67}" srcOrd="0" destOrd="0" presId="urn:microsoft.com/office/officeart/2018/5/layout/IconLeafLabelList"/>
    <dgm:cxn modelId="{04825EC0-8C66-4181-9655-E583A6BB2690}" type="presParOf" srcId="{77E3A92C-F07E-462E-9966-FA1E1238BBBB}" destId="{BAA0F779-4B25-4E51-B696-0072333D5297}" srcOrd="1" destOrd="0" presId="urn:microsoft.com/office/officeart/2018/5/layout/IconLeafLabelList"/>
    <dgm:cxn modelId="{41EE554E-56CE-4D0D-B327-8C04D42DCD89}" type="presParOf" srcId="{77E3A92C-F07E-462E-9966-FA1E1238BBBB}" destId="{C82307A5-028B-427B-89AF-9268C7C28243}" srcOrd="2" destOrd="0" presId="urn:microsoft.com/office/officeart/2018/5/layout/IconLeafLabelList"/>
    <dgm:cxn modelId="{34FA7680-FF4E-4152-9419-C64DE77C1552}" type="presParOf" srcId="{77E3A92C-F07E-462E-9966-FA1E1238BBBB}" destId="{E70C894A-6142-43BD-BF14-04619993FD2E}" srcOrd="3" destOrd="0" presId="urn:microsoft.com/office/officeart/2018/5/layout/IconLeafLabelList"/>
    <dgm:cxn modelId="{243CB034-FA70-4873-A996-BF3B0E68876A}" type="presParOf" srcId="{24816932-3F55-45A2-AE30-3086BCE18140}" destId="{5D2D99AB-B940-4213-905F-FBB5801CCF17}" srcOrd="1" destOrd="0" presId="urn:microsoft.com/office/officeart/2018/5/layout/IconLeafLabelList"/>
    <dgm:cxn modelId="{43872447-870A-4932-ACF0-CC6D1B3B8827}" type="presParOf" srcId="{24816932-3F55-45A2-AE30-3086BCE18140}" destId="{F981E028-74DC-41F9-B776-D300F3BBD533}" srcOrd="2" destOrd="0" presId="urn:microsoft.com/office/officeart/2018/5/layout/IconLeafLabelList"/>
    <dgm:cxn modelId="{687EB767-7B33-4A26-AE76-277AFEFC7261}" type="presParOf" srcId="{F981E028-74DC-41F9-B776-D300F3BBD533}" destId="{3CFAC62C-43E0-4C64-A87A-379E188F090B}" srcOrd="0" destOrd="0" presId="urn:microsoft.com/office/officeart/2018/5/layout/IconLeafLabelList"/>
    <dgm:cxn modelId="{799C3B46-F156-4BEE-8181-3774254A1289}" type="presParOf" srcId="{F981E028-74DC-41F9-B776-D300F3BBD533}" destId="{22FDF04A-6225-494A-9287-B62F4132F47F}" srcOrd="1" destOrd="0" presId="urn:microsoft.com/office/officeart/2018/5/layout/IconLeafLabelList"/>
    <dgm:cxn modelId="{8D51D9BF-D3C0-41A4-86F4-3BABD6576563}" type="presParOf" srcId="{F981E028-74DC-41F9-B776-D300F3BBD533}" destId="{4BA48466-52E5-43F3-8D2E-C1F846BF7621}" srcOrd="2" destOrd="0" presId="urn:microsoft.com/office/officeart/2018/5/layout/IconLeafLabelList"/>
    <dgm:cxn modelId="{E6B04DF0-DC54-43BF-B1AD-05BDCE93AD7C}" type="presParOf" srcId="{F981E028-74DC-41F9-B776-D300F3BBD533}" destId="{D8CA9A80-E340-477A-A5A4-4249C80397C9}" srcOrd="3" destOrd="0" presId="urn:microsoft.com/office/officeart/2018/5/layout/IconLeafLabelList"/>
    <dgm:cxn modelId="{3276908F-D812-48D7-A073-6EFA20F0E986}" type="presParOf" srcId="{24816932-3F55-45A2-AE30-3086BCE18140}" destId="{6A17623C-B7B2-4B75-AFC3-10F7F523D3C2}" srcOrd="3" destOrd="0" presId="urn:microsoft.com/office/officeart/2018/5/layout/IconLeafLabelList"/>
    <dgm:cxn modelId="{2FA8889A-B67D-4EE6-86CA-51A3391674D1}" type="presParOf" srcId="{24816932-3F55-45A2-AE30-3086BCE18140}" destId="{9C7DECEF-7827-4A47-92B2-8727F1624C17}" srcOrd="4" destOrd="0" presId="urn:microsoft.com/office/officeart/2018/5/layout/IconLeafLabelList"/>
    <dgm:cxn modelId="{A46F9EEB-72C4-4F6A-9B29-A11197CB2B76}" type="presParOf" srcId="{9C7DECEF-7827-4A47-92B2-8727F1624C17}" destId="{A860F0D5-4436-4931-8EB3-42A69EA4244F}" srcOrd="0" destOrd="0" presId="urn:microsoft.com/office/officeart/2018/5/layout/IconLeafLabelList"/>
    <dgm:cxn modelId="{E43162B5-7C11-4EB3-B79D-1409D23BB09D}" type="presParOf" srcId="{9C7DECEF-7827-4A47-92B2-8727F1624C17}" destId="{F5391C8B-6CD5-4144-B571-01DD49FAEFBD}" srcOrd="1" destOrd="0" presId="urn:microsoft.com/office/officeart/2018/5/layout/IconLeafLabelList"/>
    <dgm:cxn modelId="{4F494D64-EA89-4EBD-AF59-4B274C6AF5FB}" type="presParOf" srcId="{9C7DECEF-7827-4A47-92B2-8727F1624C17}" destId="{48615D51-D230-4588-AF04-914A7285EEED}" srcOrd="2" destOrd="0" presId="urn:microsoft.com/office/officeart/2018/5/layout/IconLeafLabelList"/>
    <dgm:cxn modelId="{AD64D924-A556-4482-A77E-A1D393E70B51}" type="presParOf" srcId="{9C7DECEF-7827-4A47-92B2-8727F1624C17}" destId="{AE4C7776-0DAE-4DE9-936B-F0D05FA7483B}" srcOrd="3" destOrd="0" presId="urn:microsoft.com/office/officeart/2018/5/layout/IconLeafLabelList"/>
    <dgm:cxn modelId="{B97A2E4D-788F-4076-839A-8238EF6B124A}" type="presParOf" srcId="{24816932-3F55-45A2-AE30-3086BCE18140}" destId="{52AA340F-22E8-472D-9B82-E4A70F1E9E30}" srcOrd="5" destOrd="0" presId="urn:microsoft.com/office/officeart/2018/5/layout/IconLeafLabelList"/>
    <dgm:cxn modelId="{25FC4C8E-4597-4E4B-8670-5B4A1092C038}" type="presParOf" srcId="{24816932-3F55-45A2-AE30-3086BCE18140}" destId="{C3D2476A-278B-4EC3-A8CA-CF0EC86B09F2}" srcOrd="6" destOrd="0" presId="urn:microsoft.com/office/officeart/2018/5/layout/IconLeafLabelList"/>
    <dgm:cxn modelId="{9C0364F3-9924-40AC-8D8F-280D7786242F}" type="presParOf" srcId="{C3D2476A-278B-4EC3-A8CA-CF0EC86B09F2}" destId="{EA1104E8-29D7-4105-B20B-977459A7A343}" srcOrd="0" destOrd="0" presId="urn:microsoft.com/office/officeart/2018/5/layout/IconLeafLabelList"/>
    <dgm:cxn modelId="{7E44EDE3-706C-4BEA-9A43-290730F328CA}" type="presParOf" srcId="{C3D2476A-278B-4EC3-A8CA-CF0EC86B09F2}" destId="{B562D7C2-48CB-47B1-96CD-3CCAB503347C}" srcOrd="1" destOrd="0" presId="urn:microsoft.com/office/officeart/2018/5/layout/IconLeafLabelList"/>
    <dgm:cxn modelId="{76D112FC-8455-4A16-95F0-B6688CFCC01E}" type="presParOf" srcId="{C3D2476A-278B-4EC3-A8CA-CF0EC86B09F2}" destId="{FBD7A9BE-601C-4EFC-AB49-C36980B25EB7}" srcOrd="2" destOrd="0" presId="urn:microsoft.com/office/officeart/2018/5/layout/IconLeafLabelList"/>
    <dgm:cxn modelId="{EF2264F4-3E10-43E2-AEF8-E44C56A32A17}" type="presParOf" srcId="{C3D2476A-278B-4EC3-A8CA-CF0EC86B09F2}" destId="{5044A99C-67B3-484C-94EC-6EE381E37F73}" srcOrd="3" destOrd="0" presId="urn:microsoft.com/office/officeart/2018/5/layout/IconLeafLabelList"/>
    <dgm:cxn modelId="{D3DB5E28-2850-4810-99DF-FCD39F4024DC}" type="presParOf" srcId="{24816932-3F55-45A2-AE30-3086BCE18140}" destId="{1FD8115D-878B-44E9-A443-50181C9CD8A6}" srcOrd="7" destOrd="0" presId="urn:microsoft.com/office/officeart/2018/5/layout/IconLeafLabelList"/>
    <dgm:cxn modelId="{CC623708-505B-48E3-B54B-C9BA5EF7A5DC}" type="presParOf" srcId="{24816932-3F55-45A2-AE30-3086BCE18140}" destId="{D5E7A02C-BCD9-4EC7-AA3C-91E2A548ACDE}" srcOrd="8" destOrd="0" presId="urn:microsoft.com/office/officeart/2018/5/layout/IconLeafLabelList"/>
    <dgm:cxn modelId="{94F930E9-18EB-4265-9243-04FD796BCC95}" type="presParOf" srcId="{D5E7A02C-BCD9-4EC7-AA3C-91E2A548ACDE}" destId="{222F82D6-E2E5-48B3-92E8-FC3FD4726E79}" srcOrd="0" destOrd="0" presId="urn:microsoft.com/office/officeart/2018/5/layout/IconLeafLabelList"/>
    <dgm:cxn modelId="{10E38873-9AAE-47F8-A722-C148545A6E7A}" type="presParOf" srcId="{D5E7A02C-BCD9-4EC7-AA3C-91E2A548ACDE}" destId="{68898A68-96DA-4295-B7F0-3C6C9D363DA3}" srcOrd="1" destOrd="0" presId="urn:microsoft.com/office/officeart/2018/5/layout/IconLeafLabelList"/>
    <dgm:cxn modelId="{51571987-D8BB-4A18-9D7E-541C3980F312}" type="presParOf" srcId="{D5E7A02C-BCD9-4EC7-AA3C-91E2A548ACDE}" destId="{268CB732-4764-404C-BA38-4A4781F4D9E4}" srcOrd="2" destOrd="0" presId="urn:microsoft.com/office/officeart/2018/5/layout/IconLeafLabelList"/>
    <dgm:cxn modelId="{95A21EC1-275C-4574-BCBF-ADA1E74E0686}" type="presParOf" srcId="{D5E7A02C-BCD9-4EC7-AA3C-91E2A548ACDE}" destId="{F506FBB9-9A5A-497B-90DC-B7C182E781E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D5B52-FD56-4A84-8FF1-8BC462D97D67}">
      <dsp:nvSpPr>
        <dsp:cNvPr id="0" name=""/>
        <dsp:cNvSpPr/>
      </dsp:nvSpPr>
      <dsp:spPr>
        <a:xfrm>
          <a:off x="547591" y="51384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0F779-4B25-4E51-B696-0072333D5297}">
      <dsp:nvSpPr>
        <dsp:cNvPr id="0" name=""/>
        <dsp:cNvSpPr/>
      </dsp:nvSpPr>
      <dsp:spPr>
        <a:xfrm>
          <a:off x="781592" y="74784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0C894A-6142-43BD-BF14-04619993FD2E}">
      <dsp:nvSpPr>
        <dsp:cNvPr id="0" name=""/>
        <dsp:cNvSpPr/>
      </dsp:nvSpPr>
      <dsp:spPr>
        <a:xfrm>
          <a:off x="196591" y="1953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i="0" kern="1200"/>
            <a:t>Abstract</a:t>
          </a:r>
          <a:endParaRPr lang="en-US" sz="2000" b="1" kern="1200"/>
        </a:p>
      </dsp:txBody>
      <dsp:txXfrm>
        <a:off x="196591" y="1953850"/>
        <a:ext cx="1800000" cy="720000"/>
      </dsp:txXfrm>
    </dsp:sp>
    <dsp:sp modelId="{3CFAC62C-43E0-4C64-A87A-379E188F090B}">
      <dsp:nvSpPr>
        <dsp:cNvPr id="0" name=""/>
        <dsp:cNvSpPr/>
      </dsp:nvSpPr>
      <dsp:spPr>
        <a:xfrm>
          <a:off x="2662592" y="513849"/>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DF04A-6225-494A-9287-B62F4132F47F}">
      <dsp:nvSpPr>
        <dsp:cNvPr id="0" name=""/>
        <dsp:cNvSpPr/>
      </dsp:nvSpPr>
      <dsp:spPr>
        <a:xfrm>
          <a:off x="2896592" y="74784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CA9A80-E340-477A-A5A4-4249C80397C9}">
      <dsp:nvSpPr>
        <dsp:cNvPr id="0" name=""/>
        <dsp:cNvSpPr/>
      </dsp:nvSpPr>
      <dsp:spPr>
        <a:xfrm>
          <a:off x="2311592" y="1953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i="0" kern="1200"/>
            <a:t>Introduction</a:t>
          </a:r>
          <a:endParaRPr lang="en-US" sz="2000" b="1" kern="1200"/>
        </a:p>
      </dsp:txBody>
      <dsp:txXfrm>
        <a:off x="2311592" y="1953850"/>
        <a:ext cx="1800000" cy="720000"/>
      </dsp:txXfrm>
    </dsp:sp>
    <dsp:sp modelId="{A860F0D5-4436-4931-8EB3-42A69EA4244F}">
      <dsp:nvSpPr>
        <dsp:cNvPr id="0" name=""/>
        <dsp:cNvSpPr/>
      </dsp:nvSpPr>
      <dsp:spPr>
        <a:xfrm>
          <a:off x="4777592" y="513849"/>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391C8B-6CD5-4144-B571-01DD49FAEFBD}">
      <dsp:nvSpPr>
        <dsp:cNvPr id="0" name=""/>
        <dsp:cNvSpPr/>
      </dsp:nvSpPr>
      <dsp:spPr>
        <a:xfrm>
          <a:off x="5011592" y="74784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C7776-0DAE-4DE9-936B-F0D05FA7483B}">
      <dsp:nvSpPr>
        <dsp:cNvPr id="0" name=""/>
        <dsp:cNvSpPr/>
      </dsp:nvSpPr>
      <dsp:spPr>
        <a:xfrm>
          <a:off x="4426592" y="1953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i="0" kern="1200"/>
            <a:t>Methodology</a:t>
          </a:r>
          <a:endParaRPr lang="en-US" sz="2000" b="1" kern="1200"/>
        </a:p>
      </dsp:txBody>
      <dsp:txXfrm>
        <a:off x="4426592" y="1953850"/>
        <a:ext cx="1800000" cy="720000"/>
      </dsp:txXfrm>
    </dsp:sp>
    <dsp:sp modelId="{EA1104E8-29D7-4105-B20B-977459A7A343}">
      <dsp:nvSpPr>
        <dsp:cNvPr id="0" name=""/>
        <dsp:cNvSpPr/>
      </dsp:nvSpPr>
      <dsp:spPr>
        <a:xfrm>
          <a:off x="6892592" y="513849"/>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2D7C2-48CB-47B1-96CD-3CCAB503347C}">
      <dsp:nvSpPr>
        <dsp:cNvPr id="0" name=""/>
        <dsp:cNvSpPr/>
      </dsp:nvSpPr>
      <dsp:spPr>
        <a:xfrm>
          <a:off x="7126592" y="74784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44A99C-67B3-484C-94EC-6EE381E37F73}">
      <dsp:nvSpPr>
        <dsp:cNvPr id="0" name=""/>
        <dsp:cNvSpPr/>
      </dsp:nvSpPr>
      <dsp:spPr>
        <a:xfrm>
          <a:off x="6541592" y="1953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i="0" kern="1200"/>
            <a:t>Result</a:t>
          </a:r>
          <a:endParaRPr lang="en-US" sz="2000" b="1" kern="1200"/>
        </a:p>
      </dsp:txBody>
      <dsp:txXfrm>
        <a:off x="6541592" y="1953850"/>
        <a:ext cx="1800000" cy="720000"/>
      </dsp:txXfrm>
    </dsp:sp>
    <dsp:sp modelId="{222F82D6-E2E5-48B3-92E8-FC3FD4726E79}">
      <dsp:nvSpPr>
        <dsp:cNvPr id="0" name=""/>
        <dsp:cNvSpPr/>
      </dsp:nvSpPr>
      <dsp:spPr>
        <a:xfrm>
          <a:off x="9007592" y="513849"/>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98A68-96DA-4295-B7F0-3C6C9D363DA3}">
      <dsp:nvSpPr>
        <dsp:cNvPr id="0" name=""/>
        <dsp:cNvSpPr/>
      </dsp:nvSpPr>
      <dsp:spPr>
        <a:xfrm>
          <a:off x="9241592" y="74784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06FBB9-9A5A-497B-90DC-B7C182E781E4}">
      <dsp:nvSpPr>
        <dsp:cNvPr id="0" name=""/>
        <dsp:cNvSpPr/>
      </dsp:nvSpPr>
      <dsp:spPr>
        <a:xfrm>
          <a:off x="8656592" y="195385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i="0" kern="1200"/>
            <a:t>Conclusion</a:t>
          </a:r>
          <a:endParaRPr lang="en-US" sz="2000" b="1" kern="1200"/>
        </a:p>
      </dsp:txBody>
      <dsp:txXfrm>
        <a:off x="8656592" y="195385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DDA89-97FA-4F4B-930C-C2F2D8C99B54}"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CDBB1-45D5-46EE-ABB9-50F6D9CCC34C}" type="slidenum">
              <a:rPr lang="en-US" smtClean="0"/>
              <a:t>‹#›</a:t>
            </a:fld>
            <a:endParaRPr lang="en-US"/>
          </a:p>
        </p:txBody>
      </p:sp>
    </p:spTree>
    <p:extLst>
      <p:ext uri="{BB962C8B-B14F-4D97-AF65-F5344CB8AC3E}">
        <p14:creationId xmlns:p14="http://schemas.microsoft.com/office/powerpoint/2010/main" val="78113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Inter"/>
              </a:rPr>
              <a:t>Pooling</a:t>
            </a:r>
            <a:r>
              <a:rPr lang="en-US" b="0" i="0" dirty="0">
                <a:effectLst/>
                <a:latin typeface="Inter"/>
              </a:rPr>
              <a:t> is nothing other than down sampling of an image.</a:t>
            </a:r>
          </a:p>
          <a:p>
            <a:endParaRPr lang="en-US" b="0" i="0" dirty="0">
              <a:effectLst/>
              <a:latin typeface="Inter"/>
            </a:endParaRPr>
          </a:p>
          <a:p>
            <a:r>
              <a:rPr lang="en-US" b="0" i="0" dirty="0">
                <a:solidFill>
                  <a:srgbClr val="BDC1C6"/>
                </a:solidFill>
                <a:effectLst/>
                <a:latin typeface="arial" panose="020B0604020202020204" pitchFamily="34" charset="0"/>
              </a:rPr>
              <a:t>Fully-connected layers, also known as linear layers, </a:t>
            </a:r>
            <a:r>
              <a:rPr lang="en-US" b="1" i="0" dirty="0">
                <a:solidFill>
                  <a:srgbClr val="BDC1C6"/>
                </a:solidFill>
                <a:effectLst/>
                <a:latin typeface="arial" panose="020B0604020202020204" pitchFamily="34" charset="0"/>
              </a:rPr>
              <a:t>connect every input neuron to every output neuron and are commonly used in neural networks</a:t>
            </a:r>
            <a:r>
              <a:rPr lang="en-US" b="0" i="0" dirty="0">
                <a:solidFill>
                  <a:srgbClr val="BDC1C6"/>
                </a:solidFill>
                <a:effectLst/>
                <a:latin typeface="arial" panose="020B0604020202020204" pitchFamily="34" charset="0"/>
              </a:rPr>
              <a:t>.</a:t>
            </a:r>
          </a:p>
          <a:p>
            <a:endParaRPr lang="en-US" b="0" i="0" dirty="0">
              <a:solidFill>
                <a:srgbClr val="BDC1C6"/>
              </a:solidFill>
              <a:effectLst/>
              <a:latin typeface="arial" panose="020B0604020202020204" pitchFamily="34" charset="0"/>
            </a:endParaRPr>
          </a:p>
          <a:p>
            <a:r>
              <a:rPr lang="en-US" b="0" i="0" dirty="0">
                <a:solidFill>
                  <a:srgbClr val="BDC1C6"/>
                </a:solidFill>
                <a:effectLst/>
                <a:latin typeface="arial" panose="020B0604020202020204" pitchFamily="34" charset="0"/>
              </a:rPr>
              <a:t>The activation function </a:t>
            </a:r>
            <a:r>
              <a:rPr lang="en-US" b="1" i="0" dirty="0">
                <a:solidFill>
                  <a:srgbClr val="BDC1C6"/>
                </a:solidFill>
                <a:effectLst/>
                <a:latin typeface="arial" panose="020B0604020202020204" pitchFamily="34" charset="0"/>
              </a:rPr>
              <a:t>compares the input value to a threshold value</a:t>
            </a:r>
            <a:r>
              <a:rPr lang="en-US" b="0" i="0" dirty="0">
                <a:solidFill>
                  <a:srgbClr val="BDC1C6"/>
                </a:solidFill>
                <a:effectLst/>
                <a:latin typeface="arial" panose="020B0604020202020204" pitchFamily="34" charset="0"/>
              </a:rPr>
              <a:t>. If the input value is greater than the threshold value, the neuron is activated. It's disabled if the input value is less than the threshold value, which means its output isn't sent on to the next or hidden layer.</a:t>
            </a:r>
            <a:endParaRPr lang="en-US" b="0" i="0" dirty="0">
              <a:solidFill>
                <a:srgbClr val="BDC1C6"/>
              </a:solidFill>
              <a:effectLst/>
              <a:latin typeface="Inter"/>
            </a:endParaRPr>
          </a:p>
        </p:txBody>
      </p:sp>
      <p:sp>
        <p:nvSpPr>
          <p:cNvPr id="4" name="Slide Number Placeholder 3"/>
          <p:cNvSpPr>
            <a:spLocks noGrp="1"/>
          </p:cNvSpPr>
          <p:nvPr>
            <p:ph type="sldNum" sz="quarter" idx="5"/>
          </p:nvPr>
        </p:nvSpPr>
        <p:spPr/>
        <p:txBody>
          <a:bodyPr/>
          <a:lstStyle/>
          <a:p>
            <a:fld id="{CD5CDBB1-45D5-46EE-ABB9-50F6D9CCC34C}" type="slidenum">
              <a:rPr lang="en-US" smtClean="0"/>
              <a:t>10</a:t>
            </a:fld>
            <a:endParaRPr lang="en-US"/>
          </a:p>
        </p:txBody>
      </p:sp>
    </p:spTree>
    <p:extLst>
      <p:ext uri="{BB962C8B-B14F-4D97-AF65-F5344CB8AC3E}">
        <p14:creationId xmlns:p14="http://schemas.microsoft.com/office/powerpoint/2010/main" val="376423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Inter"/>
              </a:rPr>
              <a:t>Pooling</a:t>
            </a:r>
            <a:r>
              <a:rPr lang="en-US" b="0" i="0" dirty="0">
                <a:effectLst/>
                <a:latin typeface="Inter"/>
              </a:rPr>
              <a:t> is nothing other than down sampling of an image.</a:t>
            </a:r>
          </a:p>
          <a:p>
            <a:endParaRPr lang="en-US" b="0" i="0" dirty="0">
              <a:effectLst/>
              <a:latin typeface="Inter"/>
            </a:endParaRPr>
          </a:p>
          <a:p>
            <a:r>
              <a:rPr lang="en-US" b="0" i="0" dirty="0">
                <a:solidFill>
                  <a:srgbClr val="BDC1C6"/>
                </a:solidFill>
                <a:effectLst/>
                <a:latin typeface="arial" panose="020B0604020202020204" pitchFamily="34" charset="0"/>
              </a:rPr>
              <a:t>Fully-connected layers, also known as linear layers, </a:t>
            </a:r>
            <a:r>
              <a:rPr lang="en-US" b="1" i="0" dirty="0">
                <a:solidFill>
                  <a:srgbClr val="BDC1C6"/>
                </a:solidFill>
                <a:effectLst/>
                <a:latin typeface="arial" panose="020B0604020202020204" pitchFamily="34" charset="0"/>
              </a:rPr>
              <a:t>connect every input neuron to every output neuron and are commonly used in neural networks</a:t>
            </a:r>
            <a:r>
              <a:rPr lang="en-US" b="0" i="0" dirty="0">
                <a:solidFill>
                  <a:srgbClr val="BDC1C6"/>
                </a:solidFill>
                <a:effectLst/>
                <a:latin typeface="arial" panose="020B0604020202020204" pitchFamily="34" charset="0"/>
              </a:rPr>
              <a:t>.</a:t>
            </a:r>
          </a:p>
          <a:p>
            <a:endParaRPr lang="en-US" b="0" i="0" dirty="0">
              <a:solidFill>
                <a:srgbClr val="BDC1C6"/>
              </a:solidFill>
              <a:effectLst/>
              <a:latin typeface="arial" panose="020B0604020202020204" pitchFamily="34" charset="0"/>
            </a:endParaRPr>
          </a:p>
          <a:p>
            <a:r>
              <a:rPr lang="en-US" b="0" i="0" dirty="0">
                <a:solidFill>
                  <a:srgbClr val="BDC1C6"/>
                </a:solidFill>
                <a:effectLst/>
                <a:latin typeface="arial" panose="020B0604020202020204" pitchFamily="34" charset="0"/>
              </a:rPr>
              <a:t>The activation function </a:t>
            </a:r>
            <a:r>
              <a:rPr lang="en-US" b="1" i="0" dirty="0">
                <a:solidFill>
                  <a:srgbClr val="BDC1C6"/>
                </a:solidFill>
                <a:effectLst/>
                <a:latin typeface="arial" panose="020B0604020202020204" pitchFamily="34" charset="0"/>
              </a:rPr>
              <a:t>compares the input value to a threshold value</a:t>
            </a:r>
            <a:r>
              <a:rPr lang="en-US" b="0" i="0" dirty="0">
                <a:solidFill>
                  <a:srgbClr val="BDC1C6"/>
                </a:solidFill>
                <a:effectLst/>
                <a:latin typeface="arial" panose="020B0604020202020204" pitchFamily="34" charset="0"/>
              </a:rPr>
              <a:t>. If the input value is greater than the threshold value, the neuron is activated. It's disabled if the input value is less than the threshold value, which means its output isn't sent on to the next or hidden layer.</a:t>
            </a:r>
            <a:endParaRPr lang="en-US" b="0" i="0" dirty="0">
              <a:solidFill>
                <a:srgbClr val="BDC1C6"/>
              </a:solidFill>
              <a:effectLst/>
              <a:latin typeface="Inter"/>
            </a:endParaRPr>
          </a:p>
        </p:txBody>
      </p:sp>
      <p:sp>
        <p:nvSpPr>
          <p:cNvPr id="4" name="Slide Number Placeholder 3"/>
          <p:cNvSpPr>
            <a:spLocks noGrp="1"/>
          </p:cNvSpPr>
          <p:nvPr>
            <p:ph type="sldNum" sz="quarter" idx="5"/>
          </p:nvPr>
        </p:nvSpPr>
        <p:spPr/>
        <p:txBody>
          <a:bodyPr/>
          <a:lstStyle/>
          <a:p>
            <a:fld id="{CD5CDBB1-45D5-46EE-ABB9-50F6D9CCC34C}" type="slidenum">
              <a:rPr lang="en-US" smtClean="0"/>
              <a:t>17</a:t>
            </a:fld>
            <a:endParaRPr lang="en-US"/>
          </a:p>
        </p:txBody>
      </p:sp>
    </p:spTree>
    <p:extLst>
      <p:ext uri="{BB962C8B-B14F-4D97-AF65-F5344CB8AC3E}">
        <p14:creationId xmlns:p14="http://schemas.microsoft.com/office/powerpoint/2010/main" val="22841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12/6/2022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7299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469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27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32758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47302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70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21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58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18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26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12/6/2022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17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12/6/2022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22224641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Cross 1032">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7847"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C75C640-C3B6-78E6-5511-78BA8A714E3B}"/>
              </a:ext>
            </a:extLst>
          </p:cNvPr>
          <p:cNvSpPr>
            <a:spLocks noGrp="1"/>
          </p:cNvSpPr>
          <p:nvPr>
            <p:ph type="ctrTitle"/>
          </p:nvPr>
        </p:nvSpPr>
        <p:spPr>
          <a:xfrm>
            <a:off x="4621030" y="976630"/>
            <a:ext cx="6518647" cy="2722164"/>
          </a:xfrm>
        </p:spPr>
        <p:txBody>
          <a:bodyPr>
            <a:normAutofit/>
          </a:bodyPr>
          <a:lstStyle/>
          <a:p>
            <a:r>
              <a:rPr lang="en-US" b="1" dirty="0">
                <a:latin typeface="+mn-lt"/>
              </a:rPr>
              <a:t>Age &amp; Gender Detection</a:t>
            </a:r>
            <a:endParaRPr lang="en-US" dirty="0"/>
          </a:p>
        </p:txBody>
      </p:sp>
      <p:sp>
        <p:nvSpPr>
          <p:cNvPr id="5" name="Subtitle 4">
            <a:extLst>
              <a:ext uri="{FF2B5EF4-FFF2-40B4-BE49-F238E27FC236}">
                <a16:creationId xmlns:a16="http://schemas.microsoft.com/office/drawing/2014/main" id="{7E342120-642B-653B-227A-9B4672B71F82}"/>
              </a:ext>
            </a:extLst>
          </p:cNvPr>
          <p:cNvSpPr>
            <a:spLocks noGrp="1"/>
          </p:cNvSpPr>
          <p:nvPr>
            <p:ph type="subTitle" idx="1"/>
          </p:nvPr>
        </p:nvSpPr>
        <p:spPr>
          <a:xfrm>
            <a:off x="4621030" y="4087830"/>
            <a:ext cx="7492312" cy="1651820"/>
          </a:xfrm>
        </p:spPr>
        <p:txBody>
          <a:bodyPr>
            <a:normAutofit/>
          </a:bodyPr>
          <a:lstStyle/>
          <a:p>
            <a:pPr>
              <a:lnSpc>
                <a:spcPct val="90000"/>
              </a:lnSpc>
            </a:pPr>
            <a:r>
              <a:rPr lang="en-US" b="1" dirty="0"/>
              <a:t>Presented By - Kartik Khare</a:t>
            </a:r>
          </a:p>
          <a:p>
            <a:pPr>
              <a:lnSpc>
                <a:spcPct val="90000"/>
              </a:lnSpc>
            </a:pPr>
            <a:r>
              <a:rPr lang="en-US" b="1" dirty="0"/>
              <a:t>Presented To - Mr. Manish Gupta (Assistant Professor)</a:t>
            </a:r>
          </a:p>
        </p:txBody>
      </p:sp>
      <p:pic>
        <p:nvPicPr>
          <p:cNvPr id="1026" name="Picture 2" descr="Amity University, Noida - Wikipedia">
            <a:extLst>
              <a:ext uri="{FF2B5EF4-FFF2-40B4-BE49-F238E27FC236}">
                <a16:creationId xmlns:a16="http://schemas.microsoft.com/office/drawing/2014/main" id="{3F1034BF-2F17-38F8-0B5E-ECCF24CF7E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665" y="2209731"/>
            <a:ext cx="2061738" cy="243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80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FF3D-9F0B-ABC1-ACEC-9178D1241D64}"/>
              </a:ext>
            </a:extLst>
          </p:cNvPr>
          <p:cNvSpPr>
            <a:spLocks noGrp="1"/>
          </p:cNvSpPr>
          <p:nvPr>
            <p:ph type="title"/>
          </p:nvPr>
        </p:nvSpPr>
        <p:spPr>
          <a:xfrm>
            <a:off x="481173" y="720601"/>
            <a:ext cx="5614827" cy="879016"/>
          </a:xfrm>
        </p:spPr>
        <p:txBody>
          <a:bodyPr>
            <a:normAutofit/>
          </a:bodyPr>
          <a:lstStyle/>
          <a:p>
            <a:r>
              <a:rPr lang="en-US" sz="4000" b="1" dirty="0">
                <a:highlight>
                  <a:srgbClr val="C0C0C0"/>
                </a:highlight>
                <a:cs typeface="Calibri" panose="020F0502020204030204" pitchFamily="34" charset="0"/>
              </a:rPr>
              <a:t>Research Methodology</a:t>
            </a:r>
          </a:p>
        </p:txBody>
      </p:sp>
      <p:sp>
        <p:nvSpPr>
          <p:cNvPr id="3" name="Content Placeholder 2">
            <a:extLst>
              <a:ext uri="{FF2B5EF4-FFF2-40B4-BE49-F238E27FC236}">
                <a16:creationId xmlns:a16="http://schemas.microsoft.com/office/drawing/2014/main" id="{8E31C474-9173-DDAD-1035-B9C8CA8AAF07}"/>
              </a:ext>
            </a:extLst>
          </p:cNvPr>
          <p:cNvSpPr>
            <a:spLocks noGrp="1"/>
          </p:cNvSpPr>
          <p:nvPr>
            <p:ph idx="1"/>
          </p:nvPr>
        </p:nvSpPr>
        <p:spPr>
          <a:xfrm>
            <a:off x="565150" y="1696028"/>
            <a:ext cx="10678238" cy="4622346"/>
          </a:xfrm>
        </p:spPr>
        <p:txBody>
          <a:bodyPr>
            <a:noAutofit/>
          </a:bodyPr>
          <a:lstStyle/>
          <a:p>
            <a:pPr algn="just"/>
            <a:r>
              <a:rPr lang="en-US" sz="2200" b="1" dirty="0"/>
              <a:t>Convolutional neural networks are one of the most common types of neural networks used for image recognition and classification.</a:t>
            </a:r>
          </a:p>
          <a:p>
            <a:pPr algn="just"/>
            <a:r>
              <a:rPr lang="en-US" sz="2200" b="1" dirty="0"/>
              <a:t>CNNs are composed of alternating S-layers and C-layers, known as convolution and sub-sampling, with one or more fully connected layers (FC) at the ends. Convolutional Neural Networks are a type of multi-layer neural network that, in shape, structure, and learning philosophy, follow the path of its predecessor recognition. Traditionally, neural networks convert input data into a one-dimensional vector and can perform feature extraction as well as classification. The input layer is fed images that have been normalized and are all the same size.</a:t>
            </a:r>
          </a:p>
          <a:p>
            <a:r>
              <a:rPr lang="en-US" sz="2200" b="1" dirty="0"/>
              <a:t>To classify an object with probabilistic values, each input image will be passed through a series of convolution layers with filters (Kernels), </a:t>
            </a:r>
            <a:r>
              <a:rPr lang="en-US" sz="2200" b="1" dirty="0">
                <a:highlight>
                  <a:srgbClr val="FFFF00"/>
                </a:highlight>
              </a:rPr>
              <a:t>Pooling</a:t>
            </a:r>
            <a:r>
              <a:rPr lang="en-US" sz="2200" b="1" dirty="0"/>
              <a:t>, </a:t>
            </a:r>
            <a:r>
              <a:rPr lang="en-US" sz="2200" b="1" dirty="0">
                <a:highlight>
                  <a:srgbClr val="FFFF00"/>
                </a:highlight>
              </a:rPr>
              <a:t>fully connected layers</a:t>
            </a:r>
            <a:r>
              <a:rPr lang="en-US" sz="2200" b="1" dirty="0"/>
              <a:t> (FC) and an </a:t>
            </a:r>
            <a:r>
              <a:rPr lang="en-US" sz="2200" b="1" dirty="0">
                <a:highlight>
                  <a:srgbClr val="FFFF00"/>
                </a:highlight>
              </a:rPr>
              <a:t>activation function</a:t>
            </a:r>
            <a:r>
              <a:rPr lang="en-US" sz="2200" b="1" dirty="0"/>
              <a:t>.</a:t>
            </a:r>
          </a:p>
        </p:txBody>
      </p:sp>
    </p:spTree>
    <p:extLst>
      <p:ext uri="{BB962C8B-B14F-4D97-AF65-F5344CB8AC3E}">
        <p14:creationId xmlns:p14="http://schemas.microsoft.com/office/powerpoint/2010/main" val="92491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788D2-4221-E368-ED74-D50CF2CF03B3}"/>
              </a:ext>
            </a:extLst>
          </p:cNvPr>
          <p:cNvSpPr>
            <a:spLocks noGrp="1"/>
          </p:cNvSpPr>
          <p:nvPr>
            <p:ph idx="1"/>
          </p:nvPr>
        </p:nvSpPr>
        <p:spPr>
          <a:xfrm>
            <a:off x="574674" y="1276350"/>
            <a:ext cx="10702925" cy="4718174"/>
          </a:xfrm>
        </p:spPr>
        <p:txBody>
          <a:bodyPr>
            <a:normAutofit/>
          </a:bodyPr>
          <a:lstStyle/>
          <a:p>
            <a:pPr algn="just"/>
            <a:r>
              <a:rPr lang="en-US" b="1" dirty="0"/>
              <a:t>Our proposed network architecture is used throughout our experiments for age and gender classification. The network is made up of only three convolutional layers and two fully connected layers with a small number of neurons. This is in comparison to the much larger architectures used. We chose a smaller network design to reduce the risk of overfitting as well as the nature of the problems we are attempting to solve: age classification on the </a:t>
            </a:r>
            <a:r>
              <a:rPr lang="en-US" b="1" dirty="0" err="1"/>
              <a:t>Adience</a:t>
            </a:r>
            <a:r>
              <a:rPr lang="en-US" b="1" dirty="0"/>
              <a:t> set requires distinguishing between six age classes; gender only two.</a:t>
            </a:r>
          </a:p>
          <a:p>
            <a:pPr algn="just"/>
            <a:r>
              <a:rPr lang="en-US" b="1" dirty="0"/>
              <a:t>The network directly processes all three color channels. Images are first rescaled to 256 x 256 before being fed to the network with a crop of 227 x 227. Following that, the three subsequent convolutional layers are defined as follows:</a:t>
            </a:r>
          </a:p>
        </p:txBody>
      </p:sp>
    </p:spTree>
    <p:extLst>
      <p:ext uri="{BB962C8B-B14F-4D97-AF65-F5344CB8AC3E}">
        <p14:creationId xmlns:p14="http://schemas.microsoft.com/office/powerpoint/2010/main" val="302053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030">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Cross 1032">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34">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6" name="Rectangle 1036">
            <a:extLst>
              <a:ext uri="{FF2B5EF4-FFF2-40B4-BE49-F238E27FC236}">
                <a16:creationId xmlns:a16="http://schemas.microsoft.com/office/drawing/2014/main" id="{F6747103-26DE-C441-9AEF-B6F786FC1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does a CNN work? - YouTube">
            <a:extLst>
              <a:ext uri="{FF2B5EF4-FFF2-40B4-BE49-F238E27FC236}">
                <a16:creationId xmlns:a16="http://schemas.microsoft.com/office/drawing/2014/main" id="{356E17B9-580D-0FD2-147F-F65A762AD34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7" name="Cross 1038">
            <a:extLst>
              <a:ext uri="{FF2B5EF4-FFF2-40B4-BE49-F238E27FC236}">
                <a16:creationId xmlns:a16="http://schemas.microsoft.com/office/drawing/2014/main" id="{FE2AAEE2-FB25-044E-8D65-9194739B9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0">
            <a:extLst>
              <a:ext uri="{FF2B5EF4-FFF2-40B4-BE49-F238E27FC236}">
                <a16:creationId xmlns:a16="http://schemas.microsoft.com/office/drawing/2014/main" id="{C5CBD23B-E519-9949-AB52-F9A703F47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57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1DE01-E1E5-8AC8-02F9-0789626F5DDA}"/>
              </a:ext>
            </a:extLst>
          </p:cNvPr>
          <p:cNvSpPr>
            <a:spLocks noGrp="1"/>
          </p:cNvSpPr>
          <p:nvPr>
            <p:ph idx="1"/>
          </p:nvPr>
        </p:nvSpPr>
        <p:spPr>
          <a:xfrm>
            <a:off x="631824" y="1310513"/>
            <a:ext cx="10131425" cy="4756912"/>
          </a:xfrm>
        </p:spPr>
        <p:txBody>
          <a:bodyPr>
            <a:normAutofit/>
          </a:bodyPr>
          <a:lstStyle/>
          <a:p>
            <a:pPr marL="0" indent="0" algn="just">
              <a:buNone/>
            </a:pPr>
            <a:r>
              <a:rPr lang="en-US" b="1" dirty="0"/>
              <a:t>1. In the first convolutional layer, 96 filters of 3747 pixels are applied to the input, followed by a rectified linear operator (</a:t>
            </a:r>
            <a:r>
              <a:rPr lang="en-US" b="1" dirty="0" err="1"/>
              <a:t>ReLU</a:t>
            </a:r>
            <a:r>
              <a:rPr lang="en-US" b="1" dirty="0"/>
              <a:t>), a max pooling layer with the maximum value of 3x3 regions with two pixel strides, and a local response normalization layer.</a:t>
            </a:r>
          </a:p>
          <a:p>
            <a:pPr marL="0" indent="0" algn="just">
              <a:buNone/>
            </a:pPr>
            <a:r>
              <a:rPr lang="en-US" b="1" dirty="0"/>
              <a:t>2. The previous layer's 96 x 28 x 28 output is then processed by the second convolutional layer, which contains 256 filters of size 96 x 5 x 5 pixels. Following this, </a:t>
            </a:r>
            <a:r>
              <a:rPr lang="en-US" b="1" dirty="0" err="1"/>
              <a:t>ReLU</a:t>
            </a:r>
            <a:r>
              <a:rPr lang="en-US" b="1" dirty="0"/>
              <a:t>, a max pooling layer, and a local response normalization layer with the same hyper parameters as before are applied.</a:t>
            </a:r>
          </a:p>
          <a:p>
            <a:pPr marL="0" indent="0" algn="just">
              <a:buNone/>
            </a:pPr>
            <a:r>
              <a:rPr lang="en-US" b="1" dirty="0"/>
              <a:t>3. Finally, the third and final convolutional layer applies a set of 384 filters of size 256 x 3 x 3 pixels to the 256 x 14 x 14 blob, followed by </a:t>
            </a:r>
            <a:r>
              <a:rPr lang="en-US" b="1" dirty="0" err="1"/>
              <a:t>ReLU</a:t>
            </a:r>
            <a:r>
              <a:rPr lang="en-US" b="1" dirty="0"/>
              <a:t> and a max pooling layer.</a:t>
            </a:r>
          </a:p>
        </p:txBody>
      </p:sp>
    </p:spTree>
    <p:extLst>
      <p:ext uri="{BB962C8B-B14F-4D97-AF65-F5344CB8AC3E}">
        <p14:creationId xmlns:p14="http://schemas.microsoft.com/office/powerpoint/2010/main" val="213185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90B1D-E615-9C47-7933-694B92E21B8A}"/>
              </a:ext>
            </a:extLst>
          </p:cNvPr>
          <p:cNvSpPr>
            <a:spLocks noGrp="1"/>
          </p:cNvSpPr>
          <p:nvPr>
            <p:ph idx="1"/>
          </p:nvPr>
        </p:nvSpPr>
        <p:spPr>
          <a:xfrm>
            <a:off x="565149" y="1381125"/>
            <a:ext cx="10512425" cy="4499099"/>
          </a:xfrm>
        </p:spPr>
        <p:txBody>
          <a:bodyPr>
            <a:normAutofit/>
          </a:bodyPr>
          <a:lstStyle/>
          <a:p>
            <a:pPr marL="0" indent="0" algn="just">
              <a:buNone/>
            </a:pPr>
            <a:r>
              <a:rPr lang="en-US" b="1" dirty="0"/>
              <a:t>4. The fully connected layers that follow are then defined as:</a:t>
            </a:r>
          </a:p>
          <a:p>
            <a:pPr marL="457200" indent="-457200" algn="just">
              <a:buFont typeface="+mj-lt"/>
              <a:buAutoNum type="alphaLcPeriod"/>
            </a:pPr>
            <a:r>
              <a:rPr lang="en-US" b="1" dirty="0"/>
              <a:t>A first fully connected layer with 512 neurons that receives the output of the third convolutional layer, followed by a </a:t>
            </a:r>
            <a:r>
              <a:rPr lang="en-US" b="1" dirty="0" err="1"/>
              <a:t>ReLU</a:t>
            </a:r>
            <a:r>
              <a:rPr lang="en-US" b="1" dirty="0"/>
              <a:t> and a dropout layer.</a:t>
            </a:r>
          </a:p>
          <a:p>
            <a:pPr marL="457200" indent="-457200" algn="just">
              <a:buFont typeface="+mj-lt"/>
              <a:buAutoNum type="alphaLcPeriod"/>
            </a:pPr>
            <a:r>
              <a:rPr lang="en-US" b="1" dirty="0"/>
              <a:t>A second fully connected layer that receives the first fully connected layer's 512- dimensional output and contains 512 neurons again, followed by a </a:t>
            </a:r>
            <a:r>
              <a:rPr lang="en-US" b="1" dirty="0" err="1"/>
              <a:t>ReLU</a:t>
            </a:r>
            <a:r>
              <a:rPr lang="en-US" b="1" dirty="0"/>
              <a:t> and a dropout layer.</a:t>
            </a:r>
          </a:p>
          <a:p>
            <a:pPr marL="457200" indent="-457200" algn="just">
              <a:buFont typeface="+mj-lt"/>
              <a:buAutoNum type="alphaLcPeriod"/>
            </a:pPr>
            <a:r>
              <a:rPr lang="en-US" b="1" dirty="0"/>
              <a:t>A third, fully connected layer that maps to the final age or gender classes.</a:t>
            </a:r>
          </a:p>
          <a:p>
            <a:pPr marL="0" indent="0" algn="just">
              <a:buNone/>
            </a:pPr>
            <a:r>
              <a:rPr lang="en-US" b="1" dirty="0"/>
              <a:t>5. Finally, the last fully connected layer's output is fed into a </a:t>
            </a:r>
            <a:r>
              <a:rPr lang="en-US" b="1" dirty="0" err="1"/>
              <a:t>softmax</a:t>
            </a:r>
            <a:r>
              <a:rPr lang="en-US" b="1" dirty="0"/>
              <a:t> layer, which assigns a probability to each class. The prediction is made by selecting the class with the </a:t>
            </a:r>
            <a:r>
              <a:rPr lang="en-US" b="1" dirty="0" err="1"/>
              <a:t>gre</a:t>
            </a:r>
            <a:endParaRPr lang="en-US" b="1" dirty="0"/>
          </a:p>
        </p:txBody>
      </p:sp>
    </p:spTree>
    <p:extLst>
      <p:ext uri="{BB962C8B-B14F-4D97-AF65-F5344CB8AC3E}">
        <p14:creationId xmlns:p14="http://schemas.microsoft.com/office/powerpoint/2010/main" val="400336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A60E-602E-3BA1-E2B3-3328F00F8281}"/>
              </a:ext>
            </a:extLst>
          </p:cNvPr>
          <p:cNvSpPr>
            <a:spLocks noGrp="1"/>
          </p:cNvSpPr>
          <p:nvPr>
            <p:ph type="title"/>
          </p:nvPr>
        </p:nvSpPr>
        <p:spPr>
          <a:xfrm>
            <a:off x="0" y="-83976"/>
            <a:ext cx="12192000" cy="6941977"/>
          </a:xfrm>
          <a:solidFill>
            <a:schemeClr val="tx1"/>
          </a:solidFill>
        </p:spPr>
        <p:txBody>
          <a:bodyPr/>
          <a:lstStyle/>
          <a:p>
            <a:endParaRPr lang="en-US" dirty="0"/>
          </a:p>
        </p:txBody>
      </p:sp>
      <p:pic>
        <p:nvPicPr>
          <p:cNvPr id="4" name="Content Placeholder 3" descr="Diagram&#10;&#10;Description automatically generated">
            <a:extLst>
              <a:ext uri="{FF2B5EF4-FFF2-40B4-BE49-F238E27FC236}">
                <a16:creationId xmlns:a16="http://schemas.microsoft.com/office/drawing/2014/main" id="{BDC33004-9790-D366-9439-3E2827D8D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7689" y="-83976"/>
            <a:ext cx="4416622" cy="6941977"/>
          </a:xfrm>
          <a:prstGeom prst="rect">
            <a:avLst/>
          </a:prstGeom>
        </p:spPr>
      </p:pic>
    </p:spTree>
    <p:extLst>
      <p:ext uri="{BB962C8B-B14F-4D97-AF65-F5344CB8AC3E}">
        <p14:creationId xmlns:p14="http://schemas.microsoft.com/office/powerpoint/2010/main" val="3032599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C6268-9890-FD19-A84E-82D2EC46D259}"/>
              </a:ext>
            </a:extLst>
          </p:cNvPr>
          <p:cNvSpPr>
            <a:spLocks noGrp="1"/>
          </p:cNvSpPr>
          <p:nvPr>
            <p:ph type="title"/>
          </p:nvPr>
        </p:nvSpPr>
        <p:spPr>
          <a:xfrm>
            <a:off x="9534432" y="114524"/>
            <a:ext cx="1683901" cy="869885"/>
          </a:xfrm>
        </p:spPr>
        <p:txBody>
          <a:bodyPr>
            <a:normAutofit/>
          </a:bodyPr>
          <a:lstStyle/>
          <a:p>
            <a:r>
              <a:rPr lang="en-US" sz="4000" b="1" dirty="0">
                <a:highlight>
                  <a:srgbClr val="C0C0C0"/>
                </a:highlight>
              </a:rPr>
              <a:t>Result</a:t>
            </a:r>
          </a:p>
        </p:txBody>
      </p:sp>
      <p:sp>
        <p:nvSpPr>
          <p:cNvPr id="3" name="Content Placeholder 2">
            <a:extLst>
              <a:ext uri="{FF2B5EF4-FFF2-40B4-BE49-F238E27FC236}">
                <a16:creationId xmlns:a16="http://schemas.microsoft.com/office/drawing/2014/main" id="{0F47BD83-0581-3F58-D670-EB1DA1F01339}"/>
              </a:ext>
            </a:extLst>
          </p:cNvPr>
          <p:cNvSpPr>
            <a:spLocks noGrp="1"/>
          </p:cNvSpPr>
          <p:nvPr>
            <p:ph idx="1"/>
          </p:nvPr>
        </p:nvSpPr>
        <p:spPr>
          <a:xfrm>
            <a:off x="5495128" y="1329727"/>
            <a:ext cx="6000242" cy="5064749"/>
          </a:xfrm>
        </p:spPr>
        <p:txBody>
          <a:bodyPr>
            <a:normAutofit/>
          </a:bodyPr>
          <a:lstStyle/>
          <a:p>
            <a:pPr algn="just">
              <a:lnSpc>
                <a:spcPct val="90000"/>
              </a:lnSpc>
            </a:pPr>
            <a:r>
              <a:rPr lang="en-US" sz="2200" b="1" dirty="0"/>
              <a:t>We tackled the classification of age group and gender of face images as a multiclass classification problem, training the model with a classification-based loss function as training targets. We preprocess the training dataset image by flattening a one-dimensional vector feature of the input image for age and gender.</a:t>
            </a:r>
          </a:p>
          <a:p>
            <a:pPr algn="just">
              <a:lnSpc>
                <a:spcPct val="90000"/>
              </a:lnSpc>
            </a:pPr>
            <a:r>
              <a:rPr lang="en-US" sz="2200" b="1" dirty="0"/>
              <a:t>The result of the last layer CNN Based Features Extraction for Age Estimation and of convolutional network is passed to three fully connected layers, finally outputs are given to the fully connected layers to minimize the classification loss by the </a:t>
            </a:r>
            <a:r>
              <a:rPr lang="en-US" sz="2200" b="1" dirty="0" err="1"/>
              <a:t>softmax</a:t>
            </a:r>
            <a:r>
              <a:rPr lang="en-US" sz="2200" b="1" dirty="0"/>
              <a:t> function on six age classes (groups 0-6, 8-20, 25-32, 38-43, 48-53, and + 60 years old).</a:t>
            </a:r>
          </a:p>
        </p:txBody>
      </p:sp>
      <p:pic>
        <p:nvPicPr>
          <p:cNvPr id="5" name="Picture 4">
            <a:extLst>
              <a:ext uri="{FF2B5EF4-FFF2-40B4-BE49-F238E27FC236}">
                <a16:creationId xmlns:a16="http://schemas.microsoft.com/office/drawing/2014/main" id="{6794D378-7EE4-1178-AA12-8164993DA0EC}"/>
              </a:ext>
            </a:extLst>
          </p:cNvPr>
          <p:cNvPicPr>
            <a:picLocks noChangeAspect="1"/>
          </p:cNvPicPr>
          <p:nvPr/>
        </p:nvPicPr>
        <p:blipFill rotWithShape="1">
          <a:blip r:embed="rId2"/>
          <a:srcRect t="914" r="4" b="3033"/>
          <a:stretch/>
        </p:blipFill>
        <p:spPr>
          <a:xfrm>
            <a:off x="565149" y="3429000"/>
            <a:ext cx="4233350" cy="2879528"/>
          </a:xfrm>
          <a:prstGeom prst="rect">
            <a:avLst/>
          </a:prstGeom>
        </p:spPr>
      </p:pic>
      <p:pic>
        <p:nvPicPr>
          <p:cNvPr id="4" name="Picture 3">
            <a:extLst>
              <a:ext uri="{FF2B5EF4-FFF2-40B4-BE49-F238E27FC236}">
                <a16:creationId xmlns:a16="http://schemas.microsoft.com/office/drawing/2014/main" id="{6AFECD0A-2869-D3DB-31F0-679E9635BB66}"/>
              </a:ext>
            </a:extLst>
          </p:cNvPr>
          <p:cNvPicPr>
            <a:picLocks noChangeAspect="1"/>
          </p:cNvPicPr>
          <p:nvPr/>
        </p:nvPicPr>
        <p:blipFill rotWithShape="1">
          <a:blip r:embed="rId3"/>
          <a:srcRect t="2236"/>
          <a:stretch/>
        </p:blipFill>
        <p:spPr>
          <a:xfrm>
            <a:off x="565149" y="549467"/>
            <a:ext cx="4233349" cy="2879533"/>
          </a:xfrm>
          <a:prstGeom prst="rect">
            <a:avLst/>
          </a:prstGeom>
        </p:spPr>
      </p:pic>
      <p:cxnSp>
        <p:nvCxnSpPr>
          <p:cNvPr id="20" name="Straight Connector 19">
            <a:extLst>
              <a:ext uri="{FF2B5EF4-FFF2-40B4-BE49-F238E27FC236}">
                <a16:creationId xmlns:a16="http://schemas.microsoft.com/office/drawing/2014/main" id="{80FB9D1E-9ADC-D144-B56F-9C6C93F7CF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4074" y="3978467"/>
            <a:ext cx="424281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Cross 21">
            <a:extLst>
              <a:ext uri="{FF2B5EF4-FFF2-40B4-BE49-F238E27FC236}">
                <a16:creationId xmlns:a16="http://schemas.microsoft.com/office/drawing/2014/main" id="{A27CA9A8-2E1B-1E43-B7A6-45B44037C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99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6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FF3D-9F0B-ABC1-ACEC-9178D1241D64}"/>
              </a:ext>
            </a:extLst>
          </p:cNvPr>
          <p:cNvSpPr>
            <a:spLocks noGrp="1"/>
          </p:cNvSpPr>
          <p:nvPr>
            <p:ph type="title"/>
          </p:nvPr>
        </p:nvSpPr>
        <p:spPr>
          <a:xfrm>
            <a:off x="481173" y="353014"/>
            <a:ext cx="2881152" cy="879016"/>
          </a:xfrm>
        </p:spPr>
        <p:txBody>
          <a:bodyPr>
            <a:normAutofit/>
          </a:bodyPr>
          <a:lstStyle/>
          <a:p>
            <a:r>
              <a:rPr lang="en-US" sz="4000" b="1" i="0" dirty="0">
                <a:highlight>
                  <a:srgbClr val="C0C0C0"/>
                </a:highlight>
                <a:cs typeface="Calibri" panose="020F0502020204030204" pitchFamily="34" charset="0"/>
              </a:rPr>
              <a:t>Conclusion</a:t>
            </a:r>
            <a:endParaRPr lang="en-US" sz="4000" b="1" dirty="0">
              <a:highlight>
                <a:srgbClr val="C0C0C0"/>
              </a:highlight>
              <a:cs typeface="Calibri" panose="020F0502020204030204" pitchFamily="34" charset="0"/>
            </a:endParaRPr>
          </a:p>
        </p:txBody>
      </p:sp>
      <p:sp>
        <p:nvSpPr>
          <p:cNvPr id="3" name="Content Placeholder 2">
            <a:extLst>
              <a:ext uri="{FF2B5EF4-FFF2-40B4-BE49-F238E27FC236}">
                <a16:creationId xmlns:a16="http://schemas.microsoft.com/office/drawing/2014/main" id="{8E31C474-9173-DDAD-1035-B9C8CA8AAF07}"/>
              </a:ext>
            </a:extLst>
          </p:cNvPr>
          <p:cNvSpPr>
            <a:spLocks noGrp="1"/>
          </p:cNvSpPr>
          <p:nvPr>
            <p:ph idx="1"/>
          </p:nvPr>
        </p:nvSpPr>
        <p:spPr>
          <a:xfrm>
            <a:off x="481173" y="1232030"/>
            <a:ext cx="10678238" cy="5439358"/>
          </a:xfrm>
        </p:spPr>
        <p:txBody>
          <a:bodyPr>
            <a:noAutofit/>
          </a:bodyPr>
          <a:lstStyle/>
          <a:p>
            <a:pPr algn="just"/>
            <a:r>
              <a:rPr lang="en-US" b="1" dirty="0"/>
              <a:t>Using data from the Internet, we examine how well deep CNN perform on various tasks using an example from the related topic of facial recognition. We draw conclusions using a minimalist deep learning architecture intended to prevent overfitting as a result of the scarcity of labelled data.</a:t>
            </a:r>
          </a:p>
          <a:p>
            <a:pPr algn="just"/>
            <a:r>
              <a:rPr lang="en-US" b="1" dirty="0"/>
              <a:t>Our network has fewer parameters and a lower likelihood of overfitting because it is "shallow" in comparison to certain current network topologies. By intentionally incorporating cropped versions of the photographs from our training set, we increase the amount of the training data even more</a:t>
            </a:r>
          </a:p>
          <a:p>
            <a:pPr algn="just"/>
            <a:r>
              <a:rPr lang="en-US" b="1" dirty="0"/>
              <a:t>Our observations lead to two important conclusions: First, even with the much smaller size of contemporary unconstrained image sets labelled for age and gender, CNN can be used to provide improved age and gender classification results. Second, the simplicity of our model implies that more complex systems with more training data may be capable of significantly improving on the results reported here.</a:t>
            </a:r>
          </a:p>
        </p:txBody>
      </p:sp>
    </p:spTree>
    <p:extLst>
      <p:ext uri="{BB962C8B-B14F-4D97-AF65-F5344CB8AC3E}">
        <p14:creationId xmlns:p14="http://schemas.microsoft.com/office/powerpoint/2010/main" val="273003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70">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Cross 72">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74">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0" name="Rectangle 76">
            <a:extLst>
              <a:ext uri="{FF2B5EF4-FFF2-40B4-BE49-F238E27FC236}">
                <a16:creationId xmlns:a16="http://schemas.microsoft.com/office/drawing/2014/main" id="{F6747103-26DE-C441-9AEF-B6F786FC1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lack-white Vector Illustration with the Inscription Thank You. Simple  Design, Hand Lettering. Thank You Sticker Stock Illustration - Illustration  of menu, happy: 170133613">
            <a:extLst>
              <a:ext uri="{FF2B5EF4-FFF2-40B4-BE49-F238E27FC236}">
                <a16:creationId xmlns:a16="http://schemas.microsoft.com/office/drawing/2014/main" id="{727AC085-1EB4-1CE9-1CCA-44B64F2A381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0995" b="2275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1" name="Cross 78">
            <a:extLst>
              <a:ext uri="{FF2B5EF4-FFF2-40B4-BE49-F238E27FC236}">
                <a16:creationId xmlns:a16="http://schemas.microsoft.com/office/drawing/2014/main" id="{E40A3421-0054-4F41-BEDC-03752892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2052" y="5618903"/>
            <a:ext cx="524933" cy="524933"/>
          </a:xfrm>
          <a:prstGeom prst="plus">
            <a:avLst>
              <a:gd name="adj" fmla="val 395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80">
            <a:extLst>
              <a:ext uri="{FF2B5EF4-FFF2-40B4-BE49-F238E27FC236}">
                <a16:creationId xmlns:a16="http://schemas.microsoft.com/office/drawing/2014/main" id="{D32757E8-E62D-5942-BACD-CB440AA73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62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E2700-EB17-5295-221B-4AF1F0D64A61}"/>
              </a:ext>
            </a:extLst>
          </p:cNvPr>
          <p:cNvSpPr>
            <a:spLocks noGrp="1"/>
          </p:cNvSpPr>
          <p:nvPr>
            <p:ph type="title"/>
          </p:nvPr>
        </p:nvSpPr>
        <p:spPr>
          <a:xfrm>
            <a:off x="565149" y="1204721"/>
            <a:ext cx="8267296" cy="1446550"/>
          </a:xfrm>
        </p:spPr>
        <p:txBody>
          <a:bodyPr>
            <a:normAutofit/>
          </a:bodyPr>
          <a:lstStyle/>
          <a:p>
            <a:r>
              <a:rPr lang="en-US" b="1" dirty="0"/>
              <a:t>Contents</a:t>
            </a:r>
          </a:p>
        </p:txBody>
      </p:sp>
      <p:sp>
        <p:nvSpPr>
          <p:cNvPr id="39" name="Rectangle 38">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1" name="Rectangle 4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8C40BBEC-91F1-4B30-BC8C-A6EE2EC9F805}"/>
              </a:ext>
            </a:extLst>
          </p:cNvPr>
          <p:cNvGraphicFramePr>
            <a:graphicFrameLocks noGrp="1"/>
          </p:cNvGraphicFramePr>
          <p:nvPr>
            <p:ph idx="1"/>
            <p:extLst>
              <p:ext uri="{D42A27DB-BD31-4B8C-83A1-F6EECF244321}">
                <p14:modId xmlns:p14="http://schemas.microsoft.com/office/powerpoint/2010/main" val="1163416640"/>
              </p:ext>
            </p:extLst>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36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E580-11C0-73A0-BDEF-8EDF82D4E76D}"/>
              </a:ext>
            </a:extLst>
          </p:cNvPr>
          <p:cNvSpPr>
            <a:spLocks noGrp="1"/>
          </p:cNvSpPr>
          <p:nvPr>
            <p:ph type="title"/>
          </p:nvPr>
        </p:nvSpPr>
        <p:spPr>
          <a:xfrm>
            <a:off x="565149" y="481061"/>
            <a:ext cx="2028761" cy="769241"/>
          </a:xfrm>
        </p:spPr>
        <p:txBody>
          <a:bodyPr>
            <a:normAutofit/>
          </a:bodyPr>
          <a:lstStyle/>
          <a:p>
            <a:r>
              <a:rPr lang="en-US" sz="4000" b="1" dirty="0">
                <a:highlight>
                  <a:srgbClr val="C0C0C0"/>
                </a:highlight>
                <a:cs typeface="Calibri" panose="020F0502020204030204" pitchFamily="34" charset="0"/>
              </a:rPr>
              <a:t>Abstract</a:t>
            </a:r>
          </a:p>
        </p:txBody>
      </p:sp>
      <p:sp>
        <p:nvSpPr>
          <p:cNvPr id="3" name="Content Placeholder 2">
            <a:extLst>
              <a:ext uri="{FF2B5EF4-FFF2-40B4-BE49-F238E27FC236}">
                <a16:creationId xmlns:a16="http://schemas.microsoft.com/office/drawing/2014/main" id="{E404AAC8-A5FD-F257-15FE-BE168713DD0B}"/>
              </a:ext>
            </a:extLst>
          </p:cNvPr>
          <p:cNvSpPr>
            <a:spLocks noGrp="1"/>
          </p:cNvSpPr>
          <p:nvPr>
            <p:ph idx="1"/>
          </p:nvPr>
        </p:nvSpPr>
        <p:spPr>
          <a:xfrm>
            <a:off x="565149" y="1651519"/>
            <a:ext cx="10780875" cy="4077478"/>
          </a:xfrm>
        </p:spPr>
        <p:txBody>
          <a:bodyPr>
            <a:noAutofit/>
          </a:bodyPr>
          <a:lstStyle/>
          <a:p>
            <a:pPr algn="just"/>
            <a:r>
              <a:rPr lang="en-US" b="1" dirty="0"/>
              <a:t>In recent years, one of the most frequently discussed issues in the field of pattern recognition and computer vision has been age estimation and gender classification. This project proposes automated age and gender-based feature extraction from human facial images. </a:t>
            </a:r>
          </a:p>
          <a:p>
            <a:pPr algn="just"/>
            <a:r>
              <a:rPr lang="en-US" b="1" dirty="0"/>
              <a:t>In contrast to other conventional approaches on unfiltered face images, we show in this study that learning representations with deep convolutional neural networks (CNN) generates a significant improvement for these tasks. The feedforward neural network method used in this study improves robustness for highly variable unconstrained recognition tasks such as gender and age group estimation. </a:t>
            </a:r>
          </a:p>
        </p:txBody>
      </p:sp>
    </p:spTree>
    <p:extLst>
      <p:ext uri="{BB962C8B-B14F-4D97-AF65-F5344CB8AC3E}">
        <p14:creationId xmlns:p14="http://schemas.microsoft.com/office/powerpoint/2010/main" val="403668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659B84-E451-CD2D-7C9F-DBCB306BF80E}"/>
              </a:ext>
            </a:extLst>
          </p:cNvPr>
          <p:cNvSpPr>
            <a:spLocks noGrp="1"/>
          </p:cNvSpPr>
          <p:nvPr>
            <p:ph idx="1"/>
          </p:nvPr>
        </p:nvSpPr>
        <p:spPr>
          <a:xfrm>
            <a:off x="615820" y="1329284"/>
            <a:ext cx="10492727" cy="4521009"/>
          </a:xfrm>
        </p:spPr>
        <p:txBody>
          <a:bodyPr>
            <a:noAutofit/>
          </a:bodyPr>
          <a:lstStyle/>
          <a:p>
            <a:pPr algn="just"/>
            <a:r>
              <a:rPr lang="en-US" b="1" dirty="0"/>
              <a:t>It is difficult to predict the exact age of a person using one frame due to the facial expressions, lighting, makeup and many other real-world imaging conditions, for this purpose various age ranges are taken,  and the predicted age falls In one of them.</a:t>
            </a:r>
          </a:p>
          <a:p>
            <a:pPr algn="just"/>
            <a:r>
              <a:rPr lang="en-US" b="1" dirty="0"/>
              <a:t>On the </a:t>
            </a:r>
            <a:r>
              <a:rPr lang="en-US" b="1" dirty="0" err="1"/>
              <a:t>Adience</a:t>
            </a:r>
            <a:r>
              <a:rPr lang="en-US" b="1" dirty="0"/>
              <a:t> benchmark, this research was analyzed and validated for gender prediction and age estimation. This dataset includes various real-world imaging conditions.</a:t>
            </a:r>
          </a:p>
          <a:p>
            <a:pPr algn="just"/>
            <a:r>
              <a:rPr lang="en-US" b="1" dirty="0"/>
              <a:t>The results show that the proposed approach provides a significant performance boost, with our model achieving very interesting efficiency and state-of-the-art performance in both age and gender scoring.</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830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3DC0-0AE3-0734-2F53-88361452D3F1}"/>
              </a:ext>
            </a:extLst>
          </p:cNvPr>
          <p:cNvSpPr>
            <a:spLocks noGrp="1"/>
          </p:cNvSpPr>
          <p:nvPr>
            <p:ph type="title"/>
          </p:nvPr>
        </p:nvSpPr>
        <p:spPr>
          <a:xfrm>
            <a:off x="565149" y="643812"/>
            <a:ext cx="3139104" cy="773369"/>
          </a:xfrm>
        </p:spPr>
        <p:txBody>
          <a:bodyPr>
            <a:normAutofit/>
          </a:bodyPr>
          <a:lstStyle/>
          <a:p>
            <a:r>
              <a:rPr lang="en-US" sz="4000" b="1" dirty="0">
                <a:highlight>
                  <a:srgbClr val="C0C0C0"/>
                </a:highlight>
                <a:cs typeface="Calibri" panose="020F0502020204030204" pitchFamily="34" charset="0"/>
              </a:rPr>
              <a:t>Introduction</a:t>
            </a:r>
          </a:p>
        </p:txBody>
      </p:sp>
      <p:sp>
        <p:nvSpPr>
          <p:cNvPr id="3" name="Content Placeholder 2">
            <a:extLst>
              <a:ext uri="{FF2B5EF4-FFF2-40B4-BE49-F238E27FC236}">
                <a16:creationId xmlns:a16="http://schemas.microsoft.com/office/drawing/2014/main" id="{915C3096-3E6B-6610-A97D-9B352DBA3E70}"/>
              </a:ext>
            </a:extLst>
          </p:cNvPr>
          <p:cNvSpPr>
            <a:spLocks noGrp="1"/>
          </p:cNvSpPr>
          <p:nvPr>
            <p:ph idx="1"/>
          </p:nvPr>
        </p:nvSpPr>
        <p:spPr>
          <a:xfrm>
            <a:off x="565149" y="1709952"/>
            <a:ext cx="10855519" cy="4336285"/>
          </a:xfrm>
        </p:spPr>
        <p:txBody>
          <a:bodyPr>
            <a:normAutofit lnSpcReduction="10000"/>
          </a:bodyPr>
          <a:lstStyle/>
          <a:p>
            <a:pPr algn="just"/>
            <a:r>
              <a:rPr lang="en-US" b="1" dirty="0"/>
              <a:t>The rate of image uploads to the Internet has increased at a nearly exponential rate over the last decade. This newly discovered wealth of data has enabled computer scientists to tackle previously irrelevant or intractable computer vision problems. As a result, we've seen the emergence of highly accurate and efficient facial detection frameworks powered by convolutional neural networks.</a:t>
            </a:r>
          </a:p>
          <a:p>
            <a:pPr algn="just"/>
            <a:r>
              <a:rPr lang="en-US" b="1" dirty="0"/>
              <a:t>Applications for these systems range from recommending who to "tag" in Facebook photos and to detecting pedestrians in self-driving cars.</a:t>
            </a:r>
          </a:p>
          <a:p>
            <a:pPr algn="just"/>
            <a:r>
              <a:rPr lang="en-US" b="1" dirty="0"/>
              <a:t>For example, if a photo shows a group of people studying together, Facebook may be able to caption the scene "study session." However, if it can also detect that the people are all men in their early twenties wearing shirts with the same letters, it may predict "College students in a fraternity studying."</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217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F877A-512C-0339-DD5B-1F5A3A9D28DE}"/>
              </a:ext>
            </a:extLst>
          </p:cNvPr>
          <p:cNvSpPr>
            <a:spLocks noGrp="1"/>
          </p:cNvSpPr>
          <p:nvPr>
            <p:ph idx="1"/>
          </p:nvPr>
        </p:nvSpPr>
        <p:spPr>
          <a:xfrm>
            <a:off x="795922" y="1600200"/>
            <a:ext cx="10600155" cy="3657600"/>
          </a:xfrm>
        </p:spPr>
        <p:txBody>
          <a:bodyPr>
            <a:noAutofit/>
          </a:bodyPr>
          <a:lstStyle/>
          <a:p>
            <a:pPr algn="just"/>
            <a:r>
              <a:rPr lang="en-US" b="1" dirty="0"/>
              <a:t>Age and gender classification is an inherently difficult problem, more so than many other computer vision tasks. The main reason for this disparity in complexity is the nature of the data required to train these types of systems.</a:t>
            </a:r>
          </a:p>
          <a:p>
            <a:pPr algn="just"/>
            <a:r>
              <a:rPr lang="en-US" b="1" dirty="0"/>
              <a:t>While general object classification tasks can often have access to hundreds of thousands, if not millions, of images for training, datasets with age and/or gender labels are much smaller, usually in the thousands or, at most, tens of thousands The reason for this is that in order to have labels for such images, we need access to the personal information of the subjects in the images.</a:t>
            </a:r>
          </a:p>
        </p:txBody>
      </p:sp>
    </p:spTree>
    <p:extLst>
      <p:ext uri="{BB962C8B-B14F-4D97-AF65-F5344CB8AC3E}">
        <p14:creationId xmlns:p14="http://schemas.microsoft.com/office/powerpoint/2010/main" val="222432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370E9-C2D4-2804-0709-F41FB63AF1D0}"/>
              </a:ext>
            </a:extLst>
          </p:cNvPr>
          <p:cNvSpPr>
            <a:spLocks noGrp="1"/>
          </p:cNvSpPr>
          <p:nvPr>
            <p:ph idx="1"/>
          </p:nvPr>
        </p:nvSpPr>
        <p:spPr>
          <a:xfrm>
            <a:off x="565150" y="1343608"/>
            <a:ext cx="10715560" cy="4777274"/>
          </a:xfrm>
        </p:spPr>
        <p:txBody>
          <a:bodyPr/>
          <a:lstStyle/>
          <a:p>
            <a:r>
              <a:rPr lang="en-US" b="1" dirty="0"/>
              <a:t>We would need their date of birth and gender, and the date of birth in particular is a rarely released piece of information. As a result, we must accept the nature of the problem at hand and tailor network architectures and algorithmic approaches to account for these constraints. These are the primary reasons why chose to implement a relatively shallow architecture for age and gender classification using convolutional neural networks, and we have followed sequences.</a:t>
            </a:r>
          </a:p>
          <a:p>
            <a:pPr marL="0" indent="0">
              <a:buNone/>
            </a:pPr>
            <a:endParaRPr lang="en-US" dirty="0"/>
          </a:p>
        </p:txBody>
      </p:sp>
    </p:spTree>
    <p:extLst>
      <p:ext uri="{BB962C8B-B14F-4D97-AF65-F5344CB8AC3E}">
        <p14:creationId xmlns:p14="http://schemas.microsoft.com/office/powerpoint/2010/main" val="64909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0AA2C-B400-FF44-7DA7-92AD1FB51E45}"/>
              </a:ext>
            </a:extLst>
          </p:cNvPr>
          <p:cNvSpPr>
            <a:spLocks noGrp="1"/>
          </p:cNvSpPr>
          <p:nvPr>
            <p:ph type="title"/>
          </p:nvPr>
        </p:nvSpPr>
        <p:spPr>
          <a:xfrm>
            <a:off x="6155705" y="1204721"/>
            <a:ext cx="3109593" cy="857344"/>
          </a:xfrm>
        </p:spPr>
        <p:txBody>
          <a:bodyPr>
            <a:normAutofit fontScale="90000"/>
          </a:bodyPr>
          <a:lstStyle/>
          <a:p>
            <a:r>
              <a:rPr lang="en-US" b="1" dirty="0">
                <a:highlight>
                  <a:srgbClr val="C0C0C0"/>
                </a:highlight>
                <a:cs typeface="Calibri" panose="020F0502020204030204" pitchFamily="34" charset="0"/>
              </a:rPr>
              <a:t> Methodology</a:t>
            </a:r>
            <a:r>
              <a:rPr lang="en-US" b="1" dirty="0">
                <a:cs typeface="Calibri" panose="020F0502020204030204" pitchFamily="34" charset="0"/>
              </a:rPr>
              <a:t>  </a:t>
            </a:r>
          </a:p>
        </p:txBody>
      </p:sp>
      <p:sp>
        <p:nvSpPr>
          <p:cNvPr id="3" name="Content Placeholder 2">
            <a:extLst>
              <a:ext uri="{FF2B5EF4-FFF2-40B4-BE49-F238E27FC236}">
                <a16:creationId xmlns:a16="http://schemas.microsoft.com/office/drawing/2014/main" id="{1F8F8091-5584-3BCC-93D9-720DAAB4667D}"/>
              </a:ext>
            </a:extLst>
          </p:cNvPr>
          <p:cNvSpPr>
            <a:spLocks noGrp="1"/>
          </p:cNvSpPr>
          <p:nvPr>
            <p:ph idx="1"/>
          </p:nvPr>
        </p:nvSpPr>
        <p:spPr>
          <a:xfrm>
            <a:off x="6155707" y="2691638"/>
            <a:ext cx="4780324" cy="1787056"/>
          </a:xfrm>
        </p:spPr>
        <p:txBody>
          <a:bodyPr>
            <a:normAutofit/>
          </a:bodyPr>
          <a:lstStyle/>
          <a:p>
            <a:r>
              <a:rPr lang="en-US" b="1" dirty="0">
                <a:latin typeface="Calibri" panose="020F0502020204030204" pitchFamily="34" charset="0"/>
                <a:cs typeface="Calibri" panose="020F0502020204030204" pitchFamily="34" charset="0"/>
              </a:rPr>
              <a:t>Description of the dataset</a:t>
            </a:r>
          </a:p>
          <a:p>
            <a:r>
              <a:rPr lang="en-US" b="1" dirty="0">
                <a:latin typeface="Calibri" panose="020F0502020204030204" pitchFamily="34" charset="0"/>
                <a:cs typeface="Calibri" panose="020F0502020204030204" pitchFamily="34" charset="0"/>
              </a:rPr>
              <a:t>Research Methodology</a:t>
            </a:r>
          </a:p>
        </p:txBody>
      </p:sp>
      <p:pic>
        <p:nvPicPr>
          <p:cNvPr id="7" name="Graphic 6" descr="Bar chart">
            <a:extLst>
              <a:ext uri="{FF2B5EF4-FFF2-40B4-BE49-F238E27FC236}">
                <a16:creationId xmlns:a16="http://schemas.microsoft.com/office/drawing/2014/main" id="{4D96EB10-33B8-9E06-E7E7-3DB1835C01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5970" y="1673013"/>
            <a:ext cx="3511974" cy="3511974"/>
          </a:xfrm>
          <a:prstGeom prst="rect">
            <a:avLst/>
          </a:prstGeom>
        </p:spPr>
      </p:pic>
      <p:sp>
        <p:nvSpPr>
          <p:cNvPr id="21" name="Cross 20">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86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38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3976F-B201-CB09-4167-9814189FB1A9}"/>
              </a:ext>
            </a:extLst>
          </p:cNvPr>
          <p:cNvSpPr>
            <a:spLocks noGrp="1"/>
          </p:cNvSpPr>
          <p:nvPr>
            <p:ph type="title"/>
          </p:nvPr>
        </p:nvSpPr>
        <p:spPr>
          <a:xfrm>
            <a:off x="565149" y="681799"/>
            <a:ext cx="5472909" cy="709804"/>
          </a:xfrm>
        </p:spPr>
        <p:txBody>
          <a:bodyPr>
            <a:normAutofit/>
          </a:bodyPr>
          <a:lstStyle/>
          <a:p>
            <a:r>
              <a:rPr lang="en-US" sz="4000" b="1" dirty="0">
                <a:highlight>
                  <a:srgbClr val="C0C0C0"/>
                </a:highlight>
                <a:cs typeface="Calibri" panose="020F0502020204030204" pitchFamily="34" charset="0"/>
              </a:rPr>
              <a:t>Description of the dataset</a:t>
            </a:r>
          </a:p>
        </p:txBody>
      </p:sp>
      <p:sp>
        <p:nvSpPr>
          <p:cNvPr id="3" name="Content Placeholder 2">
            <a:extLst>
              <a:ext uri="{FF2B5EF4-FFF2-40B4-BE49-F238E27FC236}">
                <a16:creationId xmlns:a16="http://schemas.microsoft.com/office/drawing/2014/main" id="{F02DD141-4E74-6182-A0CA-A540C8CDB5DC}"/>
              </a:ext>
            </a:extLst>
          </p:cNvPr>
          <p:cNvSpPr>
            <a:spLocks noGrp="1"/>
          </p:cNvSpPr>
          <p:nvPr>
            <p:ph idx="1"/>
          </p:nvPr>
        </p:nvSpPr>
        <p:spPr>
          <a:xfrm>
            <a:off x="565150" y="1638300"/>
            <a:ext cx="5472909" cy="4241924"/>
          </a:xfrm>
        </p:spPr>
        <p:txBody>
          <a:bodyPr>
            <a:normAutofit lnSpcReduction="10000"/>
          </a:bodyPr>
          <a:lstStyle/>
          <a:p>
            <a:pPr algn="just">
              <a:lnSpc>
                <a:spcPct val="90000"/>
              </a:lnSpc>
            </a:pPr>
            <a:r>
              <a:rPr lang="en-US" sz="2000" b="1" dirty="0"/>
              <a:t>The </a:t>
            </a:r>
            <a:r>
              <a:rPr lang="en-US" sz="2000" b="1" dirty="0" err="1">
                <a:highlight>
                  <a:srgbClr val="FFFF00"/>
                </a:highlight>
              </a:rPr>
              <a:t>Adience</a:t>
            </a:r>
            <a:r>
              <a:rPr lang="en-US" sz="2000" b="1" dirty="0">
                <a:highlight>
                  <a:srgbClr val="FFFF00"/>
                </a:highlight>
              </a:rPr>
              <a:t> face dataset</a:t>
            </a:r>
            <a:r>
              <a:rPr lang="en-US" sz="2000" b="1" dirty="0"/>
              <a:t> from the Open University of Israel's Face Image Project was used for training and testing in this project. This dataset contains a total of </a:t>
            </a:r>
            <a:r>
              <a:rPr lang="en-US" sz="2000" b="1" dirty="0">
                <a:highlight>
                  <a:srgbClr val="FFFF00"/>
                </a:highlight>
              </a:rPr>
              <a:t>26,580 photos</a:t>
            </a:r>
            <a:r>
              <a:rPr lang="en-US" sz="2000" b="1" dirty="0"/>
              <a:t> from Flickr of </a:t>
            </a:r>
            <a:r>
              <a:rPr lang="en-US" sz="2000" b="1" dirty="0">
                <a:highlight>
                  <a:srgbClr val="FFFF00"/>
                </a:highlight>
              </a:rPr>
              <a:t>2,284 different subjects.</a:t>
            </a:r>
            <a:r>
              <a:rPr lang="en-US" sz="2000" b="1" dirty="0"/>
              <a:t> Each image includes the person's gender and age range (out of 6 possible ranges). The images have different levels of occlusion, lighting, and blur to reflect real-world conditions.</a:t>
            </a:r>
          </a:p>
          <a:p>
            <a:pPr algn="just">
              <a:lnSpc>
                <a:spcPct val="90000"/>
              </a:lnSpc>
            </a:pPr>
            <a:r>
              <a:rPr lang="en-US" sz="2000" b="1" dirty="0"/>
              <a:t>We used mostly front-facing images, which kept the total number of images to around 20,000. The images were originally </a:t>
            </a:r>
            <a:r>
              <a:rPr lang="en-US" sz="2000" b="1" dirty="0">
                <a:highlight>
                  <a:srgbClr val="FFFF00"/>
                </a:highlight>
              </a:rPr>
              <a:t>768x768</a:t>
            </a:r>
            <a:r>
              <a:rPr lang="en-US" sz="2000" b="1" dirty="0"/>
              <a:t>, so they were all resized to </a:t>
            </a:r>
            <a:r>
              <a:rPr lang="en-US" sz="2000" b="1" dirty="0">
                <a:highlight>
                  <a:srgbClr val="FFFF00"/>
                </a:highlight>
              </a:rPr>
              <a:t>256x256</a:t>
            </a:r>
            <a:r>
              <a:rPr lang="en-US" sz="2000" b="1" dirty="0"/>
              <a:t> before being preprocessed.</a:t>
            </a:r>
            <a:endParaRPr lang="en-US" sz="20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E458A49-A100-AB62-2E0F-A4D8D0EE3426}"/>
              </a:ext>
            </a:extLst>
          </p:cNvPr>
          <p:cNvPicPr>
            <a:picLocks noChangeAspect="1"/>
          </p:cNvPicPr>
          <p:nvPr/>
        </p:nvPicPr>
        <p:blipFill>
          <a:blip r:embed="rId2"/>
          <a:stretch>
            <a:fillRect/>
          </a:stretch>
        </p:blipFill>
        <p:spPr>
          <a:xfrm>
            <a:off x="6866494" y="1497220"/>
            <a:ext cx="4310423" cy="4127230"/>
          </a:xfrm>
          <a:prstGeom prst="rect">
            <a:avLst/>
          </a:prstGeom>
        </p:spPr>
      </p:pic>
    </p:spTree>
    <p:extLst>
      <p:ext uri="{BB962C8B-B14F-4D97-AF65-F5344CB8AC3E}">
        <p14:creationId xmlns:p14="http://schemas.microsoft.com/office/powerpoint/2010/main" val="1687103365"/>
      </p:ext>
    </p:extLst>
  </p:cSld>
  <p:clrMapOvr>
    <a:masterClrMapping/>
  </p:clrMapOvr>
</p:sld>
</file>

<file path=ppt/theme/theme1.xml><?xml version="1.0" encoding="utf-8"?>
<a:theme xmlns:a="http://schemas.openxmlformats.org/drawingml/2006/main" name="MadridVTI">
  <a:themeElements>
    <a:clrScheme name="AnalogousFromLightSeed_2SEEDS">
      <a:dk1>
        <a:srgbClr val="000000"/>
      </a:dk1>
      <a:lt1>
        <a:srgbClr val="FFFFFF"/>
      </a:lt1>
      <a:dk2>
        <a:srgbClr val="263820"/>
      </a:dk2>
      <a:lt2>
        <a:srgbClr val="E7E2E8"/>
      </a:lt2>
      <a:accent1>
        <a:srgbClr val="61B546"/>
      </a:accent1>
      <a:accent2>
        <a:srgbClr val="8EAA57"/>
      </a:accent2>
      <a:accent3>
        <a:srgbClr val="42B556"/>
      </a:accent3>
      <a:accent4>
        <a:srgbClr val="CB58E1"/>
      </a:accent4>
      <a:accent5>
        <a:srgbClr val="E676C9"/>
      </a:accent5>
      <a:accent6>
        <a:srgbClr val="E15884"/>
      </a:accent6>
      <a:hlink>
        <a:srgbClr val="9D69AE"/>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1729</Words>
  <Application>Microsoft Office PowerPoint</Application>
  <PresentationFormat>Widescreen</PresentationFormat>
  <Paragraphs>61</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Calibri</vt:lpstr>
      <vt:lpstr>Inter</vt:lpstr>
      <vt:lpstr>Seaford Display</vt:lpstr>
      <vt:lpstr>System Font Regular</vt:lpstr>
      <vt:lpstr>Tenorite</vt:lpstr>
      <vt:lpstr>MadridVTI</vt:lpstr>
      <vt:lpstr>Age &amp; Gender Detection</vt:lpstr>
      <vt:lpstr>Contents</vt:lpstr>
      <vt:lpstr>Abstract</vt:lpstr>
      <vt:lpstr>PowerPoint Presentation</vt:lpstr>
      <vt:lpstr>Introduction</vt:lpstr>
      <vt:lpstr>PowerPoint Presentation</vt:lpstr>
      <vt:lpstr>PowerPoint Presentation</vt:lpstr>
      <vt:lpstr> Methodology  </vt:lpstr>
      <vt:lpstr>Description of the dataset</vt:lpstr>
      <vt:lpstr>Research Methodology</vt:lpstr>
      <vt:lpstr>PowerPoint Presentation</vt:lpstr>
      <vt:lpstr>PowerPoint Presentation</vt:lpstr>
      <vt:lpstr>PowerPoint Presentation</vt:lpstr>
      <vt:lpstr>PowerPoint Presentation</vt:lpstr>
      <vt:lpstr>PowerPoint Presentation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 Based on Supervised Learning Using Machine Learning Techniques</dc:title>
  <dc:creator>Kartik Khare</dc:creator>
  <cp:lastModifiedBy>Kartik Khare</cp:lastModifiedBy>
  <cp:revision>8</cp:revision>
  <dcterms:created xsi:type="dcterms:W3CDTF">2022-05-06T05:08:20Z</dcterms:created>
  <dcterms:modified xsi:type="dcterms:W3CDTF">2022-12-06T14:25:26Z</dcterms:modified>
</cp:coreProperties>
</file>