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3"/>
  </p:normalViewPr>
  <p:slideViewPr>
    <p:cSldViewPr snapToGrid="0" snapToObjects="1">
      <p:cViewPr>
        <p:scale>
          <a:sx n="105" d="100"/>
          <a:sy n="105"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9DD5E-4794-D049-AAEA-1926E43694E0}" type="datetimeFigureOut">
              <a:rPr lang="en-US" smtClean="0"/>
              <a:t>10/28/17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CBED1-CD4F-B943-BF6D-9E6025AD2DF8}" type="slidenum">
              <a:rPr lang="en-US" smtClean="0"/>
              <a:t>‹#›</a:t>
            </a:fld>
            <a:endParaRPr lang="en-US"/>
          </a:p>
        </p:txBody>
      </p:sp>
    </p:spTree>
    <p:extLst>
      <p:ext uri="{BB962C8B-B14F-4D97-AF65-F5344CB8AC3E}">
        <p14:creationId xmlns:p14="http://schemas.microsoft.com/office/powerpoint/2010/main" val="162146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a:t>
            </a:fld>
            <a:endParaRPr lang="en-US"/>
          </a:p>
        </p:txBody>
      </p:sp>
    </p:spTree>
    <p:extLst>
      <p:ext uri="{BB962C8B-B14F-4D97-AF65-F5344CB8AC3E}">
        <p14:creationId xmlns:p14="http://schemas.microsoft.com/office/powerpoint/2010/main" val="10847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10</a:t>
            </a:fld>
            <a:endParaRPr lang="en-US"/>
          </a:p>
        </p:txBody>
      </p:sp>
    </p:spTree>
    <p:extLst>
      <p:ext uri="{BB962C8B-B14F-4D97-AF65-F5344CB8AC3E}">
        <p14:creationId xmlns:p14="http://schemas.microsoft.com/office/powerpoint/2010/main" val="68419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11</a:t>
            </a:fld>
            <a:endParaRPr lang="en-US"/>
          </a:p>
        </p:txBody>
      </p:sp>
    </p:spTree>
    <p:extLst>
      <p:ext uri="{BB962C8B-B14F-4D97-AF65-F5344CB8AC3E}">
        <p14:creationId xmlns:p14="http://schemas.microsoft.com/office/powerpoint/2010/main" val="1842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12</a:t>
            </a:fld>
            <a:endParaRPr lang="en-US"/>
          </a:p>
        </p:txBody>
      </p:sp>
    </p:spTree>
    <p:extLst>
      <p:ext uri="{BB962C8B-B14F-4D97-AF65-F5344CB8AC3E}">
        <p14:creationId xmlns:p14="http://schemas.microsoft.com/office/powerpoint/2010/main" val="35296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13</a:t>
            </a:fld>
            <a:endParaRPr lang="en-US"/>
          </a:p>
        </p:txBody>
      </p:sp>
    </p:spTree>
    <p:extLst>
      <p:ext uri="{BB962C8B-B14F-4D97-AF65-F5344CB8AC3E}">
        <p14:creationId xmlns:p14="http://schemas.microsoft.com/office/powerpoint/2010/main" val="956871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14</a:t>
            </a:fld>
            <a:endParaRPr lang="en-US"/>
          </a:p>
        </p:txBody>
      </p:sp>
    </p:spTree>
    <p:extLst>
      <p:ext uri="{BB962C8B-B14F-4D97-AF65-F5344CB8AC3E}">
        <p14:creationId xmlns:p14="http://schemas.microsoft.com/office/powerpoint/2010/main" val="614511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CBED1-CD4F-B943-BF6D-9E6025AD2DF8}" type="slidenum">
              <a:rPr lang="en-US" smtClean="0"/>
              <a:t>41</a:t>
            </a:fld>
            <a:endParaRPr lang="en-US"/>
          </a:p>
        </p:txBody>
      </p:sp>
    </p:spTree>
    <p:extLst>
      <p:ext uri="{BB962C8B-B14F-4D97-AF65-F5344CB8AC3E}">
        <p14:creationId xmlns:p14="http://schemas.microsoft.com/office/powerpoint/2010/main" val="37080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2</a:t>
            </a:fld>
            <a:endParaRPr lang="en-US"/>
          </a:p>
        </p:txBody>
      </p:sp>
    </p:spTree>
    <p:extLst>
      <p:ext uri="{BB962C8B-B14F-4D97-AF65-F5344CB8AC3E}">
        <p14:creationId xmlns:p14="http://schemas.microsoft.com/office/powerpoint/2010/main" val="101256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3</a:t>
            </a:fld>
            <a:endParaRPr lang="en-US"/>
          </a:p>
        </p:txBody>
      </p:sp>
    </p:spTree>
    <p:extLst>
      <p:ext uri="{BB962C8B-B14F-4D97-AF65-F5344CB8AC3E}">
        <p14:creationId xmlns:p14="http://schemas.microsoft.com/office/powerpoint/2010/main" val="87923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4</a:t>
            </a:fld>
            <a:endParaRPr lang="en-US"/>
          </a:p>
        </p:txBody>
      </p:sp>
    </p:spTree>
    <p:extLst>
      <p:ext uri="{BB962C8B-B14F-4D97-AF65-F5344CB8AC3E}">
        <p14:creationId xmlns:p14="http://schemas.microsoft.com/office/powerpoint/2010/main" val="85211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5</a:t>
            </a:fld>
            <a:endParaRPr lang="en-US"/>
          </a:p>
        </p:txBody>
      </p:sp>
    </p:spTree>
    <p:extLst>
      <p:ext uri="{BB962C8B-B14F-4D97-AF65-F5344CB8AC3E}">
        <p14:creationId xmlns:p14="http://schemas.microsoft.com/office/powerpoint/2010/main" val="71889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6</a:t>
            </a:fld>
            <a:endParaRPr lang="en-US"/>
          </a:p>
        </p:txBody>
      </p:sp>
    </p:spTree>
    <p:extLst>
      <p:ext uri="{BB962C8B-B14F-4D97-AF65-F5344CB8AC3E}">
        <p14:creationId xmlns:p14="http://schemas.microsoft.com/office/powerpoint/2010/main" val="17775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7</a:t>
            </a:fld>
            <a:endParaRPr lang="en-US"/>
          </a:p>
        </p:txBody>
      </p:sp>
    </p:spTree>
    <p:extLst>
      <p:ext uri="{BB962C8B-B14F-4D97-AF65-F5344CB8AC3E}">
        <p14:creationId xmlns:p14="http://schemas.microsoft.com/office/powerpoint/2010/main" val="36607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8</a:t>
            </a:fld>
            <a:endParaRPr lang="en-US"/>
          </a:p>
        </p:txBody>
      </p:sp>
    </p:spTree>
    <p:extLst>
      <p:ext uri="{BB962C8B-B14F-4D97-AF65-F5344CB8AC3E}">
        <p14:creationId xmlns:p14="http://schemas.microsoft.com/office/powerpoint/2010/main" val="23114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9</a:t>
            </a:fld>
            <a:endParaRPr lang="en-US"/>
          </a:p>
        </p:txBody>
      </p:sp>
    </p:spTree>
    <p:extLst>
      <p:ext uri="{BB962C8B-B14F-4D97-AF65-F5344CB8AC3E}">
        <p14:creationId xmlns:p14="http://schemas.microsoft.com/office/powerpoint/2010/main" val="5210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49938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4242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21368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63901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F5051-AF37-334D-851D-B599AB5A72C4}"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21750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F5051-AF37-334D-851D-B599AB5A72C4}" type="datetimeFigureOut">
              <a:rPr lang="en-US" smtClean="0"/>
              <a:t>10/28/17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4472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F5051-AF37-334D-851D-B599AB5A72C4}" type="datetimeFigureOut">
              <a:rPr lang="en-US" smtClean="0"/>
              <a:t>10/28/17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89777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F5051-AF37-334D-851D-B599AB5A72C4}" type="datetimeFigureOut">
              <a:rPr lang="en-US" smtClean="0"/>
              <a:t>10/28/17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50844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F5051-AF37-334D-851D-B599AB5A72C4}" type="datetimeFigureOut">
              <a:rPr lang="en-US" smtClean="0"/>
              <a:t>10/28/17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35918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F5051-AF37-334D-851D-B599AB5A72C4}" type="datetimeFigureOut">
              <a:rPr lang="en-US" smtClean="0"/>
              <a:t>10/28/17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99931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F5051-AF37-334D-851D-B599AB5A72C4}" type="datetimeFigureOut">
              <a:rPr lang="en-US" smtClean="0"/>
              <a:t>10/28/17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21254041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F5051-AF37-334D-851D-B599AB5A72C4}" type="datetimeFigureOut">
              <a:rPr lang="en-US" smtClean="0"/>
              <a:t>10/28/17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65DF7-2FCE-CA4E-80D1-C7ED1C37EA5F}" type="slidenum">
              <a:rPr lang="en-US" smtClean="0"/>
              <a:t>‹#›</a:t>
            </a:fld>
            <a:endParaRPr lang="en-US"/>
          </a:p>
        </p:txBody>
      </p:sp>
    </p:spTree>
    <p:extLst>
      <p:ext uri="{BB962C8B-B14F-4D97-AF65-F5344CB8AC3E}">
        <p14:creationId xmlns:p14="http://schemas.microsoft.com/office/powerpoint/2010/main" val="126759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2.php.net/abstract" TargetMode="External"/><Relationship Id="rId3" Type="http://schemas.openxmlformats.org/officeDocument/2006/relationships/hyperlink" Target="http://us2.php.net/interfa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essential/exceptions/definition.html" TargetMode="External"/><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295" y="266241"/>
            <a:ext cx="4184351" cy="369332"/>
          </a:xfrm>
          <a:prstGeom prst="rect">
            <a:avLst/>
          </a:prstGeom>
          <a:noFill/>
        </p:spPr>
        <p:txBody>
          <a:bodyPr wrap="none" rtlCol="0">
            <a:spAutoFit/>
          </a:bodyPr>
          <a:lstStyle/>
          <a:p>
            <a:r>
              <a:rPr lang="en-US" b="1" dirty="0" smtClean="0"/>
              <a:t>Core Java Interview question and answers</a:t>
            </a:r>
            <a:endParaRPr lang="en-US" b="1" dirty="0"/>
          </a:p>
        </p:txBody>
      </p:sp>
      <p:sp>
        <p:nvSpPr>
          <p:cNvPr id="5" name="TextBox 4"/>
          <p:cNvSpPr txBox="1"/>
          <p:nvPr/>
        </p:nvSpPr>
        <p:spPr>
          <a:xfrm>
            <a:off x="815248" y="903383"/>
            <a:ext cx="9827352" cy="3970318"/>
          </a:xfrm>
          <a:prstGeom prst="rect">
            <a:avLst/>
          </a:prstGeom>
          <a:noFill/>
        </p:spPr>
        <p:txBody>
          <a:bodyPr wrap="square" rtlCol="0">
            <a:spAutoFit/>
          </a:bodyPr>
          <a:lstStyle/>
          <a:p>
            <a:r>
              <a:rPr lang="en-US" b="1" dirty="0" smtClean="0"/>
              <a:t>What is JDK: </a:t>
            </a:r>
            <a:r>
              <a:rPr lang="en-US" dirty="0" smtClean="0"/>
              <a:t>The </a:t>
            </a:r>
            <a:r>
              <a:rPr lang="en-US" dirty="0"/>
              <a:t>Java Development Kit (JDK) is a software development environment used for developing Java applications and applets. </a:t>
            </a:r>
            <a:endParaRPr lang="en-US" dirty="0" smtClean="0"/>
          </a:p>
          <a:p>
            <a:r>
              <a:rPr lang="en-US" dirty="0" smtClean="0"/>
              <a:t>It </a:t>
            </a:r>
            <a:r>
              <a:rPr lang="en-US" dirty="0"/>
              <a:t>includes the Java Runtime Environment (JRE), an interpreter/loader (java), a compiler (</a:t>
            </a:r>
            <a:r>
              <a:rPr lang="en-US" dirty="0" err="1"/>
              <a:t>javac</a:t>
            </a:r>
            <a:r>
              <a:rPr lang="en-US" dirty="0"/>
              <a:t>), an archiver (jar), a documentation generator (</a:t>
            </a:r>
            <a:r>
              <a:rPr lang="en-US" dirty="0" err="1"/>
              <a:t>javadoc</a:t>
            </a:r>
            <a:r>
              <a:rPr lang="en-US" dirty="0"/>
              <a:t>) and other tools needed in Java development</a:t>
            </a:r>
            <a:r>
              <a:rPr lang="en-US" dirty="0" smtClean="0"/>
              <a:t>.</a:t>
            </a:r>
          </a:p>
          <a:p>
            <a:endParaRPr lang="en-US" dirty="0"/>
          </a:p>
          <a:p>
            <a:r>
              <a:rPr lang="en-US" b="1" dirty="0" smtClean="0"/>
              <a:t>What is JRE: </a:t>
            </a:r>
            <a:r>
              <a:rPr lang="en-US" dirty="0" smtClean="0"/>
              <a:t>The </a:t>
            </a:r>
            <a:r>
              <a:rPr lang="en-US" dirty="0"/>
              <a:t>Java Runtime Environment (JRE) is a set of software tools for development of Java applications. It combines the Java Virtual Machine (JVM), platform core classes and supporting libraries.</a:t>
            </a:r>
            <a:r>
              <a:rPr lang="en-US" dirty="0" smtClean="0"/>
              <a:t/>
            </a:r>
            <a:br>
              <a:rPr lang="en-US" dirty="0" smtClean="0"/>
            </a:br>
            <a:r>
              <a:rPr lang="en-US" dirty="0" smtClean="0"/>
              <a:t/>
            </a:r>
            <a:br>
              <a:rPr lang="en-US" dirty="0" smtClean="0"/>
            </a:br>
            <a:r>
              <a:rPr lang="en-US" dirty="0"/>
              <a:t>JRE is part of the Java Development Kit (JDK), but can be downloaded separately. JRE was originally developed by Sun Microsystems Inc., a wholly-owned subsidiary of Oracle Corporation. </a:t>
            </a:r>
            <a:endParaRPr lang="en-US" dirty="0" smtClean="0"/>
          </a:p>
          <a:p>
            <a:endParaRPr lang="en-US" dirty="0"/>
          </a:p>
          <a:p>
            <a:r>
              <a:rPr lang="en-US" b="1" dirty="0" smtClean="0"/>
              <a:t>What is Java: </a:t>
            </a:r>
            <a:r>
              <a:rPr lang="en-US" dirty="0" smtClean="0"/>
              <a:t>Java </a:t>
            </a:r>
            <a:r>
              <a:rPr lang="en-US" dirty="0"/>
              <a:t>is a programming language and computing platform first released by Sun Microsystems in 1995. There are lots of applications and websites that will not work unless you have Java installed, and more are created every day. Java is fast, secure, and reliable.</a:t>
            </a:r>
            <a:endParaRPr lang="en-US" dirty="0" smtClean="0"/>
          </a:p>
        </p:txBody>
      </p:sp>
      <p:sp>
        <p:nvSpPr>
          <p:cNvPr id="2" name="TextBox 1"/>
          <p:cNvSpPr txBox="1"/>
          <p:nvPr/>
        </p:nvSpPr>
        <p:spPr>
          <a:xfrm>
            <a:off x="5596128" y="5681472"/>
            <a:ext cx="5826916" cy="369332"/>
          </a:xfrm>
          <a:prstGeom prst="rect">
            <a:avLst/>
          </a:prstGeom>
          <a:noFill/>
        </p:spPr>
        <p:txBody>
          <a:bodyPr wrap="none" rtlCol="0">
            <a:spAutoFit/>
          </a:bodyPr>
          <a:lstStyle/>
          <a:p>
            <a:r>
              <a:rPr lang="en-US" dirty="0"/>
              <a:t>https://</a:t>
            </a:r>
            <a:r>
              <a:rPr lang="en-US" dirty="0" err="1"/>
              <a:t>www.youtube.com</a:t>
            </a:r>
            <a:r>
              <a:rPr lang="en-US" dirty="0"/>
              <a:t>/user/MrBhanupratap29/playlists</a:t>
            </a:r>
          </a:p>
        </p:txBody>
      </p:sp>
    </p:spTree>
    <p:extLst>
      <p:ext uri="{BB962C8B-B14F-4D97-AF65-F5344CB8AC3E}">
        <p14:creationId xmlns:p14="http://schemas.microsoft.com/office/powerpoint/2010/main" val="152497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844" y="0"/>
            <a:ext cx="9588500" cy="5078313"/>
          </a:xfrm>
          <a:prstGeom prst="rect">
            <a:avLst/>
          </a:prstGeom>
          <a:noFill/>
        </p:spPr>
        <p:txBody>
          <a:bodyPr wrap="square" rtlCol="0">
            <a:spAutoFit/>
          </a:bodyPr>
          <a:lstStyle/>
          <a:p>
            <a:r>
              <a:rPr lang="en-US" b="1" dirty="0"/>
              <a:t>Constructor in Java</a:t>
            </a:r>
          </a:p>
          <a:p>
            <a:pPr marL="285750" indent="-285750">
              <a:buFont typeface="Arial" charset="0"/>
              <a:buChar char="•"/>
            </a:pPr>
            <a:r>
              <a:rPr lang="en-US" dirty="0"/>
              <a:t>A </a:t>
            </a:r>
            <a:r>
              <a:rPr lang="en-US" i="1" dirty="0"/>
              <a:t>constructor </a:t>
            </a:r>
            <a:r>
              <a:rPr lang="en-US" dirty="0"/>
              <a:t>in Java is a block of code similar to a method that’s called when an instance of an object is created. </a:t>
            </a:r>
            <a:r>
              <a:rPr lang="en-US" dirty="0" smtClean="0"/>
              <a:t>Here </a:t>
            </a:r>
            <a:r>
              <a:rPr lang="en-US" dirty="0"/>
              <a:t>are the key differences between a constructor and a method:</a:t>
            </a:r>
          </a:p>
          <a:p>
            <a:pPr marL="285750" indent="-285750">
              <a:buFont typeface="Arial" charset="0"/>
              <a:buChar char="•"/>
            </a:pPr>
            <a:r>
              <a:rPr lang="en-US" dirty="0"/>
              <a:t>A constructor doesn’t have a return type.</a:t>
            </a:r>
          </a:p>
          <a:p>
            <a:pPr marL="285750" indent="-285750">
              <a:buFont typeface="Arial" charset="0"/>
              <a:buChar char="•"/>
            </a:pPr>
            <a:r>
              <a:rPr lang="en-US" dirty="0"/>
              <a:t>The name of the constructor must be the same as the name of the class.</a:t>
            </a:r>
          </a:p>
          <a:p>
            <a:pPr marL="285750" indent="-285750">
              <a:buFont typeface="Arial" charset="0"/>
              <a:buChar char="•"/>
            </a:pPr>
            <a:r>
              <a:rPr lang="en-US" dirty="0"/>
              <a:t>Unlike methods, constructors are not considered members of a class.</a:t>
            </a:r>
          </a:p>
          <a:p>
            <a:pPr marL="285750" indent="-285750">
              <a:buFont typeface="Arial" charset="0"/>
              <a:buChar char="•"/>
            </a:pPr>
            <a:r>
              <a:rPr lang="en-US" dirty="0"/>
              <a:t>A constructor is called automatically when a new instance of an object is created</a:t>
            </a:r>
            <a:r>
              <a:rPr lang="en-US" dirty="0" smtClean="0"/>
              <a:t>.</a:t>
            </a:r>
          </a:p>
          <a:p>
            <a:pPr marL="285750" indent="-285750">
              <a:buFont typeface="Arial" charset="0"/>
              <a:buChar char="•"/>
            </a:pPr>
            <a:endParaRPr lang="en-US" dirty="0" smtClean="0"/>
          </a:p>
          <a:p>
            <a:r>
              <a:rPr lang="en-US" b="1" dirty="0" smtClean="0"/>
              <a:t>Types of constructors:</a:t>
            </a:r>
          </a:p>
          <a:p>
            <a:pPr marL="342900" indent="-342900">
              <a:buFont typeface="+mj-lt"/>
              <a:buAutoNum type="arabicPeriod"/>
            </a:pPr>
            <a:r>
              <a:rPr lang="en-US" dirty="0" smtClean="0"/>
              <a:t>Default </a:t>
            </a:r>
            <a:r>
              <a:rPr lang="en-US" dirty="0"/>
              <a:t>constructor (no-</a:t>
            </a:r>
            <a:r>
              <a:rPr lang="en-US" dirty="0" err="1"/>
              <a:t>arg</a:t>
            </a:r>
            <a:r>
              <a:rPr lang="en-US" dirty="0"/>
              <a:t> constructor)</a:t>
            </a:r>
          </a:p>
          <a:p>
            <a:pPr marL="342900" indent="-342900">
              <a:buFont typeface="+mj-lt"/>
              <a:buAutoNum type="arabicPeriod"/>
            </a:pPr>
            <a:r>
              <a:rPr lang="en-US" dirty="0"/>
              <a:t>Parameterized </a:t>
            </a:r>
            <a:r>
              <a:rPr lang="en-US" dirty="0" smtClean="0"/>
              <a:t>constructor</a:t>
            </a:r>
            <a:endParaRPr lang="en-US" dirty="0"/>
          </a:p>
          <a:p>
            <a:pPr lvl="1"/>
            <a:r>
              <a:rPr lang="en-US" b="1" dirty="0">
                <a:solidFill>
                  <a:srgbClr val="00B050"/>
                </a:solidFill>
              </a:rPr>
              <a:t>public class Cow </a:t>
            </a:r>
            <a:r>
              <a:rPr lang="en-US" b="1" dirty="0" smtClean="0">
                <a:solidFill>
                  <a:srgbClr val="00B050"/>
                </a:solidFill>
              </a:rPr>
              <a:t>{</a:t>
            </a:r>
            <a:endParaRPr lang="en-US" b="1" dirty="0">
              <a:solidFill>
                <a:srgbClr val="00B050"/>
              </a:solidFill>
            </a:endParaRPr>
          </a:p>
          <a:p>
            <a:pPr lvl="2"/>
            <a:r>
              <a:rPr lang="en-US" b="1" dirty="0">
                <a:solidFill>
                  <a:srgbClr val="00B050"/>
                </a:solidFill>
              </a:rPr>
              <a:t>public Cow() </a:t>
            </a:r>
            <a:r>
              <a:rPr lang="en-US" b="1" dirty="0" smtClean="0">
                <a:solidFill>
                  <a:srgbClr val="00B050"/>
                </a:solidFill>
              </a:rPr>
              <a:t>{</a:t>
            </a:r>
            <a:endParaRPr lang="en-US" b="1" dirty="0">
              <a:solidFill>
                <a:srgbClr val="00B050"/>
              </a:solidFill>
            </a:endParaRPr>
          </a:p>
          <a:p>
            <a:pPr lvl="2"/>
            <a:r>
              <a:rPr lang="en-US" b="1" dirty="0">
                <a:solidFill>
                  <a:srgbClr val="00B050"/>
                </a:solidFill>
              </a:rPr>
              <a:t>}</a:t>
            </a:r>
          </a:p>
          <a:p>
            <a:pPr lvl="2"/>
            <a:r>
              <a:rPr lang="en-US" b="1" dirty="0">
                <a:solidFill>
                  <a:srgbClr val="00B050"/>
                </a:solidFill>
              </a:rPr>
              <a:t>public Cow(</a:t>
            </a:r>
            <a:r>
              <a:rPr lang="en-US" b="1" dirty="0" err="1">
                <a:solidFill>
                  <a:srgbClr val="00B050"/>
                </a:solidFill>
              </a:rPr>
              <a:t>int</a:t>
            </a:r>
            <a:r>
              <a:rPr lang="en-US" b="1" dirty="0">
                <a:solidFill>
                  <a:srgbClr val="00B050"/>
                </a:solidFill>
              </a:rPr>
              <a:t> weight) </a:t>
            </a:r>
            <a:r>
              <a:rPr lang="en-US" b="1" dirty="0" smtClean="0">
                <a:solidFill>
                  <a:srgbClr val="00B050"/>
                </a:solidFill>
              </a:rPr>
              <a:t>{</a:t>
            </a:r>
            <a:endParaRPr lang="en-US" b="1" dirty="0">
              <a:solidFill>
                <a:srgbClr val="00B050"/>
              </a:solidFill>
            </a:endParaRPr>
          </a:p>
          <a:p>
            <a:pPr lvl="2"/>
            <a:r>
              <a:rPr lang="en-US" b="1" dirty="0" smtClean="0">
                <a:solidFill>
                  <a:srgbClr val="00B050"/>
                </a:solidFill>
              </a:rPr>
              <a:t>}}</a:t>
            </a:r>
            <a:endParaRPr lang="en-US" b="1" dirty="0">
              <a:solidFill>
                <a:srgbClr val="00B050"/>
              </a:solidFill>
            </a:endParaRPr>
          </a:p>
          <a:p>
            <a:pPr marL="285750" indent="-285750">
              <a:buFont typeface="Arial" charset="0"/>
              <a:buChar char="•"/>
            </a:pPr>
            <a:endParaRPr lang="en-US" dirty="0"/>
          </a:p>
          <a:p>
            <a:endParaRPr lang="en-US" dirty="0"/>
          </a:p>
        </p:txBody>
      </p:sp>
      <p:sp>
        <p:nvSpPr>
          <p:cNvPr id="2" name="TextBox 1"/>
          <p:cNvSpPr txBox="1"/>
          <p:nvPr/>
        </p:nvSpPr>
        <p:spPr>
          <a:xfrm>
            <a:off x="783845" y="4657344"/>
            <a:ext cx="10396220" cy="1477328"/>
          </a:xfrm>
          <a:prstGeom prst="rect">
            <a:avLst/>
          </a:prstGeom>
          <a:noFill/>
        </p:spPr>
        <p:txBody>
          <a:bodyPr wrap="square" rtlCol="0">
            <a:spAutoFit/>
          </a:bodyPr>
          <a:lstStyle/>
          <a:p>
            <a:r>
              <a:rPr lang="en-US" b="1" dirty="0"/>
              <a:t>Q: Is it possible to Create object of default constructor when we have only parameterized constructor in class</a:t>
            </a:r>
            <a:endParaRPr lang="en-US" dirty="0"/>
          </a:p>
          <a:p>
            <a:r>
              <a:rPr lang="en-US" dirty="0"/>
              <a:t>Answer: - NO (when we explicitly create parameterized constructors in class then java compiler will not keep by default constructor in class)</a:t>
            </a:r>
          </a:p>
          <a:p>
            <a:endParaRPr lang="en-US" dirty="0"/>
          </a:p>
        </p:txBody>
      </p:sp>
      <p:sp>
        <p:nvSpPr>
          <p:cNvPr id="5" name="TextBox 4"/>
          <p:cNvSpPr txBox="1"/>
          <p:nvPr/>
        </p:nvSpPr>
        <p:spPr>
          <a:xfrm>
            <a:off x="5425440" y="613467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805721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4701" y="431800"/>
            <a:ext cx="6032500" cy="2585323"/>
          </a:xfrm>
          <a:prstGeom prst="rect">
            <a:avLst/>
          </a:prstGeom>
          <a:noFill/>
        </p:spPr>
        <p:txBody>
          <a:bodyPr wrap="square" rtlCol="0">
            <a:spAutoFit/>
          </a:bodyPr>
          <a:lstStyle/>
          <a:p>
            <a:r>
              <a:rPr lang="en-US" b="1" dirty="0" smtClean="0"/>
              <a:t>This in Java:</a:t>
            </a:r>
          </a:p>
          <a:p>
            <a:pPr marL="342900" indent="-342900">
              <a:buFont typeface="+mj-lt"/>
              <a:buAutoNum type="arabicPeriod"/>
            </a:pPr>
            <a:r>
              <a:rPr lang="en-US" dirty="0" smtClean="0"/>
              <a:t>this </a:t>
            </a:r>
            <a:r>
              <a:rPr lang="en-US" dirty="0"/>
              <a:t>can be used to refer current class instance variable.</a:t>
            </a:r>
          </a:p>
          <a:p>
            <a:pPr marL="342900" indent="-342900">
              <a:buFont typeface="+mj-lt"/>
              <a:buAutoNum type="arabicPeriod"/>
            </a:pPr>
            <a:r>
              <a:rPr lang="en-US" dirty="0"/>
              <a:t>this can be used to invoke current class method (implicitly)</a:t>
            </a:r>
          </a:p>
          <a:p>
            <a:pPr marL="342900" indent="-342900">
              <a:buFont typeface="+mj-lt"/>
              <a:buAutoNum type="arabicPeriod"/>
            </a:pPr>
            <a:r>
              <a:rPr lang="en-US" dirty="0"/>
              <a:t>this() can be used to invoke current class constructor.</a:t>
            </a:r>
          </a:p>
          <a:p>
            <a:pPr marL="342900" indent="-342900">
              <a:buFont typeface="+mj-lt"/>
              <a:buAutoNum type="arabicPeriod"/>
            </a:pPr>
            <a:r>
              <a:rPr lang="en-US" dirty="0"/>
              <a:t>this can be passed as an argument in the method call.</a:t>
            </a:r>
          </a:p>
          <a:p>
            <a:pPr marL="342900" indent="-342900">
              <a:buFont typeface="+mj-lt"/>
              <a:buAutoNum type="arabicPeriod"/>
            </a:pPr>
            <a:r>
              <a:rPr lang="en-US" dirty="0"/>
              <a:t>this can be passed as argument in the constructor call.</a:t>
            </a:r>
          </a:p>
          <a:p>
            <a:pPr marL="342900" indent="-342900">
              <a:buFont typeface="+mj-lt"/>
              <a:buAutoNum type="arabicPeriod"/>
            </a:pPr>
            <a:r>
              <a:rPr lang="en-US" dirty="0"/>
              <a:t>this can be used to return the current class instance from the method.</a:t>
            </a:r>
          </a:p>
          <a:p>
            <a:endParaRPr lang="en-US" dirty="0"/>
          </a:p>
        </p:txBody>
      </p:sp>
      <p:sp>
        <p:nvSpPr>
          <p:cNvPr id="5" name="TextBox 4"/>
          <p:cNvSpPr txBox="1"/>
          <p:nvPr/>
        </p:nvSpPr>
        <p:spPr>
          <a:xfrm>
            <a:off x="6604000" y="266700"/>
            <a:ext cx="3639330" cy="6463308"/>
          </a:xfrm>
          <a:prstGeom prst="rect">
            <a:avLst/>
          </a:prstGeom>
          <a:noFill/>
        </p:spPr>
        <p:txBody>
          <a:bodyPr wrap="none" rtlCol="0">
            <a:spAutoFit/>
          </a:bodyPr>
          <a:lstStyle/>
          <a:p>
            <a:r>
              <a:rPr lang="en-US" b="1" dirty="0">
                <a:solidFill>
                  <a:srgbClr val="00B050"/>
                </a:solidFill>
              </a:rPr>
              <a:t>public class Cow {</a:t>
            </a:r>
          </a:p>
          <a:p>
            <a:pPr lvl="1"/>
            <a:r>
              <a:rPr lang="en-US" b="1" dirty="0" err="1">
                <a:solidFill>
                  <a:srgbClr val="00B050"/>
                </a:solidFill>
              </a:rPr>
              <a:t>int</a:t>
            </a:r>
            <a:r>
              <a:rPr lang="en-US" b="1" dirty="0">
                <a:solidFill>
                  <a:srgbClr val="00B050"/>
                </a:solidFill>
              </a:rPr>
              <a:t> speed = 5</a:t>
            </a:r>
            <a:r>
              <a:rPr lang="en-US" b="1" dirty="0" smtClean="0">
                <a:solidFill>
                  <a:srgbClr val="00B050"/>
                </a:solidFill>
              </a:rPr>
              <a:t>;</a:t>
            </a:r>
          </a:p>
          <a:p>
            <a:pPr lvl="1"/>
            <a:endParaRPr lang="en-US" b="1" dirty="0">
              <a:solidFill>
                <a:srgbClr val="00B050"/>
              </a:solidFill>
            </a:endParaRPr>
          </a:p>
          <a:p>
            <a:pPr lvl="1"/>
            <a:r>
              <a:rPr lang="en-US" b="1" dirty="0">
                <a:solidFill>
                  <a:srgbClr val="00B050"/>
                </a:solidFill>
              </a:rPr>
              <a:t>public Cow() {</a:t>
            </a:r>
          </a:p>
          <a:p>
            <a:pPr lvl="1"/>
            <a:r>
              <a:rPr lang="en-US" b="1" dirty="0">
                <a:solidFill>
                  <a:srgbClr val="00B050"/>
                </a:solidFill>
              </a:rPr>
              <a:t>}</a:t>
            </a:r>
          </a:p>
          <a:p>
            <a:pPr lvl="1"/>
            <a:endParaRPr lang="en-US" b="1" dirty="0">
              <a:solidFill>
                <a:srgbClr val="00B050"/>
              </a:solidFill>
            </a:endParaRPr>
          </a:p>
          <a:p>
            <a:pPr lvl="1"/>
            <a:r>
              <a:rPr lang="en-US" b="1" dirty="0">
                <a:solidFill>
                  <a:srgbClr val="00B050"/>
                </a:solidFill>
              </a:rPr>
              <a:t>public Cow(Cow c) {</a:t>
            </a:r>
          </a:p>
          <a:p>
            <a:pPr lvl="1"/>
            <a:r>
              <a:rPr lang="en-US" b="1" dirty="0">
                <a:solidFill>
                  <a:srgbClr val="00B050"/>
                </a:solidFill>
              </a:rPr>
              <a:t>}</a:t>
            </a:r>
          </a:p>
          <a:p>
            <a:pPr lvl="1"/>
            <a:r>
              <a:rPr lang="en-US" b="1" dirty="0">
                <a:solidFill>
                  <a:srgbClr val="00B050"/>
                </a:solidFill>
              </a:rPr>
              <a:t>public Cow(</a:t>
            </a:r>
            <a:r>
              <a:rPr lang="en-US" b="1" dirty="0" err="1">
                <a:solidFill>
                  <a:srgbClr val="00B050"/>
                </a:solidFill>
              </a:rPr>
              <a:t>int</a:t>
            </a:r>
            <a:r>
              <a:rPr lang="en-US" b="1" dirty="0">
                <a:solidFill>
                  <a:srgbClr val="00B050"/>
                </a:solidFill>
              </a:rPr>
              <a:t> weight, Cow p) {</a:t>
            </a:r>
          </a:p>
          <a:p>
            <a:pPr lvl="1"/>
            <a:r>
              <a:rPr lang="en-US" b="1" dirty="0">
                <a:solidFill>
                  <a:srgbClr val="00B050"/>
                </a:solidFill>
              </a:rPr>
              <a:t>       this();</a:t>
            </a:r>
          </a:p>
          <a:p>
            <a:pPr lvl="1"/>
            <a:r>
              <a:rPr lang="en-US" b="1" dirty="0">
                <a:solidFill>
                  <a:srgbClr val="00B050"/>
                </a:solidFill>
              </a:rPr>
              <a:t>}</a:t>
            </a:r>
          </a:p>
          <a:p>
            <a:pPr lvl="1"/>
            <a:r>
              <a:rPr lang="en-US" b="1" dirty="0">
                <a:solidFill>
                  <a:srgbClr val="00B050"/>
                </a:solidFill>
              </a:rPr>
              <a:t>public void run(</a:t>
            </a:r>
            <a:r>
              <a:rPr lang="en-US" b="1" dirty="0" err="1">
                <a:solidFill>
                  <a:srgbClr val="00B050"/>
                </a:solidFill>
              </a:rPr>
              <a:t>int</a:t>
            </a:r>
            <a:r>
              <a:rPr lang="en-US" b="1" dirty="0">
                <a:solidFill>
                  <a:srgbClr val="00B050"/>
                </a:solidFill>
              </a:rPr>
              <a:t> speed){</a:t>
            </a:r>
          </a:p>
          <a:p>
            <a:pPr lvl="2"/>
            <a:r>
              <a:rPr lang="en-US" b="1" dirty="0" err="1">
                <a:solidFill>
                  <a:srgbClr val="00B050"/>
                </a:solidFill>
              </a:rPr>
              <a:t>this.speed</a:t>
            </a:r>
            <a:r>
              <a:rPr lang="en-US" b="1" dirty="0">
                <a:solidFill>
                  <a:srgbClr val="00B050"/>
                </a:solidFill>
              </a:rPr>
              <a:t> = speed;</a:t>
            </a:r>
          </a:p>
          <a:p>
            <a:pPr lvl="2"/>
            <a:r>
              <a:rPr lang="en-US" b="1" dirty="0">
                <a:solidFill>
                  <a:srgbClr val="00B050"/>
                </a:solidFill>
              </a:rPr>
              <a:t>walk(this);</a:t>
            </a:r>
          </a:p>
          <a:p>
            <a:pPr lvl="1"/>
            <a:r>
              <a:rPr lang="en-US" b="1" dirty="0">
                <a:solidFill>
                  <a:srgbClr val="00B050"/>
                </a:solidFill>
              </a:rPr>
              <a:t>}</a:t>
            </a:r>
          </a:p>
          <a:p>
            <a:pPr lvl="1"/>
            <a:r>
              <a:rPr lang="en-US" b="1" dirty="0">
                <a:solidFill>
                  <a:srgbClr val="00B050"/>
                </a:solidFill>
              </a:rPr>
              <a:t>public Cow walk( Cow w){</a:t>
            </a:r>
          </a:p>
          <a:p>
            <a:pPr lvl="2"/>
            <a:r>
              <a:rPr lang="en-US" b="1" dirty="0">
                <a:solidFill>
                  <a:srgbClr val="00B050"/>
                </a:solidFill>
              </a:rPr>
              <a:t>return this;</a:t>
            </a:r>
          </a:p>
          <a:p>
            <a:pPr lvl="1"/>
            <a:r>
              <a:rPr lang="en-US" b="1" dirty="0">
                <a:solidFill>
                  <a:srgbClr val="00B050"/>
                </a:solidFill>
              </a:rPr>
              <a:t>}</a:t>
            </a:r>
          </a:p>
          <a:p>
            <a:pPr lvl="1"/>
            <a:r>
              <a:rPr lang="en-US" b="1" dirty="0">
                <a:solidFill>
                  <a:srgbClr val="00B050"/>
                </a:solidFill>
              </a:rPr>
              <a:t>public void eat(){</a:t>
            </a:r>
          </a:p>
          <a:p>
            <a:pPr lvl="2"/>
            <a:r>
              <a:rPr lang="en-US" b="1" dirty="0">
                <a:solidFill>
                  <a:srgbClr val="00B050"/>
                </a:solidFill>
              </a:rPr>
              <a:t>new Cow(this);</a:t>
            </a:r>
          </a:p>
          <a:p>
            <a:pPr lvl="1"/>
            <a:r>
              <a:rPr lang="en-US" b="1" dirty="0" smtClean="0">
                <a:solidFill>
                  <a:srgbClr val="00B050"/>
                </a:solidFill>
              </a:rPr>
              <a:t>}</a:t>
            </a:r>
            <a:endParaRPr lang="en-US" b="1" dirty="0">
              <a:solidFill>
                <a:srgbClr val="00B050"/>
              </a:solidFill>
            </a:endParaRPr>
          </a:p>
          <a:p>
            <a:r>
              <a:rPr lang="en-US" b="1" dirty="0">
                <a:solidFill>
                  <a:srgbClr val="00B050"/>
                </a:solidFill>
              </a:rPr>
              <a:t>}</a:t>
            </a:r>
          </a:p>
          <a:p>
            <a:endParaRPr lang="en-US" dirty="0"/>
          </a:p>
        </p:txBody>
      </p:sp>
      <p:sp>
        <p:nvSpPr>
          <p:cNvPr id="2" name="TextBox 1"/>
          <p:cNvSpPr txBox="1"/>
          <p:nvPr/>
        </p:nvSpPr>
        <p:spPr>
          <a:xfrm>
            <a:off x="536448" y="630326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45872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0"/>
            <a:ext cx="11509248" cy="6740307"/>
          </a:xfrm>
          <a:prstGeom prst="rect">
            <a:avLst/>
          </a:prstGeom>
          <a:noFill/>
        </p:spPr>
        <p:txBody>
          <a:bodyPr wrap="square" rtlCol="0">
            <a:spAutoFit/>
          </a:bodyPr>
          <a:lstStyle/>
          <a:p>
            <a:r>
              <a:rPr lang="en-US" b="1" u="sng" dirty="0"/>
              <a:t>Static And Non Static Member Of Class</a:t>
            </a:r>
            <a:endParaRPr lang="en-US" dirty="0"/>
          </a:p>
          <a:p>
            <a:r>
              <a:rPr lang="en-US" dirty="0" smtClean="0"/>
              <a:t>Static </a:t>
            </a:r>
            <a:r>
              <a:rPr lang="en-US" dirty="0"/>
              <a:t>Members of class are accessed by class Name, Since static members are </a:t>
            </a:r>
            <a:r>
              <a:rPr lang="en-US" dirty="0" smtClean="0"/>
              <a:t>class Members.</a:t>
            </a:r>
            <a:endParaRPr lang="en-US" dirty="0"/>
          </a:p>
          <a:p>
            <a:r>
              <a:rPr lang="en-US" dirty="0"/>
              <a:t>Non Static members of class are accessed by object. Non Static members are object </a:t>
            </a:r>
            <a:r>
              <a:rPr lang="en-US" dirty="0" smtClean="0"/>
              <a:t>members</a:t>
            </a:r>
          </a:p>
          <a:p>
            <a:r>
              <a:rPr lang="en-US" b="1" dirty="0">
                <a:solidFill>
                  <a:srgbClr val="00B0F0"/>
                </a:solidFill>
              </a:rPr>
              <a:t>public class Example1 {</a:t>
            </a:r>
          </a:p>
          <a:p>
            <a:pPr lvl="1"/>
            <a:r>
              <a:rPr lang="en-US" dirty="0" err="1"/>
              <a:t>int</a:t>
            </a:r>
            <a:r>
              <a:rPr lang="en-US" dirty="0"/>
              <a:t> </a:t>
            </a:r>
            <a:r>
              <a:rPr lang="en-US" dirty="0" err="1"/>
              <a:t>i</a:t>
            </a:r>
            <a:r>
              <a:rPr lang="en-US" dirty="0"/>
              <a:t>;</a:t>
            </a:r>
          </a:p>
          <a:p>
            <a:pPr lvl="1"/>
            <a:r>
              <a:rPr lang="en-US" dirty="0"/>
              <a:t>static </a:t>
            </a:r>
            <a:r>
              <a:rPr lang="en-US" dirty="0" err="1"/>
              <a:t>int</a:t>
            </a:r>
            <a:r>
              <a:rPr lang="en-US" dirty="0"/>
              <a:t> j;</a:t>
            </a:r>
          </a:p>
          <a:p>
            <a:pPr lvl="1"/>
            <a:r>
              <a:rPr lang="en-US" b="1" dirty="0">
                <a:solidFill>
                  <a:srgbClr val="7030A0"/>
                </a:solidFill>
              </a:rPr>
              <a:t>public void test1</a:t>
            </a:r>
            <a:r>
              <a:rPr lang="en-US" b="1" dirty="0" smtClean="0">
                <a:solidFill>
                  <a:srgbClr val="7030A0"/>
                </a:solidFill>
              </a:rPr>
              <a:t>(){}</a:t>
            </a:r>
            <a:endParaRPr lang="en-US" b="1" dirty="0">
              <a:solidFill>
                <a:srgbClr val="7030A0"/>
              </a:solidFill>
            </a:endParaRPr>
          </a:p>
          <a:p>
            <a:pPr lvl="1"/>
            <a:r>
              <a:rPr lang="en-US" b="1" dirty="0">
                <a:solidFill>
                  <a:srgbClr val="7030A0"/>
                </a:solidFill>
              </a:rPr>
              <a:t>public void test2() </a:t>
            </a:r>
            <a:r>
              <a:rPr lang="en-US" b="1" dirty="0" smtClean="0">
                <a:solidFill>
                  <a:srgbClr val="7030A0"/>
                </a:solidFill>
              </a:rPr>
              <a:t>{}</a:t>
            </a:r>
            <a:endParaRPr lang="en-US" b="1" dirty="0">
              <a:solidFill>
                <a:srgbClr val="7030A0"/>
              </a:solidFill>
            </a:endParaRPr>
          </a:p>
          <a:p>
            <a:pPr lvl="1"/>
            <a:r>
              <a:rPr lang="en-US" b="1" dirty="0">
                <a:solidFill>
                  <a:srgbClr val="7030A0"/>
                </a:solidFill>
              </a:rPr>
              <a:t>public static void test3() </a:t>
            </a:r>
            <a:r>
              <a:rPr lang="en-US" b="1" dirty="0" smtClean="0">
                <a:solidFill>
                  <a:srgbClr val="7030A0"/>
                </a:solidFill>
              </a:rPr>
              <a:t>{}</a:t>
            </a:r>
          </a:p>
          <a:p>
            <a:r>
              <a:rPr lang="en-US" b="1" dirty="0" smtClean="0">
                <a:solidFill>
                  <a:srgbClr val="00B0F0"/>
                </a:solidFill>
              </a:rPr>
              <a:t>public</a:t>
            </a:r>
            <a:r>
              <a:rPr lang="en-US" b="1" dirty="0">
                <a:solidFill>
                  <a:srgbClr val="00B0F0"/>
                </a:solidFill>
              </a:rPr>
              <a:t> static void main(String[] </a:t>
            </a:r>
            <a:r>
              <a:rPr lang="en-US" b="1" dirty="0" err="1">
                <a:solidFill>
                  <a:srgbClr val="00B0F0"/>
                </a:solidFill>
              </a:rPr>
              <a:t>args</a:t>
            </a:r>
            <a:r>
              <a:rPr lang="en-US" b="1" dirty="0">
                <a:solidFill>
                  <a:srgbClr val="00B0F0"/>
                </a:solidFill>
              </a:rPr>
              <a:t>) {</a:t>
            </a:r>
          </a:p>
          <a:p>
            <a:pPr lvl="2"/>
            <a:r>
              <a:rPr lang="en-US" b="1" dirty="0">
                <a:solidFill>
                  <a:schemeClr val="accent6">
                    <a:lumMod val="75000"/>
                  </a:schemeClr>
                </a:solidFill>
              </a:rPr>
              <a:t>Example1 </a:t>
            </a:r>
            <a:r>
              <a:rPr lang="en-US" b="1" dirty="0" err="1">
                <a:solidFill>
                  <a:schemeClr val="accent6">
                    <a:lumMod val="75000"/>
                  </a:schemeClr>
                </a:solidFill>
              </a:rPr>
              <a:t>obj</a:t>
            </a:r>
            <a:r>
              <a:rPr lang="en-US" b="1" dirty="0">
                <a:solidFill>
                  <a:schemeClr val="accent6">
                    <a:lumMod val="75000"/>
                  </a:schemeClr>
                </a:solidFill>
              </a:rPr>
              <a:t> = new Example1();</a:t>
            </a:r>
          </a:p>
          <a:p>
            <a:pPr lvl="2"/>
            <a:r>
              <a:rPr lang="en-US" b="1" dirty="0">
                <a:solidFill>
                  <a:schemeClr val="accent6">
                    <a:lumMod val="75000"/>
                  </a:schemeClr>
                </a:solidFill>
              </a:rPr>
              <a:t>obj.test1();</a:t>
            </a:r>
          </a:p>
          <a:p>
            <a:pPr lvl="2"/>
            <a:r>
              <a:rPr lang="en-US" b="1" dirty="0">
                <a:solidFill>
                  <a:schemeClr val="accent6">
                    <a:lumMod val="75000"/>
                  </a:schemeClr>
                </a:solidFill>
              </a:rPr>
              <a:t>obj.test2();</a:t>
            </a:r>
          </a:p>
          <a:p>
            <a:pPr lvl="2"/>
            <a:r>
              <a:rPr lang="en-US" b="1" dirty="0" err="1">
                <a:solidFill>
                  <a:schemeClr val="accent6">
                    <a:lumMod val="75000"/>
                  </a:schemeClr>
                </a:solidFill>
              </a:rPr>
              <a:t>System.out.println</a:t>
            </a:r>
            <a:r>
              <a:rPr lang="en-US" b="1" dirty="0">
                <a:solidFill>
                  <a:schemeClr val="accent6">
                    <a:lumMod val="75000"/>
                  </a:schemeClr>
                </a:solidFill>
              </a:rPr>
              <a:t>(</a:t>
            </a:r>
            <a:r>
              <a:rPr lang="en-US" b="1" dirty="0" err="1">
                <a:solidFill>
                  <a:schemeClr val="accent6">
                    <a:lumMod val="75000"/>
                  </a:schemeClr>
                </a:solidFill>
              </a:rPr>
              <a:t>obj.i</a:t>
            </a:r>
            <a:r>
              <a:rPr lang="en-US" b="1" dirty="0">
                <a:solidFill>
                  <a:schemeClr val="accent6">
                    <a:lumMod val="75000"/>
                  </a:schemeClr>
                </a:solidFill>
              </a:rPr>
              <a:t>);</a:t>
            </a:r>
          </a:p>
          <a:p>
            <a:pPr lvl="2"/>
            <a:r>
              <a:rPr lang="en-US" dirty="0"/>
              <a:t>Example1.test3();</a:t>
            </a:r>
          </a:p>
          <a:p>
            <a:pPr lvl="2"/>
            <a:r>
              <a:rPr lang="en-US" dirty="0" err="1"/>
              <a:t>System.out.println</a:t>
            </a:r>
            <a:r>
              <a:rPr lang="en-US" dirty="0"/>
              <a:t>(Example1.i)</a:t>
            </a:r>
          </a:p>
          <a:p>
            <a:pPr lvl="2"/>
            <a:r>
              <a:rPr lang="en-US" dirty="0"/>
              <a:t>Here we will get compile time error, Since we are trying to call non static variables through class name</a:t>
            </a:r>
          </a:p>
          <a:p>
            <a:pPr lvl="2"/>
            <a:r>
              <a:rPr lang="en-US" dirty="0" err="1"/>
              <a:t>System.out.println</a:t>
            </a:r>
            <a:r>
              <a:rPr lang="en-US" dirty="0"/>
              <a:t>(Example1 .</a:t>
            </a:r>
            <a:r>
              <a:rPr lang="en-US" dirty="0" err="1"/>
              <a:t>i</a:t>
            </a:r>
            <a:r>
              <a:rPr lang="en-US" dirty="0"/>
              <a:t>);</a:t>
            </a:r>
          </a:p>
          <a:p>
            <a:pPr lvl="2"/>
            <a:r>
              <a:rPr lang="en-US" dirty="0"/>
              <a:t>We can't call non static method though class reference. if we try to do that we will get compile time error.     since non static members are object members</a:t>
            </a:r>
          </a:p>
          <a:p>
            <a:pPr lvl="1"/>
            <a:r>
              <a:rPr lang="en-US" dirty="0" smtClean="0"/>
              <a:t>}</a:t>
            </a:r>
            <a:endParaRPr lang="en-US" dirty="0"/>
          </a:p>
          <a:p>
            <a:r>
              <a:rPr lang="en-US" dirty="0"/>
              <a:t>}</a:t>
            </a:r>
          </a:p>
          <a:p>
            <a:endParaRPr lang="en-US" dirty="0"/>
          </a:p>
          <a:p>
            <a:endParaRPr lang="en-US" dirty="0"/>
          </a:p>
        </p:txBody>
      </p:sp>
      <p:sp>
        <p:nvSpPr>
          <p:cNvPr id="2" name="TextBox 1"/>
          <p:cNvSpPr txBox="1"/>
          <p:nvPr/>
        </p:nvSpPr>
        <p:spPr>
          <a:xfrm>
            <a:off x="5644896" y="608380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21605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3025" y="146304"/>
            <a:ext cx="9582912" cy="7017306"/>
          </a:xfrm>
          <a:prstGeom prst="rect">
            <a:avLst/>
          </a:prstGeom>
          <a:noFill/>
        </p:spPr>
        <p:txBody>
          <a:bodyPr wrap="square" rtlCol="0">
            <a:spAutoFit/>
          </a:bodyPr>
          <a:lstStyle/>
          <a:p>
            <a:r>
              <a:rPr lang="en-US" b="1" dirty="0" smtClean="0"/>
              <a:t>Return Type of JAVA:</a:t>
            </a:r>
          </a:p>
          <a:p>
            <a:r>
              <a:rPr lang="en-US" dirty="0" smtClean="0"/>
              <a:t>The </a:t>
            </a:r>
            <a:r>
              <a:rPr lang="en-US" dirty="0"/>
              <a:t>data type of the return value must match the method's declared return type We can't return an integer value from a method whose declaration type is void.</a:t>
            </a:r>
            <a:br>
              <a:rPr lang="en-US" dirty="0"/>
            </a:br>
            <a:r>
              <a:rPr lang="en-US" dirty="0" smtClean="0"/>
              <a:t>public</a:t>
            </a:r>
            <a:r>
              <a:rPr lang="en-US" dirty="0"/>
              <a:t> class Example1 {</a:t>
            </a:r>
          </a:p>
          <a:p>
            <a:pPr lvl="1"/>
            <a:r>
              <a:rPr lang="en-US" b="1" dirty="0">
                <a:solidFill>
                  <a:schemeClr val="accent1">
                    <a:lumMod val="75000"/>
                  </a:schemeClr>
                </a:solidFill>
              </a:rPr>
              <a:t>public void test1() </a:t>
            </a:r>
            <a:r>
              <a:rPr lang="en-US" b="1" dirty="0" smtClean="0">
                <a:solidFill>
                  <a:schemeClr val="accent1">
                    <a:lumMod val="75000"/>
                  </a:schemeClr>
                </a:solidFill>
              </a:rPr>
              <a:t>{}</a:t>
            </a:r>
          </a:p>
          <a:p>
            <a:pPr lvl="1"/>
            <a:endParaRPr lang="en-US" dirty="0"/>
          </a:p>
          <a:p>
            <a:pPr lvl="1"/>
            <a:r>
              <a:rPr lang="en-US" b="1" dirty="0">
                <a:solidFill>
                  <a:srgbClr val="00B050"/>
                </a:solidFill>
              </a:rPr>
              <a:t>public </a:t>
            </a:r>
            <a:r>
              <a:rPr lang="en-US" b="1" dirty="0" err="1">
                <a:solidFill>
                  <a:srgbClr val="00B050"/>
                </a:solidFill>
              </a:rPr>
              <a:t>int</a:t>
            </a:r>
            <a:r>
              <a:rPr lang="en-US" b="1" dirty="0">
                <a:solidFill>
                  <a:srgbClr val="00B050"/>
                </a:solidFill>
              </a:rPr>
              <a:t> test2() {</a:t>
            </a:r>
          </a:p>
          <a:p>
            <a:pPr lvl="1"/>
            <a:r>
              <a:rPr lang="en-US" b="1" dirty="0">
                <a:solidFill>
                  <a:srgbClr val="00B050"/>
                </a:solidFill>
              </a:rPr>
              <a:t>return 3</a:t>
            </a:r>
            <a:r>
              <a:rPr lang="en-US" b="1" dirty="0" smtClean="0">
                <a:solidFill>
                  <a:srgbClr val="00B050"/>
                </a:solidFill>
              </a:rPr>
              <a:t>;}</a:t>
            </a:r>
          </a:p>
          <a:p>
            <a:pPr lvl="1"/>
            <a:endParaRPr lang="en-US" dirty="0"/>
          </a:p>
          <a:p>
            <a:pPr lvl="1"/>
            <a:r>
              <a:rPr lang="en-US" b="1" dirty="0">
                <a:solidFill>
                  <a:srgbClr val="00B0F0"/>
                </a:solidFill>
              </a:rPr>
              <a:t>public double test3() {</a:t>
            </a:r>
          </a:p>
          <a:p>
            <a:pPr lvl="1"/>
            <a:r>
              <a:rPr lang="en-US" b="1" dirty="0">
                <a:solidFill>
                  <a:srgbClr val="00B0F0"/>
                </a:solidFill>
              </a:rPr>
              <a:t>return 3.99</a:t>
            </a:r>
            <a:r>
              <a:rPr lang="en-US" b="1" dirty="0" smtClean="0">
                <a:solidFill>
                  <a:srgbClr val="00B0F0"/>
                </a:solidFill>
              </a:rPr>
              <a:t>;}</a:t>
            </a:r>
          </a:p>
          <a:p>
            <a:pPr lvl="1"/>
            <a:endParaRPr lang="en-US" dirty="0"/>
          </a:p>
          <a:p>
            <a:pPr lvl="1"/>
            <a:r>
              <a:rPr lang="en-US" b="1" dirty="0">
                <a:solidFill>
                  <a:schemeClr val="tx1">
                    <a:lumMod val="75000"/>
                    <a:lumOff val="25000"/>
                  </a:schemeClr>
                </a:solidFill>
              </a:rPr>
              <a:t>public </a:t>
            </a:r>
            <a:r>
              <a:rPr lang="en-US" b="1" dirty="0" err="1">
                <a:solidFill>
                  <a:schemeClr val="tx1">
                    <a:lumMod val="75000"/>
                    <a:lumOff val="25000"/>
                  </a:schemeClr>
                </a:solidFill>
              </a:rPr>
              <a:t>boolean</a:t>
            </a:r>
            <a:r>
              <a:rPr lang="en-US" b="1" dirty="0">
                <a:solidFill>
                  <a:schemeClr val="tx1">
                    <a:lumMod val="75000"/>
                    <a:lumOff val="25000"/>
                  </a:schemeClr>
                </a:solidFill>
              </a:rPr>
              <a:t> test4() {</a:t>
            </a:r>
          </a:p>
          <a:p>
            <a:pPr lvl="1"/>
            <a:r>
              <a:rPr lang="en-US" b="1" dirty="0">
                <a:solidFill>
                  <a:schemeClr val="tx1">
                    <a:lumMod val="75000"/>
                    <a:lumOff val="25000"/>
                  </a:schemeClr>
                </a:solidFill>
              </a:rPr>
              <a:t>return true</a:t>
            </a:r>
            <a:r>
              <a:rPr lang="en-US" b="1" dirty="0" smtClean="0">
                <a:solidFill>
                  <a:schemeClr val="tx1">
                    <a:lumMod val="75000"/>
                    <a:lumOff val="25000"/>
                  </a:schemeClr>
                </a:solidFill>
              </a:rPr>
              <a:t>;}</a:t>
            </a:r>
          </a:p>
          <a:p>
            <a:pPr lvl="1"/>
            <a:endParaRPr lang="en-US" dirty="0"/>
          </a:p>
          <a:p>
            <a:pPr lvl="1"/>
            <a:r>
              <a:rPr lang="en-US" b="1" dirty="0">
                <a:solidFill>
                  <a:srgbClr val="7030A0"/>
                </a:solidFill>
              </a:rPr>
              <a:t>public char test5() {</a:t>
            </a:r>
          </a:p>
          <a:p>
            <a:pPr lvl="1"/>
            <a:r>
              <a:rPr lang="en-US" b="1" dirty="0">
                <a:solidFill>
                  <a:srgbClr val="7030A0"/>
                </a:solidFill>
              </a:rPr>
              <a:t>return 'a</a:t>
            </a:r>
            <a:r>
              <a:rPr lang="en-US" b="1" dirty="0" smtClean="0">
                <a:solidFill>
                  <a:srgbClr val="7030A0"/>
                </a:solidFill>
              </a:rPr>
              <a:t>';}</a:t>
            </a:r>
          </a:p>
          <a:p>
            <a:pPr lvl="1"/>
            <a:endParaRPr lang="en-US" dirty="0"/>
          </a:p>
          <a:p>
            <a:pPr lvl="1"/>
            <a:r>
              <a:rPr lang="en-US" b="1" dirty="0">
                <a:solidFill>
                  <a:schemeClr val="accent4"/>
                </a:solidFill>
              </a:rPr>
              <a:t>public String test6() {</a:t>
            </a:r>
          </a:p>
          <a:p>
            <a:pPr lvl="1"/>
            <a:r>
              <a:rPr lang="en-US" b="1" dirty="0">
                <a:solidFill>
                  <a:schemeClr val="accent4"/>
                </a:solidFill>
              </a:rPr>
              <a:t>return "Test</a:t>
            </a:r>
            <a:r>
              <a:rPr lang="en-US" b="1" dirty="0" smtClean="0">
                <a:solidFill>
                  <a:schemeClr val="accent4"/>
                </a:solidFill>
              </a:rPr>
              <a:t>";}</a:t>
            </a:r>
            <a:endParaRPr lang="en-US" b="1" dirty="0">
              <a:solidFill>
                <a:schemeClr val="accent4"/>
              </a:solidFill>
            </a:endParaRPr>
          </a:p>
          <a:p>
            <a:pPr lvl="1"/>
            <a:r>
              <a:rPr lang="en-US" b="1" dirty="0">
                <a:solidFill>
                  <a:srgbClr val="00B0F0"/>
                </a:solidFill>
              </a:rPr>
              <a:t>public Example1 test7() {</a:t>
            </a:r>
          </a:p>
          <a:p>
            <a:pPr lvl="1"/>
            <a:r>
              <a:rPr lang="en-US" b="1" dirty="0">
                <a:solidFill>
                  <a:srgbClr val="00B0F0"/>
                </a:solidFill>
              </a:rPr>
              <a:t>return new Example1</a:t>
            </a:r>
            <a:r>
              <a:rPr lang="en-US" b="1" dirty="0" smtClean="0">
                <a:solidFill>
                  <a:srgbClr val="00B0F0"/>
                </a:solidFill>
              </a:rPr>
              <a:t>();}</a:t>
            </a:r>
            <a:endParaRPr lang="en-US" b="1" dirty="0">
              <a:solidFill>
                <a:srgbClr val="00B0F0"/>
              </a:solidFill>
            </a:endParaRPr>
          </a:p>
          <a:p>
            <a:pPr lvl="1"/>
            <a:r>
              <a:rPr lang="en-US" b="1" dirty="0">
                <a:solidFill>
                  <a:schemeClr val="accent2">
                    <a:lumMod val="75000"/>
                  </a:schemeClr>
                </a:solidFill>
              </a:rPr>
              <a:t>public </a:t>
            </a:r>
            <a:r>
              <a:rPr lang="en-US" b="1" dirty="0" err="1">
                <a:solidFill>
                  <a:schemeClr val="accent2">
                    <a:lumMod val="75000"/>
                  </a:schemeClr>
                </a:solidFill>
              </a:rPr>
              <a:t>int</a:t>
            </a:r>
            <a:r>
              <a:rPr lang="en-US" b="1" dirty="0">
                <a:solidFill>
                  <a:schemeClr val="accent2">
                    <a:lumMod val="75000"/>
                  </a:schemeClr>
                </a:solidFill>
              </a:rPr>
              <a:t>[] test8() {</a:t>
            </a:r>
          </a:p>
          <a:p>
            <a:pPr lvl="1"/>
            <a:r>
              <a:rPr lang="en-US" b="1" dirty="0">
                <a:solidFill>
                  <a:schemeClr val="accent2">
                    <a:lumMod val="75000"/>
                  </a:schemeClr>
                </a:solidFill>
              </a:rPr>
              <a:t>return new </a:t>
            </a:r>
            <a:r>
              <a:rPr lang="en-US" b="1" dirty="0" err="1">
                <a:solidFill>
                  <a:schemeClr val="accent2">
                    <a:lumMod val="75000"/>
                  </a:schemeClr>
                </a:solidFill>
              </a:rPr>
              <a:t>int</a:t>
            </a:r>
            <a:r>
              <a:rPr lang="en-US" b="1" dirty="0">
                <a:solidFill>
                  <a:schemeClr val="accent2">
                    <a:lumMod val="75000"/>
                  </a:schemeClr>
                </a:solidFill>
              </a:rPr>
              <a:t>[7</a:t>
            </a:r>
            <a:r>
              <a:rPr lang="en-US" b="1" dirty="0" smtClean="0">
                <a:solidFill>
                  <a:schemeClr val="accent2">
                    <a:lumMod val="75000"/>
                  </a:schemeClr>
                </a:solidFill>
              </a:rPr>
              <a:t>];}</a:t>
            </a:r>
            <a:endParaRPr lang="en-US" b="1" dirty="0">
              <a:solidFill>
                <a:schemeClr val="accent2">
                  <a:lumMod val="75000"/>
                </a:schemeClr>
              </a:solidFill>
            </a:endParaRPr>
          </a:p>
          <a:p>
            <a:endParaRPr lang="en-US" dirty="0"/>
          </a:p>
        </p:txBody>
      </p:sp>
      <p:sp>
        <p:nvSpPr>
          <p:cNvPr id="5" name="TextBox 4"/>
          <p:cNvSpPr txBox="1"/>
          <p:nvPr/>
        </p:nvSpPr>
        <p:spPr>
          <a:xfrm>
            <a:off x="3889249" y="1280160"/>
            <a:ext cx="7997952" cy="4801314"/>
          </a:xfrm>
          <a:prstGeom prst="rect">
            <a:avLst/>
          </a:prstGeom>
          <a:noFill/>
        </p:spPr>
        <p:txBody>
          <a:bodyPr wrap="square" rtlCol="0">
            <a:spAutoFit/>
          </a:bodyPr>
          <a:lstStyle/>
          <a:p>
            <a:pPr marL="285750" indent="-285750">
              <a:buFont typeface="Arial" charset="0"/>
              <a:buChar char="•"/>
            </a:pPr>
            <a:r>
              <a:rPr lang="en-US" dirty="0"/>
              <a:t>In test1() method when we try to return integer data we will get compile time error. since method declaration type is void</a:t>
            </a:r>
          </a:p>
          <a:p>
            <a:pPr marL="285750" indent="-285750">
              <a:buFont typeface="Arial" charset="0"/>
              <a:buChar char="•"/>
            </a:pPr>
            <a:r>
              <a:rPr lang="en-US" dirty="0"/>
              <a:t>In test2() method when we try to return String data we will get compile time error. since method declaration type is Integer </a:t>
            </a:r>
          </a:p>
          <a:p>
            <a:pPr marL="285750" indent="-285750">
              <a:buFont typeface="Arial" charset="0"/>
              <a:buChar char="•"/>
            </a:pPr>
            <a:r>
              <a:rPr lang="en-US" dirty="0"/>
              <a:t>In test3() method when we try to return String data we will get compile time error. since method declaration type is double</a:t>
            </a:r>
          </a:p>
          <a:p>
            <a:pPr marL="285750" indent="-285750">
              <a:buFont typeface="Arial" charset="0"/>
              <a:buChar char="•"/>
            </a:pPr>
            <a:r>
              <a:rPr lang="en-US" dirty="0"/>
              <a:t>In test4() method when we try to return void data we will get compile time error. since method declaration type is </a:t>
            </a:r>
            <a:r>
              <a:rPr lang="en-US" dirty="0" smtClean="0"/>
              <a:t>Boolean</a:t>
            </a:r>
            <a:endParaRPr lang="en-US" dirty="0"/>
          </a:p>
          <a:p>
            <a:pPr marL="285750" indent="-285750">
              <a:buFont typeface="Arial" charset="0"/>
              <a:buChar char="•"/>
            </a:pPr>
            <a:r>
              <a:rPr lang="en-US" dirty="0"/>
              <a:t>In test7() method we are returning object since method declaration is class type.</a:t>
            </a:r>
          </a:p>
          <a:p>
            <a:pPr marL="285750" indent="-285750">
              <a:buFont typeface="Arial" charset="0"/>
              <a:buChar char="•"/>
            </a:pPr>
            <a:r>
              <a:rPr lang="en-US" dirty="0"/>
              <a:t>object declaration syntax</a:t>
            </a:r>
          </a:p>
          <a:p>
            <a:pPr marL="285750" indent="-285750">
              <a:buFont typeface="Arial" charset="0"/>
              <a:buChar char="•"/>
            </a:pPr>
            <a:r>
              <a:rPr lang="en-US" dirty="0"/>
              <a:t>Example1 </a:t>
            </a:r>
            <a:r>
              <a:rPr lang="en-US" dirty="0" err="1"/>
              <a:t>obj</a:t>
            </a:r>
            <a:r>
              <a:rPr lang="en-US" dirty="0"/>
              <a:t> = new Example1(); that's why we are returning new Example1() for method test7()</a:t>
            </a:r>
          </a:p>
          <a:p>
            <a:pPr marL="285750" indent="-285750">
              <a:buFont typeface="Arial" charset="0"/>
              <a:buChar char="•"/>
            </a:pPr>
            <a:r>
              <a:rPr lang="en-US" dirty="0"/>
              <a:t>test8() method we are returning array object since method declaration is array type.</a:t>
            </a:r>
          </a:p>
          <a:p>
            <a:pPr marL="285750" indent="-285750">
              <a:buFont typeface="Arial" charset="0"/>
              <a:buChar char="•"/>
            </a:pPr>
            <a:r>
              <a:rPr lang="en-US" dirty="0"/>
              <a:t>object declaration syntax for array</a:t>
            </a:r>
          </a:p>
          <a:p>
            <a:pPr marL="285750" indent="-285750">
              <a:buFont typeface="Arial" charset="0"/>
              <a:buChar char="•"/>
            </a:pPr>
            <a:r>
              <a:rPr lang="en-US" dirty="0" err="1"/>
              <a:t>int</a:t>
            </a:r>
            <a:r>
              <a:rPr lang="en-US" dirty="0"/>
              <a:t>[] a = new </a:t>
            </a:r>
            <a:r>
              <a:rPr lang="en-US" dirty="0" err="1"/>
              <a:t>int</a:t>
            </a:r>
            <a:r>
              <a:rPr lang="en-US" dirty="0"/>
              <a:t>[7]; that's why we are returning new </a:t>
            </a:r>
            <a:r>
              <a:rPr lang="en-US" dirty="0" err="1"/>
              <a:t>int</a:t>
            </a:r>
            <a:r>
              <a:rPr lang="en-US" dirty="0"/>
              <a:t>[7] for method test8()</a:t>
            </a:r>
          </a:p>
          <a:p>
            <a:endParaRPr lang="en-US" dirty="0"/>
          </a:p>
        </p:txBody>
      </p:sp>
      <p:sp>
        <p:nvSpPr>
          <p:cNvPr id="2" name="TextBox 1"/>
          <p:cNvSpPr txBox="1"/>
          <p:nvPr/>
        </p:nvSpPr>
        <p:spPr>
          <a:xfrm>
            <a:off x="5900928" y="6461760"/>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567903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872" y="182880"/>
            <a:ext cx="8757975" cy="7294305"/>
          </a:xfrm>
          <a:prstGeom prst="rect">
            <a:avLst/>
          </a:prstGeom>
          <a:noFill/>
        </p:spPr>
        <p:txBody>
          <a:bodyPr wrap="none" rtlCol="0">
            <a:spAutoFit/>
          </a:bodyPr>
          <a:lstStyle/>
          <a:p>
            <a:r>
              <a:rPr lang="en-US" b="1" u="sng" dirty="0"/>
              <a:t>Local And Global Variable</a:t>
            </a:r>
            <a:endParaRPr lang="en-US" dirty="0"/>
          </a:p>
          <a:p>
            <a:r>
              <a:rPr lang="en-US" b="1" dirty="0" smtClean="0"/>
              <a:t>Local </a:t>
            </a:r>
            <a:r>
              <a:rPr lang="en-US" b="1" dirty="0"/>
              <a:t>Variables:-</a:t>
            </a:r>
            <a:endParaRPr lang="en-US" dirty="0"/>
          </a:p>
          <a:p>
            <a:r>
              <a:rPr lang="en-US" dirty="0"/>
              <a:t>We write local variable within method , function and block.</a:t>
            </a:r>
          </a:p>
          <a:p>
            <a:r>
              <a:rPr lang="en-US" dirty="0"/>
              <a:t>Local variables are local in nature, we can't access from outside method, function and block</a:t>
            </a:r>
          </a:p>
          <a:p>
            <a:r>
              <a:rPr lang="en-US" dirty="0"/>
              <a:t>It is possible to have local variables with the same name in different functions.</a:t>
            </a:r>
          </a:p>
          <a:p>
            <a:r>
              <a:rPr lang="en-US" b="1" dirty="0"/>
              <a:t>Global Variables:-</a:t>
            </a:r>
            <a:endParaRPr lang="en-US" dirty="0"/>
          </a:p>
          <a:p>
            <a:r>
              <a:rPr lang="en-US" dirty="0"/>
              <a:t>We write global variables outside method, function and block.</a:t>
            </a:r>
          </a:p>
          <a:p>
            <a:r>
              <a:rPr lang="en-US" dirty="0"/>
              <a:t>We can't create duplicate global variable.</a:t>
            </a:r>
          </a:p>
          <a:p>
            <a:r>
              <a:rPr lang="en-US" dirty="0"/>
              <a:t>We can access global variable by any method, function and block.</a:t>
            </a:r>
          </a:p>
          <a:p>
            <a:r>
              <a:rPr lang="en-US" b="1" dirty="0" smtClean="0">
                <a:solidFill>
                  <a:srgbClr val="7030A0"/>
                </a:solidFill>
              </a:rPr>
              <a:t>public</a:t>
            </a:r>
            <a:r>
              <a:rPr lang="en-US" b="1" dirty="0">
                <a:solidFill>
                  <a:srgbClr val="7030A0"/>
                </a:solidFill>
              </a:rPr>
              <a:t> class Example1 {</a:t>
            </a:r>
          </a:p>
          <a:p>
            <a:pPr lvl="1"/>
            <a:r>
              <a:rPr lang="en-US" b="1" dirty="0" err="1">
                <a:solidFill>
                  <a:schemeClr val="accent2">
                    <a:lumMod val="75000"/>
                  </a:schemeClr>
                </a:solidFill>
              </a:rPr>
              <a:t>int</a:t>
            </a:r>
            <a:r>
              <a:rPr lang="en-US" b="1" dirty="0">
                <a:solidFill>
                  <a:schemeClr val="accent2">
                    <a:lumMod val="75000"/>
                  </a:schemeClr>
                </a:solidFill>
              </a:rPr>
              <a:t> </a:t>
            </a:r>
            <a:r>
              <a:rPr lang="en-US" b="1" dirty="0" err="1">
                <a:solidFill>
                  <a:schemeClr val="accent2">
                    <a:lumMod val="75000"/>
                  </a:schemeClr>
                </a:solidFill>
              </a:rPr>
              <a:t>i</a:t>
            </a:r>
            <a:r>
              <a:rPr lang="en-US" b="1" dirty="0">
                <a:solidFill>
                  <a:schemeClr val="accent2">
                    <a:lumMod val="75000"/>
                  </a:schemeClr>
                </a:solidFill>
              </a:rPr>
              <a:t>;</a:t>
            </a:r>
          </a:p>
          <a:p>
            <a:pPr lvl="1"/>
            <a:r>
              <a:rPr lang="en-US" b="1" dirty="0" err="1">
                <a:solidFill>
                  <a:schemeClr val="accent2">
                    <a:lumMod val="75000"/>
                  </a:schemeClr>
                </a:solidFill>
              </a:rPr>
              <a:t>int</a:t>
            </a:r>
            <a:r>
              <a:rPr lang="en-US" b="1" dirty="0">
                <a:solidFill>
                  <a:schemeClr val="accent2">
                    <a:lumMod val="75000"/>
                  </a:schemeClr>
                </a:solidFill>
              </a:rPr>
              <a:t> j;</a:t>
            </a:r>
          </a:p>
          <a:p>
            <a:pPr lvl="1"/>
            <a:r>
              <a:rPr lang="en-US" b="1" dirty="0">
                <a:solidFill>
                  <a:schemeClr val="accent2">
                    <a:lumMod val="75000"/>
                  </a:schemeClr>
                </a:solidFill>
              </a:rPr>
              <a:t>char c;</a:t>
            </a:r>
          </a:p>
          <a:p>
            <a:pPr lvl="1"/>
            <a:r>
              <a:rPr lang="en-US" b="1" dirty="0">
                <a:solidFill>
                  <a:srgbClr val="92D050"/>
                </a:solidFill>
              </a:rPr>
              <a:t>public void test(</a:t>
            </a:r>
            <a:r>
              <a:rPr lang="en-US" b="1" dirty="0" err="1">
                <a:solidFill>
                  <a:srgbClr val="92D050"/>
                </a:solidFill>
              </a:rPr>
              <a:t>int</a:t>
            </a:r>
            <a:r>
              <a:rPr lang="en-US" b="1" dirty="0">
                <a:solidFill>
                  <a:srgbClr val="92D050"/>
                </a:solidFill>
              </a:rPr>
              <a:t> a, </a:t>
            </a:r>
            <a:r>
              <a:rPr lang="en-US" b="1" dirty="0" err="1">
                <a:solidFill>
                  <a:srgbClr val="92D050"/>
                </a:solidFill>
              </a:rPr>
              <a:t>int</a:t>
            </a:r>
            <a:r>
              <a:rPr lang="en-US" b="1" dirty="0">
                <a:solidFill>
                  <a:srgbClr val="92D050"/>
                </a:solidFill>
              </a:rPr>
              <a:t> b) {</a:t>
            </a:r>
          </a:p>
          <a:p>
            <a:pPr lvl="1"/>
            <a:r>
              <a:rPr lang="en-US" b="1" dirty="0">
                <a:solidFill>
                  <a:srgbClr val="92D050"/>
                </a:solidFill>
              </a:rPr>
              <a:t>}</a:t>
            </a:r>
          </a:p>
          <a:p>
            <a:pPr lvl="1"/>
            <a:r>
              <a:rPr lang="en-US" b="1" dirty="0">
                <a:solidFill>
                  <a:srgbClr val="0070C0"/>
                </a:solidFill>
              </a:rPr>
              <a:t>public void test1() {</a:t>
            </a:r>
          </a:p>
          <a:p>
            <a:pPr lvl="2"/>
            <a:r>
              <a:rPr lang="en-US" b="1" dirty="0" err="1">
                <a:solidFill>
                  <a:srgbClr val="0070C0"/>
                </a:solidFill>
              </a:rPr>
              <a:t>int</a:t>
            </a:r>
            <a:r>
              <a:rPr lang="en-US" b="1" dirty="0">
                <a:solidFill>
                  <a:srgbClr val="0070C0"/>
                </a:solidFill>
              </a:rPr>
              <a:t> a = 10;</a:t>
            </a:r>
          </a:p>
          <a:p>
            <a:pPr lvl="2"/>
            <a:r>
              <a:rPr lang="en-US" b="1" dirty="0" err="1">
                <a:solidFill>
                  <a:srgbClr val="0070C0"/>
                </a:solidFill>
              </a:rPr>
              <a:t>int</a:t>
            </a:r>
            <a:r>
              <a:rPr lang="en-US" b="1" dirty="0">
                <a:solidFill>
                  <a:srgbClr val="0070C0"/>
                </a:solidFill>
              </a:rPr>
              <a:t> b = 20;</a:t>
            </a:r>
          </a:p>
          <a:p>
            <a:pPr lvl="1"/>
            <a:r>
              <a:rPr lang="en-US" b="1" dirty="0">
                <a:solidFill>
                  <a:srgbClr val="0070C0"/>
                </a:solidFill>
              </a:rPr>
              <a:t>}</a:t>
            </a:r>
          </a:p>
          <a:p>
            <a:pPr lvl="1"/>
            <a:r>
              <a:rPr lang="en-US" b="1" dirty="0">
                <a:solidFill>
                  <a:schemeClr val="accent6"/>
                </a:solidFill>
              </a:rPr>
              <a:t>public static void main(String[] </a:t>
            </a:r>
            <a:r>
              <a:rPr lang="en-US" b="1" dirty="0" err="1">
                <a:solidFill>
                  <a:schemeClr val="accent6"/>
                </a:solidFill>
              </a:rPr>
              <a:t>args</a:t>
            </a:r>
            <a:r>
              <a:rPr lang="en-US" b="1" dirty="0">
                <a:solidFill>
                  <a:schemeClr val="accent6"/>
                </a:solidFill>
              </a:rPr>
              <a:t>) {</a:t>
            </a:r>
          </a:p>
          <a:p>
            <a:pPr lvl="2"/>
            <a:r>
              <a:rPr lang="en-US" b="1" dirty="0">
                <a:solidFill>
                  <a:schemeClr val="accent6">
                    <a:lumMod val="50000"/>
                  </a:schemeClr>
                </a:solidFill>
              </a:rPr>
              <a:t>Example1 </a:t>
            </a:r>
            <a:r>
              <a:rPr lang="en-US" b="1" dirty="0" err="1">
                <a:solidFill>
                  <a:schemeClr val="accent6">
                    <a:lumMod val="50000"/>
                  </a:schemeClr>
                </a:solidFill>
              </a:rPr>
              <a:t>obj</a:t>
            </a:r>
            <a:r>
              <a:rPr lang="en-US" b="1" dirty="0">
                <a:solidFill>
                  <a:schemeClr val="accent6">
                    <a:lumMod val="50000"/>
                  </a:schemeClr>
                </a:solidFill>
              </a:rPr>
              <a:t> = new Example1();</a:t>
            </a:r>
          </a:p>
          <a:p>
            <a:pPr lvl="2"/>
            <a:r>
              <a:rPr lang="en-US" dirty="0" err="1"/>
              <a:t>System.out.println</a:t>
            </a:r>
            <a:r>
              <a:rPr lang="en-US" dirty="0"/>
              <a:t>(</a:t>
            </a:r>
            <a:r>
              <a:rPr lang="en-US" dirty="0" err="1"/>
              <a:t>obj.i</a:t>
            </a:r>
            <a:r>
              <a:rPr lang="en-US" dirty="0"/>
              <a:t>);</a:t>
            </a:r>
          </a:p>
          <a:p>
            <a:pPr lvl="2"/>
            <a:r>
              <a:rPr lang="en-US" dirty="0" err="1" smtClean="0"/>
              <a:t>System.out.println</a:t>
            </a:r>
            <a:r>
              <a:rPr lang="en-US" dirty="0" smtClean="0"/>
              <a:t>(</a:t>
            </a:r>
            <a:r>
              <a:rPr lang="en-US" dirty="0" err="1" smtClean="0"/>
              <a:t>obj.a</a:t>
            </a:r>
            <a:r>
              <a:rPr lang="en-US" dirty="0"/>
              <a:t>);</a:t>
            </a:r>
          </a:p>
          <a:p>
            <a:pPr lvl="1"/>
            <a:r>
              <a:rPr lang="en-US" dirty="0" smtClean="0"/>
              <a:t>}}</a:t>
            </a:r>
            <a:endParaRPr lang="en-US" dirty="0"/>
          </a:p>
          <a:p>
            <a:endParaRPr lang="en-US" dirty="0"/>
          </a:p>
        </p:txBody>
      </p:sp>
      <p:sp>
        <p:nvSpPr>
          <p:cNvPr id="5" name="TextBox 4"/>
          <p:cNvSpPr txBox="1"/>
          <p:nvPr/>
        </p:nvSpPr>
        <p:spPr>
          <a:xfrm>
            <a:off x="4913377" y="3218688"/>
            <a:ext cx="6400800" cy="2585323"/>
          </a:xfrm>
          <a:prstGeom prst="rect">
            <a:avLst/>
          </a:prstGeom>
          <a:noFill/>
        </p:spPr>
        <p:txBody>
          <a:bodyPr wrap="square" rtlCol="0">
            <a:spAutoFit/>
          </a:bodyPr>
          <a:lstStyle/>
          <a:p>
            <a:r>
              <a:rPr lang="en-US" dirty="0"/>
              <a:t>/*</a:t>
            </a:r>
          </a:p>
          <a:p>
            <a:r>
              <a:rPr lang="en-US" dirty="0"/>
              <a:t>Here when we can't access local variable through object reference</a:t>
            </a:r>
          </a:p>
          <a:p>
            <a:r>
              <a:rPr lang="en-US" dirty="0"/>
              <a:t>Since local variable can't be access outside method </a:t>
            </a:r>
          </a:p>
          <a:p>
            <a:r>
              <a:rPr lang="en-US" dirty="0"/>
              <a:t>(</a:t>
            </a:r>
            <a:r>
              <a:rPr lang="en-US" dirty="0" err="1"/>
              <a:t>int</a:t>
            </a:r>
            <a:r>
              <a:rPr lang="en-US" dirty="0"/>
              <a:t> </a:t>
            </a:r>
            <a:r>
              <a:rPr lang="en-US" dirty="0" err="1"/>
              <a:t>i,int</a:t>
            </a:r>
            <a:r>
              <a:rPr lang="en-US" dirty="0"/>
              <a:t> </a:t>
            </a:r>
            <a:r>
              <a:rPr lang="en-US" dirty="0" err="1"/>
              <a:t>j,char</a:t>
            </a:r>
            <a:r>
              <a:rPr lang="en-US" dirty="0"/>
              <a:t> c) are global variables. and we can access them from any method</a:t>
            </a:r>
          </a:p>
          <a:p>
            <a:r>
              <a:rPr lang="en-US" dirty="0"/>
              <a:t>Where as (</a:t>
            </a:r>
            <a:r>
              <a:rPr lang="en-US" dirty="0" err="1"/>
              <a:t>int</a:t>
            </a:r>
            <a:r>
              <a:rPr lang="en-US" dirty="0"/>
              <a:t> a, </a:t>
            </a:r>
            <a:r>
              <a:rPr lang="en-US" dirty="0" err="1"/>
              <a:t>int</a:t>
            </a:r>
            <a:r>
              <a:rPr lang="en-US" dirty="0"/>
              <a:t> b) are local variables. and we can't access from outside method</a:t>
            </a:r>
          </a:p>
          <a:p>
            <a:r>
              <a:rPr lang="en-US" dirty="0"/>
              <a:t>*/</a:t>
            </a:r>
          </a:p>
          <a:p>
            <a:endParaRPr lang="en-US" dirty="0"/>
          </a:p>
        </p:txBody>
      </p:sp>
      <p:sp>
        <p:nvSpPr>
          <p:cNvPr id="2" name="TextBox 1"/>
          <p:cNvSpPr txBox="1"/>
          <p:nvPr/>
        </p:nvSpPr>
        <p:spPr>
          <a:xfrm>
            <a:off x="6461760" y="618134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681252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8784" y="402336"/>
            <a:ext cx="3872983" cy="2308324"/>
          </a:xfrm>
          <a:prstGeom prst="rect">
            <a:avLst/>
          </a:prstGeom>
          <a:noFill/>
        </p:spPr>
        <p:txBody>
          <a:bodyPr wrap="none" rtlCol="0">
            <a:spAutoFit/>
          </a:bodyPr>
          <a:lstStyle/>
          <a:p>
            <a:r>
              <a:rPr lang="en-US" b="1" u="sng" dirty="0"/>
              <a:t>Access Modifier</a:t>
            </a:r>
            <a:endParaRPr lang="en-US" dirty="0"/>
          </a:p>
          <a:p>
            <a:r>
              <a:rPr lang="en-US" dirty="0" smtClean="0"/>
              <a:t>We </a:t>
            </a:r>
            <a:r>
              <a:rPr lang="en-US" dirty="0"/>
              <a:t>have four types of Access Modifiers</a:t>
            </a:r>
          </a:p>
          <a:p>
            <a:pPr lvl="1"/>
            <a:r>
              <a:rPr lang="en-US" dirty="0"/>
              <a:t>1.    Private</a:t>
            </a:r>
          </a:p>
          <a:p>
            <a:pPr lvl="1"/>
            <a:r>
              <a:rPr lang="en-US" dirty="0"/>
              <a:t>2.    Public</a:t>
            </a:r>
          </a:p>
          <a:p>
            <a:pPr lvl="1"/>
            <a:r>
              <a:rPr lang="en-US" dirty="0"/>
              <a:t>3.    Protected</a:t>
            </a:r>
          </a:p>
          <a:p>
            <a:pPr lvl="1"/>
            <a:r>
              <a:rPr lang="en-US" dirty="0"/>
              <a:t>4.    </a:t>
            </a:r>
            <a:r>
              <a:rPr lang="en-US" dirty="0" smtClean="0"/>
              <a:t>Default</a:t>
            </a:r>
            <a:endParaRPr lang="en-US" dirty="0"/>
          </a:p>
          <a:p>
            <a:r>
              <a:rPr lang="en-US" b="1" dirty="0"/>
              <a:t>Access Level of each type</a:t>
            </a:r>
          </a:p>
          <a:p>
            <a:endParaRPr lang="en-US" dirty="0"/>
          </a:p>
        </p:txBody>
      </p:sp>
      <p:sp>
        <p:nvSpPr>
          <p:cNvPr id="11" name="TextBox 10"/>
          <p:cNvSpPr txBox="1"/>
          <p:nvPr/>
        </p:nvSpPr>
        <p:spPr>
          <a:xfrm>
            <a:off x="938784" y="2487168"/>
            <a:ext cx="184731" cy="369332"/>
          </a:xfrm>
          <a:prstGeom prst="rect">
            <a:avLst/>
          </a:prstGeom>
          <a:noFill/>
        </p:spPr>
        <p:txBody>
          <a:bodyPr wrap="none" rtlCol="0">
            <a:spAutoFit/>
          </a:body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26241590"/>
              </p:ext>
            </p:extLst>
          </p:nvPr>
        </p:nvGraphicFramePr>
        <p:xfrm>
          <a:off x="1123515" y="2710660"/>
          <a:ext cx="8922692" cy="2084833"/>
        </p:xfrm>
        <a:graphic>
          <a:graphicData uri="http://schemas.openxmlformats.org/drawingml/2006/table">
            <a:tbl>
              <a:tblPr/>
              <a:tblGrid>
                <a:gridCol w="1102474"/>
                <a:gridCol w="1117174"/>
                <a:gridCol w="1205372"/>
                <a:gridCol w="1896256"/>
                <a:gridCol w="3601416"/>
              </a:tblGrid>
              <a:tr h="1094537">
                <a:tc>
                  <a:txBody>
                    <a:bodyPr/>
                    <a:lstStyle/>
                    <a:p>
                      <a:pPr marL="0" marR="0">
                        <a:spcBef>
                          <a:spcPts val="0"/>
                        </a:spcBef>
                        <a:spcAft>
                          <a:spcPts val="0"/>
                        </a:spcAft>
                      </a:pPr>
                      <a:r>
                        <a:rPr lang="en-US" sz="1400" b="1">
                          <a:effectLst/>
                          <a:latin typeface="calibri" charset="0"/>
                        </a:rPr>
                        <a:t>Access Type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dirty="0">
                          <a:effectLst/>
                          <a:latin typeface="calibri" charset="0"/>
                        </a:rPr>
                        <a:t>Within Class</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dirty="0">
                          <a:effectLst/>
                          <a:latin typeface="calibri" charset="0"/>
                        </a:rPr>
                        <a:t>Outside </a:t>
                      </a:r>
                      <a:r>
                        <a:rPr lang="en-US" sz="1400" b="1" dirty="0" smtClean="0">
                          <a:effectLst/>
                          <a:latin typeface="calibri" charset="0"/>
                        </a:rPr>
                        <a:t>Class but</a:t>
                      </a:r>
                      <a:r>
                        <a:rPr lang="en-US" sz="1400" b="1" baseline="0" dirty="0" smtClean="0">
                          <a:effectLst/>
                          <a:latin typeface="calibri" charset="0"/>
                        </a:rPr>
                        <a:t> within same package</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a:effectLst/>
                          <a:latin typeface="calibri" charset="0"/>
                        </a:rPr>
                        <a:t>Within Same Package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a:effectLst/>
                          <a:latin typeface="calibri" charset="0"/>
                        </a:rPr>
                        <a:t>Outside Package(Through Inheritance)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47574">
                <a:tc>
                  <a:txBody>
                    <a:bodyPr/>
                    <a:lstStyle/>
                    <a:p>
                      <a:pPr marL="0" marR="0">
                        <a:spcBef>
                          <a:spcPts val="0"/>
                        </a:spcBef>
                        <a:spcAft>
                          <a:spcPts val="0"/>
                        </a:spcAft>
                      </a:pPr>
                      <a:r>
                        <a:rPr lang="en-US" sz="1400">
                          <a:effectLst/>
                          <a:latin typeface="calibri" charset="0"/>
                        </a:rPr>
                        <a:t>Public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Private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Protected</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Default</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dirty="0">
                          <a:effectLst/>
                          <a:latin typeface="calibri" charset="0"/>
                        </a:rPr>
                        <a:t>No</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
        <p:nvSpPr>
          <p:cNvPr id="13" name="Rectangle 3"/>
          <p:cNvSpPr>
            <a:spLocks noChangeArrowheads="1"/>
          </p:cNvSpPr>
          <p:nvPr/>
        </p:nvSpPr>
        <p:spPr bwMode="auto">
          <a:xfrm>
            <a:off x="1123515" y="27105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2" name="TextBox 1"/>
          <p:cNvSpPr txBox="1"/>
          <p:nvPr/>
        </p:nvSpPr>
        <p:spPr>
          <a:xfrm>
            <a:off x="6108192" y="570585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492245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0977" y="256032"/>
            <a:ext cx="10741152" cy="6186309"/>
          </a:xfrm>
          <a:prstGeom prst="rect">
            <a:avLst/>
          </a:prstGeom>
          <a:noFill/>
        </p:spPr>
        <p:txBody>
          <a:bodyPr wrap="square" rtlCol="0">
            <a:spAutoFit/>
          </a:bodyPr>
          <a:lstStyle/>
          <a:p>
            <a:r>
              <a:rPr lang="en-US" b="1" u="sng" dirty="0"/>
              <a:t>Method Overloading In Java</a:t>
            </a:r>
            <a:endParaRPr lang="en-US" dirty="0"/>
          </a:p>
          <a:p>
            <a:r>
              <a:rPr lang="en-US" dirty="0" smtClean="0"/>
              <a:t>Method </a:t>
            </a:r>
            <a:r>
              <a:rPr lang="en-US" dirty="0"/>
              <a:t>Overloading will allow us to create more than one methods with same name by changing the method arguments.</a:t>
            </a:r>
          </a:p>
          <a:p>
            <a:r>
              <a:rPr lang="en-US" b="1" dirty="0"/>
              <a:t>Method Overloading is called as compile time polymorphisms.</a:t>
            </a:r>
          </a:p>
          <a:p>
            <a:r>
              <a:rPr lang="en-US" dirty="0"/>
              <a:t>Arguments list can be different in following ways</a:t>
            </a:r>
          </a:p>
          <a:p>
            <a:pPr lvl="1"/>
            <a:r>
              <a:rPr lang="en-US" dirty="0"/>
              <a:t>1) Numbers of parameters to method</a:t>
            </a:r>
          </a:p>
          <a:p>
            <a:pPr lvl="1"/>
            <a:r>
              <a:rPr lang="en-US" dirty="0"/>
              <a:t>2) Data Type of parameters</a:t>
            </a:r>
          </a:p>
          <a:p>
            <a:pPr lvl="1"/>
            <a:r>
              <a:rPr lang="en-US" dirty="0"/>
              <a:t>3) Sequence Type of parameters</a:t>
            </a:r>
          </a:p>
          <a:p>
            <a:r>
              <a:rPr lang="en-US" b="1" dirty="0" smtClean="0"/>
              <a:t>1</a:t>
            </a:r>
            <a:r>
              <a:rPr lang="en-US" b="1" dirty="0"/>
              <a:t>) Numbers of parameters to method example</a:t>
            </a:r>
            <a:endParaRPr lang="en-US" dirty="0"/>
          </a:p>
          <a:p>
            <a:r>
              <a:rPr lang="en-US" dirty="0"/>
              <a:t/>
            </a:r>
            <a:br>
              <a:rPr lang="en-US" dirty="0"/>
            </a:br>
            <a:r>
              <a:rPr lang="en-US" b="1" dirty="0" smtClean="0">
                <a:solidFill>
                  <a:srgbClr val="7030A0"/>
                </a:solidFill>
              </a:rPr>
              <a:t>public</a:t>
            </a:r>
            <a:r>
              <a:rPr lang="en-US" b="1" dirty="0">
                <a:solidFill>
                  <a:srgbClr val="7030A0"/>
                </a:solidFill>
              </a:rPr>
              <a:t> class Example1 {</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p>
          <a:p>
            <a:pPr lvl="1"/>
            <a:r>
              <a:rPr lang="en-US" b="1" dirty="0">
                <a:solidFill>
                  <a:schemeClr val="accent6"/>
                </a:solidFill>
              </a:rPr>
              <a:t>}</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p>
          <a:p>
            <a:pPr lvl="1"/>
            <a:r>
              <a:rPr lang="en-US" b="1" dirty="0">
                <a:solidFill>
                  <a:schemeClr val="accent6"/>
                </a:solidFill>
              </a:rPr>
              <a:t>}</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r>
              <a:rPr lang="en-US" b="1" dirty="0" err="1">
                <a:solidFill>
                  <a:schemeClr val="accent6"/>
                </a:solidFill>
              </a:rPr>
              <a:t>int</a:t>
            </a:r>
            <a:r>
              <a:rPr lang="en-US" b="1" dirty="0">
                <a:solidFill>
                  <a:schemeClr val="accent6"/>
                </a:solidFill>
              </a:rPr>
              <a:t> k) {</a:t>
            </a:r>
          </a:p>
          <a:p>
            <a:pPr lvl="1"/>
            <a:r>
              <a:rPr lang="en-US" b="1" dirty="0" smtClean="0">
                <a:solidFill>
                  <a:schemeClr val="accent6"/>
                </a:solidFill>
              </a:rPr>
              <a:t>}</a:t>
            </a:r>
          </a:p>
          <a:p>
            <a:pPr lvl="1"/>
            <a:r>
              <a:rPr lang="en-US" b="1" dirty="0">
                <a:solidFill>
                  <a:schemeClr val="accent6"/>
                </a:solidFill>
              </a:rPr>
              <a:t>public void </a:t>
            </a:r>
            <a:r>
              <a:rPr lang="en-US" b="1" dirty="0" smtClean="0">
                <a:solidFill>
                  <a:schemeClr val="accent6"/>
                </a:solidFill>
              </a:rPr>
              <a:t>test1(String</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p>
          <a:p>
            <a:pPr lvl="1"/>
            <a:r>
              <a:rPr lang="en-US" b="1" dirty="0">
                <a:solidFill>
                  <a:schemeClr val="accent6"/>
                </a:solidFill>
              </a:rPr>
              <a:t>}</a:t>
            </a:r>
          </a:p>
          <a:p>
            <a:pPr lvl="1"/>
            <a:endParaRPr lang="en-US" b="1" dirty="0">
              <a:solidFill>
                <a:schemeClr val="accent6"/>
              </a:solidFill>
            </a:endParaRPr>
          </a:p>
          <a:p>
            <a:r>
              <a:rPr lang="en-US" dirty="0"/>
              <a:t>}</a:t>
            </a:r>
          </a:p>
          <a:p>
            <a:endParaRPr lang="en-US" dirty="0"/>
          </a:p>
        </p:txBody>
      </p:sp>
      <p:sp>
        <p:nvSpPr>
          <p:cNvPr id="2" name="TextBox 1"/>
          <p:cNvSpPr txBox="1"/>
          <p:nvPr/>
        </p:nvSpPr>
        <p:spPr>
          <a:xfrm>
            <a:off x="5852160" y="561134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71186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329" y="195072"/>
            <a:ext cx="11033760" cy="3693319"/>
          </a:xfrm>
          <a:prstGeom prst="rect">
            <a:avLst/>
          </a:prstGeom>
          <a:noFill/>
        </p:spPr>
        <p:txBody>
          <a:bodyPr wrap="square" rtlCol="0">
            <a:spAutoFit/>
          </a:bodyPr>
          <a:lstStyle/>
          <a:p>
            <a:r>
              <a:rPr lang="en-US" b="1" u="sng" dirty="0"/>
              <a:t>Method overriding In </a:t>
            </a:r>
            <a:r>
              <a:rPr lang="en-US" b="1" u="sng" dirty="0" smtClean="0"/>
              <a:t>Java</a:t>
            </a:r>
            <a:r>
              <a:rPr lang="en-US" b="1" dirty="0"/>
              <a:t/>
            </a:r>
            <a:br>
              <a:rPr lang="en-US" b="1" dirty="0"/>
            </a:br>
            <a:r>
              <a:rPr lang="en-US" b="1" dirty="0"/>
              <a:t>Points to Note:-</a:t>
            </a:r>
            <a:endParaRPr lang="en-US" dirty="0"/>
          </a:p>
          <a:p>
            <a:pPr lvl="1"/>
            <a:r>
              <a:rPr lang="en-US" dirty="0"/>
              <a:t>1.    Method Overriding is the the feature of java which allow us to create same method in parent and child class </a:t>
            </a:r>
            <a:r>
              <a:rPr lang="en-US" dirty="0" smtClean="0"/>
              <a:t>  with </a:t>
            </a:r>
            <a:r>
              <a:rPr lang="en-US" dirty="0"/>
              <a:t>same name and with same arguments.</a:t>
            </a:r>
          </a:p>
          <a:p>
            <a:pPr lvl="1"/>
            <a:r>
              <a:rPr lang="en-US" dirty="0"/>
              <a:t>2.    Method Overriding is the the ability of java which will make sure method call will happen from a class for which we have created the object. Not from referenced class.</a:t>
            </a:r>
          </a:p>
          <a:p>
            <a:pPr lvl="1"/>
            <a:r>
              <a:rPr lang="en-US" dirty="0"/>
              <a:t>3.    At compile time method call happens from reference class.</a:t>
            </a:r>
          </a:p>
          <a:p>
            <a:pPr lvl="1"/>
            <a:r>
              <a:rPr lang="en-US" dirty="0"/>
              <a:t>4.    At Run time method call happens from object class.</a:t>
            </a:r>
          </a:p>
          <a:p>
            <a:pPr lvl="1"/>
            <a:r>
              <a:rPr lang="en-US" dirty="0"/>
              <a:t>5.    Method Overriding is possible only by inheritance.</a:t>
            </a:r>
          </a:p>
          <a:p>
            <a:pPr lvl="1"/>
            <a:r>
              <a:rPr lang="en-US" dirty="0"/>
              <a:t>6.    Method Overriding we also call it as run time polymorphism.</a:t>
            </a:r>
          </a:p>
          <a:p>
            <a:pPr lvl="1"/>
            <a:r>
              <a:rPr lang="en-US" dirty="0"/>
              <a:t>7.    Method Overriding is the the feature of java which allow us to create same method in parent and child class with same name and with same arguments.</a:t>
            </a:r>
          </a:p>
          <a:p>
            <a:endParaRPr lang="en-US" dirty="0"/>
          </a:p>
        </p:txBody>
      </p:sp>
      <p:sp>
        <p:nvSpPr>
          <p:cNvPr id="5" name="TextBox 4"/>
          <p:cNvSpPr txBox="1"/>
          <p:nvPr/>
        </p:nvSpPr>
        <p:spPr>
          <a:xfrm>
            <a:off x="609600" y="3779520"/>
            <a:ext cx="5158592"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ParentClass</a:t>
            </a:r>
            <a:r>
              <a:rPr lang="en-US" b="1" dirty="0">
                <a:solidFill>
                  <a:srgbClr val="7030A0"/>
                </a:solidFill>
              </a:rPr>
              <a:t> {</a:t>
            </a:r>
          </a:p>
          <a:p>
            <a:pPr lvl="1"/>
            <a:r>
              <a:rPr lang="en-US" b="1" dirty="0" smtClean="0">
                <a:solidFill>
                  <a:srgbClr val="92D050"/>
                </a:solidFill>
              </a:rPr>
              <a:t>public</a:t>
            </a:r>
            <a:r>
              <a:rPr lang="en-US" b="1" dirty="0">
                <a:solidFill>
                  <a:srgbClr val="92D050"/>
                </a:solidFill>
              </a:rPr>
              <a:t> void test() {</a:t>
            </a:r>
          </a:p>
          <a:p>
            <a:pPr lvl="1"/>
            <a:r>
              <a:rPr lang="en-US" b="1" dirty="0" err="1">
                <a:solidFill>
                  <a:srgbClr val="92D050"/>
                </a:solidFill>
              </a:rPr>
              <a:t>System.out.println</a:t>
            </a:r>
            <a:r>
              <a:rPr lang="en-US" b="1" dirty="0">
                <a:solidFill>
                  <a:srgbClr val="92D050"/>
                </a:solidFill>
              </a:rPr>
              <a:t>("From </a:t>
            </a:r>
            <a:r>
              <a:rPr lang="en-US" b="1" dirty="0" err="1">
                <a:solidFill>
                  <a:srgbClr val="92D050"/>
                </a:solidFill>
              </a:rPr>
              <a:t>ParentClass</a:t>
            </a:r>
            <a:r>
              <a:rPr lang="en-US" b="1" dirty="0">
                <a:solidFill>
                  <a:srgbClr val="92D050"/>
                </a:solidFill>
              </a:rPr>
              <a:t> test()");</a:t>
            </a:r>
          </a:p>
          <a:p>
            <a:pPr lvl="1"/>
            <a:r>
              <a:rPr lang="en-US" b="1" dirty="0">
                <a:solidFill>
                  <a:srgbClr val="92D050"/>
                </a:solidFill>
              </a:rPr>
              <a:t>}</a:t>
            </a:r>
          </a:p>
          <a:p>
            <a:pPr lvl="1"/>
            <a:r>
              <a:rPr lang="en-US" b="1" dirty="0" smtClean="0">
                <a:solidFill>
                  <a:srgbClr val="00B0F0"/>
                </a:solidFill>
              </a:rPr>
              <a:t>public</a:t>
            </a:r>
            <a:r>
              <a:rPr lang="en-US" b="1" dirty="0">
                <a:solidFill>
                  <a:srgbClr val="00B0F0"/>
                </a:solidFill>
              </a:rPr>
              <a:t> </a:t>
            </a:r>
            <a:r>
              <a:rPr lang="en-US" b="1" dirty="0" err="1">
                <a:solidFill>
                  <a:srgbClr val="00B0F0"/>
                </a:solidFill>
              </a:rPr>
              <a:t>int</a:t>
            </a:r>
            <a:r>
              <a:rPr lang="en-US" b="1" dirty="0">
                <a:solidFill>
                  <a:srgbClr val="00B0F0"/>
                </a:solidFill>
              </a:rPr>
              <a:t> test1() {</a:t>
            </a:r>
          </a:p>
          <a:p>
            <a:pPr lvl="1"/>
            <a:r>
              <a:rPr lang="en-US" b="1" dirty="0" err="1">
                <a:solidFill>
                  <a:srgbClr val="00B0F0"/>
                </a:solidFill>
              </a:rPr>
              <a:t>System.out.println</a:t>
            </a:r>
            <a:r>
              <a:rPr lang="en-US" b="1" dirty="0">
                <a:solidFill>
                  <a:srgbClr val="00B0F0"/>
                </a:solidFill>
              </a:rPr>
              <a:t>("From </a:t>
            </a:r>
            <a:r>
              <a:rPr lang="en-US" b="1" dirty="0" err="1">
                <a:solidFill>
                  <a:srgbClr val="00B0F0"/>
                </a:solidFill>
              </a:rPr>
              <a:t>ParentClass</a:t>
            </a:r>
            <a:r>
              <a:rPr lang="en-US" b="1" dirty="0">
                <a:solidFill>
                  <a:srgbClr val="00B0F0"/>
                </a:solidFill>
              </a:rPr>
              <a:t> test1()");</a:t>
            </a:r>
          </a:p>
          <a:p>
            <a:pPr lvl="1"/>
            <a:r>
              <a:rPr lang="en-US" b="1" dirty="0">
                <a:solidFill>
                  <a:srgbClr val="00B0F0"/>
                </a:solidFill>
              </a:rPr>
              <a:t>return 3;</a:t>
            </a:r>
          </a:p>
          <a:p>
            <a:pPr lvl="1"/>
            <a:r>
              <a:rPr lang="en-US" b="1" dirty="0">
                <a:solidFill>
                  <a:srgbClr val="00B0F0"/>
                </a:solidFill>
              </a:rPr>
              <a:t>}</a:t>
            </a:r>
          </a:p>
          <a:p>
            <a:r>
              <a:rPr lang="en-US" dirty="0"/>
              <a:t>}</a:t>
            </a:r>
          </a:p>
          <a:p>
            <a:endParaRPr lang="en-US" dirty="0"/>
          </a:p>
        </p:txBody>
      </p:sp>
      <p:sp>
        <p:nvSpPr>
          <p:cNvPr id="6" name="TextBox 5"/>
          <p:cNvSpPr txBox="1"/>
          <p:nvPr/>
        </p:nvSpPr>
        <p:spPr>
          <a:xfrm>
            <a:off x="5925312" y="3694176"/>
            <a:ext cx="5010474"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ChildClass</a:t>
            </a:r>
            <a:r>
              <a:rPr lang="en-US" b="1" dirty="0">
                <a:solidFill>
                  <a:srgbClr val="7030A0"/>
                </a:solidFill>
              </a:rPr>
              <a:t> extends </a:t>
            </a:r>
            <a:r>
              <a:rPr lang="en-US" b="1" dirty="0" err="1">
                <a:solidFill>
                  <a:srgbClr val="7030A0"/>
                </a:solidFill>
              </a:rPr>
              <a:t>ParentClass</a:t>
            </a:r>
            <a:r>
              <a:rPr lang="en-US" b="1" dirty="0">
                <a:solidFill>
                  <a:srgbClr val="7030A0"/>
                </a:solidFill>
              </a:rPr>
              <a:t> {</a:t>
            </a:r>
          </a:p>
          <a:p>
            <a:pPr lvl="1"/>
            <a:r>
              <a:rPr lang="en-US" b="1" dirty="0" smtClean="0">
                <a:solidFill>
                  <a:srgbClr val="92D050"/>
                </a:solidFill>
              </a:rPr>
              <a:t>public</a:t>
            </a:r>
            <a:r>
              <a:rPr lang="en-US" b="1" dirty="0">
                <a:solidFill>
                  <a:srgbClr val="92D050"/>
                </a:solidFill>
              </a:rPr>
              <a:t> void test() {</a:t>
            </a:r>
          </a:p>
          <a:p>
            <a:pPr lvl="1"/>
            <a:r>
              <a:rPr lang="en-US" b="1" dirty="0" err="1">
                <a:solidFill>
                  <a:srgbClr val="92D050"/>
                </a:solidFill>
              </a:rPr>
              <a:t>System.out.println</a:t>
            </a:r>
            <a:r>
              <a:rPr lang="en-US" b="1" dirty="0">
                <a:solidFill>
                  <a:srgbClr val="92D050"/>
                </a:solidFill>
              </a:rPr>
              <a:t>("From </a:t>
            </a:r>
            <a:r>
              <a:rPr lang="en-US" b="1" dirty="0" err="1">
                <a:solidFill>
                  <a:srgbClr val="92D050"/>
                </a:solidFill>
              </a:rPr>
              <a:t>ChildClass</a:t>
            </a:r>
            <a:r>
              <a:rPr lang="en-US" b="1" dirty="0">
                <a:solidFill>
                  <a:srgbClr val="92D050"/>
                </a:solidFill>
              </a:rPr>
              <a:t> test()");</a:t>
            </a:r>
          </a:p>
          <a:p>
            <a:pPr lvl="1"/>
            <a:r>
              <a:rPr lang="en-US" b="1" dirty="0">
                <a:solidFill>
                  <a:srgbClr val="92D050"/>
                </a:solidFill>
              </a:rPr>
              <a:t>}</a:t>
            </a:r>
          </a:p>
          <a:p>
            <a:pPr lvl="1"/>
            <a:r>
              <a:rPr lang="en-US" b="1" dirty="0" smtClean="0">
                <a:solidFill>
                  <a:srgbClr val="002060"/>
                </a:solidFill>
              </a:rPr>
              <a:t>public</a:t>
            </a:r>
            <a:r>
              <a:rPr lang="en-US" b="1" dirty="0">
                <a:solidFill>
                  <a:srgbClr val="002060"/>
                </a:solidFill>
              </a:rPr>
              <a:t> </a:t>
            </a:r>
            <a:r>
              <a:rPr lang="en-US" b="1" dirty="0" err="1">
                <a:solidFill>
                  <a:srgbClr val="002060"/>
                </a:solidFill>
              </a:rPr>
              <a:t>int</a:t>
            </a:r>
            <a:r>
              <a:rPr lang="en-US" b="1" dirty="0">
                <a:solidFill>
                  <a:srgbClr val="002060"/>
                </a:solidFill>
              </a:rPr>
              <a:t> test1() {</a:t>
            </a:r>
          </a:p>
          <a:p>
            <a:pPr lvl="1"/>
            <a:r>
              <a:rPr lang="en-US" b="1" dirty="0" err="1">
                <a:solidFill>
                  <a:srgbClr val="002060"/>
                </a:solidFill>
              </a:rPr>
              <a:t>System.out.println</a:t>
            </a:r>
            <a:r>
              <a:rPr lang="en-US" b="1" dirty="0">
                <a:solidFill>
                  <a:srgbClr val="002060"/>
                </a:solidFill>
              </a:rPr>
              <a:t>("From </a:t>
            </a:r>
            <a:r>
              <a:rPr lang="en-US" b="1" dirty="0" err="1">
                <a:solidFill>
                  <a:srgbClr val="002060"/>
                </a:solidFill>
              </a:rPr>
              <a:t>ChildClass</a:t>
            </a:r>
            <a:r>
              <a:rPr lang="en-US" b="1" dirty="0">
                <a:solidFill>
                  <a:srgbClr val="002060"/>
                </a:solidFill>
              </a:rPr>
              <a:t> test1()");</a:t>
            </a:r>
          </a:p>
          <a:p>
            <a:pPr lvl="1"/>
            <a:r>
              <a:rPr lang="en-US" b="1" dirty="0">
                <a:solidFill>
                  <a:srgbClr val="002060"/>
                </a:solidFill>
              </a:rPr>
              <a:t>return 3;</a:t>
            </a:r>
          </a:p>
          <a:p>
            <a:pPr lvl="1"/>
            <a:r>
              <a:rPr lang="en-US" b="1" dirty="0" smtClean="0">
                <a:solidFill>
                  <a:srgbClr val="002060"/>
                </a:solidFill>
              </a:rPr>
              <a:t>}</a:t>
            </a:r>
          </a:p>
          <a:p>
            <a:r>
              <a:rPr lang="en-US" dirty="0"/>
              <a:t>}</a:t>
            </a:r>
          </a:p>
          <a:p>
            <a:endParaRPr lang="en-US" dirty="0"/>
          </a:p>
        </p:txBody>
      </p:sp>
      <p:sp>
        <p:nvSpPr>
          <p:cNvPr id="2" name="TextBox 1"/>
          <p:cNvSpPr txBox="1"/>
          <p:nvPr/>
        </p:nvSpPr>
        <p:spPr>
          <a:xfrm>
            <a:off x="5768192" y="643737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23378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8368" y="256032"/>
            <a:ext cx="8645700" cy="2031325"/>
          </a:xfrm>
          <a:prstGeom prst="rect">
            <a:avLst/>
          </a:prstGeom>
          <a:noFill/>
        </p:spPr>
        <p:txBody>
          <a:bodyPr wrap="none" rtlCol="0">
            <a:spAutoFit/>
          </a:bodyPr>
          <a:lstStyle/>
          <a:p>
            <a:r>
              <a:rPr lang="en-US" b="1" u="sng" dirty="0"/>
              <a:t>Inheritance in Java</a:t>
            </a:r>
            <a:endParaRPr lang="en-US" dirty="0"/>
          </a:p>
          <a:p>
            <a:r>
              <a:rPr lang="en-US" dirty="0" smtClean="0"/>
              <a:t>Points </a:t>
            </a:r>
            <a:r>
              <a:rPr lang="en-US" dirty="0"/>
              <a:t>to Note:</a:t>
            </a:r>
          </a:p>
          <a:p>
            <a:pPr marL="800100" lvl="1" indent="-342900">
              <a:buFont typeface="+mj-lt"/>
              <a:buAutoNum type="arabicPeriod"/>
            </a:pPr>
            <a:r>
              <a:rPr lang="en-US" dirty="0"/>
              <a:t>Through inheritance child class will acquire all non static members of class.</a:t>
            </a:r>
          </a:p>
          <a:p>
            <a:pPr marL="800100" lvl="1" indent="-342900">
              <a:buFont typeface="+mj-lt"/>
              <a:buAutoNum type="arabicPeriod"/>
            </a:pPr>
            <a:r>
              <a:rPr lang="en-US" dirty="0"/>
              <a:t>We can't inherit private member of class.</a:t>
            </a:r>
          </a:p>
          <a:p>
            <a:pPr marL="800100" lvl="1" indent="-342900">
              <a:buFont typeface="+mj-lt"/>
              <a:buAutoNum type="arabicPeriod"/>
            </a:pPr>
            <a:r>
              <a:rPr lang="en-US" dirty="0"/>
              <a:t>We can't inherit static members of class. since static members are class members.</a:t>
            </a:r>
          </a:p>
          <a:p>
            <a:pPr marL="800100" lvl="1" indent="-342900">
              <a:buFont typeface="+mj-lt"/>
              <a:buAutoNum type="arabicPeriod"/>
            </a:pPr>
            <a:r>
              <a:rPr lang="en-US" dirty="0"/>
              <a:t>Final Members can not be inherit.</a:t>
            </a:r>
          </a:p>
          <a:p>
            <a:endParaRPr lang="en-US" dirty="0"/>
          </a:p>
        </p:txBody>
      </p:sp>
      <p:sp>
        <p:nvSpPr>
          <p:cNvPr id="5" name="TextBox 4"/>
          <p:cNvSpPr txBox="1"/>
          <p:nvPr/>
        </p:nvSpPr>
        <p:spPr>
          <a:xfrm>
            <a:off x="658368" y="2121408"/>
            <a:ext cx="5620257" cy="4247317"/>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ParentClass</a:t>
            </a:r>
            <a:r>
              <a:rPr lang="en-US" b="1" dirty="0">
                <a:solidFill>
                  <a:srgbClr val="7030A0"/>
                </a:solidFill>
              </a:rPr>
              <a:t> {</a:t>
            </a:r>
          </a:p>
          <a:p>
            <a:pPr lvl="1"/>
            <a:r>
              <a:rPr lang="en-US" dirty="0"/>
              <a:t/>
            </a:r>
            <a:br>
              <a:rPr lang="en-US" dirty="0"/>
            </a:br>
            <a:r>
              <a:rPr lang="en-US" b="1" dirty="0" smtClean="0">
                <a:solidFill>
                  <a:srgbClr val="0070C0"/>
                </a:solidFill>
              </a:rPr>
              <a:t>public</a:t>
            </a:r>
            <a:r>
              <a:rPr lang="en-US" b="1" dirty="0">
                <a:solidFill>
                  <a:srgbClr val="0070C0"/>
                </a:solidFill>
              </a:rPr>
              <a:t> void test()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a:t>
            </a:r>
          </a:p>
          <a:p>
            <a:pPr lvl="1"/>
            <a:r>
              <a:rPr lang="en-US" b="1" dirty="0">
                <a:solidFill>
                  <a:srgbClr val="0070C0"/>
                </a:solidFill>
              </a:rPr>
              <a:t>}</a:t>
            </a:r>
          </a:p>
          <a:p>
            <a:pPr lvl="1"/>
            <a:r>
              <a:rPr lang="en-US" b="1" dirty="0">
                <a:solidFill>
                  <a:srgbClr val="0070C0"/>
                </a:solidFill>
              </a:rPr>
              <a:t/>
            </a:r>
            <a:br>
              <a:rPr lang="en-US" b="1" dirty="0">
                <a:solidFill>
                  <a:srgbClr val="0070C0"/>
                </a:solidFill>
              </a:rPr>
            </a:br>
            <a:r>
              <a:rPr lang="en-US" b="1" dirty="0" smtClean="0">
                <a:solidFill>
                  <a:srgbClr val="0070C0"/>
                </a:solidFill>
              </a:rPr>
              <a:t>public</a:t>
            </a:r>
            <a:r>
              <a:rPr lang="en-US" b="1" dirty="0">
                <a:solidFill>
                  <a:srgbClr val="0070C0"/>
                </a:solidFill>
              </a:rPr>
              <a:t> </a:t>
            </a:r>
            <a:r>
              <a:rPr lang="en-US" b="1" dirty="0" err="1">
                <a:solidFill>
                  <a:srgbClr val="0070C0"/>
                </a:solidFill>
              </a:rPr>
              <a:t>int</a:t>
            </a:r>
            <a:r>
              <a:rPr lang="en-US" b="1" dirty="0">
                <a:solidFill>
                  <a:srgbClr val="0070C0"/>
                </a:solidFill>
              </a:rPr>
              <a:t> test1()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test1()");</a:t>
            </a:r>
          </a:p>
          <a:p>
            <a:pPr lvl="2"/>
            <a:r>
              <a:rPr lang="en-US" b="1" dirty="0">
                <a:solidFill>
                  <a:srgbClr val="0070C0"/>
                </a:solidFill>
              </a:rPr>
              <a:t>return 3;</a:t>
            </a:r>
          </a:p>
          <a:p>
            <a:pPr lvl="1"/>
            <a:r>
              <a:rPr lang="en-US" b="1" dirty="0">
                <a:solidFill>
                  <a:srgbClr val="0070C0"/>
                </a:solidFill>
              </a:rPr>
              <a:t>}</a:t>
            </a:r>
          </a:p>
          <a:p>
            <a:pPr lvl="1"/>
            <a:r>
              <a:rPr lang="en-US" b="1" dirty="0">
                <a:solidFill>
                  <a:srgbClr val="0070C0"/>
                </a:solidFill>
              </a:rPr>
              <a:t>public void test2()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test2()");</a:t>
            </a:r>
          </a:p>
          <a:p>
            <a:pPr lvl="1"/>
            <a:r>
              <a:rPr lang="en-US" b="1" dirty="0">
                <a:solidFill>
                  <a:srgbClr val="0070C0"/>
                </a:solidFill>
              </a:rPr>
              <a:t>}</a:t>
            </a:r>
          </a:p>
          <a:p>
            <a:r>
              <a:rPr lang="en-US" dirty="0"/>
              <a:t>}</a:t>
            </a:r>
          </a:p>
          <a:p>
            <a:endParaRPr lang="en-US" dirty="0"/>
          </a:p>
        </p:txBody>
      </p:sp>
      <p:sp>
        <p:nvSpPr>
          <p:cNvPr id="6" name="TextBox 5"/>
          <p:cNvSpPr txBox="1"/>
          <p:nvPr/>
        </p:nvSpPr>
        <p:spPr>
          <a:xfrm>
            <a:off x="6437376" y="2121408"/>
            <a:ext cx="4417941"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ChildClass</a:t>
            </a:r>
            <a:r>
              <a:rPr lang="en-US" b="1" dirty="0">
                <a:solidFill>
                  <a:srgbClr val="7030A0"/>
                </a:solidFill>
              </a:rPr>
              <a:t> extends </a:t>
            </a:r>
            <a:r>
              <a:rPr lang="en-US" b="1" dirty="0" err="1">
                <a:solidFill>
                  <a:srgbClr val="7030A0"/>
                </a:solidFill>
              </a:rPr>
              <a:t>ParentClass</a:t>
            </a:r>
            <a:r>
              <a:rPr lang="en-US" b="1" dirty="0">
                <a:solidFill>
                  <a:srgbClr val="7030A0"/>
                </a:solidFill>
              </a:rPr>
              <a:t> </a:t>
            </a:r>
            <a:r>
              <a:rPr lang="en-US" b="1" dirty="0" smtClean="0">
                <a:solidFill>
                  <a:srgbClr val="7030A0"/>
                </a:solidFill>
              </a:rPr>
              <a:t>{</a:t>
            </a:r>
          </a:p>
          <a:p>
            <a:endParaRPr lang="en-US" dirty="0"/>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b="1" dirty="0" err="1">
                <a:solidFill>
                  <a:srgbClr val="0070C0"/>
                </a:solidFill>
              </a:rPr>
              <a:t>ParentClass</a:t>
            </a:r>
            <a:r>
              <a:rPr lang="en-US" b="1" dirty="0">
                <a:solidFill>
                  <a:srgbClr val="0070C0"/>
                </a:solidFill>
              </a:rPr>
              <a:t> </a:t>
            </a:r>
            <a:r>
              <a:rPr lang="en-US" b="1" dirty="0" err="1">
                <a:solidFill>
                  <a:srgbClr val="0070C0"/>
                </a:solidFill>
              </a:rPr>
              <a:t>obj</a:t>
            </a:r>
            <a:r>
              <a:rPr lang="en-US" b="1" dirty="0">
                <a:solidFill>
                  <a:srgbClr val="0070C0"/>
                </a:solidFill>
              </a:rPr>
              <a:t> = new </a:t>
            </a:r>
            <a:r>
              <a:rPr lang="en-US" b="1" dirty="0" err="1">
                <a:solidFill>
                  <a:srgbClr val="0070C0"/>
                </a:solidFill>
              </a:rPr>
              <a:t>ChildClass</a:t>
            </a:r>
            <a:r>
              <a:rPr lang="en-US" b="1" dirty="0">
                <a:solidFill>
                  <a:srgbClr val="0070C0"/>
                </a:solidFill>
              </a:rPr>
              <a:t>();</a:t>
            </a:r>
          </a:p>
          <a:p>
            <a:pPr lvl="2"/>
            <a:r>
              <a:rPr lang="en-US" b="1" dirty="0" err="1">
                <a:solidFill>
                  <a:srgbClr val="0070C0"/>
                </a:solidFill>
              </a:rPr>
              <a:t>obj.test</a:t>
            </a:r>
            <a:r>
              <a:rPr lang="en-US" b="1" dirty="0">
                <a:solidFill>
                  <a:srgbClr val="0070C0"/>
                </a:solidFill>
              </a:rPr>
              <a:t>();</a:t>
            </a:r>
          </a:p>
          <a:p>
            <a:pPr lvl="2"/>
            <a:r>
              <a:rPr lang="en-US" b="1" dirty="0">
                <a:solidFill>
                  <a:srgbClr val="0070C0"/>
                </a:solidFill>
              </a:rPr>
              <a:t>obj.test1();</a:t>
            </a:r>
          </a:p>
          <a:p>
            <a:pPr lvl="2"/>
            <a:r>
              <a:rPr lang="en-US" b="1" dirty="0">
                <a:solidFill>
                  <a:srgbClr val="0070C0"/>
                </a:solidFill>
              </a:rPr>
              <a:t>obj.test2();</a:t>
            </a:r>
          </a:p>
          <a:p>
            <a:pPr lvl="1"/>
            <a:r>
              <a:rPr lang="en-US" dirty="0"/>
              <a:t>}</a:t>
            </a:r>
          </a:p>
          <a:p>
            <a:r>
              <a:rPr lang="en-US" dirty="0"/>
              <a:t>}</a:t>
            </a:r>
          </a:p>
          <a:p>
            <a:endParaRPr lang="en-US" dirty="0"/>
          </a:p>
        </p:txBody>
      </p:sp>
      <p:sp>
        <p:nvSpPr>
          <p:cNvPr id="2" name="TextBox 1"/>
          <p:cNvSpPr txBox="1"/>
          <p:nvPr/>
        </p:nvSpPr>
        <p:spPr>
          <a:xfrm>
            <a:off x="5596128" y="623011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25623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448" y="-24384"/>
            <a:ext cx="9203289" cy="2585323"/>
          </a:xfrm>
          <a:prstGeom prst="rect">
            <a:avLst/>
          </a:prstGeom>
          <a:noFill/>
        </p:spPr>
        <p:txBody>
          <a:bodyPr wrap="none" rtlCol="0">
            <a:spAutoFit/>
          </a:bodyPr>
          <a:lstStyle/>
          <a:p>
            <a:r>
              <a:rPr lang="en-US" b="1" dirty="0"/>
              <a:t>Interface in Java</a:t>
            </a:r>
            <a:endParaRPr lang="en-US" dirty="0"/>
          </a:p>
          <a:p>
            <a:r>
              <a:rPr lang="en-US" dirty="0"/>
              <a:t>·      Interface has only unimplemented methods.</a:t>
            </a:r>
          </a:p>
          <a:p>
            <a:r>
              <a:rPr lang="en-US" dirty="0"/>
              <a:t>·      Interface members are by default (Public static final).</a:t>
            </a:r>
          </a:p>
          <a:p>
            <a:r>
              <a:rPr lang="en-US" dirty="0"/>
              <a:t>·      We call interface as 100 % abstract class.</a:t>
            </a:r>
          </a:p>
          <a:p>
            <a:r>
              <a:rPr lang="en-US" dirty="0"/>
              <a:t>·      Multiple inheritance is possible in case of interface.</a:t>
            </a:r>
          </a:p>
          <a:p>
            <a:r>
              <a:rPr lang="en-US" dirty="0"/>
              <a:t>·      We cannot create object of interface, since all the members are unimpeded.</a:t>
            </a:r>
          </a:p>
          <a:p>
            <a:r>
              <a:rPr lang="en-US" dirty="0"/>
              <a:t>·      We cannot create constructor of interface. Since object creation for interface is not possible</a:t>
            </a:r>
            <a:r>
              <a:rPr lang="en-US" dirty="0" smtClean="0"/>
              <a:t>.</a:t>
            </a:r>
            <a:r>
              <a:rPr lang="en-US" dirty="0"/>
              <a:t/>
            </a:r>
            <a:br>
              <a:rPr lang="en-US" dirty="0"/>
            </a:br>
            <a:r>
              <a:rPr lang="en-US" dirty="0"/>
              <a:t>·      We cannot create object of class. Since members are unimplemented.</a:t>
            </a:r>
          </a:p>
          <a:p>
            <a:endParaRPr lang="en-US" dirty="0"/>
          </a:p>
        </p:txBody>
      </p:sp>
      <p:sp>
        <p:nvSpPr>
          <p:cNvPr id="5" name="TextBox 4"/>
          <p:cNvSpPr txBox="1"/>
          <p:nvPr/>
        </p:nvSpPr>
        <p:spPr>
          <a:xfrm>
            <a:off x="621792" y="2268331"/>
            <a:ext cx="3271345" cy="3416320"/>
          </a:xfrm>
          <a:prstGeom prst="rect">
            <a:avLst/>
          </a:prstGeom>
          <a:noFill/>
        </p:spPr>
        <p:txBody>
          <a:bodyPr wrap="none" rtlCol="0">
            <a:spAutoFit/>
          </a:bodyPr>
          <a:lstStyle/>
          <a:p>
            <a:r>
              <a:rPr lang="pl-PL" b="1" dirty="0" err="1"/>
              <a:t>Structure</a:t>
            </a:r>
            <a:r>
              <a:rPr lang="pl-PL" b="1" dirty="0"/>
              <a:t> of </a:t>
            </a:r>
            <a:r>
              <a:rPr lang="pl-PL" b="1" dirty="0" err="1" smtClean="0"/>
              <a:t>interface</a:t>
            </a:r>
            <a:endParaRPr lang="pl-PL" b="1" dirty="0" smtClean="0"/>
          </a:p>
          <a:p>
            <a:endParaRPr lang="pl-PL" dirty="0"/>
          </a:p>
          <a:p>
            <a:r>
              <a:rPr lang="pl-PL" b="1" dirty="0">
                <a:solidFill>
                  <a:srgbClr val="7030A0"/>
                </a:solidFill>
              </a:rPr>
              <a:t>public </a:t>
            </a:r>
            <a:r>
              <a:rPr lang="pl-PL" b="1" dirty="0" err="1">
                <a:solidFill>
                  <a:srgbClr val="7030A0"/>
                </a:solidFill>
              </a:rPr>
              <a:t>interface</a:t>
            </a:r>
            <a:r>
              <a:rPr lang="pl-PL" b="1" dirty="0">
                <a:solidFill>
                  <a:srgbClr val="7030A0"/>
                </a:solidFill>
              </a:rPr>
              <a:t> Example1 {</a:t>
            </a:r>
          </a:p>
          <a:p>
            <a:r>
              <a:rPr lang="pl-PL" dirty="0"/>
              <a:t>        </a:t>
            </a:r>
            <a:r>
              <a:rPr lang="pl-PL" b="1" dirty="0">
                <a:solidFill>
                  <a:srgbClr val="00B050"/>
                </a:solidFill>
              </a:rPr>
              <a:t>    public </a:t>
            </a:r>
            <a:r>
              <a:rPr lang="pl-PL" b="1" dirty="0" err="1">
                <a:solidFill>
                  <a:srgbClr val="00B050"/>
                </a:solidFill>
              </a:rPr>
              <a:t>final</a:t>
            </a:r>
            <a:r>
              <a:rPr lang="pl-PL" b="1" dirty="0">
                <a:solidFill>
                  <a:srgbClr val="00B050"/>
                </a:solidFill>
              </a:rPr>
              <a:t> </a:t>
            </a:r>
            <a:r>
              <a:rPr lang="pl-PL" b="1" dirty="0" err="1">
                <a:solidFill>
                  <a:srgbClr val="00B050"/>
                </a:solidFill>
              </a:rPr>
              <a:t>static</a:t>
            </a:r>
            <a:r>
              <a:rPr lang="pl-PL" b="1" dirty="0">
                <a:solidFill>
                  <a:srgbClr val="00B050"/>
                </a:solidFill>
              </a:rPr>
              <a:t> </a:t>
            </a:r>
            <a:r>
              <a:rPr lang="pl-PL" b="1" dirty="0" err="1">
                <a:solidFill>
                  <a:srgbClr val="00B050"/>
                </a:solidFill>
              </a:rPr>
              <a:t>int</a:t>
            </a:r>
            <a:r>
              <a:rPr lang="pl-PL" b="1" dirty="0">
                <a:solidFill>
                  <a:srgbClr val="00B050"/>
                </a:solidFill>
              </a:rPr>
              <a:t> </a:t>
            </a:r>
            <a:r>
              <a:rPr lang="pl-PL" b="1" i="1" dirty="0">
                <a:solidFill>
                  <a:srgbClr val="00B050"/>
                </a:solidFill>
              </a:rPr>
              <a:t>i</a:t>
            </a:r>
            <a:r>
              <a:rPr lang="pl-PL" b="1" dirty="0">
                <a:solidFill>
                  <a:srgbClr val="00B050"/>
                </a:solidFill>
              </a:rPr>
              <a:t>=90;</a:t>
            </a:r>
          </a:p>
          <a:p>
            <a:r>
              <a:rPr lang="pl-PL" b="1" dirty="0">
                <a:solidFill>
                  <a:srgbClr val="00B050"/>
                </a:solidFill>
              </a:rPr>
              <a:t>            </a:t>
            </a:r>
            <a:r>
              <a:rPr lang="pl-PL" b="1" dirty="0" err="1">
                <a:solidFill>
                  <a:srgbClr val="00B050"/>
                </a:solidFill>
              </a:rPr>
              <a:t>int</a:t>
            </a:r>
            <a:r>
              <a:rPr lang="pl-PL" b="1" dirty="0">
                <a:solidFill>
                  <a:srgbClr val="00B050"/>
                </a:solidFill>
              </a:rPr>
              <a:t> </a:t>
            </a:r>
            <a:r>
              <a:rPr lang="pl-PL" b="1" i="1" dirty="0">
                <a:solidFill>
                  <a:srgbClr val="00B050"/>
                </a:solidFill>
              </a:rPr>
              <a:t>j</a:t>
            </a:r>
            <a:r>
              <a:rPr lang="pl-PL" b="1" dirty="0">
                <a:solidFill>
                  <a:srgbClr val="00B050"/>
                </a:solidFill>
              </a:rPr>
              <a:t> =80;</a:t>
            </a:r>
          </a:p>
          <a:p>
            <a:r>
              <a:rPr lang="pl-PL" b="1" dirty="0">
                <a:solidFill>
                  <a:srgbClr val="00B050"/>
                </a:solidFill>
              </a:rPr>
              <a:t>           </a:t>
            </a:r>
          </a:p>
          <a:p>
            <a:r>
              <a:rPr lang="pl-PL" b="1" dirty="0">
                <a:solidFill>
                  <a:srgbClr val="00B050"/>
                </a:solidFill>
              </a:rPr>
              <a:t>            public </a:t>
            </a:r>
            <a:r>
              <a:rPr lang="pl-PL" b="1" dirty="0" err="1">
                <a:solidFill>
                  <a:srgbClr val="00B050"/>
                </a:solidFill>
              </a:rPr>
              <a:t>void</a:t>
            </a:r>
            <a:r>
              <a:rPr lang="pl-PL" b="1" dirty="0">
                <a:solidFill>
                  <a:srgbClr val="00B050"/>
                </a:solidFill>
              </a:rPr>
              <a:t> test1();</a:t>
            </a:r>
          </a:p>
          <a:p>
            <a:r>
              <a:rPr lang="pl-PL" b="1" dirty="0">
                <a:solidFill>
                  <a:srgbClr val="00B050"/>
                </a:solidFill>
              </a:rPr>
              <a:t>            public </a:t>
            </a:r>
            <a:r>
              <a:rPr lang="pl-PL" b="1" dirty="0" err="1">
                <a:solidFill>
                  <a:srgbClr val="00B050"/>
                </a:solidFill>
              </a:rPr>
              <a:t>void</a:t>
            </a:r>
            <a:r>
              <a:rPr lang="pl-PL" b="1" dirty="0">
                <a:solidFill>
                  <a:srgbClr val="00B050"/>
                </a:solidFill>
              </a:rPr>
              <a:t> test2();</a:t>
            </a:r>
          </a:p>
          <a:p>
            <a:r>
              <a:rPr lang="pl-PL" b="1" dirty="0">
                <a:solidFill>
                  <a:srgbClr val="00B050"/>
                </a:solidFill>
              </a:rPr>
              <a:t>            public </a:t>
            </a:r>
            <a:r>
              <a:rPr lang="pl-PL" b="1" dirty="0" err="1">
                <a:solidFill>
                  <a:srgbClr val="00B050"/>
                </a:solidFill>
              </a:rPr>
              <a:t>void</a:t>
            </a:r>
            <a:r>
              <a:rPr lang="pl-PL" b="1" dirty="0">
                <a:solidFill>
                  <a:srgbClr val="00B050"/>
                </a:solidFill>
              </a:rPr>
              <a:t> test3();</a:t>
            </a:r>
          </a:p>
          <a:p>
            <a:r>
              <a:rPr lang="pl-PL" b="1" dirty="0">
                <a:solidFill>
                  <a:srgbClr val="00B050"/>
                </a:solidFill>
              </a:rPr>
              <a:t>             </a:t>
            </a:r>
            <a:r>
              <a:rPr lang="pl-PL" b="1" dirty="0" err="1">
                <a:solidFill>
                  <a:srgbClr val="00B050"/>
                </a:solidFill>
              </a:rPr>
              <a:t>void</a:t>
            </a:r>
            <a:r>
              <a:rPr lang="pl-PL" b="1" dirty="0">
                <a:solidFill>
                  <a:srgbClr val="00B050"/>
                </a:solidFill>
              </a:rPr>
              <a:t> test4();</a:t>
            </a:r>
          </a:p>
          <a:p>
            <a:r>
              <a:rPr lang="pl-PL" dirty="0"/>
              <a:t>}</a:t>
            </a:r>
          </a:p>
          <a:p>
            <a:endParaRPr lang="en-US" dirty="0"/>
          </a:p>
        </p:txBody>
      </p:sp>
      <p:sp>
        <p:nvSpPr>
          <p:cNvPr id="7" name="TextBox 6"/>
          <p:cNvSpPr txBox="1"/>
          <p:nvPr/>
        </p:nvSpPr>
        <p:spPr>
          <a:xfrm>
            <a:off x="5254752" y="2170795"/>
            <a:ext cx="5459956" cy="5078313"/>
          </a:xfrm>
          <a:prstGeom prst="rect">
            <a:avLst/>
          </a:prstGeom>
          <a:noFill/>
        </p:spPr>
        <p:txBody>
          <a:bodyPr wrap="none" rtlCol="0">
            <a:spAutoFit/>
          </a:bodyPr>
          <a:lstStyle/>
          <a:p>
            <a:r>
              <a:rPr lang="is-IS" b="1" dirty="0">
                <a:solidFill>
                  <a:srgbClr val="7030A0"/>
                </a:solidFill>
              </a:rPr>
              <a:t>public class TestInterface implements Example1</a:t>
            </a:r>
            <a:r>
              <a:rPr lang="is-IS" b="1" dirty="0" smtClean="0">
                <a:solidFill>
                  <a:srgbClr val="7030A0"/>
                </a:solidFill>
              </a:rPr>
              <a:t>{</a:t>
            </a:r>
            <a:endParaRPr lang="is-IS" b="1" dirty="0">
              <a:solidFill>
                <a:srgbClr val="7030A0"/>
              </a:solidFill>
            </a:endParaRPr>
          </a:p>
          <a:p>
            <a:r>
              <a:rPr lang="is-IS" dirty="0"/>
              <a:t>       </a:t>
            </a:r>
            <a:r>
              <a:rPr lang="is-IS" dirty="0" smtClean="0"/>
              <a:t>  </a:t>
            </a:r>
            <a:r>
              <a:rPr lang="is-IS" dirty="0"/>
              <a:t>   @Override</a:t>
            </a:r>
          </a:p>
          <a:p>
            <a:r>
              <a:rPr lang="is-IS" dirty="0"/>
              <a:t>            </a:t>
            </a:r>
            <a:r>
              <a:rPr lang="is-IS" b="1" dirty="0"/>
              <a:t>public</a:t>
            </a:r>
            <a:r>
              <a:rPr lang="is-IS" dirty="0"/>
              <a:t> </a:t>
            </a:r>
            <a:r>
              <a:rPr lang="is-IS" b="1" dirty="0"/>
              <a:t>void</a:t>
            </a:r>
            <a:r>
              <a:rPr lang="is-IS" dirty="0"/>
              <a:t> test1() {</a:t>
            </a:r>
          </a:p>
          <a:p>
            <a:r>
              <a:rPr lang="is-IS" dirty="0"/>
              <a:t>                        // </a:t>
            </a:r>
            <a:r>
              <a:rPr lang="is-IS" b="1" dirty="0"/>
              <a:t>TODO</a:t>
            </a:r>
            <a:r>
              <a:rPr lang="is-IS" dirty="0"/>
              <a:t> Auto-generated method </a:t>
            </a:r>
            <a:r>
              <a:rPr lang="is-IS" dirty="0" smtClean="0"/>
              <a:t>stub</a:t>
            </a:r>
            <a:r>
              <a:rPr lang="is-IS" dirty="0"/>
              <a:t>     </a:t>
            </a:r>
          </a:p>
          <a:p>
            <a:r>
              <a:rPr lang="is-IS" dirty="0"/>
              <a:t>            }</a:t>
            </a:r>
          </a:p>
          <a:p>
            <a:r>
              <a:rPr lang="is-IS" dirty="0"/>
              <a:t>            @Override</a:t>
            </a:r>
          </a:p>
          <a:p>
            <a:r>
              <a:rPr lang="is-IS" dirty="0"/>
              <a:t>            </a:t>
            </a:r>
            <a:r>
              <a:rPr lang="is-IS" b="1" dirty="0"/>
              <a:t>public</a:t>
            </a:r>
            <a:r>
              <a:rPr lang="is-IS" dirty="0"/>
              <a:t> </a:t>
            </a:r>
            <a:r>
              <a:rPr lang="is-IS" b="1" dirty="0"/>
              <a:t>void</a:t>
            </a:r>
            <a:r>
              <a:rPr lang="is-IS" dirty="0"/>
              <a:t> test2()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r>
              <a:rPr lang="is-IS" dirty="0"/>
              <a:t>            @Override</a:t>
            </a:r>
          </a:p>
          <a:p>
            <a:r>
              <a:rPr lang="is-IS" dirty="0"/>
              <a:t>            </a:t>
            </a:r>
            <a:r>
              <a:rPr lang="is-IS" b="1" dirty="0"/>
              <a:t>public</a:t>
            </a:r>
            <a:r>
              <a:rPr lang="is-IS" dirty="0"/>
              <a:t> </a:t>
            </a:r>
            <a:r>
              <a:rPr lang="is-IS" b="1" dirty="0"/>
              <a:t>void</a:t>
            </a:r>
            <a:r>
              <a:rPr lang="is-IS" dirty="0"/>
              <a:t> test3()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r>
              <a:rPr lang="is-IS" dirty="0"/>
              <a:t>            @Override</a:t>
            </a:r>
          </a:p>
          <a:p>
            <a:r>
              <a:rPr lang="is-IS" dirty="0"/>
              <a:t>            </a:t>
            </a:r>
            <a:r>
              <a:rPr lang="is-IS" b="1" dirty="0"/>
              <a:t>public</a:t>
            </a:r>
            <a:r>
              <a:rPr lang="is-IS" dirty="0"/>
              <a:t> </a:t>
            </a:r>
            <a:r>
              <a:rPr lang="is-IS" b="1" dirty="0"/>
              <a:t>void</a:t>
            </a:r>
            <a:r>
              <a:rPr lang="is-IS" dirty="0"/>
              <a:t> test4()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endParaRPr lang="en-US" dirty="0"/>
          </a:p>
        </p:txBody>
      </p:sp>
    </p:spTree>
    <p:extLst>
      <p:ext uri="{BB962C8B-B14F-4D97-AF65-F5344CB8AC3E}">
        <p14:creationId xmlns:p14="http://schemas.microsoft.com/office/powerpoint/2010/main" val="170394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500" y="25400"/>
            <a:ext cx="9842500" cy="6186309"/>
          </a:xfrm>
          <a:prstGeom prst="rect">
            <a:avLst/>
          </a:prstGeom>
          <a:noFill/>
        </p:spPr>
        <p:txBody>
          <a:bodyPr wrap="square" rtlCol="0">
            <a:spAutoFit/>
          </a:bodyPr>
          <a:lstStyle/>
          <a:p>
            <a:r>
              <a:rPr lang="en-US" b="1" dirty="0"/>
              <a:t>Important Features of Java</a:t>
            </a:r>
          </a:p>
          <a:p>
            <a:pPr marL="285750" indent="-285750">
              <a:buFont typeface="Arial" charset="0"/>
              <a:buChar char="•"/>
            </a:pPr>
            <a:r>
              <a:rPr lang="en-US" b="1" dirty="0"/>
              <a:t>Simple</a:t>
            </a:r>
          </a:p>
          <a:p>
            <a:pPr marL="285750" indent="-285750">
              <a:buFont typeface="Arial" charset="0"/>
              <a:buChar char="•"/>
            </a:pPr>
            <a:r>
              <a:rPr lang="en-US" b="1" dirty="0"/>
              <a:t>Platform Independent</a:t>
            </a:r>
          </a:p>
          <a:p>
            <a:pPr marL="285750" indent="-285750">
              <a:buFont typeface="Arial" charset="0"/>
              <a:buChar char="•"/>
            </a:pPr>
            <a:r>
              <a:rPr lang="en-US" b="1" dirty="0"/>
              <a:t>Architectural </a:t>
            </a:r>
            <a:r>
              <a:rPr lang="en-US" b="1" dirty="0" smtClean="0"/>
              <a:t>Neutral: </a:t>
            </a:r>
            <a:r>
              <a:rPr lang="en-US" dirty="0"/>
              <a:t>A Language or Technology is said to be Architectural neutral which can run on any available processors in the real world without considering their development and compilation.</a:t>
            </a:r>
          </a:p>
          <a:p>
            <a:pPr marL="285750" indent="-285750">
              <a:buFont typeface="Arial" charset="0"/>
              <a:buChar char="•"/>
            </a:pPr>
            <a:r>
              <a:rPr lang="en-US" b="1" dirty="0" smtClean="0"/>
              <a:t>Portable: </a:t>
            </a:r>
            <a:r>
              <a:rPr lang="en-US" dirty="0"/>
              <a:t>If any language supports platform independent and architectural neutral feature known as portable.</a:t>
            </a:r>
            <a:endParaRPr lang="en-US" b="1" dirty="0"/>
          </a:p>
          <a:p>
            <a:pPr marL="285750" indent="-285750">
              <a:buFont typeface="Arial" charset="0"/>
              <a:buChar char="•"/>
            </a:pPr>
            <a:r>
              <a:rPr lang="en-US" b="1" dirty="0"/>
              <a:t>Multi </a:t>
            </a:r>
            <a:r>
              <a:rPr lang="en-US" b="1" dirty="0" smtClean="0"/>
              <a:t>Threading: </a:t>
            </a:r>
            <a:r>
              <a:rPr lang="en-US" dirty="0"/>
              <a:t>A flow of control is known as a </a:t>
            </a:r>
            <a:r>
              <a:rPr lang="en-US" dirty="0" err="1"/>
              <a:t>threa</a:t>
            </a:r>
            <a:r>
              <a:rPr lang="en-US" dirty="0"/>
              <a:t>. When any Language executes multiple thread at a time that language is known as multithreaded e. It is multithreaded.</a:t>
            </a:r>
            <a:endParaRPr lang="en-US" b="1" dirty="0"/>
          </a:p>
          <a:p>
            <a:pPr marL="285750" indent="-285750">
              <a:buFont typeface="Arial" charset="0"/>
              <a:buChar char="•"/>
            </a:pPr>
            <a:r>
              <a:rPr lang="en-US" b="1" dirty="0" smtClean="0"/>
              <a:t>Distributed: </a:t>
            </a:r>
            <a:r>
              <a:rPr lang="en-US" dirty="0"/>
              <a:t>Using this language we can create distributed applications</a:t>
            </a:r>
            <a:r>
              <a:rPr lang="en-US" dirty="0" smtClean="0"/>
              <a:t>.</a:t>
            </a:r>
            <a:r>
              <a:rPr lang="en-US" dirty="0"/>
              <a:t> In distributed application multiple client system depends on multiple server systems so that even problem occurred in one server will never be reflected on any client system.</a:t>
            </a:r>
            <a:endParaRPr lang="en-US" b="1" dirty="0"/>
          </a:p>
          <a:p>
            <a:pPr marL="285750" indent="-285750">
              <a:buFont typeface="Arial" charset="0"/>
              <a:buChar char="•"/>
            </a:pPr>
            <a:r>
              <a:rPr lang="en-US" b="1" dirty="0" smtClean="0"/>
              <a:t>Networked: </a:t>
            </a:r>
            <a:r>
              <a:rPr lang="en-US" dirty="0"/>
              <a:t>It is mainly designed for web based applications, J2EE is used for developing network based applications.</a:t>
            </a:r>
            <a:endParaRPr lang="en-US" b="1" dirty="0"/>
          </a:p>
          <a:p>
            <a:pPr marL="285750" indent="-285750">
              <a:buFont typeface="Arial" charset="0"/>
              <a:buChar char="•"/>
            </a:pPr>
            <a:r>
              <a:rPr lang="en-US" b="1" dirty="0" smtClean="0"/>
              <a:t>Robust: </a:t>
            </a:r>
            <a:r>
              <a:rPr lang="en-US" dirty="0"/>
              <a:t>Simply means of Robust are strong. It is robust or strong Programming Language because of its capability to handle Run-time Error, automatic garbage collection</a:t>
            </a:r>
            <a:endParaRPr lang="en-US" b="1" dirty="0"/>
          </a:p>
          <a:p>
            <a:pPr marL="285750" indent="-285750">
              <a:buFont typeface="Arial" charset="0"/>
              <a:buChar char="•"/>
            </a:pPr>
            <a:r>
              <a:rPr lang="en-US" b="1" dirty="0" smtClean="0"/>
              <a:t>Dynamic: </a:t>
            </a:r>
            <a:r>
              <a:rPr lang="en-US" dirty="0"/>
              <a:t>It supports Dynamic memory allocation due to this memory wastage is reduce and improve performance of the application.</a:t>
            </a:r>
            <a:endParaRPr lang="en-US" b="1" dirty="0"/>
          </a:p>
          <a:p>
            <a:pPr marL="285750" indent="-285750">
              <a:buFont typeface="Arial" charset="0"/>
              <a:buChar char="•"/>
            </a:pPr>
            <a:r>
              <a:rPr lang="en-US" b="1" dirty="0" smtClean="0"/>
              <a:t>Secured: </a:t>
            </a:r>
            <a:r>
              <a:rPr lang="en-US" dirty="0"/>
              <a:t>It is a more secure language compared to other language; In this language, all code is covered in byte code after compilation which is not readable by human.</a:t>
            </a:r>
            <a:endParaRPr lang="en-US" b="1" dirty="0"/>
          </a:p>
          <a:p>
            <a:pPr marL="285750" indent="-285750">
              <a:buFont typeface="Arial" charset="0"/>
              <a:buChar char="•"/>
            </a:pPr>
            <a:r>
              <a:rPr lang="en-US" b="1" dirty="0" smtClean="0"/>
              <a:t>Object Oriented: </a:t>
            </a:r>
            <a:r>
              <a:rPr lang="en-US" dirty="0" smtClean="0"/>
              <a:t>It </a:t>
            </a:r>
            <a:r>
              <a:rPr lang="en-US" dirty="0"/>
              <a:t>supports OOP's concepts because of this it is most secure </a:t>
            </a:r>
            <a:r>
              <a:rPr lang="en-US" dirty="0" smtClean="0"/>
              <a:t>language</a:t>
            </a:r>
            <a:endParaRPr lang="en-US" b="1" dirty="0"/>
          </a:p>
          <a:p>
            <a:endParaRPr lang="en-US" dirty="0"/>
          </a:p>
        </p:txBody>
      </p:sp>
      <p:sp>
        <p:nvSpPr>
          <p:cNvPr id="3" name="TextBox 2"/>
          <p:cNvSpPr txBox="1"/>
          <p:nvPr/>
        </p:nvSpPr>
        <p:spPr>
          <a:xfrm>
            <a:off x="5742432" y="626668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250168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 y="207264"/>
            <a:ext cx="8637749" cy="2031325"/>
          </a:xfrm>
          <a:prstGeom prst="rect">
            <a:avLst/>
          </a:prstGeom>
          <a:noFill/>
        </p:spPr>
        <p:txBody>
          <a:bodyPr wrap="none" rtlCol="0">
            <a:spAutoFit/>
          </a:bodyPr>
          <a:lstStyle/>
          <a:p>
            <a:r>
              <a:rPr lang="en-US" b="1" u="sng" dirty="0"/>
              <a:t>Abstract Class in </a:t>
            </a:r>
            <a:r>
              <a:rPr lang="en-US" b="1" u="sng" dirty="0" smtClean="0"/>
              <a:t>Java</a:t>
            </a:r>
            <a:endParaRPr lang="en-US" dirty="0"/>
          </a:p>
          <a:p>
            <a:r>
              <a:rPr lang="en-US" dirty="0"/>
              <a:t>·      Abstract class will have implemented and unimpeded methods.</a:t>
            </a:r>
          </a:p>
          <a:p>
            <a:r>
              <a:rPr lang="en-US" dirty="0"/>
              <a:t>·      We Cannot create </a:t>
            </a:r>
            <a:r>
              <a:rPr lang="en-US" dirty="0" smtClean="0"/>
              <a:t>object of </a:t>
            </a:r>
            <a:r>
              <a:rPr lang="en-US" dirty="0"/>
              <a:t>Abstract class.</a:t>
            </a:r>
          </a:p>
          <a:p>
            <a:r>
              <a:rPr lang="en-US" dirty="0"/>
              <a:t>·      We Cannot write constructor in Abstract class.</a:t>
            </a:r>
          </a:p>
          <a:p>
            <a:r>
              <a:rPr lang="en-US" dirty="0"/>
              <a:t>·      To make class Abstract class we need to have at least one method as Abstract method.</a:t>
            </a:r>
          </a:p>
          <a:p>
            <a:r>
              <a:rPr lang="en-US" dirty="0"/>
              <a:t>·      We can create Reference of Abstract class and object of child class.</a:t>
            </a:r>
          </a:p>
          <a:p>
            <a:endParaRPr lang="en-US" dirty="0"/>
          </a:p>
        </p:txBody>
      </p:sp>
      <p:sp>
        <p:nvSpPr>
          <p:cNvPr id="5" name="TextBox 4"/>
          <p:cNvSpPr txBox="1"/>
          <p:nvPr/>
        </p:nvSpPr>
        <p:spPr>
          <a:xfrm>
            <a:off x="560832" y="1885021"/>
            <a:ext cx="4008341" cy="3139321"/>
          </a:xfrm>
          <a:prstGeom prst="rect">
            <a:avLst/>
          </a:prstGeom>
          <a:noFill/>
        </p:spPr>
        <p:txBody>
          <a:bodyPr wrap="none" rtlCol="0">
            <a:spAutoFit/>
          </a:bodyPr>
          <a:lstStyle/>
          <a:p>
            <a:r>
              <a:rPr lang="en-US" b="1" dirty="0"/>
              <a:t>Basic </a:t>
            </a:r>
            <a:r>
              <a:rPr lang="en-US" b="1" dirty="0" smtClean="0"/>
              <a:t>Structure</a:t>
            </a:r>
            <a:endParaRPr lang="en-US" dirty="0"/>
          </a:p>
          <a:p>
            <a:r>
              <a:rPr lang="en-US" b="1" dirty="0">
                <a:solidFill>
                  <a:srgbClr val="7030A0"/>
                </a:solidFill>
              </a:rPr>
              <a:t>public</a:t>
            </a:r>
            <a:r>
              <a:rPr lang="en-US" dirty="0">
                <a:solidFill>
                  <a:srgbClr val="7030A0"/>
                </a:solidFill>
              </a:rPr>
              <a:t> </a:t>
            </a:r>
            <a:r>
              <a:rPr lang="en-US" b="1" dirty="0">
                <a:solidFill>
                  <a:srgbClr val="7030A0"/>
                </a:solidFill>
              </a:rPr>
              <a:t>abstract</a:t>
            </a:r>
            <a:r>
              <a:rPr lang="en-US" dirty="0">
                <a:solidFill>
                  <a:srgbClr val="7030A0"/>
                </a:solidFill>
              </a:rPr>
              <a:t> </a:t>
            </a:r>
            <a:r>
              <a:rPr lang="en-US" b="1" dirty="0">
                <a:solidFill>
                  <a:srgbClr val="7030A0"/>
                </a:solidFill>
              </a:rPr>
              <a:t>class</a:t>
            </a:r>
            <a:r>
              <a:rPr lang="en-US" dirty="0">
                <a:solidFill>
                  <a:srgbClr val="7030A0"/>
                </a:solidFill>
              </a:rPr>
              <a:t> ExampleAbstarct1 </a:t>
            </a:r>
            <a:r>
              <a:rPr lang="en-US" dirty="0" smtClean="0">
                <a:solidFill>
                  <a:srgbClr val="7030A0"/>
                </a:solidFill>
              </a:rPr>
              <a:t>{</a:t>
            </a:r>
            <a:r>
              <a:rPr lang="en-US" dirty="0">
                <a:solidFill>
                  <a:srgbClr val="7030A0"/>
                </a:solidFill>
              </a:rPr>
              <a:t> </a:t>
            </a:r>
          </a:p>
          <a:p>
            <a:r>
              <a:rPr lang="en-US" dirty="0"/>
              <a:t>            </a:t>
            </a:r>
            <a:r>
              <a:rPr lang="en-US" b="1" dirty="0"/>
              <a:t>public</a:t>
            </a:r>
            <a:r>
              <a:rPr lang="en-US" dirty="0"/>
              <a:t> </a:t>
            </a:r>
            <a:r>
              <a:rPr lang="en-US" b="1" dirty="0"/>
              <a:t>abstract</a:t>
            </a:r>
            <a:r>
              <a:rPr lang="en-US" dirty="0"/>
              <a:t> </a:t>
            </a:r>
            <a:r>
              <a:rPr lang="en-US" b="1" dirty="0"/>
              <a:t>void</a:t>
            </a:r>
            <a:r>
              <a:rPr lang="en-US" dirty="0"/>
              <a:t> test1</a:t>
            </a:r>
            <a:r>
              <a:rPr lang="en-US" dirty="0" smtClean="0"/>
              <a:t>();</a:t>
            </a:r>
            <a:endParaRPr lang="en-US" dirty="0"/>
          </a:p>
          <a:p>
            <a:r>
              <a:rPr lang="en-US" dirty="0"/>
              <a:t>            </a:t>
            </a:r>
            <a:r>
              <a:rPr lang="en-US" b="1" dirty="0"/>
              <a:t>public</a:t>
            </a:r>
            <a:r>
              <a:rPr lang="en-US" dirty="0"/>
              <a:t> </a:t>
            </a:r>
            <a:r>
              <a:rPr lang="en-US" b="1" dirty="0"/>
              <a:t>void</a:t>
            </a:r>
            <a:r>
              <a:rPr lang="en-US" dirty="0"/>
              <a:t> test2(){</a:t>
            </a:r>
          </a:p>
          <a:p>
            <a:r>
              <a:rPr lang="en-US" dirty="0"/>
              <a:t>             </a:t>
            </a:r>
            <a:r>
              <a:rPr lang="en-US" dirty="0" smtClean="0"/>
              <a:t>}</a:t>
            </a:r>
            <a:endParaRPr lang="en-US" dirty="0"/>
          </a:p>
          <a:p>
            <a:r>
              <a:rPr lang="en-US" dirty="0"/>
              <a:t>            </a:t>
            </a:r>
            <a:r>
              <a:rPr lang="en-US" b="1" dirty="0"/>
              <a:t>public</a:t>
            </a:r>
            <a:r>
              <a:rPr lang="en-US" dirty="0"/>
              <a:t> </a:t>
            </a:r>
            <a:r>
              <a:rPr lang="en-US" b="1" dirty="0"/>
              <a:t>void</a:t>
            </a:r>
            <a:r>
              <a:rPr lang="en-US" dirty="0"/>
              <a:t> test3(){</a:t>
            </a:r>
          </a:p>
          <a:p>
            <a:r>
              <a:rPr lang="en-US" dirty="0"/>
              <a:t>              </a:t>
            </a:r>
            <a:r>
              <a:rPr lang="en-US" dirty="0" smtClean="0"/>
              <a:t>}</a:t>
            </a:r>
            <a:endParaRPr lang="en-US" dirty="0"/>
          </a:p>
          <a:p>
            <a:r>
              <a:rPr lang="en-US" dirty="0"/>
              <a:t>            </a:t>
            </a:r>
            <a:r>
              <a:rPr lang="en-US" b="1" dirty="0"/>
              <a:t>public</a:t>
            </a:r>
            <a:r>
              <a:rPr lang="en-US" dirty="0"/>
              <a:t> </a:t>
            </a:r>
            <a:r>
              <a:rPr lang="en-US" b="1" dirty="0"/>
              <a:t>abstract</a:t>
            </a:r>
            <a:r>
              <a:rPr lang="en-US" dirty="0"/>
              <a:t> </a:t>
            </a:r>
            <a:r>
              <a:rPr lang="en-US" b="1" dirty="0"/>
              <a:t>void</a:t>
            </a:r>
            <a:r>
              <a:rPr lang="en-US" dirty="0"/>
              <a:t> test4();</a:t>
            </a:r>
          </a:p>
          <a:p>
            <a:r>
              <a:rPr lang="en-US" dirty="0"/>
              <a:t>            </a:t>
            </a:r>
            <a:r>
              <a:rPr lang="en-US" b="1" dirty="0"/>
              <a:t>abstract</a:t>
            </a:r>
            <a:r>
              <a:rPr lang="en-US" dirty="0"/>
              <a:t> </a:t>
            </a:r>
            <a:r>
              <a:rPr lang="en-US" b="1" dirty="0"/>
              <a:t>void</a:t>
            </a:r>
            <a:r>
              <a:rPr lang="en-US" dirty="0"/>
              <a:t> test5();</a:t>
            </a:r>
          </a:p>
          <a:p>
            <a:r>
              <a:rPr lang="en-US" dirty="0"/>
              <a:t>}</a:t>
            </a:r>
          </a:p>
          <a:p>
            <a:endParaRPr lang="en-US" dirty="0"/>
          </a:p>
        </p:txBody>
      </p:sp>
      <p:sp>
        <p:nvSpPr>
          <p:cNvPr id="6" name="TextBox 5"/>
          <p:cNvSpPr txBox="1"/>
          <p:nvPr/>
        </p:nvSpPr>
        <p:spPr>
          <a:xfrm>
            <a:off x="4989434" y="1885021"/>
            <a:ext cx="5732082" cy="5355312"/>
          </a:xfrm>
          <a:prstGeom prst="rect">
            <a:avLst/>
          </a:prstGeom>
          <a:noFill/>
        </p:spPr>
        <p:txBody>
          <a:bodyPr wrap="none" rtlCol="0">
            <a:spAutoFit/>
          </a:bodyPr>
          <a:lstStyle/>
          <a:p>
            <a:r>
              <a:rPr lang="pl-PL" b="1" dirty="0">
                <a:solidFill>
                  <a:srgbClr val="7030A0"/>
                </a:solidFill>
              </a:rPr>
              <a:t>public</a:t>
            </a:r>
            <a:r>
              <a:rPr lang="pl-PL" dirty="0">
                <a:solidFill>
                  <a:srgbClr val="7030A0"/>
                </a:solidFill>
              </a:rPr>
              <a:t> </a:t>
            </a:r>
            <a:r>
              <a:rPr lang="pl-PL" b="1" dirty="0" err="1">
                <a:solidFill>
                  <a:srgbClr val="7030A0"/>
                </a:solidFill>
              </a:rPr>
              <a:t>class</a:t>
            </a:r>
            <a:r>
              <a:rPr lang="pl-PL" dirty="0">
                <a:solidFill>
                  <a:srgbClr val="7030A0"/>
                </a:solidFill>
              </a:rPr>
              <a:t> </a:t>
            </a:r>
            <a:r>
              <a:rPr lang="pl-PL" dirty="0" err="1">
                <a:solidFill>
                  <a:srgbClr val="7030A0"/>
                </a:solidFill>
              </a:rPr>
              <a:t>TestAbstractClass</a:t>
            </a:r>
            <a:r>
              <a:rPr lang="pl-PL" dirty="0">
                <a:solidFill>
                  <a:srgbClr val="7030A0"/>
                </a:solidFill>
              </a:rPr>
              <a:t> </a:t>
            </a:r>
            <a:r>
              <a:rPr lang="pl-PL" b="1" dirty="0" err="1">
                <a:solidFill>
                  <a:srgbClr val="7030A0"/>
                </a:solidFill>
              </a:rPr>
              <a:t>extends</a:t>
            </a:r>
            <a:r>
              <a:rPr lang="pl-PL" dirty="0">
                <a:solidFill>
                  <a:srgbClr val="7030A0"/>
                </a:solidFill>
              </a:rPr>
              <a:t> ExampleAbstarct1</a:t>
            </a:r>
            <a:r>
              <a:rPr lang="pl-PL" dirty="0" smtClean="0">
                <a:solidFill>
                  <a:srgbClr val="7030A0"/>
                </a:solidFill>
              </a:rPr>
              <a:t>{</a:t>
            </a:r>
            <a:endParaRPr lang="pl-PL" dirty="0">
              <a:solidFill>
                <a:srgbClr val="7030A0"/>
              </a:solidFill>
            </a:endParaRPr>
          </a:p>
          <a:p>
            <a:r>
              <a:rPr lang="pl-PL" dirty="0"/>
              <a:t>            @</a:t>
            </a:r>
            <a:r>
              <a:rPr lang="pl-PL" dirty="0" err="1"/>
              <a:t>Override</a:t>
            </a:r>
            <a:endParaRPr lang="pl-PL" dirty="0"/>
          </a:p>
          <a:p>
            <a:r>
              <a:rPr lang="pl-PL" dirty="0"/>
              <a:t>            </a:t>
            </a:r>
            <a:r>
              <a:rPr lang="pl-PL" b="1" dirty="0"/>
              <a:t>public</a:t>
            </a:r>
            <a:r>
              <a:rPr lang="pl-PL" dirty="0"/>
              <a:t> </a:t>
            </a:r>
            <a:r>
              <a:rPr lang="pl-PL" b="1" dirty="0" err="1"/>
              <a:t>void</a:t>
            </a:r>
            <a:r>
              <a:rPr lang="pl-PL" dirty="0"/>
              <a:t> test1() </a:t>
            </a:r>
            <a:r>
              <a:rPr lang="pl-PL" dirty="0" smtClean="0"/>
              <a:t>{</a:t>
            </a:r>
            <a:endParaRPr lang="pl-PL" dirty="0"/>
          </a:p>
          <a:p>
            <a:r>
              <a:rPr lang="pl-PL" dirty="0"/>
              <a:t>            </a:t>
            </a:r>
            <a:r>
              <a:rPr lang="pl-PL" dirty="0" smtClean="0"/>
              <a:t>}</a:t>
            </a:r>
            <a:endParaRPr lang="pl-PL" dirty="0"/>
          </a:p>
          <a:p>
            <a:r>
              <a:rPr lang="pl-PL" dirty="0"/>
              <a:t>            @</a:t>
            </a:r>
            <a:r>
              <a:rPr lang="pl-PL" dirty="0" err="1"/>
              <a:t>Override</a:t>
            </a:r>
            <a:endParaRPr lang="pl-PL" dirty="0"/>
          </a:p>
          <a:p>
            <a:r>
              <a:rPr lang="pl-PL" dirty="0"/>
              <a:t>            </a:t>
            </a:r>
            <a:r>
              <a:rPr lang="pl-PL" b="1" dirty="0"/>
              <a:t>public</a:t>
            </a:r>
            <a:r>
              <a:rPr lang="pl-PL" dirty="0"/>
              <a:t> </a:t>
            </a:r>
            <a:r>
              <a:rPr lang="pl-PL" b="1" dirty="0" err="1"/>
              <a:t>void</a:t>
            </a:r>
            <a:r>
              <a:rPr lang="pl-PL" dirty="0"/>
              <a:t> test4() </a:t>
            </a:r>
            <a:r>
              <a:rPr lang="pl-PL" dirty="0" smtClean="0"/>
              <a:t>{</a:t>
            </a:r>
            <a:r>
              <a:rPr lang="pl-PL" dirty="0"/>
              <a:t>    </a:t>
            </a:r>
          </a:p>
          <a:p>
            <a:r>
              <a:rPr lang="pl-PL" dirty="0"/>
              <a:t>            </a:t>
            </a:r>
            <a:r>
              <a:rPr lang="pl-PL" dirty="0" smtClean="0"/>
              <a:t>}</a:t>
            </a:r>
            <a:endParaRPr lang="pl-PL" dirty="0"/>
          </a:p>
          <a:p>
            <a:r>
              <a:rPr lang="pl-PL" dirty="0"/>
              <a:t>            @</a:t>
            </a:r>
            <a:r>
              <a:rPr lang="pl-PL" dirty="0" err="1"/>
              <a:t>Override</a:t>
            </a:r>
            <a:endParaRPr lang="pl-PL" dirty="0"/>
          </a:p>
          <a:p>
            <a:r>
              <a:rPr lang="pl-PL" dirty="0"/>
              <a:t>            </a:t>
            </a:r>
            <a:r>
              <a:rPr lang="pl-PL" b="1" dirty="0" err="1"/>
              <a:t>void</a:t>
            </a:r>
            <a:r>
              <a:rPr lang="pl-PL" dirty="0"/>
              <a:t> test5() </a:t>
            </a:r>
            <a:r>
              <a:rPr lang="pl-PL" dirty="0" smtClean="0"/>
              <a:t>{</a:t>
            </a:r>
            <a:r>
              <a:rPr lang="pl-PL" dirty="0"/>
              <a:t>  </a:t>
            </a:r>
          </a:p>
          <a:p>
            <a:r>
              <a:rPr lang="pl-PL" dirty="0"/>
              <a:t>            </a:t>
            </a:r>
            <a:r>
              <a:rPr lang="pl-PL" dirty="0" smtClean="0"/>
              <a:t>}</a:t>
            </a:r>
            <a:endParaRPr lang="pl-PL" dirty="0"/>
          </a:p>
          <a:p>
            <a:r>
              <a:rPr lang="pl-PL" dirty="0"/>
              <a:t>   </a:t>
            </a:r>
            <a:r>
              <a:rPr lang="pl-PL" b="1" dirty="0" smtClean="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b="1" dirty="0" smtClean="0"/>
              <a:t>ExampleAbstarct1</a:t>
            </a:r>
            <a:r>
              <a:rPr lang="pl-PL" b="1" dirty="0"/>
              <a:t> </a:t>
            </a:r>
            <a:r>
              <a:rPr lang="pl-PL" b="1" dirty="0" err="1"/>
              <a:t>obj</a:t>
            </a:r>
            <a:r>
              <a:rPr lang="pl-PL" b="1" dirty="0"/>
              <a:t> = </a:t>
            </a:r>
            <a:r>
              <a:rPr lang="pl-PL" b="1" dirty="0" err="1"/>
              <a:t>new</a:t>
            </a:r>
            <a:r>
              <a:rPr lang="pl-PL" b="1" dirty="0"/>
              <a:t> </a:t>
            </a:r>
            <a:r>
              <a:rPr lang="pl-PL" b="1" dirty="0" err="1"/>
              <a:t>TestAbstractClass</a:t>
            </a:r>
            <a:r>
              <a:rPr lang="pl-PL" b="1" dirty="0"/>
              <a:t>();</a:t>
            </a:r>
          </a:p>
          <a:p>
            <a:r>
              <a:rPr lang="pl-PL" dirty="0"/>
              <a:t>                        obj.test1();</a:t>
            </a:r>
          </a:p>
          <a:p>
            <a:r>
              <a:rPr lang="pl-PL" dirty="0"/>
              <a:t>                        obj.test2();</a:t>
            </a:r>
          </a:p>
          <a:p>
            <a:r>
              <a:rPr lang="pl-PL" dirty="0"/>
              <a:t>                        obj.test3();</a:t>
            </a:r>
          </a:p>
          <a:p>
            <a:r>
              <a:rPr lang="pl-PL" dirty="0"/>
              <a:t>                        obj.test4();</a:t>
            </a:r>
          </a:p>
          <a:p>
            <a:r>
              <a:rPr lang="pl-PL" dirty="0"/>
              <a:t>                        obj.test5();</a:t>
            </a:r>
          </a:p>
          <a:p>
            <a:r>
              <a:rPr lang="pl-PL" dirty="0"/>
              <a:t>            </a:t>
            </a:r>
            <a:r>
              <a:rPr lang="pl-PL" dirty="0" smtClean="0"/>
              <a:t>}}</a:t>
            </a:r>
            <a:endParaRPr lang="pl-PL" dirty="0"/>
          </a:p>
          <a:p>
            <a:endParaRPr lang="en-US" dirty="0"/>
          </a:p>
        </p:txBody>
      </p:sp>
    </p:spTree>
    <p:extLst>
      <p:ext uri="{BB962C8B-B14F-4D97-AF65-F5344CB8AC3E}">
        <p14:creationId xmlns:p14="http://schemas.microsoft.com/office/powerpoint/2010/main" val="209989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1" y="365760"/>
            <a:ext cx="9777984" cy="5355312"/>
          </a:xfrm>
          <a:prstGeom prst="rect">
            <a:avLst/>
          </a:prstGeom>
          <a:noFill/>
        </p:spPr>
        <p:txBody>
          <a:bodyPr wrap="square" rtlCol="0">
            <a:spAutoFit/>
          </a:bodyPr>
          <a:lstStyle/>
          <a:p>
            <a:r>
              <a:rPr lang="en-US" b="1" u="sng" dirty="0"/>
              <a:t>The key technical differences between an </a:t>
            </a:r>
            <a:r>
              <a:rPr lang="en-US" b="1" u="sng" dirty="0">
                <a:hlinkClick r:id="rId2"/>
              </a:rPr>
              <a:t>abstract class</a:t>
            </a:r>
            <a:r>
              <a:rPr lang="en-US" b="1" u="sng" dirty="0"/>
              <a:t> and an </a:t>
            </a:r>
            <a:r>
              <a:rPr lang="en-US" b="1" u="sng" dirty="0">
                <a:hlinkClick r:id="rId3"/>
              </a:rPr>
              <a:t>interface</a:t>
            </a:r>
            <a:r>
              <a:rPr lang="en-US" b="1" u="sng" dirty="0"/>
              <a:t> are:</a:t>
            </a:r>
            <a:endParaRPr lang="en-US" dirty="0"/>
          </a:p>
          <a:p>
            <a:endParaRPr lang="en-US" dirty="0"/>
          </a:p>
          <a:p>
            <a:r>
              <a:rPr lang="en-US" dirty="0"/>
              <a:t>·       Methods and members of an abstract class can be defined with </a:t>
            </a:r>
            <a:r>
              <a:rPr lang="en-US" i="1" dirty="0"/>
              <a:t>any visibility</a:t>
            </a:r>
            <a:r>
              <a:rPr lang="en-US" dirty="0"/>
              <a:t>, whereas all methods of an interface must be defined as public (they are defined public by default).</a:t>
            </a:r>
          </a:p>
          <a:p>
            <a:r>
              <a:rPr lang="en-US" dirty="0"/>
              <a:t>·       When inheriting an abstract class, a </a:t>
            </a:r>
            <a:r>
              <a:rPr lang="en-US" i="1" dirty="0"/>
              <a:t>concrete</a:t>
            </a:r>
            <a:r>
              <a:rPr lang="en-US" dirty="0"/>
              <a:t> child class </a:t>
            </a:r>
            <a:r>
              <a:rPr lang="en-US" i="1" dirty="0"/>
              <a:t>must define the abstract methods</a:t>
            </a:r>
            <a:r>
              <a:rPr lang="en-US" dirty="0"/>
              <a:t>, whereas an abstract class can extend another abstract class and abstract methods from the parent class don't have to be defined.</a:t>
            </a:r>
          </a:p>
          <a:p>
            <a:r>
              <a:rPr lang="en-US" dirty="0"/>
              <a:t>·       Similarly, an interface extending another interface is </a:t>
            </a:r>
            <a:r>
              <a:rPr lang="en-US" i="1" dirty="0"/>
              <a:t>not responsible for implementing methods</a:t>
            </a:r>
            <a:r>
              <a:rPr lang="en-US" dirty="0"/>
              <a:t> from the parent interface. This is because interfaces cannot define any implementation.</a:t>
            </a:r>
          </a:p>
          <a:p>
            <a:r>
              <a:rPr lang="en-US" dirty="0"/>
              <a:t>·       A child class can only </a:t>
            </a:r>
            <a:r>
              <a:rPr lang="en-US" i="1" dirty="0"/>
              <a:t>extend a single class</a:t>
            </a:r>
            <a:r>
              <a:rPr lang="en-US" dirty="0"/>
              <a:t> (abstract or concrete), whereas an interface can extend or a class can </a:t>
            </a:r>
            <a:r>
              <a:rPr lang="en-US" i="1" dirty="0"/>
              <a:t>implement multiple other interfaces</a:t>
            </a:r>
            <a:r>
              <a:rPr lang="en-US" dirty="0"/>
              <a:t>.</a:t>
            </a:r>
          </a:p>
          <a:p>
            <a:r>
              <a:rPr lang="en-US" dirty="0"/>
              <a:t/>
            </a:r>
            <a:br>
              <a:rPr lang="en-US" dirty="0"/>
            </a:br>
            <a:r>
              <a:rPr lang="en-US" dirty="0"/>
              <a:t>·       A child class can define abstract methods with the </a:t>
            </a:r>
            <a:r>
              <a:rPr lang="en-US" i="1" dirty="0"/>
              <a:t>same or less restrictive visibility</a:t>
            </a:r>
            <a:r>
              <a:rPr lang="en-US" dirty="0"/>
              <a:t>, whereas a class implementing an interface must define the methods with the exact same visibility (public)</a:t>
            </a:r>
          </a:p>
          <a:p>
            <a:endParaRPr lang="en-US" dirty="0" smtClean="0"/>
          </a:p>
          <a:p>
            <a:r>
              <a:rPr lang="is-IS" b="1" dirty="0">
                <a:solidFill>
                  <a:srgbClr val="7030A0"/>
                </a:solidFill>
              </a:rPr>
              <a:t>public class TestInterface implements </a:t>
            </a:r>
            <a:r>
              <a:rPr lang="is-IS" b="1" dirty="0" smtClean="0">
                <a:solidFill>
                  <a:srgbClr val="7030A0"/>
                </a:solidFill>
              </a:rPr>
              <a:t>Example1,Example2,Example3</a:t>
            </a:r>
          </a:p>
          <a:p>
            <a:endParaRPr lang="is-IS" b="1" dirty="0">
              <a:solidFill>
                <a:srgbClr val="7030A0"/>
              </a:solidFill>
            </a:endParaRPr>
          </a:p>
          <a:p>
            <a:r>
              <a:rPr lang="en-US" b="1" dirty="0">
                <a:solidFill>
                  <a:srgbClr val="7030A0"/>
                </a:solidFill>
              </a:rPr>
              <a:t>public interface </a:t>
            </a:r>
            <a:r>
              <a:rPr lang="en-US" b="1" u="sng" dirty="0">
                <a:solidFill>
                  <a:srgbClr val="7030A0"/>
                </a:solidFill>
              </a:rPr>
              <a:t>D</a:t>
            </a:r>
            <a:r>
              <a:rPr lang="en-US" b="1" dirty="0">
                <a:solidFill>
                  <a:srgbClr val="7030A0"/>
                </a:solidFill>
              </a:rPr>
              <a:t> extends </a:t>
            </a:r>
            <a:r>
              <a:rPr lang="en-US" b="1" u="sng" dirty="0" smtClean="0">
                <a:solidFill>
                  <a:srgbClr val="7030A0"/>
                </a:solidFill>
              </a:rPr>
              <a:t>A</a:t>
            </a:r>
            <a:r>
              <a:rPr lang="en-US" b="1" dirty="0" smtClean="0">
                <a:solidFill>
                  <a:srgbClr val="7030A0"/>
                </a:solidFill>
              </a:rPr>
              <a:t>,</a:t>
            </a:r>
            <a:r>
              <a:rPr lang="en-US" b="1" u="sng" dirty="0" smtClean="0">
                <a:solidFill>
                  <a:srgbClr val="7030A0"/>
                </a:solidFill>
              </a:rPr>
              <a:t>B (here A, B is interface)</a:t>
            </a:r>
            <a:endParaRPr lang="en-US" b="1" dirty="0">
              <a:solidFill>
                <a:srgbClr val="7030A0"/>
              </a:solidFill>
            </a:endParaRPr>
          </a:p>
          <a:p>
            <a:endParaRPr lang="en-US" dirty="0"/>
          </a:p>
        </p:txBody>
      </p:sp>
      <p:sp>
        <p:nvSpPr>
          <p:cNvPr id="2" name="TextBox 1"/>
          <p:cNvSpPr txBox="1"/>
          <p:nvPr/>
        </p:nvSpPr>
        <p:spPr>
          <a:xfrm>
            <a:off x="5986272" y="608380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06419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256" y="195072"/>
            <a:ext cx="11075917" cy="923330"/>
          </a:xfrm>
          <a:prstGeom prst="rect">
            <a:avLst/>
          </a:prstGeom>
          <a:noFill/>
        </p:spPr>
        <p:txBody>
          <a:bodyPr wrap="none" rtlCol="0">
            <a:spAutoFit/>
          </a:bodyPr>
          <a:lstStyle/>
          <a:p>
            <a:r>
              <a:rPr lang="en-US" b="1" dirty="0">
                <a:hlinkClick r:id="rId2"/>
              </a:rPr>
              <a:t>What Is an Exception</a:t>
            </a:r>
            <a:r>
              <a:rPr lang="en-US" b="1" dirty="0" smtClean="0">
                <a:hlinkClick r:id="rId2"/>
              </a:rPr>
              <a:t>?</a:t>
            </a:r>
            <a:r>
              <a:rPr lang="en-US" dirty="0"/>
              <a:t/>
            </a:r>
            <a:br>
              <a:rPr lang="en-US" dirty="0"/>
            </a:br>
            <a:r>
              <a:rPr lang="en-US" dirty="0"/>
              <a:t>An exception is an event that occurs during the execution of a program that disrupts the normal flow of instructions.</a:t>
            </a:r>
          </a:p>
          <a:p>
            <a:r>
              <a:rPr lang="en-US" b="1" u="sng" dirty="0"/>
              <a:t>Exception hierarchy in java</a:t>
            </a:r>
            <a:endParaRPr lang="en-US" dirty="0"/>
          </a:p>
        </p:txBody>
      </p:sp>
      <p:pic>
        <p:nvPicPr>
          <p:cNvPr id="2050" name="Picture 2" descr="https://1.bp.blogspot.com/-sDUMzEJlZ24/WNQNSJGIBfI/AAAAAAAAGvs/cY6wIEi1Ou8jDWfaa9rVpsJ_hFxf3f1iQCLcB/s640/tes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44" y="1118401"/>
            <a:ext cx="7827264" cy="572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88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057" y="158496"/>
            <a:ext cx="10741151" cy="3693319"/>
          </a:xfrm>
          <a:prstGeom prst="rect">
            <a:avLst/>
          </a:prstGeom>
          <a:noFill/>
        </p:spPr>
        <p:txBody>
          <a:bodyPr wrap="square" rtlCol="0">
            <a:spAutoFit/>
          </a:bodyPr>
          <a:lstStyle/>
          <a:p>
            <a:r>
              <a:rPr lang="en-US" b="1" u="sng" dirty="0"/>
              <a:t>Difference between checked and unchecked exceptions</a:t>
            </a:r>
            <a:endParaRPr lang="en-US" dirty="0"/>
          </a:p>
          <a:p>
            <a:pPr lvl="1"/>
            <a:r>
              <a:rPr lang="en-US" b="1" dirty="0"/>
              <a:t>1) Checked Exception</a:t>
            </a:r>
            <a:endParaRPr lang="en-US" dirty="0"/>
          </a:p>
          <a:p>
            <a:pPr lvl="1"/>
            <a:r>
              <a:rPr lang="en-US" dirty="0"/>
              <a:t>The classes that extend </a:t>
            </a:r>
            <a:r>
              <a:rPr lang="en-US" dirty="0" err="1"/>
              <a:t>Throwable</a:t>
            </a:r>
            <a:r>
              <a:rPr lang="en-US" dirty="0"/>
              <a:t> class except </a:t>
            </a:r>
            <a:r>
              <a:rPr lang="en-US" dirty="0" err="1"/>
              <a:t>RuntimeException</a:t>
            </a:r>
            <a:r>
              <a:rPr lang="en-US" dirty="0"/>
              <a:t> and Error are known as checked exceptions </a:t>
            </a:r>
            <a:r>
              <a:rPr lang="en-US" dirty="0" err="1"/>
              <a:t>e.g.IOException</a:t>
            </a:r>
            <a:r>
              <a:rPr lang="en-US" dirty="0"/>
              <a:t>, </a:t>
            </a:r>
            <a:r>
              <a:rPr lang="en-US" dirty="0" err="1"/>
              <a:t>SQLException</a:t>
            </a:r>
            <a:r>
              <a:rPr lang="en-US" dirty="0"/>
              <a:t> etc. Checked exceptions are checked at compile-time.</a:t>
            </a:r>
          </a:p>
          <a:p>
            <a:pPr lvl="1"/>
            <a:r>
              <a:rPr lang="en-US" b="1" dirty="0"/>
              <a:t>2) Unchecked Exception</a:t>
            </a:r>
            <a:endParaRPr lang="en-US" dirty="0"/>
          </a:p>
          <a:p>
            <a:pPr lvl="1"/>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pPr lvl="1"/>
            <a:r>
              <a:rPr lang="en-US" b="1" dirty="0"/>
              <a:t>3) </a:t>
            </a:r>
            <a:r>
              <a:rPr lang="en-US" b="1" dirty="0" smtClean="0"/>
              <a:t>Error</a:t>
            </a:r>
            <a:r>
              <a:rPr lang="en-US" dirty="0"/>
              <a:t/>
            </a:r>
            <a:br>
              <a:rPr lang="en-US" dirty="0"/>
            </a:br>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r>
              <a:rPr lang="en-US" dirty="0"/>
              <a:t/>
            </a:r>
            <a:br>
              <a:rPr lang="en-US" dirty="0"/>
            </a:br>
            <a:r>
              <a:rPr lang="pl-PL" b="1" dirty="0" err="1">
                <a:solidFill>
                  <a:srgbClr val="7030A0"/>
                </a:solidFill>
              </a:rPr>
              <a:t>Types</a:t>
            </a:r>
            <a:r>
              <a:rPr lang="pl-PL" b="1" dirty="0">
                <a:solidFill>
                  <a:srgbClr val="7030A0"/>
                </a:solidFill>
              </a:rPr>
              <a:t> of </a:t>
            </a:r>
            <a:r>
              <a:rPr lang="pl-PL" b="1" dirty="0" err="1">
                <a:solidFill>
                  <a:srgbClr val="7030A0"/>
                </a:solidFill>
              </a:rPr>
              <a:t>exception</a:t>
            </a:r>
            <a:endParaRPr lang="pl-PL" b="1" dirty="0">
              <a:solidFill>
                <a:srgbClr val="7030A0"/>
              </a:solidFill>
            </a:endParaRPr>
          </a:p>
          <a:p>
            <a:endParaRPr lang="en-US" dirty="0"/>
          </a:p>
        </p:txBody>
      </p:sp>
      <p:sp>
        <p:nvSpPr>
          <p:cNvPr id="5" name="TextBox 4"/>
          <p:cNvSpPr txBox="1"/>
          <p:nvPr/>
        </p:nvSpPr>
        <p:spPr>
          <a:xfrm>
            <a:off x="1158240" y="3574816"/>
            <a:ext cx="7477175" cy="2862322"/>
          </a:xfrm>
          <a:prstGeom prst="rect">
            <a:avLst/>
          </a:prstGeom>
          <a:noFill/>
        </p:spPr>
        <p:txBody>
          <a:bodyPr wrap="none" rtlCol="0">
            <a:spAutoFit/>
          </a:bodyPr>
          <a:lstStyle/>
          <a:p>
            <a:r>
              <a:rPr lang="pl-PL" b="1" dirty="0" smtClean="0"/>
              <a:t>public</a:t>
            </a:r>
            <a:r>
              <a:rPr lang="pl-PL" dirty="0"/>
              <a:t> </a:t>
            </a:r>
            <a:r>
              <a:rPr lang="pl-PL" b="1" dirty="0" err="1"/>
              <a:t>class</a:t>
            </a:r>
            <a:r>
              <a:rPr lang="pl-PL" dirty="0"/>
              <a:t> </a:t>
            </a:r>
            <a:r>
              <a:rPr lang="pl-PL" dirty="0" err="1"/>
              <a:t>TypesOfExceptions</a:t>
            </a:r>
            <a:r>
              <a:rPr lang="pl-PL" dirty="0"/>
              <a:t> </a:t>
            </a:r>
            <a:r>
              <a:rPr lang="pl-PL" b="1" dirty="0" err="1"/>
              <a:t>extends</a:t>
            </a:r>
            <a:r>
              <a:rPr lang="pl-PL" dirty="0"/>
              <a:t> Test1{</a:t>
            </a:r>
          </a:p>
          <a:p>
            <a:r>
              <a:rPr lang="pl-PL" dirty="0"/>
              <a:t>            </a:t>
            </a:r>
            <a:r>
              <a:rPr lang="pl-PL" b="1" dirty="0" err="1"/>
              <a:t>static</a:t>
            </a:r>
            <a:r>
              <a:rPr lang="pl-PL" dirty="0"/>
              <a:t> String </a:t>
            </a:r>
            <a:r>
              <a:rPr lang="pl-PL" i="1" dirty="0"/>
              <a:t>s1</a:t>
            </a:r>
            <a:r>
              <a:rPr lang="pl-PL" dirty="0"/>
              <a:t>;</a:t>
            </a:r>
          </a:p>
          <a:p>
            <a:r>
              <a:rPr lang="pl-PL" dirty="0"/>
              <a:t>            </a:t>
            </a:r>
            <a:r>
              <a:rPr lang="pl-PL" b="1" dirty="0">
                <a:solidFill>
                  <a:srgbClr val="7030A0"/>
                </a:solidFill>
              </a:rPr>
              <a:t>//</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java.lang.ArithmeticException</a:t>
            </a:r>
            <a:r>
              <a:rPr lang="pl-PL" b="1" dirty="0">
                <a:solidFill>
                  <a:srgbClr val="7030A0"/>
                </a:solidFill>
              </a:rPr>
              <a:t>: / by zero</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airthmeticException</a:t>
            </a:r>
            <a:r>
              <a:rPr lang="pl-PL" b="1" dirty="0">
                <a:solidFill>
                  <a:srgbClr val="7030A0"/>
                </a:solidFill>
              </a:rPr>
              <a:t>(){</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a</a:t>
            </a:r>
            <a:r>
              <a:rPr lang="pl-PL" b="1" dirty="0">
                <a:solidFill>
                  <a:srgbClr val="7030A0"/>
                </a:solidFill>
              </a:rPr>
              <a:t> = 9/0;</a:t>
            </a:r>
          </a:p>
          <a:p>
            <a:r>
              <a:rPr lang="pl-PL" b="1" dirty="0">
                <a:solidFill>
                  <a:srgbClr val="7030A0"/>
                </a:solidFill>
              </a:rPr>
              <a:t>            }</a:t>
            </a:r>
          </a:p>
          <a:p>
            <a:r>
              <a:rPr lang="pl-PL" dirty="0"/>
              <a:t>       </a:t>
            </a:r>
            <a:r>
              <a:rPr lang="pl-PL" b="1" dirty="0">
                <a:solidFill>
                  <a:srgbClr val="92D050"/>
                </a:solidFill>
              </a:rPr>
              <a:t>     //</a:t>
            </a:r>
            <a:r>
              <a:rPr lang="pl-PL" b="1" dirty="0" err="1">
                <a:solidFill>
                  <a:srgbClr val="92D050"/>
                </a:solidFill>
              </a:rPr>
              <a:t>Exception</a:t>
            </a:r>
            <a:r>
              <a:rPr lang="pl-PL" b="1" dirty="0">
                <a:solidFill>
                  <a:srgbClr val="92D050"/>
                </a:solidFill>
              </a:rPr>
              <a:t> in </a:t>
            </a:r>
            <a:r>
              <a:rPr lang="pl-PL" b="1" dirty="0" err="1">
                <a:solidFill>
                  <a:srgbClr val="92D050"/>
                </a:solidFill>
              </a:rPr>
              <a:t>thread</a:t>
            </a:r>
            <a:r>
              <a:rPr lang="pl-PL" b="1" dirty="0">
                <a:solidFill>
                  <a:srgbClr val="92D050"/>
                </a:solidFill>
              </a:rPr>
              <a:t> "</a:t>
            </a:r>
            <a:r>
              <a:rPr lang="pl-PL" b="1" dirty="0" err="1">
                <a:solidFill>
                  <a:srgbClr val="92D050"/>
                </a:solidFill>
              </a:rPr>
              <a:t>main</a:t>
            </a:r>
            <a:r>
              <a:rPr lang="pl-PL" b="1" dirty="0">
                <a:solidFill>
                  <a:srgbClr val="92D050"/>
                </a:solidFill>
              </a:rPr>
              <a:t>" </a:t>
            </a:r>
            <a:r>
              <a:rPr lang="pl-PL" b="1" dirty="0" err="1">
                <a:solidFill>
                  <a:srgbClr val="92D050"/>
                </a:solidFill>
              </a:rPr>
              <a:t>java.lang.NullPointerException</a:t>
            </a:r>
            <a:endParaRPr lang="pl-PL" b="1" dirty="0">
              <a:solidFill>
                <a:srgbClr val="92D050"/>
              </a:solidFill>
            </a:endParaRPr>
          </a:p>
          <a:p>
            <a:r>
              <a:rPr lang="pl-PL" b="1" dirty="0">
                <a:solidFill>
                  <a:srgbClr val="92D050"/>
                </a:solidFill>
              </a:rPr>
              <a:t>            public </a:t>
            </a:r>
            <a:r>
              <a:rPr lang="pl-PL" b="1" dirty="0" err="1">
                <a:solidFill>
                  <a:srgbClr val="92D050"/>
                </a:solidFill>
              </a:rPr>
              <a:t>static</a:t>
            </a:r>
            <a:r>
              <a:rPr lang="pl-PL" b="1" dirty="0">
                <a:solidFill>
                  <a:srgbClr val="92D050"/>
                </a:solidFill>
              </a:rPr>
              <a:t> </a:t>
            </a:r>
            <a:r>
              <a:rPr lang="pl-PL" b="1" dirty="0" err="1">
                <a:solidFill>
                  <a:srgbClr val="92D050"/>
                </a:solidFill>
              </a:rPr>
              <a:t>void</a:t>
            </a:r>
            <a:r>
              <a:rPr lang="pl-PL" b="1" dirty="0">
                <a:solidFill>
                  <a:srgbClr val="92D050"/>
                </a:solidFill>
              </a:rPr>
              <a:t> </a:t>
            </a:r>
            <a:r>
              <a:rPr lang="pl-PL" b="1" dirty="0" err="1">
                <a:solidFill>
                  <a:srgbClr val="92D050"/>
                </a:solidFill>
              </a:rPr>
              <a:t>nullPointerException</a:t>
            </a:r>
            <a:r>
              <a:rPr lang="pl-PL" b="1" dirty="0">
                <a:solidFill>
                  <a:srgbClr val="92D050"/>
                </a:solidFill>
              </a:rPr>
              <a:t>(){</a:t>
            </a:r>
          </a:p>
          <a:p>
            <a:r>
              <a:rPr lang="pl-PL" b="1" dirty="0">
                <a:solidFill>
                  <a:srgbClr val="92D050"/>
                </a:solidFill>
              </a:rPr>
              <a:t>                        </a:t>
            </a:r>
            <a:r>
              <a:rPr lang="pl-PL" b="1" dirty="0" err="1">
                <a:solidFill>
                  <a:srgbClr val="92D050"/>
                </a:solidFill>
              </a:rPr>
              <a:t>System.</a:t>
            </a:r>
            <a:r>
              <a:rPr lang="pl-PL" b="1" i="1" dirty="0" err="1">
                <a:solidFill>
                  <a:srgbClr val="92D050"/>
                </a:solidFill>
              </a:rPr>
              <a:t>out</a:t>
            </a:r>
            <a:r>
              <a:rPr lang="pl-PL" b="1" dirty="0" err="1">
                <a:solidFill>
                  <a:srgbClr val="92D050"/>
                </a:solidFill>
              </a:rPr>
              <a:t>.println</a:t>
            </a:r>
            <a:r>
              <a:rPr lang="pl-PL" b="1" dirty="0">
                <a:solidFill>
                  <a:srgbClr val="92D050"/>
                </a:solidFill>
              </a:rPr>
              <a:t>(</a:t>
            </a:r>
            <a:r>
              <a:rPr lang="pl-PL" b="1" i="1" dirty="0">
                <a:solidFill>
                  <a:srgbClr val="92D050"/>
                </a:solidFill>
              </a:rPr>
              <a:t>s1</a:t>
            </a:r>
            <a:r>
              <a:rPr lang="pl-PL" b="1" dirty="0">
                <a:solidFill>
                  <a:srgbClr val="92D050"/>
                </a:solidFill>
              </a:rPr>
              <a:t>.concat("Test"));</a:t>
            </a:r>
          </a:p>
          <a:p>
            <a:r>
              <a:rPr lang="pl-PL" b="1" dirty="0">
                <a:solidFill>
                  <a:srgbClr val="92D050"/>
                </a:solidFill>
              </a:rPr>
              <a:t>            </a:t>
            </a:r>
            <a:r>
              <a:rPr lang="pl-PL" b="1" dirty="0" smtClean="0">
                <a:solidFill>
                  <a:srgbClr val="92D050"/>
                </a:solidFill>
              </a:rPr>
              <a:t>}</a:t>
            </a:r>
            <a:endParaRPr lang="pl-PL" b="1" dirty="0">
              <a:solidFill>
                <a:srgbClr val="92D050"/>
              </a:solidFill>
            </a:endParaRPr>
          </a:p>
        </p:txBody>
      </p:sp>
    </p:spTree>
    <p:extLst>
      <p:ext uri="{BB962C8B-B14F-4D97-AF65-F5344CB8AC3E}">
        <p14:creationId xmlns:p14="http://schemas.microsoft.com/office/powerpoint/2010/main" val="1185299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712" y="512064"/>
            <a:ext cx="9247853" cy="5078313"/>
          </a:xfrm>
          <a:prstGeom prst="rect">
            <a:avLst/>
          </a:prstGeom>
          <a:noFill/>
        </p:spPr>
        <p:txBody>
          <a:bodyPr wrap="none" rtlCol="0">
            <a:spAutoFit/>
          </a:bodyPr>
          <a:lstStyle/>
          <a:p>
            <a:r>
              <a:rPr lang="pl-PL" dirty="0"/>
              <a:t>     </a:t>
            </a:r>
            <a:r>
              <a:rPr lang="pl-PL" b="1" dirty="0">
                <a:solidFill>
                  <a:schemeClr val="accent2">
                    <a:lumMod val="75000"/>
                  </a:schemeClr>
                </a:solidFill>
              </a:rPr>
              <a:t>       //</a:t>
            </a:r>
            <a:r>
              <a:rPr lang="pl-PL" b="1" dirty="0" err="1">
                <a:solidFill>
                  <a:schemeClr val="accent2">
                    <a:lumMod val="75000"/>
                  </a:schemeClr>
                </a:solidFill>
              </a:rPr>
              <a:t>Exception</a:t>
            </a:r>
            <a:r>
              <a:rPr lang="pl-PL" b="1" dirty="0">
                <a:solidFill>
                  <a:schemeClr val="accent2">
                    <a:lumMod val="75000"/>
                  </a:schemeClr>
                </a:solidFill>
              </a:rPr>
              <a:t> in </a:t>
            </a:r>
            <a:r>
              <a:rPr lang="pl-PL" b="1" dirty="0" err="1">
                <a:solidFill>
                  <a:schemeClr val="accent2">
                    <a:lumMod val="75000"/>
                  </a:schemeClr>
                </a:solidFill>
              </a:rPr>
              <a:t>thread</a:t>
            </a:r>
            <a:r>
              <a:rPr lang="pl-PL" b="1" dirty="0">
                <a:solidFill>
                  <a:schemeClr val="accent2">
                    <a:lumMod val="75000"/>
                  </a:schemeClr>
                </a:solidFill>
              </a:rPr>
              <a:t> "</a:t>
            </a:r>
            <a:r>
              <a:rPr lang="pl-PL" b="1" dirty="0" err="1">
                <a:solidFill>
                  <a:schemeClr val="accent2">
                    <a:lumMod val="75000"/>
                  </a:schemeClr>
                </a:solidFill>
              </a:rPr>
              <a:t>main</a:t>
            </a:r>
            <a:r>
              <a:rPr lang="pl-PL" b="1" dirty="0">
                <a:solidFill>
                  <a:schemeClr val="accent2">
                    <a:lumMod val="75000"/>
                  </a:schemeClr>
                </a:solidFill>
              </a:rPr>
              <a:t>" </a:t>
            </a:r>
            <a:r>
              <a:rPr lang="pl-PL" b="1" dirty="0" err="1">
                <a:solidFill>
                  <a:schemeClr val="accent2">
                    <a:lumMod val="75000"/>
                  </a:schemeClr>
                </a:solidFill>
              </a:rPr>
              <a:t>java.lang.OutOfMemoryError</a:t>
            </a:r>
            <a:r>
              <a:rPr lang="pl-PL" b="1" dirty="0">
                <a:solidFill>
                  <a:schemeClr val="accent2">
                    <a:lumMod val="75000"/>
                  </a:schemeClr>
                </a:solidFill>
              </a:rPr>
              <a:t>: Java </a:t>
            </a:r>
            <a:r>
              <a:rPr lang="pl-PL" b="1" dirty="0" err="1">
                <a:solidFill>
                  <a:schemeClr val="accent2">
                    <a:lumMod val="75000"/>
                  </a:schemeClr>
                </a:solidFill>
              </a:rPr>
              <a:t>heap</a:t>
            </a:r>
            <a:r>
              <a:rPr lang="pl-PL" b="1" dirty="0">
                <a:solidFill>
                  <a:schemeClr val="accent2">
                    <a:lumMod val="75000"/>
                  </a:schemeClr>
                </a:solidFill>
              </a:rPr>
              <a:t> </a:t>
            </a:r>
            <a:r>
              <a:rPr lang="pl-PL" b="1" dirty="0" err="1">
                <a:solidFill>
                  <a:schemeClr val="accent2">
                    <a:lumMod val="75000"/>
                  </a:schemeClr>
                </a:solidFill>
              </a:rPr>
              <a:t>space</a:t>
            </a:r>
            <a:endParaRPr lang="pl-PL" b="1" dirty="0">
              <a:solidFill>
                <a:schemeClr val="accent2">
                  <a:lumMod val="75000"/>
                </a:schemeClr>
              </a:solidFill>
            </a:endParaRPr>
          </a:p>
          <a:p>
            <a:r>
              <a:rPr lang="pl-PL" b="1" dirty="0">
                <a:solidFill>
                  <a:schemeClr val="accent2">
                    <a:lumMod val="75000"/>
                  </a:schemeClr>
                </a:solidFill>
              </a:rPr>
              <a:t>            public </a:t>
            </a:r>
            <a:r>
              <a:rPr lang="pl-PL" b="1" dirty="0" err="1">
                <a:solidFill>
                  <a:schemeClr val="accent2">
                    <a:lumMod val="75000"/>
                  </a:schemeClr>
                </a:solidFill>
              </a:rPr>
              <a:t>static</a:t>
            </a:r>
            <a:r>
              <a:rPr lang="pl-PL" b="1" dirty="0">
                <a:solidFill>
                  <a:schemeClr val="accent2">
                    <a:lumMod val="75000"/>
                  </a:schemeClr>
                </a:solidFill>
              </a:rPr>
              <a:t> </a:t>
            </a:r>
            <a:r>
              <a:rPr lang="pl-PL" b="1" dirty="0" err="1">
                <a:solidFill>
                  <a:schemeClr val="accent2">
                    <a:lumMod val="75000"/>
                  </a:schemeClr>
                </a:solidFill>
              </a:rPr>
              <a:t>void</a:t>
            </a:r>
            <a:r>
              <a:rPr lang="pl-PL" b="1" dirty="0">
                <a:solidFill>
                  <a:schemeClr val="accent2">
                    <a:lumMod val="75000"/>
                  </a:schemeClr>
                </a:solidFill>
              </a:rPr>
              <a:t> </a:t>
            </a:r>
            <a:r>
              <a:rPr lang="pl-PL" b="1" dirty="0" err="1">
                <a:solidFill>
                  <a:schemeClr val="accent2">
                    <a:lumMod val="75000"/>
                  </a:schemeClr>
                </a:solidFill>
              </a:rPr>
              <a:t>stackOverFlow</a:t>
            </a:r>
            <a:r>
              <a:rPr lang="pl-PL" b="1" dirty="0">
                <a:solidFill>
                  <a:schemeClr val="accent2">
                    <a:lumMod val="75000"/>
                  </a:schemeClr>
                </a:solidFill>
              </a:rPr>
              <a:t>(){</a:t>
            </a:r>
          </a:p>
          <a:p>
            <a:r>
              <a:rPr lang="pl-PL" b="1" dirty="0">
                <a:solidFill>
                  <a:schemeClr val="accent2">
                    <a:lumMod val="75000"/>
                  </a:schemeClr>
                </a:solidFill>
              </a:rPr>
              <a:t>                        </a:t>
            </a:r>
            <a:r>
              <a:rPr lang="pl-PL" b="1" dirty="0" err="1">
                <a:solidFill>
                  <a:schemeClr val="accent2">
                    <a:lumMod val="75000"/>
                  </a:schemeClr>
                </a:solidFill>
              </a:rPr>
              <a:t>ArrayList</a:t>
            </a:r>
            <a:r>
              <a:rPr lang="pl-PL" b="1" dirty="0">
                <a:solidFill>
                  <a:schemeClr val="accent2">
                    <a:lumMod val="75000"/>
                  </a:schemeClr>
                </a:solidFill>
              </a:rPr>
              <a:t>&lt;</a:t>
            </a:r>
            <a:r>
              <a:rPr lang="pl-PL" b="1" dirty="0" err="1">
                <a:solidFill>
                  <a:schemeClr val="accent2">
                    <a:lumMod val="75000"/>
                  </a:schemeClr>
                </a:solidFill>
              </a:rPr>
              <a:t>Integer</a:t>
            </a:r>
            <a:r>
              <a:rPr lang="pl-PL" b="1" dirty="0">
                <a:solidFill>
                  <a:schemeClr val="accent2">
                    <a:lumMod val="75000"/>
                  </a:schemeClr>
                </a:solidFill>
              </a:rPr>
              <a:t>&gt; </a:t>
            </a:r>
            <a:r>
              <a:rPr lang="pl-PL" b="1" dirty="0" err="1">
                <a:solidFill>
                  <a:schemeClr val="accent2">
                    <a:lumMod val="75000"/>
                  </a:schemeClr>
                </a:solidFill>
              </a:rPr>
              <a:t>array</a:t>
            </a:r>
            <a:r>
              <a:rPr lang="pl-PL" b="1" dirty="0">
                <a:solidFill>
                  <a:schemeClr val="accent2">
                    <a:lumMod val="75000"/>
                  </a:schemeClr>
                </a:solidFill>
              </a:rPr>
              <a:t> = </a:t>
            </a:r>
            <a:r>
              <a:rPr lang="pl-PL" b="1" dirty="0" err="1">
                <a:solidFill>
                  <a:schemeClr val="accent2">
                    <a:lumMod val="75000"/>
                  </a:schemeClr>
                </a:solidFill>
              </a:rPr>
              <a:t>new</a:t>
            </a:r>
            <a:r>
              <a:rPr lang="pl-PL" b="1" dirty="0">
                <a:solidFill>
                  <a:schemeClr val="accent2">
                    <a:lumMod val="75000"/>
                  </a:schemeClr>
                </a:solidFill>
              </a:rPr>
              <a:t> </a:t>
            </a:r>
            <a:r>
              <a:rPr lang="pl-PL" b="1" dirty="0" err="1">
                <a:solidFill>
                  <a:schemeClr val="accent2">
                    <a:lumMod val="75000"/>
                  </a:schemeClr>
                </a:solidFill>
              </a:rPr>
              <a:t>ArrayList</a:t>
            </a:r>
            <a:r>
              <a:rPr lang="pl-PL" b="1" dirty="0">
                <a:solidFill>
                  <a:schemeClr val="accent2">
                    <a:lumMod val="75000"/>
                  </a:schemeClr>
                </a:solidFill>
              </a:rPr>
              <a:t>&lt;</a:t>
            </a:r>
            <a:r>
              <a:rPr lang="pl-PL" b="1" dirty="0" err="1">
                <a:solidFill>
                  <a:schemeClr val="accent2">
                    <a:lumMod val="75000"/>
                  </a:schemeClr>
                </a:solidFill>
              </a:rPr>
              <a:t>Integer</a:t>
            </a:r>
            <a:r>
              <a:rPr lang="pl-PL" b="1" dirty="0">
                <a:solidFill>
                  <a:schemeClr val="accent2">
                    <a:lumMod val="75000"/>
                  </a:schemeClr>
                </a:solidFill>
              </a:rPr>
              <a:t>&gt;();</a:t>
            </a:r>
          </a:p>
          <a:p>
            <a:r>
              <a:rPr lang="pl-PL" b="1" dirty="0">
                <a:solidFill>
                  <a:schemeClr val="accent2">
                    <a:lumMod val="75000"/>
                  </a:schemeClr>
                </a:solidFill>
              </a:rPr>
              <a:t>                        </a:t>
            </a:r>
            <a:r>
              <a:rPr lang="pl-PL" b="1" dirty="0" err="1">
                <a:solidFill>
                  <a:schemeClr val="accent2">
                    <a:lumMod val="75000"/>
                  </a:schemeClr>
                </a:solidFill>
              </a:rPr>
              <a:t>while</a:t>
            </a:r>
            <a:r>
              <a:rPr lang="pl-PL" b="1" dirty="0">
                <a:solidFill>
                  <a:schemeClr val="accent2">
                    <a:lumMod val="75000"/>
                  </a:schemeClr>
                </a:solidFill>
              </a:rPr>
              <a:t>(</a:t>
            </a:r>
            <a:r>
              <a:rPr lang="pl-PL" b="1" dirty="0" err="1">
                <a:solidFill>
                  <a:schemeClr val="accent2">
                    <a:lumMod val="75000"/>
                  </a:schemeClr>
                </a:solidFill>
              </a:rPr>
              <a:t>true</a:t>
            </a:r>
            <a:r>
              <a:rPr lang="pl-PL" b="1" dirty="0">
                <a:solidFill>
                  <a:schemeClr val="accent2">
                    <a:lumMod val="75000"/>
                  </a:schemeClr>
                </a:solidFill>
              </a:rPr>
              <a:t>){</a:t>
            </a:r>
          </a:p>
          <a:p>
            <a:r>
              <a:rPr lang="pl-PL" b="1" dirty="0">
                <a:solidFill>
                  <a:schemeClr val="accent2">
                    <a:lumMod val="75000"/>
                  </a:schemeClr>
                </a:solidFill>
              </a:rPr>
              <a:t>                                    </a:t>
            </a:r>
            <a:r>
              <a:rPr lang="pl-PL" b="1" dirty="0" err="1">
                <a:solidFill>
                  <a:schemeClr val="accent2">
                    <a:lumMod val="75000"/>
                  </a:schemeClr>
                </a:solidFill>
              </a:rPr>
              <a:t>array.add</a:t>
            </a:r>
            <a:r>
              <a:rPr lang="pl-PL" b="1" dirty="0">
                <a:solidFill>
                  <a:schemeClr val="accent2">
                    <a:lumMod val="75000"/>
                  </a:schemeClr>
                </a:solidFill>
              </a:rPr>
              <a:t>(10);</a:t>
            </a:r>
          </a:p>
          <a:p>
            <a:r>
              <a:rPr lang="pl-PL" b="1" dirty="0">
                <a:solidFill>
                  <a:schemeClr val="accent2">
                    <a:lumMod val="75000"/>
                  </a:schemeClr>
                </a:solidFill>
              </a:rPr>
              <a:t>                        }</a:t>
            </a:r>
          </a:p>
          <a:p>
            <a:r>
              <a:rPr lang="pl-PL" b="1" dirty="0">
                <a:solidFill>
                  <a:schemeClr val="accent2">
                    <a:lumMod val="75000"/>
                  </a:schemeClr>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java.lang.NumberFormatException</a:t>
            </a:r>
            <a:r>
              <a:rPr lang="pl-PL" b="1" dirty="0">
                <a:solidFill>
                  <a:srgbClr val="7030A0"/>
                </a:solidFill>
              </a:rPr>
              <a:t>: For </a:t>
            </a:r>
            <a:r>
              <a:rPr lang="pl-PL" b="1" dirty="0" err="1">
                <a:solidFill>
                  <a:srgbClr val="7030A0"/>
                </a:solidFill>
              </a:rPr>
              <a:t>input</a:t>
            </a:r>
            <a:r>
              <a:rPr lang="pl-PL" b="1" dirty="0">
                <a:solidFill>
                  <a:srgbClr val="7030A0"/>
                </a:solidFill>
              </a:rPr>
              <a:t> string: "Test"</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numberFormateException</a:t>
            </a:r>
            <a:r>
              <a:rPr lang="pl-PL" b="1" dirty="0">
                <a:solidFill>
                  <a:srgbClr val="7030A0"/>
                </a:solidFill>
              </a:rPr>
              <a:t>(){</a:t>
            </a:r>
          </a:p>
          <a:p>
            <a:r>
              <a:rPr lang="pl-PL" b="1" dirty="0">
                <a:solidFill>
                  <a:srgbClr val="7030A0"/>
                </a:solidFill>
              </a:rPr>
              <a:t>                        String s1 = "Test";</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t</a:t>
            </a:r>
            <a:r>
              <a:rPr lang="pl-PL" b="1" dirty="0">
                <a:solidFill>
                  <a:srgbClr val="7030A0"/>
                </a:solidFill>
              </a:rPr>
              <a:t> = </a:t>
            </a:r>
            <a:r>
              <a:rPr lang="pl-PL" b="1" dirty="0" err="1">
                <a:solidFill>
                  <a:srgbClr val="7030A0"/>
                </a:solidFill>
              </a:rPr>
              <a:t>Integer.</a:t>
            </a:r>
            <a:r>
              <a:rPr lang="pl-PL" b="1" i="1" dirty="0" err="1">
                <a:solidFill>
                  <a:srgbClr val="7030A0"/>
                </a:solidFill>
              </a:rPr>
              <a:t>parseInt</a:t>
            </a:r>
            <a:r>
              <a:rPr lang="pl-PL" b="1" dirty="0">
                <a:solidFill>
                  <a:srgbClr val="7030A0"/>
                </a:solidFill>
              </a:rPr>
              <a:t>(s1);</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a</a:t>
            </a:r>
            <a:r>
              <a:rPr lang="pl-PL" b="1" dirty="0">
                <a:solidFill>
                  <a:srgbClr val="7030A0"/>
                </a:solidFill>
              </a:rPr>
              <a:t> = 9;</a:t>
            </a:r>
          </a:p>
          <a:p>
            <a:r>
              <a:rPr lang="pl-PL" b="1" dirty="0">
                <a:solidFill>
                  <a:srgbClr val="7030A0"/>
                </a:solidFill>
              </a:rPr>
              <a:t>                        </a:t>
            </a:r>
            <a:r>
              <a:rPr lang="pl-PL" b="1" dirty="0" err="1">
                <a:solidFill>
                  <a:srgbClr val="7030A0"/>
                </a:solidFill>
              </a:rPr>
              <a:t>Double.</a:t>
            </a:r>
            <a:r>
              <a:rPr lang="pl-PL" b="1" i="1" dirty="0" err="1">
                <a:solidFill>
                  <a:srgbClr val="7030A0"/>
                </a:solidFill>
              </a:rPr>
              <a:t>parseDouble</a:t>
            </a:r>
            <a:r>
              <a:rPr lang="pl-PL" b="1" dirty="0">
                <a:solidFill>
                  <a:srgbClr val="7030A0"/>
                </a:solidFill>
              </a:rPr>
              <a:t>(s1);</a:t>
            </a:r>
          </a:p>
          <a:p>
            <a:r>
              <a:rPr lang="pl-PL" b="1" dirty="0">
                <a:solidFill>
                  <a:srgbClr val="7030A0"/>
                </a:solidFill>
              </a:rPr>
              <a:t>                        </a:t>
            </a:r>
            <a:r>
              <a:rPr lang="pl-PL" b="1" dirty="0" err="1">
                <a:solidFill>
                  <a:srgbClr val="7030A0"/>
                </a:solidFill>
              </a:rPr>
              <a:t>Short.</a:t>
            </a:r>
            <a:r>
              <a:rPr lang="pl-PL" b="1" i="1" dirty="0" err="1">
                <a:solidFill>
                  <a:srgbClr val="7030A0"/>
                </a:solidFill>
              </a:rPr>
              <a:t>parseShort</a:t>
            </a:r>
            <a:r>
              <a:rPr lang="pl-PL" b="1" dirty="0">
                <a:solidFill>
                  <a:srgbClr val="7030A0"/>
                </a:solidFill>
              </a:rPr>
              <a:t>(s1);</a:t>
            </a:r>
          </a:p>
          <a:p>
            <a:r>
              <a:rPr lang="pl-PL" b="1" dirty="0">
                <a:solidFill>
                  <a:srgbClr val="7030A0"/>
                </a:solidFill>
              </a:rPr>
              <a:t>                        </a:t>
            </a:r>
            <a:r>
              <a:rPr lang="pl-PL" b="1" dirty="0" err="1">
                <a:solidFill>
                  <a:srgbClr val="7030A0"/>
                </a:solidFill>
              </a:rPr>
              <a:t>Long.</a:t>
            </a:r>
            <a:r>
              <a:rPr lang="pl-PL" b="1" i="1" dirty="0" err="1">
                <a:solidFill>
                  <a:srgbClr val="7030A0"/>
                </a:solidFill>
              </a:rPr>
              <a:t>parseLong</a:t>
            </a:r>
            <a:r>
              <a:rPr lang="pl-PL" b="1" dirty="0">
                <a:solidFill>
                  <a:srgbClr val="7030A0"/>
                </a:solidFill>
              </a:rPr>
              <a:t>(s1);</a:t>
            </a:r>
          </a:p>
          <a:p>
            <a:r>
              <a:rPr lang="pl-PL" b="1" dirty="0">
                <a:solidFill>
                  <a:srgbClr val="7030A0"/>
                </a:solidFill>
              </a:rPr>
              <a:t>                        </a:t>
            </a:r>
            <a:r>
              <a:rPr lang="pl-PL" b="1" dirty="0" err="1">
                <a:solidFill>
                  <a:srgbClr val="7030A0"/>
                </a:solidFill>
              </a:rPr>
              <a:t>Boolean.</a:t>
            </a:r>
            <a:r>
              <a:rPr lang="pl-PL" b="1" i="1" dirty="0" err="1">
                <a:solidFill>
                  <a:srgbClr val="7030A0"/>
                </a:solidFill>
              </a:rPr>
              <a:t>parseBoolean</a:t>
            </a:r>
            <a:r>
              <a:rPr lang="pl-PL" b="1" dirty="0">
                <a:solidFill>
                  <a:srgbClr val="7030A0"/>
                </a:solidFill>
              </a:rPr>
              <a:t>(s1);</a:t>
            </a:r>
          </a:p>
          <a:p>
            <a:r>
              <a:rPr lang="pl-PL" b="1" dirty="0">
                <a:solidFill>
                  <a:srgbClr val="7030A0"/>
                </a:solidFill>
              </a:rPr>
              <a:t>            }</a:t>
            </a:r>
          </a:p>
          <a:p>
            <a:r>
              <a:rPr lang="pl-PL" dirty="0"/>
              <a:t>        </a:t>
            </a:r>
            <a:endParaRPr lang="en-US" dirty="0"/>
          </a:p>
        </p:txBody>
      </p:sp>
    </p:spTree>
    <p:extLst>
      <p:ext uri="{BB962C8B-B14F-4D97-AF65-F5344CB8AC3E}">
        <p14:creationId xmlns:p14="http://schemas.microsoft.com/office/powerpoint/2010/main" val="642432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6320" y="0"/>
            <a:ext cx="10149189" cy="5632311"/>
          </a:xfrm>
          <a:prstGeom prst="rect">
            <a:avLst/>
          </a:prstGeom>
          <a:noFill/>
        </p:spPr>
        <p:txBody>
          <a:bodyPr wrap="none" rtlCol="0">
            <a:spAutoFit/>
          </a:bodyPr>
          <a:lstStyle/>
          <a:p>
            <a:r>
              <a:rPr lang="pl-PL" dirty="0"/>
              <a:t>   </a:t>
            </a:r>
          </a:p>
          <a:p>
            <a:r>
              <a:rPr lang="pl-PL" dirty="0"/>
              <a:t>        </a:t>
            </a:r>
            <a:r>
              <a:rPr lang="pl-PL" b="1" dirty="0">
                <a:solidFill>
                  <a:srgbClr val="00B050"/>
                </a:solidFill>
              </a:rPr>
              <a:t>    //</a:t>
            </a:r>
            <a:r>
              <a:rPr lang="pl-PL" b="1" dirty="0" err="1">
                <a:solidFill>
                  <a:srgbClr val="00B050"/>
                </a:solidFill>
              </a:rPr>
              <a:t>Exception</a:t>
            </a:r>
            <a:r>
              <a:rPr lang="pl-PL" b="1" dirty="0">
                <a:solidFill>
                  <a:srgbClr val="00B050"/>
                </a:solidFill>
              </a:rPr>
              <a:t> in </a:t>
            </a:r>
            <a:r>
              <a:rPr lang="pl-PL" b="1" dirty="0" err="1">
                <a:solidFill>
                  <a:srgbClr val="00B050"/>
                </a:solidFill>
              </a:rPr>
              <a:t>thread</a:t>
            </a:r>
            <a:r>
              <a:rPr lang="pl-PL" b="1" dirty="0">
                <a:solidFill>
                  <a:srgbClr val="00B050"/>
                </a:solidFill>
              </a:rPr>
              <a:t> "</a:t>
            </a:r>
            <a:r>
              <a:rPr lang="pl-PL" b="1" dirty="0" err="1">
                <a:solidFill>
                  <a:srgbClr val="00B050"/>
                </a:solidFill>
              </a:rPr>
              <a:t>main</a:t>
            </a:r>
            <a:r>
              <a:rPr lang="pl-PL" b="1" dirty="0">
                <a:solidFill>
                  <a:srgbClr val="00B050"/>
                </a:solidFill>
              </a:rPr>
              <a:t>" </a:t>
            </a:r>
            <a:r>
              <a:rPr lang="pl-PL" b="1" dirty="0" err="1">
                <a:solidFill>
                  <a:srgbClr val="00B050"/>
                </a:solidFill>
              </a:rPr>
              <a:t>java.io.FileNotFoundException</a:t>
            </a:r>
            <a:r>
              <a:rPr lang="pl-PL" b="1" dirty="0">
                <a:solidFill>
                  <a:srgbClr val="00B050"/>
                </a:solidFill>
              </a:rPr>
              <a:t>: C:/</a:t>
            </a:r>
            <a:r>
              <a:rPr lang="pl-PL" b="1" dirty="0" err="1">
                <a:solidFill>
                  <a:srgbClr val="00B050"/>
                </a:solidFill>
              </a:rPr>
              <a:t>Test.xls</a:t>
            </a:r>
            <a:r>
              <a:rPr lang="pl-PL" b="1" dirty="0">
                <a:solidFill>
                  <a:srgbClr val="00B050"/>
                </a:solidFill>
              </a:rPr>
              <a:t> (No </a:t>
            </a:r>
            <a:r>
              <a:rPr lang="pl-PL" b="1" dirty="0" err="1">
                <a:solidFill>
                  <a:srgbClr val="00B050"/>
                </a:solidFill>
              </a:rPr>
              <a:t>such</a:t>
            </a:r>
            <a:r>
              <a:rPr lang="pl-PL" b="1" dirty="0">
                <a:solidFill>
                  <a:srgbClr val="00B050"/>
                </a:solidFill>
              </a:rPr>
              <a:t> file </a:t>
            </a:r>
            <a:r>
              <a:rPr lang="pl-PL" b="1" dirty="0" err="1">
                <a:solidFill>
                  <a:srgbClr val="00B050"/>
                </a:solidFill>
              </a:rPr>
              <a:t>or</a:t>
            </a:r>
            <a:r>
              <a:rPr lang="pl-PL" b="1" dirty="0">
                <a:solidFill>
                  <a:srgbClr val="00B050"/>
                </a:solidFill>
              </a:rPr>
              <a:t> </a:t>
            </a:r>
            <a:r>
              <a:rPr lang="pl-PL" b="1" dirty="0" err="1">
                <a:solidFill>
                  <a:srgbClr val="00B050"/>
                </a:solidFill>
              </a:rPr>
              <a:t>directory</a:t>
            </a:r>
            <a:r>
              <a:rPr lang="pl-PL" b="1" dirty="0">
                <a:solidFill>
                  <a:srgbClr val="00B050"/>
                </a:solidFill>
              </a:rPr>
              <a:t>)</a:t>
            </a:r>
          </a:p>
          <a:p>
            <a:r>
              <a:rPr lang="pl-PL" b="1" dirty="0">
                <a:solidFill>
                  <a:srgbClr val="00B050"/>
                </a:solidFill>
              </a:rPr>
              <a:t>            public </a:t>
            </a:r>
            <a:r>
              <a:rPr lang="pl-PL" b="1" dirty="0" err="1">
                <a:solidFill>
                  <a:srgbClr val="00B050"/>
                </a:solidFill>
              </a:rPr>
              <a:t>static</a:t>
            </a:r>
            <a:r>
              <a:rPr lang="pl-PL" b="1" dirty="0">
                <a:solidFill>
                  <a:srgbClr val="00B050"/>
                </a:solidFill>
              </a:rPr>
              <a:t> </a:t>
            </a:r>
            <a:r>
              <a:rPr lang="pl-PL" b="1" dirty="0" err="1">
                <a:solidFill>
                  <a:srgbClr val="00B050"/>
                </a:solidFill>
              </a:rPr>
              <a:t>void</a:t>
            </a:r>
            <a:r>
              <a:rPr lang="pl-PL" b="1" dirty="0">
                <a:solidFill>
                  <a:srgbClr val="00B050"/>
                </a:solidFill>
              </a:rPr>
              <a:t> </a:t>
            </a:r>
            <a:r>
              <a:rPr lang="pl-PL" b="1" dirty="0" err="1">
                <a:solidFill>
                  <a:srgbClr val="00B050"/>
                </a:solidFill>
              </a:rPr>
              <a:t>fileNotFoundException</a:t>
            </a:r>
            <a:r>
              <a:rPr lang="pl-PL" b="1" dirty="0">
                <a:solidFill>
                  <a:srgbClr val="00B050"/>
                </a:solidFill>
              </a:rPr>
              <a:t>() </a:t>
            </a:r>
            <a:r>
              <a:rPr lang="pl-PL" b="1" dirty="0" err="1">
                <a:solidFill>
                  <a:srgbClr val="00B050"/>
                </a:solidFill>
              </a:rPr>
              <a:t>throws</a:t>
            </a:r>
            <a:r>
              <a:rPr lang="pl-PL" b="1" dirty="0">
                <a:solidFill>
                  <a:srgbClr val="00B050"/>
                </a:solidFill>
              </a:rPr>
              <a:t> </a:t>
            </a:r>
            <a:r>
              <a:rPr lang="pl-PL" b="1" dirty="0" err="1">
                <a:solidFill>
                  <a:srgbClr val="00B050"/>
                </a:solidFill>
              </a:rPr>
              <a:t>FileNotFoundException</a:t>
            </a:r>
            <a:r>
              <a:rPr lang="pl-PL" b="1" dirty="0">
                <a:solidFill>
                  <a:srgbClr val="00B050"/>
                </a:solidFill>
              </a:rPr>
              <a:t> {</a:t>
            </a:r>
          </a:p>
          <a:p>
            <a:r>
              <a:rPr lang="pl-PL" b="1" dirty="0">
                <a:solidFill>
                  <a:srgbClr val="00B050"/>
                </a:solidFill>
              </a:rPr>
              <a:t>                        </a:t>
            </a:r>
            <a:r>
              <a:rPr lang="pl-PL" b="1" dirty="0" err="1">
                <a:solidFill>
                  <a:srgbClr val="00B050"/>
                </a:solidFill>
              </a:rPr>
              <a:t>FileReader</a:t>
            </a:r>
            <a:r>
              <a:rPr lang="pl-PL" b="1" dirty="0">
                <a:solidFill>
                  <a:srgbClr val="00B050"/>
                </a:solidFill>
              </a:rPr>
              <a:t> </a:t>
            </a:r>
            <a:r>
              <a:rPr lang="pl-PL" b="1" u="sng" dirty="0">
                <a:solidFill>
                  <a:srgbClr val="00B050"/>
                </a:solidFill>
              </a:rPr>
              <a:t>f</a:t>
            </a:r>
            <a:r>
              <a:rPr lang="pl-PL" b="1" dirty="0">
                <a:solidFill>
                  <a:srgbClr val="00B050"/>
                </a:solidFill>
              </a:rPr>
              <a:t> = </a:t>
            </a:r>
            <a:r>
              <a:rPr lang="pl-PL" b="1" dirty="0" err="1">
                <a:solidFill>
                  <a:srgbClr val="00B050"/>
                </a:solidFill>
              </a:rPr>
              <a:t>new</a:t>
            </a:r>
            <a:r>
              <a:rPr lang="pl-PL" b="1" dirty="0">
                <a:solidFill>
                  <a:srgbClr val="00B050"/>
                </a:solidFill>
              </a:rPr>
              <a:t> </a:t>
            </a:r>
            <a:r>
              <a:rPr lang="pl-PL" b="1" dirty="0" err="1">
                <a:solidFill>
                  <a:srgbClr val="00B050"/>
                </a:solidFill>
              </a:rPr>
              <a:t>FileReader</a:t>
            </a:r>
            <a:r>
              <a:rPr lang="pl-PL" b="1" dirty="0">
                <a:solidFill>
                  <a:srgbClr val="00B050"/>
                </a:solidFill>
              </a:rPr>
              <a:t>("C://</a:t>
            </a:r>
            <a:r>
              <a:rPr lang="pl-PL" b="1" dirty="0" err="1">
                <a:solidFill>
                  <a:srgbClr val="00B050"/>
                </a:solidFill>
              </a:rPr>
              <a:t>Test.xls</a:t>
            </a:r>
            <a:r>
              <a:rPr lang="pl-PL" b="1" dirty="0">
                <a:solidFill>
                  <a:srgbClr val="00B050"/>
                </a:solidFill>
              </a:rPr>
              <a:t>");</a:t>
            </a:r>
          </a:p>
          <a:p>
            <a:r>
              <a:rPr lang="pl-PL" b="1" dirty="0">
                <a:solidFill>
                  <a:srgbClr val="00B050"/>
                </a:solidFill>
              </a:rPr>
              <a:t>            </a:t>
            </a:r>
            <a:r>
              <a:rPr lang="pl-PL" b="1" dirty="0" smtClean="0">
                <a:solidFill>
                  <a:srgbClr val="00B050"/>
                </a:solidFill>
              </a:rPr>
              <a:t>}</a:t>
            </a:r>
            <a:endParaRPr lang="pl-PL" b="1" dirty="0">
              <a:solidFill>
                <a:srgbClr val="00B050"/>
              </a:solidFill>
            </a:endParaRPr>
          </a:p>
          <a:p>
            <a:r>
              <a:rPr lang="pl-PL" dirty="0"/>
              <a:t>       </a:t>
            </a:r>
            <a:r>
              <a:rPr lang="pl-PL" b="1" dirty="0">
                <a:solidFill>
                  <a:schemeClr val="accent2"/>
                </a:solidFill>
              </a:rPr>
              <a:t>     //</a:t>
            </a:r>
            <a:r>
              <a:rPr lang="pl-PL" b="1" dirty="0" err="1">
                <a:solidFill>
                  <a:schemeClr val="accent2"/>
                </a:solidFill>
              </a:rPr>
              <a:t>Exception</a:t>
            </a:r>
            <a:r>
              <a:rPr lang="pl-PL" b="1" dirty="0">
                <a:solidFill>
                  <a:schemeClr val="accent2"/>
                </a:solidFill>
              </a:rPr>
              <a:t> in </a:t>
            </a:r>
            <a:r>
              <a:rPr lang="pl-PL" b="1" dirty="0" err="1">
                <a:solidFill>
                  <a:schemeClr val="accent2"/>
                </a:solidFill>
              </a:rPr>
              <a:t>thread</a:t>
            </a:r>
            <a:r>
              <a:rPr lang="pl-PL" b="1" dirty="0">
                <a:solidFill>
                  <a:schemeClr val="accent2"/>
                </a:solidFill>
              </a:rPr>
              <a:t> "</a:t>
            </a:r>
            <a:r>
              <a:rPr lang="pl-PL" b="1" dirty="0" err="1">
                <a:solidFill>
                  <a:schemeClr val="accent2"/>
                </a:solidFill>
              </a:rPr>
              <a:t>main</a:t>
            </a:r>
            <a:r>
              <a:rPr lang="pl-PL" b="1" dirty="0">
                <a:solidFill>
                  <a:schemeClr val="accent2"/>
                </a:solidFill>
              </a:rPr>
              <a:t>" </a:t>
            </a:r>
            <a:r>
              <a:rPr lang="pl-PL" b="1" dirty="0" err="1">
                <a:solidFill>
                  <a:schemeClr val="accent2"/>
                </a:solidFill>
              </a:rPr>
              <a:t>java.lang.ClassNotFoundException</a:t>
            </a:r>
            <a:r>
              <a:rPr lang="pl-PL" b="1" dirty="0">
                <a:solidFill>
                  <a:schemeClr val="accent2"/>
                </a:solidFill>
              </a:rPr>
              <a:t>: Test124</a:t>
            </a:r>
          </a:p>
          <a:p>
            <a:r>
              <a:rPr lang="pl-PL" b="1" dirty="0">
                <a:solidFill>
                  <a:schemeClr val="accent2"/>
                </a:solidFill>
              </a:rPr>
              <a:t>            public </a:t>
            </a:r>
            <a:r>
              <a:rPr lang="pl-PL" b="1" dirty="0" err="1">
                <a:solidFill>
                  <a:schemeClr val="accent2"/>
                </a:solidFill>
              </a:rPr>
              <a:t>static</a:t>
            </a:r>
            <a:r>
              <a:rPr lang="pl-PL" b="1" dirty="0">
                <a:solidFill>
                  <a:schemeClr val="accent2"/>
                </a:solidFill>
              </a:rPr>
              <a:t> </a:t>
            </a:r>
            <a:r>
              <a:rPr lang="pl-PL" b="1" dirty="0" err="1">
                <a:solidFill>
                  <a:schemeClr val="accent2"/>
                </a:solidFill>
              </a:rPr>
              <a:t>void</a:t>
            </a:r>
            <a:r>
              <a:rPr lang="pl-PL" b="1" dirty="0">
                <a:solidFill>
                  <a:schemeClr val="accent2"/>
                </a:solidFill>
              </a:rPr>
              <a:t> </a:t>
            </a:r>
            <a:r>
              <a:rPr lang="pl-PL" b="1" dirty="0" err="1">
                <a:solidFill>
                  <a:schemeClr val="accent2"/>
                </a:solidFill>
              </a:rPr>
              <a:t>classNotFoundException</a:t>
            </a:r>
            <a:r>
              <a:rPr lang="pl-PL" b="1" dirty="0">
                <a:solidFill>
                  <a:schemeClr val="accent2"/>
                </a:solidFill>
              </a:rPr>
              <a:t>() </a:t>
            </a:r>
            <a:r>
              <a:rPr lang="pl-PL" b="1" dirty="0" err="1">
                <a:solidFill>
                  <a:schemeClr val="accent2"/>
                </a:solidFill>
              </a:rPr>
              <a:t>throws</a:t>
            </a:r>
            <a:r>
              <a:rPr lang="pl-PL" b="1" dirty="0">
                <a:solidFill>
                  <a:schemeClr val="accent2"/>
                </a:solidFill>
              </a:rPr>
              <a:t> </a:t>
            </a:r>
            <a:r>
              <a:rPr lang="pl-PL" b="1" dirty="0" err="1">
                <a:solidFill>
                  <a:schemeClr val="accent2"/>
                </a:solidFill>
              </a:rPr>
              <a:t>ClassNotFoundException</a:t>
            </a:r>
            <a:r>
              <a:rPr lang="pl-PL" b="1" dirty="0">
                <a:solidFill>
                  <a:schemeClr val="accent2"/>
                </a:solidFill>
              </a:rPr>
              <a:t>{</a:t>
            </a:r>
          </a:p>
          <a:p>
            <a:r>
              <a:rPr lang="pl-PL" b="1" dirty="0">
                <a:solidFill>
                  <a:schemeClr val="accent2"/>
                </a:solidFill>
              </a:rPr>
              <a:t>                        </a:t>
            </a:r>
            <a:r>
              <a:rPr lang="pl-PL" b="1" dirty="0" err="1">
                <a:solidFill>
                  <a:schemeClr val="accent2"/>
                </a:solidFill>
              </a:rPr>
              <a:t>Class.</a:t>
            </a:r>
            <a:r>
              <a:rPr lang="pl-PL" b="1" i="1" dirty="0" err="1">
                <a:solidFill>
                  <a:schemeClr val="accent2"/>
                </a:solidFill>
              </a:rPr>
              <a:t>forName</a:t>
            </a:r>
            <a:r>
              <a:rPr lang="pl-PL" b="1" dirty="0">
                <a:solidFill>
                  <a:schemeClr val="accent2"/>
                </a:solidFill>
              </a:rPr>
              <a:t>("Test124");</a:t>
            </a:r>
          </a:p>
          <a:p>
            <a:r>
              <a:rPr lang="pl-PL" b="1" dirty="0">
                <a:solidFill>
                  <a:schemeClr val="accent2"/>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java.lang.ArrayIndexOutOfBoundsException</a:t>
            </a:r>
            <a:r>
              <a:rPr lang="pl-PL" b="1" dirty="0">
                <a:solidFill>
                  <a:srgbClr val="7030A0"/>
                </a:solidFill>
              </a:rPr>
              <a:t>: 5</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arrayIndexOutodbound</a:t>
            </a:r>
            <a:r>
              <a:rPr lang="pl-PL" b="1" dirty="0">
                <a:solidFill>
                  <a:srgbClr val="7030A0"/>
                </a:solidFill>
              </a:rPr>
              <a:t>(){</a:t>
            </a:r>
          </a:p>
          <a:p>
            <a:r>
              <a:rPr lang="pl-PL" b="1" dirty="0">
                <a:solidFill>
                  <a:srgbClr val="7030A0"/>
                </a:solidFill>
              </a:rPr>
              <a:t>                        </a:t>
            </a:r>
            <a:r>
              <a:rPr lang="pl-PL" b="1" dirty="0" err="1">
                <a:solidFill>
                  <a:srgbClr val="7030A0"/>
                </a:solidFill>
              </a:rPr>
              <a:t>int</a:t>
            </a:r>
            <a:r>
              <a:rPr lang="pl-PL" b="1" dirty="0">
                <a:solidFill>
                  <a:srgbClr val="7030A0"/>
                </a:solidFill>
              </a:rPr>
              <a:t>[] a = </a:t>
            </a:r>
            <a:r>
              <a:rPr lang="pl-PL" b="1" dirty="0" err="1">
                <a:solidFill>
                  <a:srgbClr val="7030A0"/>
                </a:solidFill>
              </a:rPr>
              <a:t>new</a:t>
            </a:r>
            <a:r>
              <a:rPr lang="pl-PL" b="1" dirty="0">
                <a:solidFill>
                  <a:srgbClr val="7030A0"/>
                </a:solidFill>
              </a:rPr>
              <a:t> </a:t>
            </a:r>
            <a:r>
              <a:rPr lang="pl-PL" b="1" dirty="0" err="1">
                <a:solidFill>
                  <a:srgbClr val="7030A0"/>
                </a:solidFill>
              </a:rPr>
              <a:t>int</a:t>
            </a:r>
            <a:r>
              <a:rPr lang="pl-PL" b="1" dirty="0">
                <a:solidFill>
                  <a:srgbClr val="7030A0"/>
                </a:solidFill>
              </a:rPr>
              <a:t>[5];</a:t>
            </a:r>
          </a:p>
          <a:p>
            <a:r>
              <a:rPr lang="pl-PL" b="1" dirty="0">
                <a:solidFill>
                  <a:srgbClr val="7030A0"/>
                </a:solidFill>
              </a:rPr>
              <a:t>                        </a:t>
            </a:r>
            <a:r>
              <a:rPr lang="pl-PL" b="1" dirty="0" err="1">
                <a:solidFill>
                  <a:srgbClr val="7030A0"/>
                </a:solidFill>
              </a:rPr>
              <a:t>System.</a:t>
            </a:r>
            <a:r>
              <a:rPr lang="pl-PL" b="1" i="1" dirty="0" err="1">
                <a:solidFill>
                  <a:srgbClr val="7030A0"/>
                </a:solidFill>
              </a:rPr>
              <a:t>out</a:t>
            </a:r>
            <a:r>
              <a:rPr lang="pl-PL" b="1" dirty="0" err="1">
                <a:solidFill>
                  <a:srgbClr val="7030A0"/>
                </a:solidFill>
              </a:rPr>
              <a:t>.println</a:t>
            </a:r>
            <a:r>
              <a:rPr lang="pl-PL" b="1" dirty="0">
                <a:solidFill>
                  <a:srgbClr val="7030A0"/>
                </a:solidFill>
              </a:rPr>
              <a:t>(a[5]);</a:t>
            </a:r>
          </a:p>
          <a:p>
            <a:r>
              <a:rPr lang="pl-PL" b="1" dirty="0">
                <a:solidFill>
                  <a:srgbClr val="7030A0"/>
                </a:solidFill>
              </a:rPr>
              <a:t>            }</a:t>
            </a:r>
          </a:p>
          <a:p>
            <a:r>
              <a:rPr lang="pl-PL" dirty="0"/>
              <a:t>           </a:t>
            </a:r>
          </a:p>
          <a:p>
            <a:r>
              <a:rPr lang="pl-PL" dirty="0"/>
              <a:t>       </a:t>
            </a:r>
            <a:r>
              <a:rPr lang="pl-PL" b="1" dirty="0">
                <a:solidFill>
                  <a:schemeClr val="accent1"/>
                </a:solidFill>
              </a:rPr>
              <a:t>     //</a:t>
            </a:r>
            <a:r>
              <a:rPr lang="pl-PL" b="1" dirty="0" err="1">
                <a:solidFill>
                  <a:schemeClr val="accent1"/>
                </a:solidFill>
              </a:rPr>
              <a:t>Exception</a:t>
            </a:r>
            <a:r>
              <a:rPr lang="pl-PL" b="1" dirty="0">
                <a:solidFill>
                  <a:schemeClr val="accent1"/>
                </a:solidFill>
              </a:rPr>
              <a:t> in </a:t>
            </a:r>
            <a:r>
              <a:rPr lang="pl-PL" b="1" dirty="0" err="1">
                <a:solidFill>
                  <a:schemeClr val="accent1"/>
                </a:solidFill>
              </a:rPr>
              <a:t>thread</a:t>
            </a:r>
            <a:r>
              <a:rPr lang="pl-PL" b="1" dirty="0">
                <a:solidFill>
                  <a:schemeClr val="accent1"/>
                </a:solidFill>
              </a:rPr>
              <a:t> "</a:t>
            </a:r>
            <a:r>
              <a:rPr lang="pl-PL" b="1" dirty="0" err="1">
                <a:solidFill>
                  <a:schemeClr val="accent1"/>
                </a:solidFill>
              </a:rPr>
              <a:t>main</a:t>
            </a:r>
            <a:r>
              <a:rPr lang="pl-PL" b="1" dirty="0">
                <a:solidFill>
                  <a:schemeClr val="accent1"/>
                </a:solidFill>
              </a:rPr>
              <a:t>" </a:t>
            </a:r>
            <a:r>
              <a:rPr lang="pl-PL" b="1" dirty="0" err="1">
                <a:solidFill>
                  <a:schemeClr val="accent1"/>
                </a:solidFill>
              </a:rPr>
              <a:t>java.lang.OutOfMemoryError</a:t>
            </a:r>
            <a:r>
              <a:rPr lang="pl-PL" b="1" dirty="0">
                <a:solidFill>
                  <a:schemeClr val="accent1"/>
                </a:solidFill>
              </a:rPr>
              <a:t>: Java </a:t>
            </a:r>
            <a:r>
              <a:rPr lang="pl-PL" b="1" dirty="0" err="1">
                <a:solidFill>
                  <a:schemeClr val="accent1"/>
                </a:solidFill>
              </a:rPr>
              <a:t>heap</a:t>
            </a:r>
            <a:r>
              <a:rPr lang="pl-PL" b="1" dirty="0">
                <a:solidFill>
                  <a:schemeClr val="accent1"/>
                </a:solidFill>
              </a:rPr>
              <a:t> </a:t>
            </a:r>
            <a:r>
              <a:rPr lang="pl-PL" b="1" dirty="0" err="1">
                <a:solidFill>
                  <a:schemeClr val="accent1"/>
                </a:solidFill>
              </a:rPr>
              <a:t>space</a:t>
            </a:r>
            <a:endParaRPr lang="pl-PL" b="1" dirty="0">
              <a:solidFill>
                <a:schemeClr val="accent1"/>
              </a:solidFill>
            </a:endParaRPr>
          </a:p>
          <a:p>
            <a:r>
              <a:rPr lang="pl-PL" b="1" dirty="0">
                <a:solidFill>
                  <a:schemeClr val="accent1"/>
                </a:solidFill>
              </a:rPr>
              <a:t>            public </a:t>
            </a:r>
            <a:r>
              <a:rPr lang="pl-PL" b="1" dirty="0" err="1">
                <a:solidFill>
                  <a:schemeClr val="accent1"/>
                </a:solidFill>
              </a:rPr>
              <a:t>static</a:t>
            </a:r>
            <a:r>
              <a:rPr lang="pl-PL" b="1" dirty="0">
                <a:solidFill>
                  <a:schemeClr val="accent1"/>
                </a:solidFill>
              </a:rPr>
              <a:t> </a:t>
            </a:r>
            <a:r>
              <a:rPr lang="pl-PL" b="1" dirty="0" err="1">
                <a:solidFill>
                  <a:schemeClr val="accent1"/>
                </a:solidFill>
              </a:rPr>
              <a:t>void</a:t>
            </a:r>
            <a:r>
              <a:rPr lang="pl-PL" b="1" dirty="0">
                <a:solidFill>
                  <a:schemeClr val="accent1"/>
                </a:solidFill>
              </a:rPr>
              <a:t> </a:t>
            </a:r>
            <a:r>
              <a:rPr lang="pl-PL" b="1" dirty="0" err="1">
                <a:solidFill>
                  <a:schemeClr val="accent1"/>
                </a:solidFill>
              </a:rPr>
              <a:t>outOfMemoryException</a:t>
            </a:r>
            <a:r>
              <a:rPr lang="pl-PL" b="1" dirty="0">
                <a:solidFill>
                  <a:schemeClr val="accent1"/>
                </a:solidFill>
              </a:rPr>
              <a:t>(){</a:t>
            </a:r>
          </a:p>
          <a:p>
            <a:r>
              <a:rPr lang="pl-PL" b="1" dirty="0">
                <a:solidFill>
                  <a:schemeClr val="accent1"/>
                </a:solidFill>
              </a:rPr>
              <a:t>                        </a:t>
            </a:r>
            <a:r>
              <a:rPr lang="pl-PL" b="1" dirty="0" err="1">
                <a:solidFill>
                  <a:schemeClr val="accent1"/>
                </a:solidFill>
              </a:rPr>
              <a:t>long</a:t>
            </a:r>
            <a:r>
              <a:rPr lang="pl-PL" b="1" dirty="0">
                <a:solidFill>
                  <a:schemeClr val="accent1"/>
                </a:solidFill>
              </a:rPr>
              <a:t> </a:t>
            </a:r>
            <a:r>
              <a:rPr lang="pl-PL" b="1" u="sng" dirty="0">
                <a:solidFill>
                  <a:schemeClr val="accent1"/>
                </a:solidFill>
              </a:rPr>
              <a:t>data</a:t>
            </a:r>
            <a:r>
              <a:rPr lang="pl-PL" b="1" dirty="0">
                <a:solidFill>
                  <a:schemeClr val="accent1"/>
                </a:solidFill>
              </a:rPr>
              <a:t>[] = </a:t>
            </a:r>
            <a:r>
              <a:rPr lang="pl-PL" b="1" dirty="0" err="1">
                <a:solidFill>
                  <a:schemeClr val="accent1"/>
                </a:solidFill>
              </a:rPr>
              <a:t>new</a:t>
            </a:r>
            <a:r>
              <a:rPr lang="pl-PL" b="1" dirty="0">
                <a:solidFill>
                  <a:schemeClr val="accent1"/>
                </a:solidFill>
              </a:rPr>
              <a:t> </a:t>
            </a:r>
            <a:r>
              <a:rPr lang="pl-PL" b="1" dirty="0" err="1">
                <a:solidFill>
                  <a:schemeClr val="accent1"/>
                </a:solidFill>
              </a:rPr>
              <a:t>long</a:t>
            </a:r>
            <a:r>
              <a:rPr lang="pl-PL" b="1" dirty="0">
                <a:solidFill>
                  <a:schemeClr val="accent1"/>
                </a:solidFill>
              </a:rPr>
              <a:t>[1000000000];</a:t>
            </a:r>
          </a:p>
          <a:p>
            <a:r>
              <a:rPr lang="pl-PL" b="1" dirty="0">
                <a:solidFill>
                  <a:schemeClr val="accent1"/>
                </a:solidFill>
              </a:rPr>
              <a:t>            }</a:t>
            </a:r>
          </a:p>
          <a:p>
            <a:r>
              <a:rPr lang="pl-PL" dirty="0"/>
              <a:t>        </a:t>
            </a:r>
            <a:endParaRPr lang="en-US" dirty="0"/>
          </a:p>
        </p:txBody>
      </p:sp>
    </p:spTree>
    <p:extLst>
      <p:ext uri="{BB962C8B-B14F-4D97-AF65-F5344CB8AC3E}">
        <p14:creationId xmlns:p14="http://schemas.microsoft.com/office/powerpoint/2010/main" val="123946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2480" y="0"/>
            <a:ext cx="10093469" cy="7017306"/>
          </a:xfrm>
          <a:prstGeom prst="rect">
            <a:avLst/>
          </a:prstGeom>
          <a:noFill/>
        </p:spPr>
        <p:txBody>
          <a:bodyPr wrap="none" rtlCol="0">
            <a:spAutoFit/>
          </a:bodyPr>
          <a:lstStyle/>
          <a:p>
            <a:r>
              <a:rPr lang="pl-PL" dirty="0"/>
              <a:t>   </a:t>
            </a:r>
          </a:p>
          <a:p>
            <a:r>
              <a:rPr lang="pl-PL" dirty="0"/>
              <a:t>         </a:t>
            </a:r>
            <a:r>
              <a:rPr lang="pl-PL" b="1" dirty="0">
                <a:solidFill>
                  <a:schemeClr val="accent1"/>
                </a:solidFill>
              </a:rPr>
              <a:t>   //</a:t>
            </a:r>
            <a:r>
              <a:rPr lang="pl-PL" b="1" dirty="0" err="1">
                <a:solidFill>
                  <a:schemeClr val="accent1"/>
                </a:solidFill>
              </a:rPr>
              <a:t>Exception</a:t>
            </a:r>
            <a:r>
              <a:rPr lang="pl-PL" b="1" dirty="0">
                <a:solidFill>
                  <a:schemeClr val="accent1"/>
                </a:solidFill>
              </a:rPr>
              <a:t> in </a:t>
            </a:r>
            <a:r>
              <a:rPr lang="pl-PL" b="1" dirty="0" err="1">
                <a:solidFill>
                  <a:schemeClr val="accent1"/>
                </a:solidFill>
              </a:rPr>
              <a:t>thread</a:t>
            </a:r>
            <a:r>
              <a:rPr lang="pl-PL" b="1" dirty="0">
                <a:solidFill>
                  <a:schemeClr val="accent1"/>
                </a:solidFill>
              </a:rPr>
              <a:t> "</a:t>
            </a:r>
            <a:r>
              <a:rPr lang="pl-PL" b="1" dirty="0" err="1">
                <a:solidFill>
                  <a:schemeClr val="accent1"/>
                </a:solidFill>
              </a:rPr>
              <a:t>main</a:t>
            </a:r>
            <a:r>
              <a:rPr lang="pl-PL" b="1" dirty="0">
                <a:solidFill>
                  <a:schemeClr val="accent1"/>
                </a:solidFill>
              </a:rPr>
              <a:t>" </a:t>
            </a:r>
            <a:r>
              <a:rPr lang="pl-PL" b="1" dirty="0" err="1">
                <a:solidFill>
                  <a:schemeClr val="accent1"/>
                </a:solidFill>
              </a:rPr>
              <a:t>java.lang.ClassCastException</a:t>
            </a:r>
            <a:r>
              <a:rPr lang="pl-PL" b="1" dirty="0">
                <a:solidFill>
                  <a:schemeClr val="accent1"/>
                </a:solidFill>
              </a:rPr>
              <a:t>: coreJavaTutorial.ExcepionInJava.Test1</a:t>
            </a:r>
          </a:p>
          <a:p>
            <a:r>
              <a:rPr lang="pl-PL" b="1" dirty="0">
                <a:solidFill>
                  <a:schemeClr val="accent1"/>
                </a:solidFill>
              </a:rPr>
              <a:t>            //</a:t>
            </a:r>
            <a:r>
              <a:rPr lang="pl-PL" b="1" dirty="0" err="1">
                <a:solidFill>
                  <a:schemeClr val="accent1"/>
                </a:solidFill>
              </a:rPr>
              <a:t>cannot</a:t>
            </a:r>
            <a:r>
              <a:rPr lang="pl-PL" b="1" dirty="0">
                <a:solidFill>
                  <a:schemeClr val="accent1"/>
                </a:solidFill>
              </a:rPr>
              <a:t> be </a:t>
            </a:r>
            <a:r>
              <a:rPr lang="pl-PL" b="1" dirty="0" err="1">
                <a:solidFill>
                  <a:schemeClr val="accent1"/>
                </a:solidFill>
              </a:rPr>
              <a:t>cast</a:t>
            </a:r>
            <a:r>
              <a:rPr lang="pl-PL" b="1" dirty="0">
                <a:solidFill>
                  <a:schemeClr val="accent1"/>
                </a:solidFill>
              </a:rPr>
              <a:t> to </a:t>
            </a:r>
            <a:r>
              <a:rPr lang="pl-PL" b="1" dirty="0" err="1">
                <a:solidFill>
                  <a:schemeClr val="accent1"/>
                </a:solidFill>
              </a:rPr>
              <a:t>coreJavaTutorial.ExcepionInJava.TypesOfExceptions</a:t>
            </a:r>
            <a:endParaRPr lang="pl-PL" b="1" dirty="0">
              <a:solidFill>
                <a:schemeClr val="accent1"/>
              </a:solidFill>
            </a:endParaRPr>
          </a:p>
          <a:p>
            <a:r>
              <a:rPr lang="pl-PL" b="1" dirty="0">
                <a:solidFill>
                  <a:schemeClr val="accent1"/>
                </a:solidFill>
              </a:rPr>
              <a:t>            public </a:t>
            </a:r>
            <a:r>
              <a:rPr lang="pl-PL" b="1" dirty="0" err="1">
                <a:solidFill>
                  <a:schemeClr val="accent1"/>
                </a:solidFill>
              </a:rPr>
              <a:t>static</a:t>
            </a:r>
            <a:r>
              <a:rPr lang="pl-PL" b="1" dirty="0">
                <a:solidFill>
                  <a:schemeClr val="accent1"/>
                </a:solidFill>
              </a:rPr>
              <a:t> </a:t>
            </a:r>
            <a:r>
              <a:rPr lang="pl-PL" b="1" dirty="0" err="1">
                <a:solidFill>
                  <a:schemeClr val="accent1"/>
                </a:solidFill>
              </a:rPr>
              <a:t>void</a:t>
            </a:r>
            <a:r>
              <a:rPr lang="pl-PL" b="1" dirty="0">
                <a:solidFill>
                  <a:schemeClr val="accent1"/>
                </a:solidFill>
              </a:rPr>
              <a:t> </a:t>
            </a:r>
            <a:r>
              <a:rPr lang="pl-PL" b="1" dirty="0" err="1">
                <a:solidFill>
                  <a:schemeClr val="accent1"/>
                </a:solidFill>
              </a:rPr>
              <a:t>classCastException</a:t>
            </a:r>
            <a:r>
              <a:rPr lang="pl-PL" b="1" dirty="0">
                <a:solidFill>
                  <a:schemeClr val="accent1"/>
                </a:solidFill>
              </a:rPr>
              <a:t>(){</a:t>
            </a:r>
          </a:p>
          <a:p>
            <a:r>
              <a:rPr lang="pl-PL" b="1" dirty="0">
                <a:solidFill>
                  <a:schemeClr val="accent1"/>
                </a:solidFill>
              </a:rPr>
              <a:t>                        Test1 </a:t>
            </a:r>
            <a:r>
              <a:rPr lang="pl-PL" b="1" dirty="0" err="1">
                <a:solidFill>
                  <a:schemeClr val="accent1"/>
                </a:solidFill>
              </a:rPr>
              <a:t>obj</a:t>
            </a:r>
            <a:r>
              <a:rPr lang="pl-PL" b="1" dirty="0">
                <a:solidFill>
                  <a:schemeClr val="accent1"/>
                </a:solidFill>
              </a:rPr>
              <a:t> = </a:t>
            </a:r>
            <a:r>
              <a:rPr lang="pl-PL" b="1" dirty="0" err="1">
                <a:solidFill>
                  <a:schemeClr val="accent1"/>
                </a:solidFill>
              </a:rPr>
              <a:t>new</a:t>
            </a:r>
            <a:r>
              <a:rPr lang="pl-PL" b="1" dirty="0">
                <a:solidFill>
                  <a:schemeClr val="accent1"/>
                </a:solidFill>
              </a:rPr>
              <a:t> Test1();</a:t>
            </a:r>
          </a:p>
          <a:p>
            <a:r>
              <a:rPr lang="pl-PL" b="1" dirty="0">
                <a:solidFill>
                  <a:schemeClr val="accent1"/>
                </a:solidFill>
              </a:rPr>
              <a:t>                        </a:t>
            </a:r>
            <a:r>
              <a:rPr lang="pl-PL" b="1" dirty="0" err="1">
                <a:solidFill>
                  <a:schemeClr val="accent1"/>
                </a:solidFill>
              </a:rPr>
              <a:t>System.</a:t>
            </a:r>
            <a:r>
              <a:rPr lang="pl-PL" b="1" i="1" dirty="0" err="1">
                <a:solidFill>
                  <a:schemeClr val="accent1"/>
                </a:solidFill>
              </a:rPr>
              <a:t>out</a:t>
            </a:r>
            <a:r>
              <a:rPr lang="pl-PL" b="1" dirty="0" err="1">
                <a:solidFill>
                  <a:schemeClr val="accent1"/>
                </a:solidFill>
              </a:rPr>
              <a:t>.println</a:t>
            </a:r>
            <a:r>
              <a:rPr lang="pl-PL" b="1" dirty="0">
                <a:solidFill>
                  <a:schemeClr val="accent1"/>
                </a:solidFill>
              </a:rPr>
              <a:t>((</a:t>
            </a:r>
            <a:r>
              <a:rPr lang="pl-PL" b="1" dirty="0" err="1">
                <a:solidFill>
                  <a:schemeClr val="accent1"/>
                </a:solidFill>
              </a:rPr>
              <a:t>TypesOfExceptions</a:t>
            </a:r>
            <a:r>
              <a:rPr lang="pl-PL" b="1" dirty="0">
                <a:solidFill>
                  <a:schemeClr val="accent1"/>
                </a:solidFill>
              </a:rPr>
              <a:t>)</a:t>
            </a:r>
            <a:r>
              <a:rPr lang="pl-PL" b="1" dirty="0" err="1">
                <a:solidFill>
                  <a:schemeClr val="accent1"/>
                </a:solidFill>
              </a:rPr>
              <a:t>obj</a:t>
            </a:r>
            <a:r>
              <a:rPr lang="pl-PL" b="1" dirty="0">
                <a:solidFill>
                  <a:schemeClr val="accent1"/>
                </a:solidFill>
              </a:rPr>
              <a:t>);</a:t>
            </a:r>
          </a:p>
          <a:p>
            <a:r>
              <a:rPr lang="pl-PL" b="1" dirty="0">
                <a:solidFill>
                  <a:schemeClr val="accent1"/>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java.lang.NullPointerException</a:t>
            </a:r>
            <a:endParaRPr lang="pl-PL" b="1" dirty="0">
              <a:solidFill>
                <a:srgbClr val="7030A0"/>
              </a:solidFill>
            </a:endParaRP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inputOutputException</a:t>
            </a:r>
            <a:r>
              <a:rPr lang="pl-PL" b="1" dirty="0">
                <a:solidFill>
                  <a:srgbClr val="7030A0"/>
                </a:solidFill>
              </a:rPr>
              <a:t>(){</a:t>
            </a:r>
          </a:p>
          <a:p>
            <a:r>
              <a:rPr lang="pl-PL" b="1" dirty="0">
                <a:solidFill>
                  <a:srgbClr val="7030A0"/>
                </a:solidFill>
              </a:rPr>
              <a:t>                        </a:t>
            </a:r>
            <a:r>
              <a:rPr lang="pl-PL" b="1" dirty="0" err="1">
                <a:solidFill>
                  <a:srgbClr val="7030A0"/>
                </a:solidFill>
              </a:rPr>
              <a:t>InputStreamReader</a:t>
            </a:r>
            <a:r>
              <a:rPr lang="pl-PL" b="1" dirty="0">
                <a:solidFill>
                  <a:srgbClr val="7030A0"/>
                </a:solidFill>
              </a:rPr>
              <a:t> </a:t>
            </a:r>
            <a:r>
              <a:rPr lang="pl-PL" b="1" u="sng" dirty="0" err="1">
                <a:solidFill>
                  <a:srgbClr val="7030A0"/>
                </a:solidFill>
              </a:rPr>
              <a:t>obj</a:t>
            </a:r>
            <a:r>
              <a:rPr lang="pl-PL" b="1" dirty="0">
                <a:solidFill>
                  <a:srgbClr val="7030A0"/>
                </a:solidFill>
              </a:rPr>
              <a:t> = </a:t>
            </a:r>
            <a:r>
              <a:rPr lang="pl-PL" b="1" dirty="0" err="1">
                <a:solidFill>
                  <a:srgbClr val="7030A0"/>
                </a:solidFill>
              </a:rPr>
              <a:t>new</a:t>
            </a:r>
            <a:r>
              <a:rPr lang="pl-PL" b="1" dirty="0">
                <a:solidFill>
                  <a:srgbClr val="7030A0"/>
                </a:solidFill>
              </a:rPr>
              <a:t> </a:t>
            </a:r>
            <a:r>
              <a:rPr lang="pl-PL" b="1" dirty="0" err="1">
                <a:solidFill>
                  <a:srgbClr val="7030A0"/>
                </a:solidFill>
              </a:rPr>
              <a:t>InputStreamReader</a:t>
            </a:r>
            <a:r>
              <a:rPr lang="pl-PL" b="1" dirty="0">
                <a:solidFill>
                  <a:srgbClr val="7030A0"/>
                </a:solidFill>
              </a:rPr>
              <a:t>(</a:t>
            </a:r>
            <a:r>
              <a:rPr lang="pl-PL" b="1" dirty="0" err="1">
                <a:solidFill>
                  <a:srgbClr val="7030A0"/>
                </a:solidFill>
              </a:rPr>
              <a:t>null</a:t>
            </a:r>
            <a:r>
              <a:rPr lang="pl-PL" b="1" dirty="0">
                <a:solidFill>
                  <a:srgbClr val="7030A0"/>
                </a:solidFill>
              </a:rPr>
              <a:t>);</a:t>
            </a:r>
          </a:p>
          <a:p>
            <a:r>
              <a:rPr lang="pl-PL" b="1" dirty="0">
                <a:solidFill>
                  <a:srgbClr val="7030A0"/>
                </a:solidFill>
              </a:rPr>
              <a:t>            }</a:t>
            </a:r>
          </a:p>
          <a:p>
            <a:r>
              <a:rPr lang="pl-PL" dirty="0"/>
              <a:t>   </a:t>
            </a:r>
            <a:r>
              <a:rPr lang="pl-PL" b="1" dirty="0">
                <a:solidFill>
                  <a:srgbClr val="C00000"/>
                </a:solidFill>
              </a:rPr>
              <a:t>  </a:t>
            </a:r>
            <a:r>
              <a:rPr lang="pl-PL" b="1" dirty="0">
                <a:solidFill>
                  <a:srgbClr val="00B050"/>
                </a:solidFill>
              </a:rPr>
              <a:t>        //</a:t>
            </a:r>
            <a:r>
              <a:rPr lang="pl-PL" b="1" dirty="0" err="1">
                <a:solidFill>
                  <a:srgbClr val="00B050"/>
                </a:solidFill>
              </a:rPr>
              <a:t>Exception</a:t>
            </a:r>
            <a:r>
              <a:rPr lang="pl-PL" b="1" dirty="0">
                <a:solidFill>
                  <a:srgbClr val="00B050"/>
                </a:solidFill>
              </a:rPr>
              <a:t> in </a:t>
            </a:r>
            <a:r>
              <a:rPr lang="pl-PL" b="1" dirty="0" err="1">
                <a:solidFill>
                  <a:srgbClr val="00B050"/>
                </a:solidFill>
              </a:rPr>
              <a:t>thread</a:t>
            </a:r>
            <a:r>
              <a:rPr lang="pl-PL" b="1" dirty="0">
                <a:solidFill>
                  <a:srgbClr val="00B050"/>
                </a:solidFill>
              </a:rPr>
              <a:t> "</a:t>
            </a:r>
            <a:r>
              <a:rPr lang="pl-PL" b="1" dirty="0" err="1">
                <a:solidFill>
                  <a:srgbClr val="00B050"/>
                </a:solidFill>
              </a:rPr>
              <a:t>main</a:t>
            </a:r>
            <a:r>
              <a:rPr lang="pl-PL" b="1" dirty="0">
                <a:solidFill>
                  <a:srgbClr val="00B050"/>
                </a:solidFill>
              </a:rPr>
              <a:t>" </a:t>
            </a:r>
            <a:r>
              <a:rPr lang="pl-PL" b="1" dirty="0" err="1">
                <a:solidFill>
                  <a:srgbClr val="00B050"/>
                </a:solidFill>
              </a:rPr>
              <a:t>java.lang.IllegalStateException</a:t>
            </a:r>
            <a:r>
              <a:rPr lang="pl-PL" b="1" dirty="0">
                <a:solidFill>
                  <a:srgbClr val="00B050"/>
                </a:solidFill>
              </a:rPr>
              <a:t>: </a:t>
            </a:r>
            <a:r>
              <a:rPr lang="pl-PL" b="1" dirty="0" err="1">
                <a:solidFill>
                  <a:srgbClr val="00B050"/>
                </a:solidFill>
              </a:rPr>
              <a:t>Scanner</a:t>
            </a:r>
            <a:r>
              <a:rPr lang="pl-PL" b="1" dirty="0">
                <a:solidFill>
                  <a:srgbClr val="00B050"/>
                </a:solidFill>
              </a:rPr>
              <a:t> </a:t>
            </a:r>
            <a:r>
              <a:rPr lang="pl-PL" b="1" dirty="0" err="1">
                <a:solidFill>
                  <a:srgbClr val="00B050"/>
                </a:solidFill>
              </a:rPr>
              <a:t>closed</a:t>
            </a:r>
            <a:endParaRPr lang="pl-PL" b="1" dirty="0">
              <a:solidFill>
                <a:srgbClr val="00B050"/>
              </a:solidFill>
            </a:endParaRPr>
          </a:p>
          <a:p>
            <a:r>
              <a:rPr lang="pl-PL" b="1" dirty="0">
                <a:solidFill>
                  <a:srgbClr val="00B050"/>
                </a:solidFill>
              </a:rPr>
              <a:t>            public </a:t>
            </a:r>
            <a:r>
              <a:rPr lang="pl-PL" b="1" dirty="0" err="1">
                <a:solidFill>
                  <a:srgbClr val="00B050"/>
                </a:solidFill>
              </a:rPr>
              <a:t>static</a:t>
            </a:r>
            <a:r>
              <a:rPr lang="pl-PL" b="1" dirty="0">
                <a:solidFill>
                  <a:srgbClr val="00B050"/>
                </a:solidFill>
              </a:rPr>
              <a:t> </a:t>
            </a:r>
            <a:r>
              <a:rPr lang="pl-PL" b="1" dirty="0" err="1">
                <a:solidFill>
                  <a:srgbClr val="00B050"/>
                </a:solidFill>
              </a:rPr>
              <a:t>void</a:t>
            </a:r>
            <a:r>
              <a:rPr lang="pl-PL" b="1" dirty="0">
                <a:solidFill>
                  <a:srgbClr val="00B050"/>
                </a:solidFill>
              </a:rPr>
              <a:t> </a:t>
            </a:r>
            <a:r>
              <a:rPr lang="pl-PL" b="1" dirty="0" err="1">
                <a:solidFill>
                  <a:srgbClr val="00B050"/>
                </a:solidFill>
              </a:rPr>
              <a:t>illigalStateException</a:t>
            </a:r>
            <a:r>
              <a:rPr lang="pl-PL" b="1" dirty="0">
                <a:solidFill>
                  <a:srgbClr val="00B050"/>
                </a:solidFill>
              </a:rPr>
              <a:t>(){</a:t>
            </a:r>
          </a:p>
          <a:p>
            <a:r>
              <a:rPr lang="pl-PL" b="1" dirty="0">
                <a:solidFill>
                  <a:srgbClr val="00B050"/>
                </a:solidFill>
              </a:rPr>
              <a:t>                           String s = "Hello World";</a:t>
            </a:r>
          </a:p>
          <a:p>
            <a:r>
              <a:rPr lang="pl-PL" b="1" dirty="0">
                <a:solidFill>
                  <a:srgbClr val="00B050"/>
                </a:solidFill>
              </a:rPr>
              <a:t>                           </a:t>
            </a:r>
            <a:r>
              <a:rPr lang="pl-PL" b="1" dirty="0" err="1">
                <a:solidFill>
                  <a:srgbClr val="00B050"/>
                </a:solidFill>
              </a:rPr>
              <a:t>Scanner</a:t>
            </a:r>
            <a:r>
              <a:rPr lang="pl-PL" b="1" dirty="0">
                <a:solidFill>
                  <a:srgbClr val="00B050"/>
                </a:solidFill>
              </a:rPr>
              <a:t> </a:t>
            </a:r>
            <a:r>
              <a:rPr lang="pl-PL" b="1" dirty="0" err="1">
                <a:solidFill>
                  <a:srgbClr val="00B050"/>
                </a:solidFill>
              </a:rPr>
              <a:t>scanner</a:t>
            </a:r>
            <a:r>
              <a:rPr lang="pl-PL" b="1" dirty="0">
                <a:solidFill>
                  <a:srgbClr val="00B050"/>
                </a:solidFill>
              </a:rPr>
              <a:t> = </a:t>
            </a:r>
            <a:r>
              <a:rPr lang="pl-PL" b="1" dirty="0" err="1">
                <a:solidFill>
                  <a:srgbClr val="00B050"/>
                </a:solidFill>
              </a:rPr>
              <a:t>new</a:t>
            </a:r>
            <a:r>
              <a:rPr lang="pl-PL" b="1" dirty="0">
                <a:solidFill>
                  <a:srgbClr val="00B050"/>
                </a:solidFill>
              </a:rPr>
              <a:t> </a:t>
            </a:r>
            <a:r>
              <a:rPr lang="pl-PL" b="1" dirty="0" err="1">
                <a:solidFill>
                  <a:srgbClr val="00B050"/>
                </a:solidFill>
              </a:rPr>
              <a:t>Scanner</a:t>
            </a:r>
            <a:r>
              <a:rPr lang="pl-PL" b="1" dirty="0">
                <a:solidFill>
                  <a:srgbClr val="00B050"/>
                </a:solidFill>
              </a:rPr>
              <a:t>(s);</a:t>
            </a:r>
          </a:p>
          <a:p>
            <a:r>
              <a:rPr lang="pl-PL" b="1" dirty="0">
                <a:solidFill>
                  <a:srgbClr val="00B050"/>
                </a:solidFill>
              </a:rPr>
              <a:t>                           </a:t>
            </a:r>
            <a:r>
              <a:rPr lang="pl-PL" b="1" dirty="0" err="1">
                <a:solidFill>
                  <a:srgbClr val="00B050"/>
                </a:solidFill>
              </a:rPr>
              <a:t>System.</a:t>
            </a:r>
            <a:r>
              <a:rPr lang="pl-PL" b="1" i="1" dirty="0" err="1">
                <a:solidFill>
                  <a:srgbClr val="00B050"/>
                </a:solidFill>
              </a:rPr>
              <a:t>out</a:t>
            </a:r>
            <a:r>
              <a:rPr lang="pl-PL" b="1" dirty="0" err="1">
                <a:solidFill>
                  <a:srgbClr val="00B050"/>
                </a:solidFill>
              </a:rPr>
              <a:t>.println</a:t>
            </a:r>
            <a:r>
              <a:rPr lang="pl-PL" b="1" dirty="0">
                <a:solidFill>
                  <a:srgbClr val="00B050"/>
                </a:solidFill>
              </a:rPr>
              <a:t>("" + </a:t>
            </a:r>
            <a:r>
              <a:rPr lang="pl-PL" b="1" dirty="0" err="1">
                <a:solidFill>
                  <a:srgbClr val="00B050"/>
                </a:solidFill>
              </a:rPr>
              <a:t>scanner.nextLine</a:t>
            </a:r>
            <a:r>
              <a:rPr lang="pl-PL" b="1" dirty="0">
                <a:solidFill>
                  <a:srgbClr val="00B050"/>
                </a:solidFill>
              </a:rPr>
              <a:t>());</a:t>
            </a:r>
          </a:p>
          <a:p>
            <a:r>
              <a:rPr lang="pl-PL" b="1" dirty="0">
                <a:solidFill>
                  <a:srgbClr val="00B050"/>
                </a:solidFill>
              </a:rPr>
              <a:t>                           </a:t>
            </a:r>
            <a:r>
              <a:rPr lang="pl-PL" b="1" dirty="0" err="1">
                <a:solidFill>
                  <a:srgbClr val="00B050"/>
                </a:solidFill>
              </a:rPr>
              <a:t>scanner.close</a:t>
            </a:r>
            <a:r>
              <a:rPr lang="pl-PL" b="1" dirty="0">
                <a:solidFill>
                  <a:srgbClr val="00B050"/>
                </a:solidFill>
              </a:rPr>
              <a:t>();</a:t>
            </a:r>
          </a:p>
          <a:p>
            <a:r>
              <a:rPr lang="pl-PL" b="1" dirty="0">
                <a:solidFill>
                  <a:srgbClr val="00B050"/>
                </a:solidFill>
              </a:rPr>
              <a:t>                           </a:t>
            </a:r>
            <a:r>
              <a:rPr lang="pl-PL" b="1" dirty="0" err="1">
                <a:solidFill>
                  <a:srgbClr val="00B050"/>
                </a:solidFill>
              </a:rPr>
              <a:t>System.</a:t>
            </a:r>
            <a:r>
              <a:rPr lang="pl-PL" b="1" i="1" dirty="0" err="1">
                <a:solidFill>
                  <a:srgbClr val="00B050"/>
                </a:solidFill>
              </a:rPr>
              <a:t>out</a:t>
            </a:r>
            <a:r>
              <a:rPr lang="pl-PL" b="1" dirty="0" err="1">
                <a:solidFill>
                  <a:srgbClr val="00B050"/>
                </a:solidFill>
              </a:rPr>
              <a:t>.println</a:t>
            </a:r>
            <a:r>
              <a:rPr lang="pl-PL" b="1" dirty="0">
                <a:solidFill>
                  <a:srgbClr val="00B050"/>
                </a:solidFill>
              </a:rPr>
              <a:t>("" + </a:t>
            </a:r>
            <a:r>
              <a:rPr lang="pl-PL" b="1" dirty="0" err="1">
                <a:solidFill>
                  <a:srgbClr val="00B050"/>
                </a:solidFill>
              </a:rPr>
              <a:t>scanner.nextLine</a:t>
            </a:r>
            <a:r>
              <a:rPr lang="pl-PL" b="1" dirty="0">
                <a:solidFill>
                  <a:srgbClr val="00B050"/>
                </a:solidFill>
              </a:rPr>
              <a:t>());             </a:t>
            </a:r>
          </a:p>
          <a:p>
            <a:r>
              <a:rPr lang="pl-PL" b="1" dirty="0">
                <a:solidFill>
                  <a:srgbClr val="00B050"/>
                </a:solidFill>
              </a:rPr>
              <a:t>            }</a:t>
            </a:r>
          </a:p>
          <a:p>
            <a:r>
              <a:rPr lang="pl-PL" dirty="0"/>
              <a:t>      </a:t>
            </a:r>
            <a:r>
              <a:rPr lang="pl-PL" b="1" dirty="0">
                <a:solidFill>
                  <a:schemeClr val="accent4"/>
                </a:solidFill>
              </a:rPr>
              <a:t>      // </a:t>
            </a:r>
            <a:r>
              <a:rPr lang="pl-PL" b="1" dirty="0" err="1">
                <a:solidFill>
                  <a:schemeClr val="accent4"/>
                </a:solidFill>
              </a:rPr>
              <a:t>Checked</a:t>
            </a:r>
            <a:r>
              <a:rPr lang="pl-PL" b="1" dirty="0">
                <a:solidFill>
                  <a:schemeClr val="accent4"/>
                </a:solidFill>
              </a:rPr>
              <a:t> </a:t>
            </a:r>
            <a:r>
              <a:rPr lang="pl-PL" b="1" dirty="0" err="1">
                <a:solidFill>
                  <a:schemeClr val="accent4"/>
                </a:solidFill>
              </a:rPr>
              <a:t>Exception</a:t>
            </a:r>
            <a:endParaRPr lang="pl-PL" b="1" dirty="0">
              <a:solidFill>
                <a:schemeClr val="accent4"/>
              </a:solidFill>
            </a:endParaRPr>
          </a:p>
          <a:p>
            <a:r>
              <a:rPr lang="pl-PL" b="1" dirty="0">
                <a:solidFill>
                  <a:schemeClr val="accent4"/>
                </a:solidFill>
              </a:rPr>
              <a:t>            public </a:t>
            </a:r>
            <a:r>
              <a:rPr lang="pl-PL" b="1" dirty="0" err="1">
                <a:solidFill>
                  <a:schemeClr val="accent4"/>
                </a:solidFill>
              </a:rPr>
              <a:t>void</a:t>
            </a:r>
            <a:r>
              <a:rPr lang="pl-PL" b="1" dirty="0">
                <a:solidFill>
                  <a:schemeClr val="accent4"/>
                </a:solidFill>
              </a:rPr>
              <a:t> test() </a:t>
            </a:r>
            <a:r>
              <a:rPr lang="pl-PL" b="1" dirty="0" err="1">
                <a:solidFill>
                  <a:schemeClr val="accent4"/>
                </a:solidFill>
              </a:rPr>
              <a:t>throws</a:t>
            </a:r>
            <a:r>
              <a:rPr lang="pl-PL" b="1" dirty="0">
                <a:solidFill>
                  <a:schemeClr val="accent4"/>
                </a:solidFill>
              </a:rPr>
              <a:t> </a:t>
            </a:r>
            <a:r>
              <a:rPr lang="pl-PL" b="1" dirty="0" err="1">
                <a:solidFill>
                  <a:schemeClr val="accent4"/>
                </a:solidFill>
              </a:rPr>
              <a:t>InterruptedException</a:t>
            </a:r>
            <a:r>
              <a:rPr lang="pl-PL" b="1" dirty="0">
                <a:solidFill>
                  <a:schemeClr val="accent4"/>
                </a:solidFill>
              </a:rPr>
              <a:t>{</a:t>
            </a:r>
          </a:p>
          <a:p>
            <a:r>
              <a:rPr lang="pl-PL" b="1" dirty="0">
                <a:solidFill>
                  <a:schemeClr val="accent4"/>
                </a:solidFill>
              </a:rPr>
              <a:t>                        </a:t>
            </a:r>
            <a:r>
              <a:rPr lang="pl-PL" b="1" dirty="0" err="1">
                <a:solidFill>
                  <a:schemeClr val="accent4"/>
                </a:solidFill>
              </a:rPr>
              <a:t>Thread.</a:t>
            </a:r>
            <a:r>
              <a:rPr lang="pl-PL" b="1" i="1" dirty="0" err="1">
                <a:solidFill>
                  <a:schemeClr val="accent4"/>
                </a:solidFill>
              </a:rPr>
              <a:t>sleep</a:t>
            </a:r>
            <a:r>
              <a:rPr lang="pl-PL" b="1" dirty="0">
                <a:solidFill>
                  <a:schemeClr val="accent4"/>
                </a:solidFill>
              </a:rPr>
              <a:t>(2000);</a:t>
            </a:r>
          </a:p>
          <a:p>
            <a:r>
              <a:rPr lang="pl-PL" b="1" dirty="0">
                <a:solidFill>
                  <a:schemeClr val="accent4"/>
                </a:solidFill>
              </a:rPr>
              <a:t>            </a:t>
            </a:r>
            <a:r>
              <a:rPr lang="pl-PL" b="1" dirty="0" smtClean="0">
                <a:solidFill>
                  <a:schemeClr val="accent4"/>
                </a:solidFill>
              </a:rPr>
              <a:t>}</a:t>
            </a:r>
            <a:endParaRPr lang="en-US" b="1" dirty="0">
              <a:solidFill>
                <a:schemeClr val="accent4"/>
              </a:solidFill>
            </a:endParaRPr>
          </a:p>
          <a:p>
            <a:endParaRPr lang="en-US" dirty="0"/>
          </a:p>
          <a:p>
            <a:endParaRPr lang="en-US" dirty="0"/>
          </a:p>
        </p:txBody>
      </p:sp>
    </p:spTree>
    <p:extLst>
      <p:ext uri="{BB962C8B-B14F-4D97-AF65-F5344CB8AC3E}">
        <p14:creationId xmlns:p14="http://schemas.microsoft.com/office/powerpoint/2010/main" val="1710695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721" y="97536"/>
            <a:ext cx="10826496" cy="1754326"/>
          </a:xfrm>
          <a:prstGeom prst="rect">
            <a:avLst/>
          </a:prstGeom>
          <a:noFill/>
        </p:spPr>
        <p:txBody>
          <a:bodyPr wrap="square" rtlCol="0">
            <a:spAutoFit/>
          </a:bodyPr>
          <a:lstStyle/>
          <a:p>
            <a:r>
              <a:rPr lang="en-US" b="1" u="sng" dirty="0"/>
              <a:t>How to handle the exception</a:t>
            </a:r>
            <a:r>
              <a:rPr lang="en-US" b="1" u="sng" dirty="0" smtClean="0"/>
              <a:t>?</a:t>
            </a:r>
            <a:r>
              <a:rPr lang="en-US" dirty="0"/>
              <a:t/>
            </a:r>
            <a:br>
              <a:rPr lang="en-US" dirty="0"/>
            </a:br>
            <a:r>
              <a:rPr lang="en-US" b="1" dirty="0"/>
              <a:t>By Try Catch Block</a:t>
            </a:r>
            <a:r>
              <a:rPr lang="en-US" b="1" dirty="0" smtClean="0"/>
              <a:t>:</a:t>
            </a:r>
            <a:endParaRPr lang="en-US" dirty="0"/>
          </a:p>
          <a:p>
            <a:pPr marL="742950" lvl="1" indent="-285750">
              <a:buFont typeface="Arial" charset="0"/>
              <a:buChar char="•"/>
            </a:pPr>
            <a:r>
              <a:rPr lang="en-US" dirty="0"/>
              <a:t>As we know that when exception comes execution of program will terminate. To avoid that we need to handle the exception.</a:t>
            </a:r>
          </a:p>
          <a:p>
            <a:pPr marL="742950" lvl="1" indent="-285750">
              <a:buFont typeface="Arial" charset="0"/>
              <a:buChar char="•"/>
            </a:pPr>
            <a:r>
              <a:rPr lang="en-US" dirty="0"/>
              <a:t>We need to use try catch block to handle the exception</a:t>
            </a:r>
          </a:p>
          <a:p>
            <a:endParaRPr lang="en-US" dirty="0"/>
          </a:p>
        </p:txBody>
      </p:sp>
      <p:sp>
        <p:nvSpPr>
          <p:cNvPr id="5" name="TextBox 4"/>
          <p:cNvSpPr txBox="1"/>
          <p:nvPr/>
        </p:nvSpPr>
        <p:spPr>
          <a:xfrm>
            <a:off x="426721" y="1851862"/>
            <a:ext cx="5864351" cy="3416320"/>
          </a:xfrm>
          <a:prstGeom prst="rect">
            <a:avLst/>
          </a:prstGeom>
          <a:noFill/>
        </p:spPr>
        <p:txBody>
          <a:bodyPr wrap="square" rtlCol="0">
            <a:spAutoFit/>
          </a:bodyPr>
          <a:lstStyle/>
          <a:p>
            <a:r>
              <a:rPr lang="is-IS" b="1" dirty="0">
                <a:solidFill>
                  <a:srgbClr val="00B050"/>
                </a:solidFill>
              </a:rPr>
              <a:t>public</a:t>
            </a:r>
            <a:r>
              <a:rPr lang="is-IS" dirty="0">
                <a:solidFill>
                  <a:srgbClr val="00B050"/>
                </a:solidFill>
              </a:rPr>
              <a:t> </a:t>
            </a:r>
            <a:r>
              <a:rPr lang="is-IS" b="1" dirty="0">
                <a:solidFill>
                  <a:srgbClr val="00B050"/>
                </a:solidFill>
              </a:rPr>
              <a:t>class</a:t>
            </a:r>
            <a:r>
              <a:rPr lang="is-IS" dirty="0">
                <a:solidFill>
                  <a:srgbClr val="00B050"/>
                </a:solidFill>
              </a:rPr>
              <a:t> Example1 </a:t>
            </a:r>
            <a:r>
              <a:rPr lang="is-IS" dirty="0" smtClean="0">
                <a:solidFill>
                  <a:srgbClr val="00B050"/>
                </a:solidFill>
              </a:rPr>
              <a:t>{</a:t>
            </a:r>
            <a:endParaRPr lang="is-IS" dirty="0">
              <a:solidFill>
                <a:srgbClr val="00B050"/>
              </a:solidFill>
            </a:endParaRPr>
          </a:p>
          <a:p>
            <a:r>
              <a:rPr lang="is-IS" dirty="0">
                <a:solidFill>
                  <a:srgbClr val="00B050"/>
                </a:solidFill>
              </a:rPr>
              <a:t>            </a:t>
            </a:r>
            <a:r>
              <a:rPr lang="is-IS" b="1" dirty="0">
                <a:solidFill>
                  <a:srgbClr val="00B050"/>
                </a:solidFill>
              </a:rPr>
              <a:t>public</a:t>
            </a:r>
            <a:r>
              <a:rPr lang="is-IS" dirty="0">
                <a:solidFill>
                  <a:srgbClr val="00B050"/>
                </a:solidFill>
              </a:rPr>
              <a:t> </a:t>
            </a:r>
            <a:r>
              <a:rPr lang="is-IS" b="1" dirty="0">
                <a:solidFill>
                  <a:srgbClr val="00B050"/>
                </a:solidFill>
              </a:rPr>
              <a:t>static</a:t>
            </a:r>
            <a:r>
              <a:rPr lang="is-IS" dirty="0">
                <a:solidFill>
                  <a:srgbClr val="00B050"/>
                </a:solidFill>
              </a:rPr>
              <a:t> </a:t>
            </a:r>
            <a:r>
              <a:rPr lang="is-IS" b="1" dirty="0">
                <a:solidFill>
                  <a:srgbClr val="00B050"/>
                </a:solidFill>
              </a:rPr>
              <a:t>void</a:t>
            </a:r>
            <a:r>
              <a:rPr lang="is-IS" dirty="0">
                <a:solidFill>
                  <a:srgbClr val="00B050"/>
                </a:solidFill>
              </a:rPr>
              <a:t> main(String[] args) {</a:t>
            </a:r>
          </a:p>
          <a:p>
            <a:r>
              <a:rPr lang="is-IS" dirty="0">
                <a:solidFill>
                  <a:srgbClr val="00B050"/>
                </a:solidFill>
              </a:rPr>
              <a:t>                        </a:t>
            </a:r>
            <a:r>
              <a:rPr lang="is-IS" b="1" dirty="0">
                <a:solidFill>
                  <a:srgbClr val="00B050"/>
                </a:solidFill>
              </a:rPr>
              <a:t>try</a:t>
            </a:r>
            <a:r>
              <a:rPr lang="is-IS" dirty="0">
                <a:solidFill>
                  <a:srgbClr val="00B050"/>
                </a:solidFill>
              </a:rPr>
              <a:t> {</a:t>
            </a:r>
          </a:p>
          <a:p>
            <a:r>
              <a:rPr lang="is-IS" dirty="0">
                <a:solidFill>
                  <a:srgbClr val="00B050"/>
                </a:solidFill>
              </a:rPr>
              <a:t>                                    </a:t>
            </a:r>
            <a:r>
              <a:rPr lang="is-IS" b="1" dirty="0">
                <a:solidFill>
                  <a:srgbClr val="00B050"/>
                </a:solidFill>
              </a:rPr>
              <a:t>int</a:t>
            </a:r>
            <a:r>
              <a:rPr lang="is-IS" dirty="0">
                <a:solidFill>
                  <a:srgbClr val="00B050"/>
                </a:solidFill>
              </a:rPr>
              <a:t> </a:t>
            </a:r>
            <a:r>
              <a:rPr lang="is-IS" u="sng" dirty="0">
                <a:solidFill>
                  <a:srgbClr val="00B050"/>
                </a:solidFill>
              </a:rPr>
              <a:t>i</a:t>
            </a:r>
            <a:r>
              <a:rPr lang="is-IS" dirty="0">
                <a:solidFill>
                  <a:srgbClr val="00B050"/>
                </a:solidFill>
              </a:rPr>
              <a:t> = 9/0;</a:t>
            </a:r>
          </a:p>
          <a:p>
            <a:r>
              <a:rPr lang="is-IS" dirty="0">
                <a:solidFill>
                  <a:srgbClr val="00B050"/>
                </a:solidFill>
              </a:rPr>
              <a:t>                        } </a:t>
            </a:r>
            <a:r>
              <a:rPr lang="is-IS" b="1" dirty="0">
                <a:solidFill>
                  <a:srgbClr val="00B050"/>
                </a:solidFill>
              </a:rPr>
              <a:t>catch</a:t>
            </a:r>
            <a:r>
              <a:rPr lang="is-IS" dirty="0">
                <a:solidFill>
                  <a:srgbClr val="00B050"/>
                </a:solidFill>
              </a:rPr>
              <a:t> (Exception e) {</a:t>
            </a:r>
          </a:p>
          <a:p>
            <a:r>
              <a:rPr lang="is-IS" dirty="0">
                <a:solidFill>
                  <a:srgbClr val="00B050"/>
                </a:solidFill>
              </a:rPr>
              <a:t>                                    e.printStackTrace();</a:t>
            </a:r>
          </a:p>
          <a:p>
            <a:r>
              <a:rPr lang="is-IS" dirty="0">
                <a:solidFill>
                  <a:srgbClr val="00B050"/>
                </a:solidFill>
              </a:rPr>
              <a:t>                        }</a:t>
            </a:r>
          </a:p>
          <a:p>
            <a:r>
              <a:rPr lang="is-IS" dirty="0">
                <a:solidFill>
                  <a:srgbClr val="00B050"/>
                </a:solidFill>
              </a:rPr>
              <a:t>                        System.</a:t>
            </a:r>
            <a:r>
              <a:rPr lang="is-IS" b="1" i="1" dirty="0">
                <a:solidFill>
                  <a:srgbClr val="00B050"/>
                </a:solidFill>
              </a:rPr>
              <a:t>out</a:t>
            </a:r>
            <a:r>
              <a:rPr lang="is-IS" dirty="0">
                <a:solidFill>
                  <a:srgbClr val="00B050"/>
                </a:solidFill>
              </a:rPr>
              <a:t>.println("test is runnign evenafter exception");</a:t>
            </a:r>
          </a:p>
          <a:p>
            <a:r>
              <a:rPr lang="is-IS" dirty="0">
                <a:solidFill>
                  <a:srgbClr val="00B050"/>
                </a:solidFill>
              </a:rPr>
              <a:t>      </a:t>
            </a:r>
            <a:r>
              <a:rPr lang="is-IS" dirty="0" smtClean="0">
                <a:solidFill>
                  <a:srgbClr val="00B050"/>
                </a:solidFill>
              </a:rPr>
              <a:t>   </a:t>
            </a:r>
            <a:r>
              <a:rPr lang="is-IS" dirty="0">
                <a:solidFill>
                  <a:srgbClr val="00B050"/>
                </a:solidFill>
              </a:rPr>
              <a:t>     }</a:t>
            </a:r>
          </a:p>
          <a:p>
            <a:r>
              <a:rPr lang="is-IS" dirty="0">
                <a:solidFill>
                  <a:srgbClr val="00B050"/>
                </a:solidFill>
              </a:rPr>
              <a:t>}</a:t>
            </a:r>
          </a:p>
          <a:p>
            <a:endParaRPr lang="en-US" dirty="0"/>
          </a:p>
        </p:txBody>
      </p:sp>
      <p:sp>
        <p:nvSpPr>
          <p:cNvPr id="6" name="TextBox 5"/>
          <p:cNvSpPr txBox="1"/>
          <p:nvPr/>
        </p:nvSpPr>
        <p:spPr>
          <a:xfrm>
            <a:off x="8522208" y="2144470"/>
            <a:ext cx="184731" cy="369332"/>
          </a:xfrm>
          <a:prstGeom prst="rect">
            <a:avLst/>
          </a:prstGeom>
          <a:noFill/>
        </p:spPr>
        <p:txBody>
          <a:bodyPr wrap="none" rtlCol="0">
            <a:spAutoFit/>
          </a:bodyPr>
          <a:lstStyle/>
          <a:p>
            <a:endParaRPr lang="en-US" dirty="0"/>
          </a:p>
        </p:txBody>
      </p:sp>
      <p:sp>
        <p:nvSpPr>
          <p:cNvPr id="8" name="TextBox 7"/>
          <p:cNvSpPr txBox="1"/>
          <p:nvPr/>
        </p:nvSpPr>
        <p:spPr>
          <a:xfrm>
            <a:off x="5232462" y="1850540"/>
            <a:ext cx="6288978" cy="5078313"/>
          </a:xfrm>
          <a:prstGeom prst="rect">
            <a:avLst/>
          </a:prstGeom>
          <a:noFill/>
        </p:spPr>
        <p:txBody>
          <a:bodyPr wrap="square" rtlCol="0">
            <a:spAutoFit/>
          </a:bodyPr>
          <a:lstStyle/>
          <a:p>
            <a:r>
              <a:rPr lang="is-IS" b="1" dirty="0">
                <a:solidFill>
                  <a:srgbClr val="7030A0"/>
                </a:solidFill>
              </a:rPr>
              <a:t>public</a:t>
            </a:r>
            <a:r>
              <a:rPr lang="is-IS" dirty="0">
                <a:solidFill>
                  <a:srgbClr val="7030A0"/>
                </a:solidFill>
              </a:rPr>
              <a:t> </a:t>
            </a:r>
            <a:r>
              <a:rPr lang="is-IS" b="1" dirty="0">
                <a:solidFill>
                  <a:srgbClr val="7030A0"/>
                </a:solidFill>
              </a:rPr>
              <a:t>class</a:t>
            </a:r>
            <a:r>
              <a:rPr lang="is-IS" dirty="0">
                <a:solidFill>
                  <a:srgbClr val="7030A0"/>
                </a:solidFill>
              </a:rPr>
              <a:t> Example1 {</a:t>
            </a:r>
          </a:p>
          <a:p>
            <a:r>
              <a:rPr lang="is-IS" dirty="0">
                <a:solidFill>
                  <a:srgbClr val="7030A0"/>
                </a:solidFill>
              </a:rPr>
              <a:t> </a:t>
            </a:r>
          </a:p>
          <a:p>
            <a:r>
              <a:rPr lang="is-IS" dirty="0">
                <a:solidFill>
                  <a:srgbClr val="7030A0"/>
                </a:solidFill>
              </a:rPr>
              <a:t>            </a:t>
            </a:r>
            <a:r>
              <a:rPr lang="is-IS" b="1" dirty="0">
                <a:solidFill>
                  <a:srgbClr val="7030A0"/>
                </a:solidFill>
              </a:rPr>
              <a:t>public</a:t>
            </a:r>
            <a:r>
              <a:rPr lang="is-IS" dirty="0">
                <a:solidFill>
                  <a:srgbClr val="7030A0"/>
                </a:solidFill>
              </a:rPr>
              <a:t> </a:t>
            </a:r>
            <a:r>
              <a:rPr lang="is-IS" b="1" dirty="0">
                <a:solidFill>
                  <a:srgbClr val="7030A0"/>
                </a:solidFill>
              </a:rPr>
              <a:t>static</a:t>
            </a:r>
            <a:r>
              <a:rPr lang="is-IS" dirty="0">
                <a:solidFill>
                  <a:srgbClr val="7030A0"/>
                </a:solidFill>
              </a:rPr>
              <a:t> </a:t>
            </a:r>
            <a:r>
              <a:rPr lang="is-IS" b="1" dirty="0">
                <a:solidFill>
                  <a:srgbClr val="7030A0"/>
                </a:solidFill>
              </a:rPr>
              <a:t>void</a:t>
            </a:r>
            <a:r>
              <a:rPr lang="is-IS" dirty="0">
                <a:solidFill>
                  <a:srgbClr val="7030A0"/>
                </a:solidFill>
              </a:rPr>
              <a:t> main(String[] args) {</a:t>
            </a:r>
          </a:p>
          <a:p>
            <a:r>
              <a:rPr lang="is-IS" dirty="0">
                <a:solidFill>
                  <a:srgbClr val="7030A0"/>
                </a:solidFill>
              </a:rPr>
              <a:t>                         String s1 = </a:t>
            </a:r>
            <a:r>
              <a:rPr lang="is-IS" b="1" dirty="0">
                <a:solidFill>
                  <a:srgbClr val="7030A0"/>
                </a:solidFill>
              </a:rPr>
              <a:t>null</a:t>
            </a:r>
            <a:r>
              <a:rPr lang="is-IS" dirty="0">
                <a:solidFill>
                  <a:srgbClr val="7030A0"/>
                </a:solidFill>
              </a:rPr>
              <a:t>;</a:t>
            </a:r>
          </a:p>
          <a:p>
            <a:r>
              <a:rPr lang="is-IS" dirty="0">
                <a:solidFill>
                  <a:srgbClr val="7030A0"/>
                </a:solidFill>
              </a:rPr>
              <a:t>                        </a:t>
            </a:r>
            <a:r>
              <a:rPr lang="is-IS" b="1" dirty="0">
                <a:solidFill>
                  <a:srgbClr val="7030A0"/>
                </a:solidFill>
              </a:rPr>
              <a:t>try</a:t>
            </a:r>
            <a:r>
              <a:rPr lang="is-IS" dirty="0">
                <a:solidFill>
                  <a:srgbClr val="7030A0"/>
                </a:solidFill>
              </a:rPr>
              <a:t> {</a:t>
            </a:r>
          </a:p>
          <a:p>
            <a:r>
              <a:rPr lang="is-IS" dirty="0">
                <a:solidFill>
                  <a:srgbClr val="7030A0"/>
                </a:solidFill>
              </a:rPr>
              <a:t>                                    </a:t>
            </a:r>
            <a:r>
              <a:rPr lang="is-IS" u="sng" dirty="0">
                <a:solidFill>
                  <a:srgbClr val="7030A0"/>
                </a:solidFill>
              </a:rPr>
              <a:t>s1</a:t>
            </a:r>
            <a:r>
              <a:rPr lang="is-IS" dirty="0">
                <a:solidFill>
                  <a:srgbClr val="7030A0"/>
                </a:solidFill>
              </a:rPr>
              <a:t>.toLowerCase();</a:t>
            </a:r>
          </a:p>
          <a:p>
            <a:r>
              <a:rPr lang="is-IS" dirty="0">
                <a:solidFill>
                  <a:srgbClr val="7030A0"/>
                </a:solidFill>
              </a:rPr>
              <a:t>                        } </a:t>
            </a:r>
            <a:r>
              <a:rPr lang="is-IS" b="1" dirty="0">
                <a:solidFill>
                  <a:srgbClr val="7030A0"/>
                </a:solidFill>
              </a:rPr>
              <a:t>catch</a:t>
            </a:r>
            <a:r>
              <a:rPr lang="is-IS" dirty="0">
                <a:solidFill>
                  <a:srgbClr val="7030A0"/>
                </a:solidFill>
              </a:rPr>
              <a:t> (Exception e) {</a:t>
            </a:r>
          </a:p>
          <a:p>
            <a:r>
              <a:rPr lang="is-IS" dirty="0">
                <a:solidFill>
                  <a:srgbClr val="7030A0"/>
                </a:solidFill>
              </a:rPr>
              <a:t>                                    e.printStackTrace();</a:t>
            </a:r>
          </a:p>
          <a:p>
            <a:r>
              <a:rPr lang="is-IS" dirty="0">
                <a:solidFill>
                  <a:srgbClr val="7030A0"/>
                </a:solidFill>
              </a:rPr>
              <a:t>                        }</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exception1");</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exception2");</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exception3");</a:t>
            </a:r>
          </a:p>
          <a:p>
            <a:r>
              <a:rPr lang="is-IS" dirty="0">
                <a:solidFill>
                  <a:srgbClr val="7030A0"/>
                </a:solidFill>
              </a:rPr>
              <a:t>            }</a:t>
            </a:r>
          </a:p>
          <a:p>
            <a:r>
              <a:rPr lang="is-IS" dirty="0">
                <a:solidFill>
                  <a:srgbClr val="7030A0"/>
                </a:solidFill>
              </a:rPr>
              <a:t>}</a:t>
            </a:r>
          </a:p>
          <a:p>
            <a:endParaRPr lang="en-US" dirty="0"/>
          </a:p>
        </p:txBody>
      </p:sp>
    </p:spTree>
    <p:extLst>
      <p:ext uri="{BB962C8B-B14F-4D97-AF65-F5344CB8AC3E}">
        <p14:creationId xmlns:p14="http://schemas.microsoft.com/office/powerpoint/2010/main" val="62576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2" y="0"/>
            <a:ext cx="6243440" cy="1477328"/>
          </a:xfrm>
          <a:prstGeom prst="rect">
            <a:avLst/>
          </a:prstGeom>
          <a:noFill/>
        </p:spPr>
        <p:txBody>
          <a:bodyPr wrap="none" rtlCol="0">
            <a:spAutoFit/>
          </a:bodyPr>
          <a:lstStyle/>
          <a:p>
            <a:r>
              <a:rPr lang="en-US" b="1" dirty="0" smtClean="0"/>
              <a:t>Q</a:t>
            </a:r>
            <a:r>
              <a:rPr lang="en-US" b="1" dirty="0"/>
              <a:t>: </a:t>
            </a:r>
            <a:r>
              <a:rPr lang="en-US" dirty="0"/>
              <a:t>Is it possible to catch particular exception by catch block</a:t>
            </a:r>
          </a:p>
          <a:p>
            <a:r>
              <a:rPr lang="en-US" b="1" dirty="0"/>
              <a:t>Answer: - Yes</a:t>
            </a:r>
            <a:endParaRPr lang="en-US" dirty="0"/>
          </a:p>
          <a:p>
            <a:r>
              <a:rPr lang="en-US" b="1" dirty="0"/>
              <a:t>Q: - </a:t>
            </a:r>
            <a:r>
              <a:rPr lang="en-US" dirty="0"/>
              <a:t>Is it possible to write multiple catch block for singe try block.</a:t>
            </a:r>
          </a:p>
          <a:p>
            <a:r>
              <a:rPr lang="en-US" b="1" dirty="0"/>
              <a:t>Answer: - Yes</a:t>
            </a:r>
            <a:endParaRPr lang="en-US" dirty="0"/>
          </a:p>
          <a:p>
            <a:endParaRPr lang="en-US" dirty="0"/>
          </a:p>
        </p:txBody>
      </p:sp>
      <p:sp>
        <p:nvSpPr>
          <p:cNvPr id="5" name="TextBox 4"/>
          <p:cNvSpPr txBox="1"/>
          <p:nvPr/>
        </p:nvSpPr>
        <p:spPr>
          <a:xfrm>
            <a:off x="804672" y="1121664"/>
            <a:ext cx="8919878" cy="5355312"/>
          </a:xfrm>
          <a:prstGeom prst="rect">
            <a:avLst/>
          </a:prstGeom>
          <a:noFill/>
        </p:spPr>
        <p:txBody>
          <a:bodyPr wrap="none" rtlCol="0">
            <a:spAutoFit/>
          </a:bodyPr>
          <a:lstStyle/>
          <a:p>
            <a:r>
              <a:rPr lang="is-IS" b="1" dirty="0"/>
              <a:t>public</a:t>
            </a:r>
            <a:r>
              <a:rPr lang="is-IS" dirty="0"/>
              <a:t> </a:t>
            </a:r>
            <a:r>
              <a:rPr lang="is-IS" b="1" dirty="0"/>
              <a:t>class</a:t>
            </a:r>
            <a:r>
              <a:rPr lang="is-IS" dirty="0"/>
              <a:t> Example2 </a:t>
            </a:r>
            <a:r>
              <a:rPr lang="is-IS" dirty="0" smtClean="0"/>
              <a:t>{</a:t>
            </a:r>
            <a:endParaRPr lang="is-IS" dirty="0"/>
          </a:p>
          <a:p>
            <a:r>
              <a:rPr lang="is-IS" dirty="0"/>
              <a:t>            </a:t>
            </a:r>
            <a:r>
              <a:rPr lang="is-IS" b="1" dirty="0"/>
              <a:t>public</a:t>
            </a:r>
            <a:r>
              <a:rPr lang="is-IS" dirty="0"/>
              <a:t> </a:t>
            </a:r>
            <a:r>
              <a:rPr lang="is-IS" b="1" dirty="0"/>
              <a:t>static</a:t>
            </a:r>
            <a:r>
              <a:rPr lang="is-IS" dirty="0"/>
              <a:t> </a:t>
            </a:r>
            <a:r>
              <a:rPr lang="is-IS" b="1" dirty="0"/>
              <a:t>void</a:t>
            </a:r>
            <a:r>
              <a:rPr lang="is-IS" dirty="0"/>
              <a:t> main(String[] args) {</a:t>
            </a:r>
          </a:p>
          <a:p>
            <a:r>
              <a:rPr lang="is-IS" dirty="0"/>
              <a:t>                        </a:t>
            </a:r>
            <a:r>
              <a:rPr lang="is-IS" b="1" dirty="0"/>
              <a:t>try</a:t>
            </a:r>
            <a:r>
              <a:rPr lang="is-IS" dirty="0"/>
              <a:t> {</a:t>
            </a:r>
          </a:p>
          <a:p>
            <a:r>
              <a:rPr lang="is-IS" dirty="0"/>
              <a:t>                                    </a:t>
            </a:r>
            <a:r>
              <a:rPr lang="is-IS" b="1" dirty="0"/>
              <a:t>int</a:t>
            </a:r>
            <a:r>
              <a:rPr lang="is-IS" dirty="0"/>
              <a:t> </a:t>
            </a:r>
            <a:r>
              <a:rPr lang="is-IS" u="sng" dirty="0"/>
              <a:t>a</a:t>
            </a:r>
            <a:r>
              <a:rPr lang="is-IS" dirty="0"/>
              <a:t> = 9 / 0;</a:t>
            </a:r>
          </a:p>
          <a:p>
            <a:r>
              <a:rPr lang="is-IS" dirty="0"/>
              <a:t>                                    </a:t>
            </a:r>
            <a:r>
              <a:rPr lang="is-IS" b="1" dirty="0"/>
              <a:t>int</a:t>
            </a:r>
            <a:r>
              <a:rPr lang="is-IS" dirty="0"/>
              <a:t>[] array = </a:t>
            </a:r>
            <a:r>
              <a:rPr lang="is-IS" b="1" dirty="0"/>
              <a:t>new</a:t>
            </a:r>
            <a:r>
              <a:rPr lang="is-IS" dirty="0"/>
              <a:t> </a:t>
            </a:r>
            <a:r>
              <a:rPr lang="is-IS" b="1" dirty="0"/>
              <a:t>int</a:t>
            </a:r>
            <a:r>
              <a:rPr lang="is-IS" dirty="0"/>
              <a:t>[3];</a:t>
            </a:r>
          </a:p>
          <a:p>
            <a:r>
              <a:rPr lang="is-IS" dirty="0"/>
              <a:t>                                    System.</a:t>
            </a:r>
            <a:r>
              <a:rPr lang="is-IS" b="1" i="1" dirty="0"/>
              <a:t>out</a:t>
            </a:r>
            <a:r>
              <a:rPr lang="is-IS" dirty="0"/>
              <a:t>.println(array[4]);</a:t>
            </a:r>
          </a:p>
          <a:p>
            <a:r>
              <a:rPr lang="is-IS" dirty="0"/>
              <a:t>                        } </a:t>
            </a:r>
            <a:r>
              <a:rPr lang="is-IS" b="1" dirty="0"/>
              <a:t>catch</a:t>
            </a:r>
            <a:r>
              <a:rPr lang="is-IS" dirty="0"/>
              <a:t> (ArithmeticException e) {</a:t>
            </a:r>
          </a:p>
          <a:p>
            <a:r>
              <a:rPr lang="is-IS" dirty="0"/>
              <a:t>                                    System.</a:t>
            </a:r>
            <a:r>
              <a:rPr lang="is-IS" b="1" i="1" dirty="0"/>
              <a:t>out</a:t>
            </a:r>
            <a:r>
              <a:rPr lang="is-IS" dirty="0"/>
              <a:t>.println("ArithmeticException is gettign called");</a:t>
            </a:r>
          </a:p>
          <a:p>
            <a:r>
              <a:rPr lang="is-IS" dirty="0"/>
              <a:t>                                    e.printStackTrace();</a:t>
            </a:r>
          </a:p>
          <a:p>
            <a:r>
              <a:rPr lang="is-IS" dirty="0"/>
              <a:t>                        } </a:t>
            </a:r>
            <a:r>
              <a:rPr lang="is-IS" b="1" dirty="0"/>
              <a:t>catch</a:t>
            </a:r>
            <a:r>
              <a:rPr lang="is-IS" dirty="0"/>
              <a:t> (ArrayIndexOutOfBoundsException e) {</a:t>
            </a:r>
          </a:p>
          <a:p>
            <a:r>
              <a:rPr lang="is-IS" dirty="0"/>
              <a:t>                                    System.</a:t>
            </a:r>
            <a:r>
              <a:rPr lang="is-IS" b="1" i="1" dirty="0"/>
              <a:t>out</a:t>
            </a:r>
            <a:r>
              <a:rPr lang="is-IS" dirty="0"/>
              <a:t>.println("ArrayIndexOutOfBoundsException is gettign called");</a:t>
            </a:r>
          </a:p>
          <a:p>
            <a:r>
              <a:rPr lang="is-IS" dirty="0"/>
              <a:t>                                    e.printStackTrace();</a:t>
            </a:r>
          </a:p>
          <a:p>
            <a:r>
              <a:rPr lang="is-IS" dirty="0"/>
              <a:t>                        }</a:t>
            </a:r>
          </a:p>
          <a:p>
            <a:r>
              <a:rPr lang="is-IS" dirty="0"/>
              <a:t>                        System.</a:t>
            </a:r>
            <a:r>
              <a:rPr lang="is-IS" b="1" i="1" dirty="0"/>
              <a:t>out</a:t>
            </a:r>
            <a:r>
              <a:rPr lang="is-IS" dirty="0"/>
              <a:t>.println("Runnign code aftre exception1");</a:t>
            </a:r>
          </a:p>
          <a:p>
            <a:r>
              <a:rPr lang="is-IS" dirty="0"/>
              <a:t>                        System.</a:t>
            </a:r>
            <a:r>
              <a:rPr lang="is-IS" b="1" i="1" dirty="0"/>
              <a:t>out</a:t>
            </a:r>
            <a:r>
              <a:rPr lang="is-IS" dirty="0"/>
              <a:t>.println("Runnign code aftre exception2");</a:t>
            </a:r>
          </a:p>
          <a:p>
            <a:r>
              <a:rPr lang="is-IS" dirty="0"/>
              <a:t>                        System.</a:t>
            </a:r>
            <a:r>
              <a:rPr lang="is-IS" b="1" i="1" dirty="0"/>
              <a:t>out</a:t>
            </a:r>
            <a:r>
              <a:rPr lang="is-IS" dirty="0"/>
              <a:t>.println("Runnign code aftre exception3");</a:t>
            </a:r>
          </a:p>
          <a:p>
            <a:r>
              <a:rPr lang="is-IS" dirty="0"/>
              <a:t>            }</a:t>
            </a:r>
          </a:p>
          <a:p>
            <a:r>
              <a:rPr lang="is-IS" dirty="0"/>
              <a:t>}</a:t>
            </a:r>
          </a:p>
          <a:p>
            <a:endParaRPr lang="en-US" dirty="0"/>
          </a:p>
        </p:txBody>
      </p:sp>
      <p:sp>
        <p:nvSpPr>
          <p:cNvPr id="6" name="TextBox 5"/>
          <p:cNvSpPr txBox="1"/>
          <p:nvPr/>
        </p:nvSpPr>
        <p:spPr>
          <a:xfrm>
            <a:off x="578243" y="6108192"/>
            <a:ext cx="11613757" cy="923330"/>
          </a:xfrm>
          <a:prstGeom prst="rect">
            <a:avLst/>
          </a:prstGeom>
          <a:noFill/>
        </p:spPr>
        <p:txBody>
          <a:bodyPr wrap="none" rtlCol="0">
            <a:spAutoFit/>
          </a:bodyPr>
          <a:lstStyle/>
          <a:p>
            <a:r>
              <a:rPr lang="en-US" dirty="0"/>
              <a:t>·      In This program, when we get </a:t>
            </a:r>
            <a:r>
              <a:rPr lang="en-US" dirty="0" err="1"/>
              <a:t>ArithmeticException</a:t>
            </a:r>
            <a:r>
              <a:rPr lang="en-US" dirty="0"/>
              <a:t> catch block with </a:t>
            </a:r>
            <a:r>
              <a:rPr lang="en-US" dirty="0" err="1"/>
              <a:t>ArithmeticException</a:t>
            </a:r>
            <a:r>
              <a:rPr lang="en-US" dirty="0"/>
              <a:t> will get executed.</a:t>
            </a:r>
          </a:p>
          <a:p>
            <a:r>
              <a:rPr lang="en-US" dirty="0"/>
              <a:t>·      When We get </a:t>
            </a:r>
            <a:r>
              <a:rPr lang="en-US" dirty="0" err="1"/>
              <a:t>ArrayIndexOutOfBoundsException</a:t>
            </a:r>
            <a:r>
              <a:rPr lang="en-US" dirty="0"/>
              <a:t> catch block with </a:t>
            </a:r>
            <a:r>
              <a:rPr lang="en-US" dirty="0" err="1"/>
              <a:t>ArrayIndexOutOfBoundsException</a:t>
            </a:r>
            <a:r>
              <a:rPr lang="en-US" dirty="0"/>
              <a:t> will get executed.</a:t>
            </a:r>
          </a:p>
          <a:p>
            <a:endParaRPr lang="en-US" dirty="0"/>
          </a:p>
        </p:txBody>
      </p:sp>
    </p:spTree>
    <p:extLst>
      <p:ext uri="{BB962C8B-B14F-4D97-AF65-F5344CB8AC3E}">
        <p14:creationId xmlns:p14="http://schemas.microsoft.com/office/powerpoint/2010/main" val="1881986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3" y="195072"/>
            <a:ext cx="10558272" cy="5632311"/>
          </a:xfrm>
          <a:prstGeom prst="rect">
            <a:avLst/>
          </a:prstGeom>
          <a:noFill/>
        </p:spPr>
        <p:txBody>
          <a:bodyPr wrap="square" rtlCol="0">
            <a:spAutoFit/>
          </a:bodyPr>
          <a:lstStyle/>
          <a:p>
            <a:r>
              <a:rPr lang="de-DE" b="1" u="sng" dirty="0" err="1"/>
              <a:t>Throw</a:t>
            </a:r>
            <a:r>
              <a:rPr lang="de-DE" b="1" u="sng" dirty="0"/>
              <a:t> in </a:t>
            </a:r>
            <a:r>
              <a:rPr lang="de-DE" b="1" u="sng" dirty="0" smtClean="0"/>
              <a:t>Java</a:t>
            </a:r>
            <a:endParaRPr lang="de-DE" dirty="0"/>
          </a:p>
          <a:p>
            <a:pPr lvl="1"/>
            <a:r>
              <a:rPr lang="de-DE" dirty="0" err="1"/>
              <a:t>When</a:t>
            </a:r>
            <a:r>
              <a:rPr lang="de-DE" dirty="0"/>
              <a:t> </a:t>
            </a:r>
            <a:r>
              <a:rPr lang="de-DE" dirty="0" err="1"/>
              <a:t>we</a:t>
            </a:r>
            <a:r>
              <a:rPr lang="de-DE" dirty="0"/>
              <a:t> </a:t>
            </a:r>
            <a:r>
              <a:rPr lang="de-DE" dirty="0" err="1"/>
              <a:t>want</a:t>
            </a:r>
            <a:r>
              <a:rPr lang="de-DE" dirty="0"/>
              <a:t> </a:t>
            </a:r>
            <a:r>
              <a:rPr lang="de-DE" dirty="0" err="1"/>
              <a:t>throw</a:t>
            </a:r>
            <a:r>
              <a:rPr lang="de-DE" dirty="0"/>
              <a:t> </a:t>
            </a:r>
            <a:r>
              <a:rPr lang="de-DE" dirty="0" err="1"/>
              <a:t>exception</a:t>
            </a:r>
            <a:r>
              <a:rPr lang="de-DE" dirty="0"/>
              <a:t> </a:t>
            </a:r>
            <a:r>
              <a:rPr lang="de-DE" dirty="0" err="1"/>
              <a:t>based</a:t>
            </a:r>
            <a:r>
              <a:rPr lang="de-DE" dirty="0"/>
              <a:t> on </a:t>
            </a:r>
            <a:r>
              <a:rPr lang="de-DE" dirty="0" err="1"/>
              <a:t>condition</a:t>
            </a:r>
            <a:r>
              <a:rPr lang="de-DE" dirty="0"/>
              <a:t> </a:t>
            </a:r>
            <a:r>
              <a:rPr lang="de-DE" dirty="0" err="1"/>
              <a:t>we</a:t>
            </a:r>
            <a:r>
              <a:rPr lang="de-DE" dirty="0"/>
              <a:t> </a:t>
            </a:r>
            <a:r>
              <a:rPr lang="de-DE" dirty="0" err="1"/>
              <a:t>can</a:t>
            </a:r>
            <a:r>
              <a:rPr lang="de-DE" dirty="0"/>
              <a:t> </a:t>
            </a:r>
            <a:r>
              <a:rPr lang="de-DE" dirty="0" err="1"/>
              <a:t>use</a:t>
            </a:r>
            <a:r>
              <a:rPr lang="de-DE" dirty="0"/>
              <a:t> </a:t>
            </a:r>
            <a:r>
              <a:rPr lang="de-DE" dirty="0" err="1"/>
              <a:t>throw</a:t>
            </a:r>
            <a:r>
              <a:rPr lang="de-DE" dirty="0"/>
              <a:t> </a:t>
            </a:r>
            <a:r>
              <a:rPr lang="de-DE" dirty="0" err="1"/>
              <a:t>keyword</a:t>
            </a:r>
            <a:r>
              <a:rPr lang="de-DE" dirty="0"/>
              <a:t>. This will </a:t>
            </a:r>
            <a:r>
              <a:rPr lang="de-DE" dirty="0" err="1"/>
              <a:t>help</a:t>
            </a:r>
            <a:r>
              <a:rPr lang="de-DE" dirty="0"/>
              <a:t> </a:t>
            </a:r>
            <a:r>
              <a:rPr lang="de-DE" dirty="0" err="1"/>
              <a:t>us</a:t>
            </a:r>
            <a:r>
              <a:rPr lang="de-DE" dirty="0"/>
              <a:t> </a:t>
            </a:r>
            <a:r>
              <a:rPr lang="de-DE" dirty="0" err="1"/>
              <a:t>to</a:t>
            </a:r>
            <a:r>
              <a:rPr lang="de-DE" dirty="0"/>
              <a:t> </a:t>
            </a:r>
            <a:r>
              <a:rPr lang="de-DE" dirty="0" err="1"/>
              <a:t>throw</a:t>
            </a:r>
            <a:r>
              <a:rPr lang="de-DE" dirty="0"/>
              <a:t> </a:t>
            </a:r>
            <a:r>
              <a:rPr lang="de-DE" dirty="0" err="1"/>
              <a:t>exception</a:t>
            </a:r>
            <a:r>
              <a:rPr lang="de-DE" dirty="0"/>
              <a:t> on </a:t>
            </a:r>
            <a:r>
              <a:rPr lang="de-DE" dirty="0" err="1"/>
              <a:t>run</a:t>
            </a:r>
            <a:r>
              <a:rPr lang="de-DE" dirty="0"/>
              <a:t> time</a:t>
            </a:r>
            <a:r>
              <a:rPr lang="de-DE" dirty="0" smtClean="0"/>
              <a:t>.</a:t>
            </a:r>
            <a:endParaRPr lang="de-DE" dirty="0"/>
          </a:p>
          <a:p>
            <a:pPr lvl="1"/>
            <a:r>
              <a:rPr lang="de-DE" dirty="0"/>
              <a:t>In This </a:t>
            </a:r>
            <a:r>
              <a:rPr lang="de-DE" dirty="0" err="1"/>
              <a:t>example</a:t>
            </a:r>
            <a:r>
              <a:rPr lang="de-DE" dirty="0"/>
              <a:t> </a:t>
            </a:r>
            <a:r>
              <a:rPr lang="de-DE" dirty="0" err="1"/>
              <a:t>we</a:t>
            </a:r>
            <a:r>
              <a:rPr lang="de-DE" dirty="0"/>
              <a:t> will </a:t>
            </a:r>
            <a:r>
              <a:rPr lang="de-DE" dirty="0" err="1"/>
              <a:t>throw</a:t>
            </a:r>
            <a:r>
              <a:rPr lang="de-DE" dirty="0"/>
              <a:t> </a:t>
            </a:r>
            <a:r>
              <a:rPr lang="de-DE" dirty="0" err="1"/>
              <a:t>exception</a:t>
            </a:r>
            <a:r>
              <a:rPr lang="de-DE" dirty="0"/>
              <a:t> </a:t>
            </a:r>
            <a:r>
              <a:rPr lang="de-DE" dirty="0" err="1"/>
              <a:t>based</a:t>
            </a:r>
            <a:r>
              <a:rPr lang="de-DE" dirty="0"/>
              <a:t> on </a:t>
            </a:r>
            <a:r>
              <a:rPr lang="de-DE" dirty="0" err="1"/>
              <a:t>age</a:t>
            </a:r>
            <a:r>
              <a:rPr lang="de-DE" dirty="0"/>
              <a:t> </a:t>
            </a:r>
            <a:r>
              <a:rPr lang="de-DE" dirty="0" err="1" smtClean="0"/>
              <a:t>validation</a:t>
            </a:r>
            <a:endParaRPr lang="de-DE" dirty="0"/>
          </a:p>
          <a:p>
            <a:r>
              <a:rPr lang="de-DE" b="1" dirty="0" err="1">
                <a:solidFill>
                  <a:srgbClr val="7030A0"/>
                </a:solidFill>
              </a:rPr>
              <a:t>public</a:t>
            </a:r>
            <a:r>
              <a:rPr lang="de-DE" dirty="0">
                <a:solidFill>
                  <a:srgbClr val="7030A0"/>
                </a:solidFill>
              </a:rPr>
              <a:t> </a:t>
            </a:r>
            <a:r>
              <a:rPr lang="de-DE" b="1" dirty="0" err="1">
                <a:solidFill>
                  <a:srgbClr val="7030A0"/>
                </a:solidFill>
              </a:rPr>
              <a:t>class</a:t>
            </a:r>
            <a:r>
              <a:rPr lang="de-DE" dirty="0">
                <a:solidFill>
                  <a:srgbClr val="7030A0"/>
                </a:solidFill>
              </a:rPr>
              <a:t> </a:t>
            </a:r>
            <a:r>
              <a:rPr lang="de-DE" dirty="0" err="1">
                <a:solidFill>
                  <a:srgbClr val="7030A0"/>
                </a:solidFill>
              </a:rPr>
              <a:t>ThrowInJava</a:t>
            </a:r>
            <a:r>
              <a:rPr lang="de-DE" dirty="0">
                <a:solidFill>
                  <a:srgbClr val="7030A0"/>
                </a:solidFill>
              </a:rPr>
              <a:t> {</a:t>
            </a:r>
          </a:p>
          <a:p>
            <a:r>
              <a:rPr lang="de-DE" dirty="0"/>
              <a:t>           </a:t>
            </a:r>
          </a:p>
          <a:p>
            <a:r>
              <a:rPr lang="de-DE" dirty="0"/>
              <a:t>  </a:t>
            </a:r>
            <a:r>
              <a:rPr lang="de-DE" dirty="0">
                <a:solidFill>
                  <a:srgbClr val="00B050"/>
                </a:solidFill>
              </a:rPr>
              <a:t>          </a:t>
            </a:r>
            <a:r>
              <a:rPr lang="de-DE" b="1" dirty="0" err="1">
                <a:solidFill>
                  <a:srgbClr val="00B050"/>
                </a:solidFill>
              </a:rPr>
              <a:t>public</a:t>
            </a:r>
            <a:r>
              <a:rPr lang="de-DE" dirty="0">
                <a:solidFill>
                  <a:srgbClr val="00B050"/>
                </a:solidFill>
              </a:rPr>
              <a:t> </a:t>
            </a:r>
            <a:r>
              <a:rPr lang="de-DE" b="1" dirty="0" err="1">
                <a:solidFill>
                  <a:srgbClr val="00B050"/>
                </a:solidFill>
              </a:rPr>
              <a:t>void</a:t>
            </a:r>
            <a:r>
              <a:rPr lang="de-DE" dirty="0">
                <a:solidFill>
                  <a:srgbClr val="00B050"/>
                </a:solidFill>
              </a:rPr>
              <a:t> </a:t>
            </a:r>
            <a:r>
              <a:rPr lang="de-DE" dirty="0" err="1">
                <a:solidFill>
                  <a:srgbClr val="00B050"/>
                </a:solidFill>
              </a:rPr>
              <a:t>validateAge</a:t>
            </a:r>
            <a:r>
              <a:rPr lang="de-DE" dirty="0">
                <a:solidFill>
                  <a:srgbClr val="00B050"/>
                </a:solidFill>
              </a:rPr>
              <a:t>(</a:t>
            </a:r>
            <a:r>
              <a:rPr lang="de-DE" b="1" dirty="0" err="1">
                <a:solidFill>
                  <a:srgbClr val="00B050"/>
                </a:solidFill>
              </a:rPr>
              <a:t>int</a:t>
            </a:r>
            <a:r>
              <a:rPr lang="de-DE" dirty="0">
                <a:solidFill>
                  <a:srgbClr val="00B050"/>
                </a:solidFill>
              </a:rPr>
              <a:t> </a:t>
            </a:r>
            <a:r>
              <a:rPr lang="de-DE" dirty="0" err="1">
                <a:solidFill>
                  <a:srgbClr val="00B050"/>
                </a:solidFill>
              </a:rPr>
              <a:t>age</a:t>
            </a:r>
            <a:r>
              <a:rPr lang="de-DE" dirty="0">
                <a:solidFill>
                  <a:srgbClr val="00B050"/>
                </a:solidFill>
              </a:rPr>
              <a:t>){</a:t>
            </a:r>
          </a:p>
          <a:p>
            <a:r>
              <a:rPr lang="de-DE" dirty="0">
                <a:solidFill>
                  <a:srgbClr val="00B050"/>
                </a:solidFill>
              </a:rPr>
              <a:t>                        </a:t>
            </a:r>
            <a:r>
              <a:rPr lang="de-DE" b="1" dirty="0" err="1">
                <a:solidFill>
                  <a:srgbClr val="00B050"/>
                </a:solidFill>
              </a:rPr>
              <a:t>if</a:t>
            </a:r>
            <a:r>
              <a:rPr lang="de-DE" dirty="0">
                <a:solidFill>
                  <a:srgbClr val="00B050"/>
                </a:solidFill>
              </a:rPr>
              <a:t>(</a:t>
            </a:r>
            <a:r>
              <a:rPr lang="de-DE" dirty="0" err="1">
                <a:solidFill>
                  <a:srgbClr val="00B050"/>
                </a:solidFill>
              </a:rPr>
              <a:t>age</a:t>
            </a:r>
            <a:r>
              <a:rPr lang="de-DE" dirty="0">
                <a:solidFill>
                  <a:srgbClr val="00B050"/>
                </a:solidFill>
              </a:rPr>
              <a:t>&lt;18){</a:t>
            </a:r>
          </a:p>
          <a:p>
            <a:r>
              <a:rPr lang="de-DE" dirty="0">
                <a:solidFill>
                  <a:srgbClr val="00B050"/>
                </a:solidFill>
              </a:rPr>
              <a:t>                                    </a:t>
            </a:r>
            <a:r>
              <a:rPr lang="de-DE" b="1" dirty="0" err="1">
                <a:solidFill>
                  <a:srgbClr val="00B050"/>
                </a:solidFill>
              </a:rPr>
              <a:t>throw</a:t>
            </a:r>
            <a:r>
              <a:rPr lang="de-DE" dirty="0">
                <a:solidFill>
                  <a:srgbClr val="00B050"/>
                </a:solidFill>
              </a:rPr>
              <a:t> </a:t>
            </a:r>
            <a:r>
              <a:rPr lang="de-DE" b="1" dirty="0" err="1">
                <a:solidFill>
                  <a:srgbClr val="00B050"/>
                </a:solidFill>
              </a:rPr>
              <a:t>new</a:t>
            </a:r>
            <a:r>
              <a:rPr lang="de-DE" dirty="0">
                <a:solidFill>
                  <a:srgbClr val="00B050"/>
                </a:solidFill>
              </a:rPr>
              <a:t> </a:t>
            </a:r>
            <a:r>
              <a:rPr lang="de-DE" dirty="0" err="1">
                <a:solidFill>
                  <a:srgbClr val="00B050"/>
                </a:solidFill>
              </a:rPr>
              <a:t>ArithmeticException</a:t>
            </a:r>
            <a:r>
              <a:rPr lang="de-DE" dirty="0">
                <a:solidFill>
                  <a:srgbClr val="00B050"/>
                </a:solidFill>
              </a:rPr>
              <a:t>("</a:t>
            </a:r>
            <a:r>
              <a:rPr lang="de-DE" dirty="0" err="1">
                <a:solidFill>
                  <a:srgbClr val="00B050"/>
                </a:solidFill>
              </a:rPr>
              <a:t>person</a:t>
            </a:r>
            <a:r>
              <a:rPr lang="de-DE" dirty="0">
                <a:solidFill>
                  <a:srgbClr val="00B050"/>
                </a:solidFill>
              </a:rPr>
              <a:t> </a:t>
            </a:r>
            <a:r>
              <a:rPr lang="de-DE" dirty="0" err="1">
                <a:solidFill>
                  <a:srgbClr val="00B050"/>
                </a:solidFill>
              </a:rPr>
              <a:t>age</a:t>
            </a:r>
            <a:r>
              <a:rPr lang="de-DE" dirty="0">
                <a:solidFill>
                  <a:srgbClr val="00B050"/>
                </a:solidFill>
              </a:rPr>
              <a:t> </a:t>
            </a:r>
            <a:r>
              <a:rPr lang="de-DE" dirty="0" err="1">
                <a:solidFill>
                  <a:srgbClr val="00B050"/>
                </a:solidFill>
              </a:rPr>
              <a:t>is</a:t>
            </a:r>
            <a:r>
              <a:rPr lang="de-DE" dirty="0">
                <a:solidFill>
                  <a:srgbClr val="00B050"/>
                </a:solidFill>
              </a:rPr>
              <a:t> not valid </a:t>
            </a:r>
            <a:r>
              <a:rPr lang="de-DE" dirty="0" err="1">
                <a:solidFill>
                  <a:srgbClr val="00B050"/>
                </a:solidFill>
              </a:rPr>
              <a:t>for</a:t>
            </a:r>
            <a:r>
              <a:rPr lang="de-DE" dirty="0">
                <a:solidFill>
                  <a:srgbClr val="00B050"/>
                </a:solidFill>
              </a:rPr>
              <a:t> </a:t>
            </a:r>
            <a:r>
              <a:rPr lang="de-DE" dirty="0" err="1">
                <a:solidFill>
                  <a:srgbClr val="00B050"/>
                </a:solidFill>
              </a:rPr>
              <a:t>voting</a:t>
            </a:r>
            <a:r>
              <a:rPr lang="de-DE" dirty="0">
                <a:solidFill>
                  <a:srgbClr val="00B050"/>
                </a:solidFill>
              </a:rPr>
              <a:t>");</a:t>
            </a:r>
          </a:p>
          <a:p>
            <a:r>
              <a:rPr lang="de-DE" dirty="0">
                <a:solidFill>
                  <a:srgbClr val="00B050"/>
                </a:solidFill>
              </a:rPr>
              <a:t>                        }</a:t>
            </a:r>
          </a:p>
          <a:p>
            <a:r>
              <a:rPr lang="de-DE" dirty="0">
                <a:solidFill>
                  <a:srgbClr val="00B050"/>
                </a:solidFill>
              </a:rPr>
              <a:t>                        </a:t>
            </a:r>
            <a:r>
              <a:rPr lang="de-DE" b="1" dirty="0" err="1">
                <a:solidFill>
                  <a:srgbClr val="00B050"/>
                </a:solidFill>
              </a:rPr>
              <a:t>else</a:t>
            </a:r>
            <a:r>
              <a:rPr lang="de-DE" dirty="0">
                <a:solidFill>
                  <a:srgbClr val="00B050"/>
                </a:solidFill>
              </a:rPr>
              <a:t>{</a:t>
            </a:r>
          </a:p>
          <a:p>
            <a:r>
              <a:rPr lang="de-DE" dirty="0">
                <a:solidFill>
                  <a:srgbClr val="00B050"/>
                </a:solidFill>
              </a:rPr>
              <a:t>                                    </a:t>
            </a:r>
            <a:r>
              <a:rPr lang="de-DE" dirty="0" err="1">
                <a:solidFill>
                  <a:srgbClr val="00B050"/>
                </a:solidFill>
              </a:rPr>
              <a:t>System.</a:t>
            </a:r>
            <a:r>
              <a:rPr lang="de-DE" b="1" i="1" dirty="0" err="1">
                <a:solidFill>
                  <a:srgbClr val="00B050"/>
                </a:solidFill>
              </a:rPr>
              <a:t>out</a:t>
            </a:r>
            <a:r>
              <a:rPr lang="de-DE" dirty="0" err="1">
                <a:solidFill>
                  <a:srgbClr val="00B050"/>
                </a:solidFill>
              </a:rPr>
              <a:t>.println</a:t>
            </a:r>
            <a:r>
              <a:rPr lang="de-DE" dirty="0">
                <a:solidFill>
                  <a:srgbClr val="00B050"/>
                </a:solidFill>
              </a:rPr>
              <a:t>("</a:t>
            </a:r>
            <a:r>
              <a:rPr lang="de-DE" dirty="0" err="1">
                <a:solidFill>
                  <a:srgbClr val="00B050"/>
                </a:solidFill>
              </a:rPr>
              <a:t>person</a:t>
            </a:r>
            <a:r>
              <a:rPr lang="de-DE" dirty="0">
                <a:solidFill>
                  <a:srgbClr val="00B050"/>
                </a:solidFill>
              </a:rPr>
              <a:t> </a:t>
            </a:r>
            <a:r>
              <a:rPr lang="de-DE" dirty="0" err="1">
                <a:solidFill>
                  <a:srgbClr val="00B050"/>
                </a:solidFill>
              </a:rPr>
              <a:t>is</a:t>
            </a:r>
            <a:r>
              <a:rPr lang="de-DE" dirty="0">
                <a:solidFill>
                  <a:srgbClr val="00B050"/>
                </a:solidFill>
              </a:rPr>
              <a:t> valid </a:t>
            </a:r>
            <a:r>
              <a:rPr lang="de-DE" dirty="0" err="1">
                <a:solidFill>
                  <a:srgbClr val="00B050"/>
                </a:solidFill>
              </a:rPr>
              <a:t>for</a:t>
            </a:r>
            <a:r>
              <a:rPr lang="de-DE" dirty="0">
                <a:solidFill>
                  <a:srgbClr val="00B050"/>
                </a:solidFill>
              </a:rPr>
              <a:t> </a:t>
            </a:r>
            <a:r>
              <a:rPr lang="de-DE" dirty="0" err="1">
                <a:solidFill>
                  <a:srgbClr val="00B050"/>
                </a:solidFill>
              </a:rPr>
              <a:t>voting</a:t>
            </a:r>
            <a:r>
              <a:rPr lang="de-DE" dirty="0">
                <a:solidFill>
                  <a:srgbClr val="00B050"/>
                </a:solidFill>
              </a:rPr>
              <a:t>");</a:t>
            </a:r>
          </a:p>
          <a:p>
            <a:r>
              <a:rPr lang="de-DE" dirty="0">
                <a:solidFill>
                  <a:srgbClr val="00B050"/>
                </a:solidFill>
              </a:rPr>
              <a:t>                        }</a:t>
            </a:r>
          </a:p>
          <a:p>
            <a:r>
              <a:rPr lang="de-DE" dirty="0">
                <a:solidFill>
                  <a:srgbClr val="00B050"/>
                </a:solidFill>
              </a:rPr>
              <a:t>            }</a:t>
            </a:r>
          </a:p>
          <a:p>
            <a:r>
              <a:rPr lang="de-DE" dirty="0"/>
              <a:t>     </a:t>
            </a:r>
            <a:r>
              <a:rPr lang="de-DE" dirty="0">
                <a:solidFill>
                  <a:srgbClr val="00B0F0"/>
                </a:solidFill>
              </a:rPr>
              <a:t>       </a:t>
            </a:r>
            <a:r>
              <a:rPr lang="de-DE" b="1" dirty="0" err="1">
                <a:solidFill>
                  <a:srgbClr val="00B0F0"/>
                </a:solidFill>
              </a:rPr>
              <a:t>public</a:t>
            </a:r>
            <a:r>
              <a:rPr lang="de-DE" dirty="0">
                <a:solidFill>
                  <a:srgbClr val="00B0F0"/>
                </a:solidFill>
              </a:rPr>
              <a:t> </a:t>
            </a:r>
            <a:r>
              <a:rPr lang="de-DE" b="1" dirty="0" err="1">
                <a:solidFill>
                  <a:srgbClr val="00B0F0"/>
                </a:solidFill>
              </a:rPr>
              <a:t>static</a:t>
            </a:r>
            <a:r>
              <a:rPr lang="de-DE" dirty="0">
                <a:solidFill>
                  <a:srgbClr val="00B0F0"/>
                </a:solidFill>
              </a:rPr>
              <a:t> </a:t>
            </a:r>
            <a:r>
              <a:rPr lang="de-DE" b="1" dirty="0" err="1">
                <a:solidFill>
                  <a:srgbClr val="00B0F0"/>
                </a:solidFill>
              </a:rPr>
              <a:t>void</a:t>
            </a:r>
            <a:r>
              <a:rPr lang="de-DE" dirty="0">
                <a:solidFill>
                  <a:srgbClr val="00B0F0"/>
                </a:solidFill>
              </a:rPr>
              <a:t> </a:t>
            </a:r>
            <a:r>
              <a:rPr lang="de-DE" dirty="0" err="1">
                <a:solidFill>
                  <a:srgbClr val="00B0F0"/>
                </a:solidFill>
              </a:rPr>
              <a:t>main</a:t>
            </a:r>
            <a:r>
              <a:rPr lang="de-DE" dirty="0">
                <a:solidFill>
                  <a:srgbClr val="00B0F0"/>
                </a:solidFill>
              </a:rPr>
              <a:t>(String[] </a:t>
            </a:r>
            <a:r>
              <a:rPr lang="de-DE" dirty="0" err="1">
                <a:solidFill>
                  <a:srgbClr val="00B0F0"/>
                </a:solidFill>
              </a:rPr>
              <a:t>args</a:t>
            </a:r>
            <a:r>
              <a:rPr lang="de-DE" dirty="0">
                <a:solidFill>
                  <a:srgbClr val="00B0F0"/>
                </a:solidFill>
              </a:rPr>
              <a:t>) {</a:t>
            </a:r>
          </a:p>
          <a:p>
            <a:r>
              <a:rPr lang="de-DE" dirty="0">
                <a:solidFill>
                  <a:srgbClr val="00B0F0"/>
                </a:solidFill>
              </a:rPr>
              <a:t>                        </a:t>
            </a:r>
            <a:r>
              <a:rPr lang="de-DE" dirty="0" err="1">
                <a:solidFill>
                  <a:srgbClr val="00B0F0"/>
                </a:solidFill>
              </a:rPr>
              <a:t>ThrowInJava</a:t>
            </a:r>
            <a:r>
              <a:rPr lang="de-DE" dirty="0">
                <a:solidFill>
                  <a:srgbClr val="00B0F0"/>
                </a:solidFill>
              </a:rPr>
              <a:t> </a:t>
            </a:r>
            <a:r>
              <a:rPr lang="de-DE" dirty="0" err="1">
                <a:solidFill>
                  <a:srgbClr val="00B0F0"/>
                </a:solidFill>
              </a:rPr>
              <a:t>obj</a:t>
            </a:r>
            <a:r>
              <a:rPr lang="de-DE" dirty="0">
                <a:solidFill>
                  <a:srgbClr val="00B0F0"/>
                </a:solidFill>
              </a:rPr>
              <a:t> = </a:t>
            </a:r>
            <a:r>
              <a:rPr lang="de-DE" b="1" dirty="0" err="1">
                <a:solidFill>
                  <a:srgbClr val="00B0F0"/>
                </a:solidFill>
              </a:rPr>
              <a:t>new</a:t>
            </a:r>
            <a:r>
              <a:rPr lang="de-DE" dirty="0">
                <a:solidFill>
                  <a:srgbClr val="00B0F0"/>
                </a:solidFill>
              </a:rPr>
              <a:t> </a:t>
            </a:r>
            <a:r>
              <a:rPr lang="de-DE" dirty="0" err="1">
                <a:solidFill>
                  <a:srgbClr val="00B0F0"/>
                </a:solidFill>
              </a:rPr>
              <a:t>ThrowInJava</a:t>
            </a:r>
            <a:r>
              <a:rPr lang="de-DE" dirty="0">
                <a:solidFill>
                  <a:srgbClr val="00B0F0"/>
                </a:solidFill>
              </a:rPr>
              <a:t>();</a:t>
            </a:r>
          </a:p>
          <a:p>
            <a:r>
              <a:rPr lang="de-DE" dirty="0">
                <a:solidFill>
                  <a:srgbClr val="00B0F0"/>
                </a:solidFill>
              </a:rPr>
              <a:t>                        </a:t>
            </a:r>
            <a:r>
              <a:rPr lang="de-DE" dirty="0" err="1">
                <a:solidFill>
                  <a:srgbClr val="00B0F0"/>
                </a:solidFill>
              </a:rPr>
              <a:t>obj.validateAge</a:t>
            </a:r>
            <a:r>
              <a:rPr lang="de-DE" dirty="0">
                <a:solidFill>
                  <a:srgbClr val="00B0F0"/>
                </a:solidFill>
              </a:rPr>
              <a:t>(17);</a:t>
            </a:r>
          </a:p>
          <a:p>
            <a:r>
              <a:rPr lang="de-DE" dirty="0">
                <a:solidFill>
                  <a:srgbClr val="00B0F0"/>
                </a:solidFill>
              </a:rPr>
              <a:t>            </a:t>
            </a:r>
            <a:r>
              <a:rPr lang="de-DE" dirty="0" smtClean="0">
                <a:solidFill>
                  <a:srgbClr val="00B0F0"/>
                </a:solidFill>
              </a:rPr>
              <a:t>}</a:t>
            </a:r>
            <a:endParaRPr lang="de-DE" dirty="0">
              <a:solidFill>
                <a:srgbClr val="00B0F0"/>
              </a:solidFill>
            </a:endParaRPr>
          </a:p>
          <a:p>
            <a:r>
              <a:rPr lang="de-DE" dirty="0"/>
              <a:t>}</a:t>
            </a:r>
          </a:p>
          <a:p>
            <a:endParaRPr lang="en-US" dirty="0"/>
          </a:p>
        </p:txBody>
      </p:sp>
      <p:sp>
        <p:nvSpPr>
          <p:cNvPr id="5" name="TextBox 4"/>
          <p:cNvSpPr txBox="1"/>
          <p:nvPr/>
        </p:nvSpPr>
        <p:spPr>
          <a:xfrm>
            <a:off x="804673" y="5522976"/>
            <a:ext cx="8721618" cy="1477328"/>
          </a:xfrm>
          <a:prstGeom prst="rect">
            <a:avLst/>
          </a:prstGeom>
          <a:noFill/>
        </p:spPr>
        <p:txBody>
          <a:bodyPr wrap="none" rtlCol="0">
            <a:spAutoFit/>
          </a:bodyPr>
          <a:lstStyle/>
          <a:p>
            <a:r>
              <a:rPr lang="en-US" b="1" dirty="0"/>
              <a:t>output:</a:t>
            </a:r>
          </a:p>
          <a:p>
            <a:r>
              <a:rPr lang="en-US" dirty="0"/>
              <a:t>Exception in thread "main" </a:t>
            </a:r>
            <a:r>
              <a:rPr lang="en-US" u="sng" dirty="0" err="1"/>
              <a:t>java.lang.ArithmeticException</a:t>
            </a:r>
            <a:r>
              <a:rPr lang="en-US" dirty="0"/>
              <a:t>: person age is not valid for voting</a:t>
            </a:r>
          </a:p>
          <a:p>
            <a:r>
              <a:rPr lang="en-US" dirty="0"/>
              <a:t>            at </a:t>
            </a:r>
            <a:r>
              <a:rPr lang="en-US" dirty="0" err="1"/>
              <a:t>ThrowInJava.validateAge</a:t>
            </a:r>
            <a:r>
              <a:rPr lang="en-US" dirty="0"/>
              <a:t>(</a:t>
            </a:r>
            <a:r>
              <a:rPr lang="en-US" u="sng" dirty="0"/>
              <a:t>ThrowInJava.java:6</a:t>
            </a:r>
            <a:r>
              <a:rPr lang="en-US" dirty="0"/>
              <a:t>)</a:t>
            </a:r>
          </a:p>
          <a:p>
            <a:r>
              <a:rPr lang="en-US" dirty="0"/>
              <a:t>            at </a:t>
            </a:r>
            <a:r>
              <a:rPr lang="en-US" dirty="0" err="1"/>
              <a:t>ThrowInJava.main</a:t>
            </a:r>
            <a:r>
              <a:rPr lang="en-US" dirty="0"/>
              <a:t>(</a:t>
            </a:r>
            <a:r>
              <a:rPr lang="en-US" u="sng" dirty="0"/>
              <a:t>ThrowInJava.java:15</a:t>
            </a:r>
            <a:r>
              <a:rPr lang="en-US" dirty="0"/>
              <a:t>)</a:t>
            </a:r>
          </a:p>
          <a:p>
            <a:endParaRPr lang="en-US" dirty="0"/>
          </a:p>
        </p:txBody>
      </p:sp>
    </p:spTree>
    <p:extLst>
      <p:ext uri="{BB962C8B-B14F-4D97-AF65-F5344CB8AC3E}">
        <p14:creationId xmlns:p14="http://schemas.microsoft.com/office/powerpoint/2010/main" val="13324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3300" y="342900"/>
            <a:ext cx="9969500"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What is Variable and Data Type:</a:t>
            </a:r>
          </a:p>
          <a:p>
            <a:r>
              <a:rPr lang="en-US" b="1" dirty="0" smtClean="0"/>
              <a:t>Variable: </a:t>
            </a:r>
            <a:r>
              <a:rPr lang="en-US" dirty="0" smtClean="0"/>
              <a:t>Reserve area in memory (</a:t>
            </a:r>
            <a:r>
              <a:rPr lang="en-US" b="1" dirty="0" err="1"/>
              <a:t>int</a:t>
            </a:r>
            <a:r>
              <a:rPr lang="en-US" dirty="0"/>
              <a:t> data=50</a:t>
            </a:r>
            <a:r>
              <a:rPr lang="en-US" dirty="0" smtClean="0"/>
              <a:t>;)</a:t>
            </a:r>
          </a:p>
          <a:p>
            <a:pPr marL="285750" indent="-285750">
              <a:buFont typeface="Arial" charset="0"/>
              <a:buChar char="•"/>
            </a:pPr>
            <a:r>
              <a:rPr lang="en-US" dirty="0"/>
              <a:t>local variable</a:t>
            </a:r>
          </a:p>
          <a:p>
            <a:pPr marL="285750" indent="-285750">
              <a:buFont typeface="Arial" charset="0"/>
              <a:buChar char="•"/>
            </a:pPr>
            <a:r>
              <a:rPr lang="en-US" dirty="0"/>
              <a:t>instance variable</a:t>
            </a:r>
          </a:p>
          <a:p>
            <a:pPr marL="285750" indent="-285750">
              <a:buFont typeface="Arial" charset="0"/>
              <a:buChar char="•"/>
            </a:pPr>
            <a:r>
              <a:rPr lang="en-US" dirty="0"/>
              <a:t>static variable</a:t>
            </a:r>
          </a:p>
          <a:p>
            <a:endParaRPr lang="en-US" dirty="0" smtClean="0"/>
          </a:p>
          <a:p>
            <a:r>
              <a:rPr lang="en-US" dirty="0">
                <a:solidFill>
                  <a:srgbClr val="00B050"/>
                </a:solidFill>
              </a:rPr>
              <a:t>public class Test </a:t>
            </a:r>
            <a:r>
              <a:rPr lang="en-US" dirty="0" smtClean="0">
                <a:solidFill>
                  <a:srgbClr val="00B050"/>
                </a:solidFill>
              </a:rPr>
              <a:t>{</a:t>
            </a:r>
          </a:p>
          <a:p>
            <a:endParaRPr lang="en-US" dirty="0">
              <a:solidFill>
                <a:srgbClr val="00B050"/>
              </a:solidFill>
            </a:endParaRPr>
          </a:p>
          <a:p>
            <a:r>
              <a:rPr lang="en-US" dirty="0" smtClean="0">
                <a:solidFill>
                  <a:srgbClr val="00B050"/>
                </a:solidFill>
              </a:rPr>
              <a:t>   </a:t>
            </a:r>
            <a:r>
              <a:rPr lang="en-US" dirty="0" err="1" smtClean="0">
                <a:solidFill>
                  <a:srgbClr val="00B050"/>
                </a:solidFill>
              </a:rPr>
              <a:t>int</a:t>
            </a:r>
            <a:r>
              <a:rPr lang="en-US" dirty="0" smtClean="0">
                <a:solidFill>
                  <a:srgbClr val="00B050"/>
                </a:solidFill>
              </a:rPr>
              <a:t> k = 90; </a:t>
            </a:r>
            <a:r>
              <a:rPr lang="en-US" dirty="0">
                <a:solidFill>
                  <a:srgbClr val="00B050"/>
                </a:solidFill>
              </a:rPr>
              <a:t>// instance variable</a:t>
            </a:r>
          </a:p>
          <a:p>
            <a:r>
              <a:rPr lang="en-US" dirty="0" smtClean="0">
                <a:solidFill>
                  <a:srgbClr val="00B050"/>
                </a:solidFill>
              </a:rPr>
              <a:t>   static </a:t>
            </a:r>
            <a:r>
              <a:rPr lang="en-US" dirty="0" err="1">
                <a:solidFill>
                  <a:srgbClr val="00B050"/>
                </a:solidFill>
              </a:rPr>
              <a:t>int</a:t>
            </a:r>
            <a:r>
              <a:rPr lang="en-US" dirty="0">
                <a:solidFill>
                  <a:srgbClr val="00B050"/>
                </a:solidFill>
              </a:rPr>
              <a:t> </a:t>
            </a:r>
            <a:r>
              <a:rPr lang="en-US" dirty="0" smtClean="0">
                <a:solidFill>
                  <a:srgbClr val="00B050"/>
                </a:solidFill>
              </a:rPr>
              <a:t>l = </a:t>
            </a:r>
            <a:r>
              <a:rPr lang="en-US" dirty="0">
                <a:solidFill>
                  <a:srgbClr val="00B050"/>
                </a:solidFill>
              </a:rPr>
              <a:t>20; //static </a:t>
            </a:r>
            <a:r>
              <a:rPr lang="en-US" dirty="0" smtClean="0">
                <a:solidFill>
                  <a:srgbClr val="00B050"/>
                </a:solidFill>
              </a:rPr>
              <a:t>variable</a:t>
            </a:r>
          </a:p>
          <a:p>
            <a:endParaRPr lang="en-US" dirty="0">
              <a:solidFill>
                <a:srgbClr val="00B050"/>
              </a:solidFill>
            </a:endParaRPr>
          </a:p>
          <a:p>
            <a:r>
              <a:rPr lang="en-US" dirty="0" smtClean="0">
                <a:solidFill>
                  <a:srgbClr val="00B050"/>
                </a:solidFill>
              </a:rPr>
              <a:t>   public </a:t>
            </a:r>
            <a:r>
              <a:rPr lang="en-US" dirty="0">
                <a:solidFill>
                  <a:srgbClr val="00B050"/>
                </a:solidFill>
              </a:rPr>
              <a:t>void </a:t>
            </a:r>
            <a:r>
              <a:rPr lang="en-US" dirty="0" err="1">
                <a:solidFill>
                  <a:srgbClr val="00B050"/>
                </a:solidFill>
              </a:rPr>
              <a:t>testLogin</a:t>
            </a:r>
            <a:r>
              <a:rPr lang="en-US" dirty="0">
                <a:solidFill>
                  <a:srgbClr val="00B050"/>
                </a:solidFill>
              </a:rPr>
              <a:t>(</a:t>
            </a:r>
            <a:r>
              <a:rPr lang="en-US" dirty="0" err="1">
                <a:solidFill>
                  <a:srgbClr val="00B050"/>
                </a:solidFill>
              </a:rPr>
              <a:t>int</a:t>
            </a:r>
            <a:r>
              <a:rPr lang="en-US" dirty="0">
                <a:solidFill>
                  <a:srgbClr val="00B050"/>
                </a:solidFill>
              </a:rPr>
              <a:t> a){</a:t>
            </a:r>
          </a:p>
          <a:p>
            <a:r>
              <a:rPr lang="en-US" dirty="0" smtClean="0">
                <a:solidFill>
                  <a:srgbClr val="00B050"/>
                </a:solidFill>
              </a:rPr>
              <a:t>   </a:t>
            </a:r>
            <a:r>
              <a:rPr lang="en-US" dirty="0" err="1" smtClean="0">
                <a:solidFill>
                  <a:srgbClr val="00B050"/>
                </a:solidFill>
              </a:rPr>
              <a:t>int</a:t>
            </a:r>
            <a:r>
              <a:rPr lang="en-US" dirty="0" smtClean="0">
                <a:solidFill>
                  <a:srgbClr val="00B050"/>
                </a:solidFill>
              </a:rPr>
              <a:t> </a:t>
            </a:r>
            <a:r>
              <a:rPr lang="en-US" u="sng" dirty="0">
                <a:solidFill>
                  <a:srgbClr val="00B050"/>
                </a:solidFill>
              </a:rPr>
              <a:t>p</a:t>
            </a:r>
            <a:r>
              <a:rPr lang="en-US" dirty="0">
                <a:solidFill>
                  <a:srgbClr val="00B050"/>
                </a:solidFill>
              </a:rPr>
              <a:t> = 90; // local variable</a:t>
            </a:r>
          </a:p>
          <a:p>
            <a:r>
              <a:rPr lang="en-US" dirty="0">
                <a:solidFill>
                  <a:srgbClr val="00B050"/>
                </a:solidFill>
              </a:rPr>
              <a:t>}</a:t>
            </a:r>
          </a:p>
          <a:p>
            <a:r>
              <a:rPr lang="en-US" dirty="0" smtClean="0"/>
              <a:t> </a:t>
            </a:r>
          </a:p>
          <a:p>
            <a:r>
              <a:rPr lang="en-US" b="1" dirty="0" smtClean="0"/>
              <a:t>Data Type: </a:t>
            </a:r>
            <a:r>
              <a:rPr lang="en-US" dirty="0" smtClean="0"/>
              <a:t>Data </a:t>
            </a:r>
            <a:r>
              <a:rPr lang="en-US" dirty="0"/>
              <a:t>types represent the different values to be stored in the variable. In java, there are two types of data types:</a:t>
            </a:r>
          </a:p>
          <a:p>
            <a:pPr marL="285750" indent="-285750">
              <a:buFont typeface="Arial" charset="0"/>
              <a:buChar char="•"/>
            </a:pPr>
            <a:r>
              <a:rPr lang="en-US" dirty="0"/>
              <a:t>Primitive data types</a:t>
            </a:r>
          </a:p>
          <a:p>
            <a:pPr marL="285750" indent="-285750">
              <a:buFont typeface="Arial" charset="0"/>
              <a:buChar char="•"/>
            </a:pPr>
            <a:r>
              <a:rPr lang="en-US" dirty="0"/>
              <a:t>Non-primitive data types</a:t>
            </a:r>
          </a:p>
          <a:p>
            <a:endParaRPr lang="en-US" dirty="0" smtClean="0"/>
          </a:p>
        </p:txBody>
      </p:sp>
      <p:sp>
        <p:nvSpPr>
          <p:cNvPr id="2" name="TextBox 1"/>
          <p:cNvSpPr txBox="1"/>
          <p:nvPr/>
        </p:nvSpPr>
        <p:spPr>
          <a:xfrm>
            <a:off x="5937504" y="623011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555102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9" y="292608"/>
            <a:ext cx="11009375" cy="4801314"/>
          </a:xfrm>
          <a:prstGeom prst="rect">
            <a:avLst/>
          </a:prstGeom>
          <a:noFill/>
        </p:spPr>
        <p:txBody>
          <a:bodyPr wrap="square" rtlCol="0">
            <a:spAutoFit/>
          </a:bodyPr>
          <a:lstStyle/>
          <a:p>
            <a:r>
              <a:rPr lang="en-US" b="1" u="sng" dirty="0"/>
              <a:t>Throws Keyword in </a:t>
            </a:r>
            <a:r>
              <a:rPr lang="en-US" b="1" u="sng" dirty="0" smtClean="0"/>
              <a:t>Java</a:t>
            </a:r>
            <a:endParaRPr lang="en-US" dirty="0"/>
          </a:p>
          <a:p>
            <a:pPr lvl="1"/>
            <a:r>
              <a:rPr lang="en-US" dirty="0"/>
              <a:t>The Throws keyword is used in method declaration, in order to explicitly specify the exceptions that a particular method might throw. When a method declaration has one or more exceptions defined using throws clause then the method-call must handle all the defined exceptions</a:t>
            </a:r>
            <a:r>
              <a:rPr lang="en-US" dirty="0" smtClean="0"/>
              <a:t>.</a:t>
            </a:r>
            <a:endParaRPr lang="en-US" dirty="0"/>
          </a:p>
          <a:p>
            <a:r>
              <a:rPr lang="en-US" b="1" dirty="0"/>
              <a:t>public</a:t>
            </a:r>
            <a:r>
              <a:rPr lang="en-US" dirty="0"/>
              <a:t> </a:t>
            </a:r>
            <a:r>
              <a:rPr lang="en-US" b="1" dirty="0"/>
              <a:t>class</a:t>
            </a:r>
            <a:r>
              <a:rPr lang="en-US" dirty="0"/>
              <a:t> </a:t>
            </a:r>
            <a:r>
              <a:rPr lang="en-US" dirty="0" err="1"/>
              <a:t>ThrowsInJava</a:t>
            </a:r>
            <a:r>
              <a:rPr lang="en-US" dirty="0"/>
              <a:t> </a:t>
            </a:r>
            <a:r>
              <a:rPr lang="en-US" dirty="0" smtClean="0"/>
              <a:t>{</a:t>
            </a:r>
            <a:endParaRPr lang="en-US" dirty="0"/>
          </a:p>
          <a:p>
            <a:r>
              <a:rPr lang="en-US" dirty="0"/>
              <a:t>         </a:t>
            </a:r>
            <a:r>
              <a:rPr lang="en-US" b="1" dirty="0"/>
              <a:t>public</a:t>
            </a:r>
            <a:r>
              <a:rPr lang="en-US" dirty="0"/>
              <a:t> </a:t>
            </a:r>
            <a:r>
              <a:rPr lang="en-US" b="1" dirty="0"/>
              <a:t>void</a:t>
            </a:r>
            <a:r>
              <a:rPr lang="en-US" dirty="0"/>
              <a:t> </a:t>
            </a:r>
            <a:r>
              <a:rPr lang="en-US" dirty="0" err="1"/>
              <a:t>validateAge</a:t>
            </a:r>
            <a:r>
              <a:rPr lang="en-US" dirty="0"/>
              <a:t>(</a:t>
            </a:r>
            <a:r>
              <a:rPr lang="en-US" b="1" dirty="0" err="1"/>
              <a:t>int</a:t>
            </a:r>
            <a:r>
              <a:rPr lang="en-US" dirty="0"/>
              <a:t> age) </a:t>
            </a:r>
            <a:r>
              <a:rPr lang="en-US" b="1" dirty="0"/>
              <a:t>throws</a:t>
            </a:r>
            <a:r>
              <a:rPr lang="en-US" dirty="0"/>
              <a:t> </a:t>
            </a:r>
            <a:r>
              <a:rPr lang="en-US" dirty="0" err="1"/>
              <a:t>ArithmeticException</a:t>
            </a:r>
            <a:r>
              <a:rPr lang="en-US" dirty="0"/>
              <a:t>{</a:t>
            </a:r>
          </a:p>
          <a:p>
            <a:r>
              <a:rPr lang="en-US" dirty="0"/>
              <a:t>                  </a:t>
            </a:r>
            <a:r>
              <a:rPr lang="en-US" b="1" dirty="0"/>
              <a:t>if</a:t>
            </a:r>
            <a:r>
              <a:rPr lang="en-US" dirty="0"/>
              <a:t>(age&lt;18){</a:t>
            </a:r>
          </a:p>
          <a:p>
            <a:r>
              <a:rPr lang="en-US" dirty="0"/>
              <a:t>                           </a:t>
            </a:r>
            <a:r>
              <a:rPr lang="en-US" b="1" dirty="0"/>
              <a:t>throw</a:t>
            </a:r>
            <a:r>
              <a:rPr lang="en-US" dirty="0"/>
              <a:t> </a:t>
            </a:r>
            <a:r>
              <a:rPr lang="en-US" b="1" dirty="0"/>
              <a:t>new</a:t>
            </a:r>
            <a:r>
              <a:rPr lang="en-US" dirty="0"/>
              <a:t> </a:t>
            </a:r>
            <a:r>
              <a:rPr lang="en-US" dirty="0" err="1"/>
              <a:t>ArithmeticException</a:t>
            </a:r>
            <a:r>
              <a:rPr lang="en-US" dirty="0"/>
              <a:t>("person age is not valid for voting");</a:t>
            </a:r>
          </a:p>
          <a:p>
            <a:r>
              <a:rPr lang="en-US" dirty="0"/>
              <a:t>                  }</a:t>
            </a:r>
          </a:p>
          <a:p>
            <a:r>
              <a:rPr lang="en-US" dirty="0"/>
              <a:t>                  </a:t>
            </a:r>
            <a:r>
              <a:rPr lang="en-US" b="1" dirty="0"/>
              <a:t>else</a:t>
            </a:r>
            <a:r>
              <a:rPr lang="en-US" dirty="0"/>
              <a:t>{</a:t>
            </a:r>
          </a:p>
          <a:p>
            <a:r>
              <a:rPr lang="en-US" dirty="0"/>
              <a:t>                           </a:t>
            </a:r>
            <a:r>
              <a:rPr lang="en-US" dirty="0" err="1"/>
              <a:t>System.</a:t>
            </a:r>
            <a:r>
              <a:rPr lang="en-US" b="1" i="1" dirty="0" err="1"/>
              <a:t>out</a:t>
            </a:r>
            <a:r>
              <a:rPr lang="en-US" dirty="0" err="1"/>
              <a:t>.println</a:t>
            </a:r>
            <a:r>
              <a:rPr lang="en-US" dirty="0"/>
              <a:t>("person is valid for voting");</a:t>
            </a:r>
          </a:p>
          <a:p>
            <a:r>
              <a:rPr lang="en-US" dirty="0"/>
              <a:t>                  }</a:t>
            </a:r>
          </a:p>
          <a:p>
            <a:r>
              <a:rPr lang="en-US" dirty="0"/>
              <a:t>         }</a:t>
            </a:r>
          </a:p>
          <a:p>
            <a:r>
              <a:rPr lang="en-US" dirty="0" smtClean="0"/>
              <a:t>}</a:t>
            </a:r>
            <a:endParaRPr lang="en-US" dirty="0"/>
          </a:p>
          <a:p>
            <a:r>
              <a:rPr lang="en-US" dirty="0"/>
              <a:t>The above example it will throws </a:t>
            </a:r>
            <a:r>
              <a:rPr lang="en-US" dirty="0" err="1"/>
              <a:t>ArithmeticException</a:t>
            </a:r>
            <a:r>
              <a:rPr lang="en-US" dirty="0"/>
              <a:t> so that whenever we call this method from any class, it will force us to handle the exception</a:t>
            </a:r>
          </a:p>
          <a:p>
            <a:endParaRPr lang="en-US" dirty="0"/>
          </a:p>
        </p:txBody>
      </p:sp>
    </p:spTree>
    <p:extLst>
      <p:ext uri="{BB962C8B-B14F-4D97-AF65-F5344CB8AC3E}">
        <p14:creationId xmlns:p14="http://schemas.microsoft.com/office/powerpoint/2010/main" val="62705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712" y="0"/>
            <a:ext cx="10610212" cy="5909310"/>
          </a:xfrm>
          <a:prstGeom prst="rect">
            <a:avLst/>
          </a:prstGeom>
          <a:noFill/>
        </p:spPr>
        <p:txBody>
          <a:bodyPr wrap="none" rtlCol="0">
            <a:spAutoFit/>
          </a:bodyPr>
          <a:lstStyle/>
          <a:p>
            <a:r>
              <a:rPr lang="en-US" b="1" u="sng" dirty="0"/>
              <a:t>Finally block in Java</a:t>
            </a:r>
            <a:r>
              <a:rPr lang="en-US" b="1" u="sng" dirty="0" smtClean="0"/>
              <a:t>:</a:t>
            </a:r>
            <a:endParaRPr lang="en-US" dirty="0"/>
          </a:p>
          <a:p>
            <a:pPr lvl="1"/>
            <a:r>
              <a:rPr lang="en-US" dirty="0"/>
              <a:t>Java Finally blocked will always get executed whether we have handled the exception or not</a:t>
            </a:r>
            <a:r>
              <a:rPr lang="en-US" dirty="0" smtClean="0"/>
              <a:t>.</a:t>
            </a:r>
            <a:endParaRPr lang="en-US" dirty="0"/>
          </a:p>
          <a:p>
            <a:pPr lvl="1"/>
            <a:r>
              <a:rPr lang="en-US" dirty="0"/>
              <a:t>In This example we are not handling </a:t>
            </a:r>
            <a:r>
              <a:rPr lang="en-US" dirty="0" err="1"/>
              <a:t>ArithmeticException</a:t>
            </a:r>
            <a:r>
              <a:rPr lang="en-US" dirty="0"/>
              <a:t> in catch block, still finally block will get executed</a:t>
            </a:r>
            <a:r>
              <a:rPr lang="en-US" dirty="0" smtClean="0"/>
              <a:t>.</a:t>
            </a:r>
            <a:endParaRPr lang="en-US" dirty="0"/>
          </a:p>
          <a:p>
            <a:pPr lvl="1"/>
            <a:r>
              <a:rPr lang="en-US" dirty="0"/>
              <a:t>Finally blocked is used to execute important code like closing DB connection, closing file connection</a:t>
            </a:r>
            <a:r>
              <a:rPr lang="en-US" dirty="0" smtClean="0"/>
              <a:t>.</a:t>
            </a:r>
            <a:endParaRPr lang="en-US" dirty="0"/>
          </a:p>
          <a:p>
            <a:r>
              <a:rPr lang="en-US" b="1" dirty="0"/>
              <a:t>public</a:t>
            </a:r>
            <a:r>
              <a:rPr lang="en-US" dirty="0"/>
              <a:t> </a:t>
            </a:r>
            <a:r>
              <a:rPr lang="en-US" b="1" dirty="0"/>
              <a:t>class</a:t>
            </a:r>
            <a:r>
              <a:rPr lang="en-US" dirty="0"/>
              <a:t> </a:t>
            </a:r>
            <a:r>
              <a:rPr lang="en-US" dirty="0" err="1"/>
              <a:t>ThrowInJava</a:t>
            </a:r>
            <a:r>
              <a:rPr lang="en-US" dirty="0"/>
              <a:t> </a:t>
            </a:r>
            <a:r>
              <a:rPr lang="en-US" dirty="0" smtClean="0"/>
              <a:t>{</a:t>
            </a:r>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a:t>
            </a:r>
            <a:r>
              <a:rPr lang="en-US" u="sng" dirty="0" err="1"/>
              <a:t>i</a:t>
            </a:r>
            <a:r>
              <a:rPr lang="en-US" dirty="0"/>
              <a:t> = 9/0;</a:t>
            </a:r>
          </a:p>
          <a:p>
            <a:pPr lvl="1"/>
            <a:r>
              <a:rPr lang="en-US" dirty="0"/>
              <a:t>            } </a:t>
            </a:r>
            <a:r>
              <a:rPr lang="en-US" b="1" dirty="0"/>
              <a:t>catch</a:t>
            </a:r>
            <a:r>
              <a:rPr lang="en-US" dirty="0"/>
              <a:t> (</a:t>
            </a:r>
            <a:r>
              <a:rPr lang="en-US" dirty="0" err="1"/>
              <a:t>NullPointerException</a:t>
            </a:r>
            <a:r>
              <a:rPr lang="en-US" dirty="0"/>
              <a:t> e) {</a:t>
            </a:r>
          </a:p>
          <a:p>
            <a:pPr lvl="1"/>
            <a:r>
              <a:rPr lang="en-US" dirty="0"/>
              <a:t>                        </a:t>
            </a:r>
            <a:r>
              <a:rPr lang="en-US" dirty="0" err="1"/>
              <a:t>e.printStackTrace</a:t>
            </a:r>
            <a:r>
              <a:rPr lang="en-US" dirty="0"/>
              <a:t>();</a:t>
            </a:r>
          </a:p>
          <a:p>
            <a:pPr lvl="1"/>
            <a:r>
              <a:rPr lang="en-US" dirty="0"/>
              <a:t>            }</a:t>
            </a:r>
          </a:p>
          <a:p>
            <a:pPr lvl="1"/>
            <a:r>
              <a:rPr lang="en-US" dirty="0"/>
              <a:t>            </a:t>
            </a:r>
            <a:r>
              <a:rPr lang="en-US" b="1" dirty="0"/>
              <a:t>finally</a:t>
            </a:r>
            <a:r>
              <a:rPr lang="en-US" dirty="0"/>
              <a:t>{</a:t>
            </a:r>
          </a:p>
          <a:p>
            <a:pPr lvl="1"/>
            <a:r>
              <a:rPr lang="en-US" dirty="0"/>
              <a:t>                        </a:t>
            </a:r>
            <a:r>
              <a:rPr lang="en-US" dirty="0" err="1"/>
              <a:t>System.</a:t>
            </a:r>
            <a:r>
              <a:rPr lang="en-US" b="1" i="1" dirty="0" err="1"/>
              <a:t>out</a:t>
            </a:r>
            <a:r>
              <a:rPr lang="en-US" dirty="0" err="1"/>
              <a:t>.println</a:t>
            </a:r>
            <a:r>
              <a:rPr lang="en-US" dirty="0"/>
              <a:t>(" I am finally"</a:t>
            </a:r>
            <a:r>
              <a:rPr lang="en-US" u="sng" dirty="0"/>
              <a:t>);</a:t>
            </a:r>
            <a:endParaRPr lang="en-US" dirty="0"/>
          </a:p>
          <a:p>
            <a:pPr lvl="1"/>
            <a:r>
              <a:rPr lang="en-US" dirty="0"/>
              <a:t>            </a:t>
            </a:r>
            <a:r>
              <a:rPr lang="en-US" dirty="0" smtClean="0"/>
              <a:t>}}</a:t>
            </a:r>
            <a:endParaRPr lang="en-US" dirty="0"/>
          </a:p>
          <a:p>
            <a:r>
              <a:rPr lang="en-US" dirty="0" smtClean="0"/>
              <a:t>}</a:t>
            </a:r>
            <a:r>
              <a:rPr lang="en-US" dirty="0"/>
              <a:t/>
            </a:r>
            <a:br>
              <a:rPr lang="en-US" dirty="0"/>
            </a:br>
            <a:endParaRPr lang="en-US" dirty="0"/>
          </a:p>
          <a:p>
            <a:r>
              <a:rPr lang="en-US" b="1" dirty="0"/>
              <a:t>Output</a:t>
            </a:r>
            <a:endParaRPr lang="en-US" dirty="0"/>
          </a:p>
          <a:p>
            <a:r>
              <a:rPr lang="en-US" u="sng" dirty="0" err="1"/>
              <a:t>java.lang.ArithmeticException</a:t>
            </a:r>
            <a:r>
              <a:rPr lang="en-US" dirty="0"/>
              <a:t>: / by zero</a:t>
            </a:r>
          </a:p>
          <a:p>
            <a:r>
              <a:rPr lang="en-US" dirty="0"/>
              <a:t> I am finally</a:t>
            </a:r>
          </a:p>
          <a:p>
            <a:r>
              <a:rPr lang="en-US" dirty="0"/>
              <a:t>            at </a:t>
            </a:r>
            <a:r>
              <a:rPr lang="en-US" dirty="0" err="1"/>
              <a:t>ThrowInJava.main</a:t>
            </a:r>
            <a:r>
              <a:rPr lang="en-US" dirty="0"/>
              <a:t>(</a:t>
            </a:r>
            <a:r>
              <a:rPr lang="en-US" u="sng" dirty="0"/>
              <a:t>ThrowInJava.java:6</a:t>
            </a:r>
            <a:r>
              <a:rPr lang="en-US" dirty="0"/>
              <a:t>)</a:t>
            </a:r>
          </a:p>
          <a:p>
            <a:endParaRPr lang="en-US" dirty="0"/>
          </a:p>
        </p:txBody>
      </p:sp>
      <p:sp>
        <p:nvSpPr>
          <p:cNvPr id="5" name="TextBox 4"/>
          <p:cNvSpPr txBox="1"/>
          <p:nvPr/>
        </p:nvSpPr>
        <p:spPr>
          <a:xfrm>
            <a:off x="568514" y="5666053"/>
            <a:ext cx="10960608" cy="1200329"/>
          </a:xfrm>
          <a:prstGeom prst="rect">
            <a:avLst/>
          </a:prstGeom>
          <a:noFill/>
        </p:spPr>
        <p:txBody>
          <a:bodyPr wrap="square" rtlCol="0">
            <a:spAutoFit/>
          </a:bodyPr>
          <a:lstStyle/>
          <a:p>
            <a:r>
              <a:rPr lang="en-US" dirty="0"/>
              <a:t>Q: Is finally blocked will get executed, if we have return statement in try block.</a:t>
            </a:r>
          </a:p>
          <a:p>
            <a:r>
              <a:rPr lang="en-US" b="1" dirty="0"/>
              <a:t>Answer: - Yes (In general Return statement will be the last line of code after that compile will be returned from method or block).</a:t>
            </a:r>
            <a:endParaRPr lang="en-US" dirty="0"/>
          </a:p>
          <a:p>
            <a:endParaRPr lang="en-US" dirty="0"/>
          </a:p>
        </p:txBody>
      </p:sp>
    </p:spTree>
    <p:extLst>
      <p:ext uri="{BB962C8B-B14F-4D97-AF65-F5344CB8AC3E}">
        <p14:creationId xmlns:p14="http://schemas.microsoft.com/office/powerpoint/2010/main" val="66076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096" y="231648"/>
            <a:ext cx="11058144" cy="7294305"/>
          </a:xfrm>
          <a:prstGeom prst="rect">
            <a:avLst/>
          </a:prstGeom>
          <a:noFill/>
        </p:spPr>
        <p:txBody>
          <a:bodyPr wrap="square" rtlCol="0">
            <a:spAutoFit/>
          </a:bodyPr>
          <a:lstStyle/>
          <a:p>
            <a:r>
              <a:rPr lang="en-US" b="1" dirty="0"/>
              <a:t>Collection Framework:</a:t>
            </a:r>
            <a:endParaRPr lang="en-US" dirty="0"/>
          </a:p>
          <a:p>
            <a:r>
              <a:rPr lang="en-US" dirty="0"/>
              <a:t>The Java collections framework (JCF) is a set of classes and interfaces that implement commonly reusable collection data structures.</a:t>
            </a:r>
          </a:p>
          <a:p>
            <a:r>
              <a:rPr lang="en-US" dirty="0"/>
              <a:t>Collection framework allow us to manipulate and store group of object.</a:t>
            </a:r>
          </a:p>
          <a:p>
            <a:r>
              <a:rPr lang="en-US" dirty="0"/>
              <a:t>Collection Interface and classes are present in </a:t>
            </a:r>
            <a:r>
              <a:rPr lang="en-US" b="1" dirty="0" err="1"/>
              <a:t>Java.utill</a:t>
            </a:r>
            <a:r>
              <a:rPr lang="en-US" b="1" dirty="0"/>
              <a:t> </a:t>
            </a:r>
            <a:r>
              <a:rPr lang="en-US" dirty="0"/>
              <a:t>package</a:t>
            </a:r>
            <a:r>
              <a:rPr lang="en-US" dirty="0" smtClean="0"/>
              <a:t>.</a:t>
            </a:r>
            <a:endParaRPr lang="en-US" dirty="0"/>
          </a:p>
          <a:p>
            <a:r>
              <a:rPr lang="en-US" b="1" u="sng" dirty="0"/>
              <a:t>Here Interfaces </a:t>
            </a:r>
            <a:r>
              <a:rPr lang="en-US" b="1" u="sng" dirty="0" smtClean="0"/>
              <a:t>are</a:t>
            </a:r>
            <a:endParaRPr lang="en-US" dirty="0"/>
          </a:p>
          <a:p>
            <a:r>
              <a:rPr lang="en-US" dirty="0"/>
              <a:t>·      </a:t>
            </a:r>
            <a:r>
              <a:rPr lang="en-US" dirty="0" err="1"/>
              <a:t>Iterable</a:t>
            </a:r>
            <a:endParaRPr lang="en-US" dirty="0"/>
          </a:p>
          <a:p>
            <a:r>
              <a:rPr lang="en-US" dirty="0"/>
              <a:t>·      Collection</a:t>
            </a:r>
          </a:p>
          <a:p>
            <a:r>
              <a:rPr lang="en-US" dirty="0"/>
              <a:t>·      Set</a:t>
            </a:r>
          </a:p>
          <a:p>
            <a:r>
              <a:rPr lang="en-US" dirty="0"/>
              <a:t>·      Map</a:t>
            </a:r>
          </a:p>
          <a:p>
            <a:r>
              <a:rPr lang="en-US" dirty="0"/>
              <a:t>·      List</a:t>
            </a:r>
          </a:p>
          <a:p>
            <a:r>
              <a:rPr lang="en-US" dirty="0"/>
              <a:t>·      </a:t>
            </a:r>
            <a:r>
              <a:rPr lang="en-US" dirty="0" smtClean="0"/>
              <a:t>Queue</a:t>
            </a:r>
            <a:r>
              <a:rPr lang="en-US" b="1" dirty="0"/>
              <a:t/>
            </a:r>
            <a:br>
              <a:rPr lang="en-US" b="1" dirty="0"/>
            </a:br>
            <a:r>
              <a:rPr lang="en-US" b="1" u="sng" dirty="0"/>
              <a:t>Remaining all are class</a:t>
            </a:r>
            <a:endParaRPr lang="en-US" dirty="0"/>
          </a:p>
          <a:p>
            <a:pPr marL="742950" lvl="1" indent="-285750">
              <a:buFont typeface="Arial" charset="0"/>
              <a:buChar char="•"/>
            </a:pPr>
            <a:r>
              <a:rPr lang="en-US" dirty="0"/>
              <a:t>Hash Map</a:t>
            </a:r>
          </a:p>
          <a:p>
            <a:pPr marL="742950" lvl="1" indent="-285750">
              <a:buFont typeface="Arial" charset="0"/>
              <a:buChar char="•"/>
            </a:pPr>
            <a:r>
              <a:rPr lang="en-US" dirty="0"/>
              <a:t>Linked Hash Map</a:t>
            </a:r>
          </a:p>
          <a:p>
            <a:pPr marL="742950" lvl="1" indent="-285750">
              <a:buFont typeface="Arial" charset="0"/>
              <a:buChar char="•"/>
            </a:pPr>
            <a:r>
              <a:rPr lang="en-US" dirty="0"/>
              <a:t>Tree Map</a:t>
            </a:r>
          </a:p>
          <a:p>
            <a:pPr marL="742950" lvl="1" indent="-285750">
              <a:buFont typeface="Arial" charset="0"/>
              <a:buChar char="•"/>
            </a:pPr>
            <a:r>
              <a:rPr lang="en-US" dirty="0"/>
              <a:t>Hash Map</a:t>
            </a:r>
          </a:p>
          <a:p>
            <a:pPr marL="742950" lvl="1" indent="-285750">
              <a:buFont typeface="Arial" charset="0"/>
              <a:buChar char="•"/>
            </a:pPr>
            <a:r>
              <a:rPr lang="en-US" dirty="0"/>
              <a:t>Linked Hash Map</a:t>
            </a:r>
          </a:p>
          <a:p>
            <a:pPr marL="742950" lvl="1" indent="-285750">
              <a:buFont typeface="Arial" charset="0"/>
              <a:buChar char="•"/>
            </a:pPr>
            <a:r>
              <a:rPr lang="en-US" dirty="0"/>
              <a:t>Tree Map</a:t>
            </a:r>
          </a:p>
          <a:p>
            <a:pPr marL="742950" lvl="1" indent="-285750">
              <a:buFont typeface="Arial" charset="0"/>
              <a:buChar char="•"/>
            </a:pPr>
            <a:r>
              <a:rPr lang="en-US" dirty="0"/>
              <a:t>Array List</a:t>
            </a:r>
          </a:p>
          <a:p>
            <a:pPr marL="742950" lvl="1" indent="-285750">
              <a:buFont typeface="Arial" charset="0"/>
              <a:buChar char="•"/>
            </a:pPr>
            <a:r>
              <a:rPr lang="en-US" dirty="0"/>
              <a:t>Linked List</a:t>
            </a:r>
          </a:p>
          <a:p>
            <a:pPr marL="742950" lvl="1" indent="-285750">
              <a:buFont typeface="Arial" charset="0"/>
              <a:buChar char="•"/>
            </a:pPr>
            <a:r>
              <a:rPr lang="en-US" dirty="0"/>
              <a:t>Vector</a:t>
            </a:r>
          </a:p>
          <a:p>
            <a:pPr marL="742950" lvl="1" indent="-285750">
              <a:buFont typeface="Arial" charset="0"/>
              <a:buChar char="•"/>
            </a:pPr>
            <a:r>
              <a:rPr lang="en-US" dirty="0"/>
              <a:t>Priority Queue</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54768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8274" y="440944"/>
            <a:ext cx="8953500" cy="5537200"/>
          </a:xfrm>
          <a:prstGeom prst="rect">
            <a:avLst/>
          </a:prstGeom>
        </p:spPr>
      </p:pic>
    </p:spTree>
    <p:extLst>
      <p:ext uri="{BB962C8B-B14F-4D97-AF65-F5344CB8AC3E}">
        <p14:creationId xmlns:p14="http://schemas.microsoft.com/office/powerpoint/2010/main" val="1020779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207264"/>
            <a:ext cx="11272573" cy="3693319"/>
          </a:xfrm>
          <a:prstGeom prst="rect">
            <a:avLst/>
          </a:prstGeom>
          <a:noFill/>
        </p:spPr>
        <p:txBody>
          <a:bodyPr wrap="none" rtlCol="0">
            <a:spAutoFit/>
          </a:bodyPr>
          <a:lstStyle/>
          <a:p>
            <a:r>
              <a:rPr lang="en-US" b="1" u="sng" dirty="0"/>
              <a:t>Array List: </a:t>
            </a:r>
            <a:r>
              <a:rPr lang="en-US" b="1" u="sng" dirty="0" smtClean="0"/>
              <a:t>-</a:t>
            </a:r>
            <a:endParaRPr lang="en-US" dirty="0"/>
          </a:p>
          <a:p>
            <a:r>
              <a:rPr lang="en-US" dirty="0"/>
              <a:t>Array List is class in Java. It allows us to store multiple objects</a:t>
            </a:r>
            <a:r>
              <a:rPr lang="en-US" dirty="0" smtClean="0"/>
              <a:t>.</a:t>
            </a:r>
            <a:endParaRPr lang="en-US" dirty="0"/>
          </a:p>
          <a:p>
            <a:r>
              <a:rPr lang="en-US" b="1" dirty="0"/>
              <a:t>Points to Note: </a:t>
            </a:r>
            <a:r>
              <a:rPr lang="en-US" b="1" dirty="0" smtClean="0"/>
              <a:t>-</a:t>
            </a:r>
            <a:endParaRPr lang="en-US" dirty="0"/>
          </a:p>
          <a:p>
            <a:r>
              <a:rPr lang="en-US" dirty="0"/>
              <a:t>·      Array list is dynamic array, which means it will grow and shrink automatically.</a:t>
            </a:r>
          </a:p>
          <a:p>
            <a:r>
              <a:rPr lang="en-US" dirty="0"/>
              <a:t>·      Array list allows us to store duplicate elements.</a:t>
            </a:r>
          </a:p>
          <a:p>
            <a:r>
              <a:rPr lang="en-US" dirty="0"/>
              <a:t>·      Array list store data based on index.</a:t>
            </a:r>
          </a:p>
          <a:p>
            <a:r>
              <a:rPr lang="en-US" dirty="0"/>
              <a:t>·      Array list internally usages array.</a:t>
            </a:r>
          </a:p>
          <a:p>
            <a:r>
              <a:rPr lang="en-US" dirty="0"/>
              <a:t>·      Array list maintains insertion order.</a:t>
            </a:r>
          </a:p>
          <a:p>
            <a:r>
              <a:rPr lang="en-US" dirty="0"/>
              <a:t>·      Array list are not thread safe (not synchronized).</a:t>
            </a:r>
          </a:p>
          <a:p>
            <a:r>
              <a:rPr lang="en-US" dirty="0"/>
              <a:t>·      Manipulation is slow because a lot of shifting needs to be occurred if any    element is removed from the Array list.</a:t>
            </a:r>
          </a:p>
          <a:p>
            <a:r>
              <a:rPr lang="en-US" dirty="0"/>
              <a:t>·      Retrievals is fast in Array list.</a:t>
            </a:r>
          </a:p>
          <a:p>
            <a:r>
              <a:rPr lang="en-US" dirty="0"/>
              <a:t>·      Array list allows us to store any kind of data.</a:t>
            </a:r>
          </a:p>
          <a:p>
            <a:endParaRPr lang="en-US" dirty="0"/>
          </a:p>
        </p:txBody>
      </p:sp>
      <p:sp>
        <p:nvSpPr>
          <p:cNvPr id="5" name="TextBox 4"/>
          <p:cNvSpPr txBox="1"/>
          <p:nvPr/>
        </p:nvSpPr>
        <p:spPr>
          <a:xfrm>
            <a:off x="353568" y="3645408"/>
            <a:ext cx="11228832" cy="2585323"/>
          </a:xfrm>
          <a:prstGeom prst="rect">
            <a:avLst/>
          </a:prstGeom>
          <a:noFill/>
        </p:spPr>
        <p:txBody>
          <a:bodyPr wrap="square" rtlCol="0">
            <a:spAutoFit/>
          </a:bodyPr>
          <a:lstStyle/>
          <a:p>
            <a:r>
              <a:rPr lang="en-US" b="1" u="sng" dirty="0"/>
              <a:t>Arrays </a:t>
            </a:r>
            <a:r>
              <a:rPr lang="en-US" b="1" u="sng"/>
              <a:t>List </a:t>
            </a:r>
            <a:r>
              <a:rPr lang="en-US" b="1" u="sng" smtClean="0"/>
              <a:t>Methods</a:t>
            </a:r>
            <a:endParaRPr lang="en-US" dirty="0"/>
          </a:p>
          <a:p>
            <a:r>
              <a:rPr lang="en-US" dirty="0"/>
              <a:t>·      </a:t>
            </a:r>
            <a:r>
              <a:rPr lang="en-US" b="1" dirty="0"/>
              <a:t>void add(</a:t>
            </a:r>
            <a:r>
              <a:rPr lang="en-US" b="1" dirty="0" err="1"/>
              <a:t>int</a:t>
            </a:r>
            <a:r>
              <a:rPr lang="en-US" b="1" dirty="0"/>
              <a:t> index, Object element)   </a:t>
            </a:r>
            <a:r>
              <a:rPr lang="en-US" dirty="0"/>
              <a:t>It is used to insert the specified element at the specified position index in a list.</a:t>
            </a:r>
          </a:p>
          <a:p>
            <a:r>
              <a:rPr lang="en-US" dirty="0"/>
              <a:t>·      </a:t>
            </a:r>
            <a:r>
              <a:rPr lang="en-US" b="1" dirty="0" err="1"/>
              <a:t>boolean</a:t>
            </a:r>
            <a:r>
              <a:rPr lang="en-US" b="1" dirty="0"/>
              <a:t> </a:t>
            </a:r>
            <a:r>
              <a:rPr lang="en-US" b="1" dirty="0" err="1"/>
              <a:t>addAll</a:t>
            </a:r>
            <a:r>
              <a:rPr lang="en-US" b="1" dirty="0"/>
              <a:t>(Collection c)     </a:t>
            </a:r>
            <a:r>
              <a:rPr lang="en-US" dirty="0"/>
              <a:t>It is used to append all of the elements in the specified collection to the end of this list, in the order that they are returned by the specified collection's iterator.</a:t>
            </a:r>
          </a:p>
          <a:p>
            <a:r>
              <a:rPr lang="en-US" dirty="0"/>
              <a:t>·      </a:t>
            </a:r>
            <a:r>
              <a:rPr lang="en-US" b="1" dirty="0"/>
              <a:t>void clear()  </a:t>
            </a:r>
            <a:r>
              <a:rPr lang="en-US" dirty="0"/>
              <a:t>It is used to remove all of the elements from this list.</a:t>
            </a:r>
          </a:p>
          <a:p>
            <a:r>
              <a:rPr lang="en-US" dirty="0"/>
              <a:t>·      </a:t>
            </a:r>
            <a:r>
              <a:rPr lang="en-US" b="1" dirty="0" err="1"/>
              <a:t>int</a:t>
            </a:r>
            <a:r>
              <a:rPr lang="en-US" b="1" dirty="0"/>
              <a:t> </a:t>
            </a:r>
            <a:r>
              <a:rPr lang="en-US" b="1" dirty="0" err="1"/>
              <a:t>lastIndexOf</a:t>
            </a:r>
            <a:r>
              <a:rPr lang="en-US" b="1" dirty="0"/>
              <a:t>(Object o)            </a:t>
            </a:r>
            <a:r>
              <a:rPr lang="en-US" dirty="0"/>
              <a:t>It is used to return the index in this list of the last occurrence of the specified element, or -1 if the list does not contain this element.</a:t>
            </a:r>
          </a:p>
          <a:p>
            <a:endParaRPr lang="en-US" dirty="0"/>
          </a:p>
        </p:txBody>
      </p:sp>
    </p:spTree>
    <p:extLst>
      <p:ext uri="{BB962C8B-B14F-4D97-AF65-F5344CB8AC3E}">
        <p14:creationId xmlns:p14="http://schemas.microsoft.com/office/powerpoint/2010/main" val="147409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609" y="121920"/>
            <a:ext cx="10887456" cy="3139321"/>
          </a:xfrm>
          <a:prstGeom prst="rect">
            <a:avLst/>
          </a:prstGeom>
          <a:noFill/>
        </p:spPr>
        <p:txBody>
          <a:bodyPr wrap="square" rtlCol="0">
            <a:spAutoFit/>
          </a:bodyPr>
          <a:lstStyle/>
          <a:p>
            <a:r>
              <a:rPr lang="en-US" dirty="0"/>
              <a:t>·      </a:t>
            </a:r>
            <a:r>
              <a:rPr lang="en-US" b="1" dirty="0"/>
              <a:t>Object[] </a:t>
            </a:r>
            <a:r>
              <a:rPr lang="en-US" b="1" dirty="0" err="1"/>
              <a:t>toArray</a:t>
            </a:r>
            <a:r>
              <a:rPr lang="en-US" b="1" dirty="0"/>
              <a:t>() </a:t>
            </a:r>
            <a:r>
              <a:rPr lang="en-US" dirty="0"/>
              <a:t>It is used to return an array containing all of the elements in this list in the correct order.</a:t>
            </a:r>
          </a:p>
          <a:p>
            <a:r>
              <a:rPr lang="en-US" dirty="0"/>
              <a:t>·      </a:t>
            </a:r>
            <a:r>
              <a:rPr lang="en-US" b="1" dirty="0"/>
              <a:t>Object[] </a:t>
            </a:r>
            <a:r>
              <a:rPr lang="en-US" b="1" dirty="0" err="1"/>
              <a:t>toArray</a:t>
            </a:r>
            <a:r>
              <a:rPr lang="en-US" b="1" dirty="0"/>
              <a:t>(Object[] a)</a:t>
            </a:r>
            <a:r>
              <a:rPr lang="en-US" dirty="0"/>
              <a:t>     It is used to return an array containing all of the elements in this list in the correct order.</a:t>
            </a:r>
          </a:p>
          <a:p>
            <a:r>
              <a:rPr lang="en-US" dirty="0"/>
              <a:t>·      </a:t>
            </a:r>
            <a:r>
              <a:rPr lang="en-US" b="1" dirty="0" err="1"/>
              <a:t>boolean</a:t>
            </a:r>
            <a:r>
              <a:rPr lang="en-US" b="1" dirty="0"/>
              <a:t> add(Object o)</a:t>
            </a:r>
            <a:r>
              <a:rPr lang="en-US" dirty="0"/>
              <a:t>    It is used to append the specified element to the end of a list.</a:t>
            </a:r>
          </a:p>
          <a:p>
            <a:r>
              <a:rPr lang="en-US" dirty="0"/>
              <a:t>·      </a:t>
            </a:r>
            <a:r>
              <a:rPr lang="en-US" b="1" dirty="0" err="1"/>
              <a:t>boolean</a:t>
            </a:r>
            <a:r>
              <a:rPr lang="en-US" b="1" dirty="0"/>
              <a:t> </a:t>
            </a:r>
            <a:r>
              <a:rPr lang="en-US" b="1" dirty="0" err="1"/>
              <a:t>addAll</a:t>
            </a:r>
            <a:r>
              <a:rPr lang="en-US" b="1" dirty="0"/>
              <a:t>(</a:t>
            </a:r>
            <a:r>
              <a:rPr lang="en-US" b="1" dirty="0" err="1"/>
              <a:t>int</a:t>
            </a:r>
            <a:r>
              <a:rPr lang="en-US" b="1" dirty="0"/>
              <a:t> index, Collection c)          </a:t>
            </a:r>
            <a:r>
              <a:rPr lang="en-US" dirty="0"/>
              <a:t>It is used to insert all of the elements in the specified collection into this list, starting at the specified position.</a:t>
            </a:r>
          </a:p>
          <a:p>
            <a:r>
              <a:rPr lang="en-US" dirty="0"/>
              <a:t>·      </a:t>
            </a:r>
            <a:r>
              <a:rPr lang="en-US" b="1" dirty="0"/>
              <a:t>Object clone()         </a:t>
            </a:r>
            <a:r>
              <a:rPr lang="en-US" dirty="0"/>
              <a:t>It is used to return a shallow copy of an </a:t>
            </a:r>
            <a:r>
              <a:rPr lang="en-US" dirty="0" err="1"/>
              <a:t>ArrayList</a:t>
            </a:r>
            <a:r>
              <a:rPr lang="en-US" dirty="0"/>
              <a:t>.</a:t>
            </a:r>
          </a:p>
          <a:p>
            <a:r>
              <a:rPr lang="en-US" dirty="0"/>
              <a:t>·      </a:t>
            </a:r>
            <a:r>
              <a:rPr lang="en-US" b="1" dirty="0" err="1"/>
              <a:t>int</a:t>
            </a:r>
            <a:r>
              <a:rPr lang="en-US" b="1" dirty="0"/>
              <a:t> </a:t>
            </a:r>
            <a:r>
              <a:rPr lang="en-US" b="1" dirty="0" err="1"/>
              <a:t>indexOf</a:t>
            </a:r>
            <a:r>
              <a:rPr lang="en-US" b="1" dirty="0"/>
              <a:t>(Object o)       </a:t>
            </a:r>
            <a:r>
              <a:rPr lang="en-US" dirty="0"/>
              <a:t>It is used to return the index in this list of the first occurrence of the specified element, or -1 if the List does not contain this element.</a:t>
            </a:r>
          </a:p>
          <a:p>
            <a:r>
              <a:rPr lang="en-US" dirty="0"/>
              <a:t>·      </a:t>
            </a:r>
            <a:r>
              <a:rPr lang="en-US" b="1" dirty="0"/>
              <a:t>void </a:t>
            </a:r>
            <a:r>
              <a:rPr lang="en-US" b="1" dirty="0" err="1"/>
              <a:t>trimToSize</a:t>
            </a:r>
            <a:r>
              <a:rPr lang="en-US" b="1" dirty="0"/>
              <a:t>()   </a:t>
            </a:r>
            <a:r>
              <a:rPr lang="en-US" dirty="0"/>
              <a:t>It is used to trim the capacity of this </a:t>
            </a:r>
            <a:r>
              <a:rPr lang="en-US" dirty="0" err="1"/>
              <a:t>ArrayList</a:t>
            </a:r>
            <a:r>
              <a:rPr lang="en-US" dirty="0"/>
              <a:t> instance to be the list's current size.</a:t>
            </a:r>
          </a:p>
          <a:p>
            <a:endParaRPr lang="en-US" dirty="0"/>
          </a:p>
        </p:txBody>
      </p:sp>
      <p:sp>
        <p:nvSpPr>
          <p:cNvPr id="5" name="TextBox 4"/>
          <p:cNvSpPr txBox="1"/>
          <p:nvPr/>
        </p:nvSpPr>
        <p:spPr>
          <a:xfrm>
            <a:off x="390144" y="3072384"/>
            <a:ext cx="4488023" cy="3970318"/>
          </a:xfrm>
          <a:prstGeom prst="rect">
            <a:avLst/>
          </a:prstGeom>
          <a:noFill/>
        </p:spPr>
        <p:txBody>
          <a:bodyPr wrap="none" rtlCol="0">
            <a:spAutoFit/>
          </a:bodyPr>
          <a:lstStyle/>
          <a:p>
            <a:r>
              <a:rPr lang="pl-PL" b="1" u="sng" dirty="0" err="1" smtClean="0"/>
              <a:t>Array</a:t>
            </a:r>
            <a:r>
              <a:rPr lang="pl-PL" b="1" u="sng" dirty="0" smtClean="0"/>
              <a:t> </a:t>
            </a:r>
            <a:r>
              <a:rPr lang="pl-PL" b="1" u="sng" dirty="0"/>
              <a:t>list </a:t>
            </a:r>
            <a:r>
              <a:rPr lang="pl-PL" b="1" u="sng" dirty="0" err="1"/>
              <a:t>Example</a:t>
            </a:r>
            <a:r>
              <a:rPr lang="pl-PL" b="1" u="sng" dirty="0" smtClean="0"/>
              <a:t>:</a:t>
            </a:r>
            <a:endParaRPr lang="pl-PL" dirty="0"/>
          </a:p>
          <a:p>
            <a:r>
              <a:rPr lang="pl-PL" dirty="0"/>
              <a:t>      In </a:t>
            </a:r>
            <a:r>
              <a:rPr lang="pl-PL" dirty="0" err="1"/>
              <a:t>this</a:t>
            </a:r>
            <a:r>
              <a:rPr lang="pl-PL" dirty="0"/>
              <a:t> </a:t>
            </a:r>
            <a:r>
              <a:rPr lang="pl-PL" dirty="0" err="1"/>
              <a:t>example</a:t>
            </a:r>
            <a:r>
              <a:rPr lang="pl-PL" dirty="0"/>
              <a:t> we </a:t>
            </a:r>
            <a:r>
              <a:rPr lang="pl-PL" dirty="0" err="1"/>
              <a:t>can</a:t>
            </a:r>
            <a:r>
              <a:rPr lang="pl-PL" dirty="0"/>
              <a:t> </a:t>
            </a:r>
            <a:r>
              <a:rPr lang="pl-PL" dirty="0" err="1"/>
              <a:t>store</a:t>
            </a:r>
            <a:r>
              <a:rPr lang="pl-PL" dirty="0"/>
              <a:t> </a:t>
            </a:r>
            <a:r>
              <a:rPr lang="pl-PL" dirty="0" err="1"/>
              <a:t>any</a:t>
            </a:r>
            <a:r>
              <a:rPr lang="pl-PL" dirty="0"/>
              <a:t> data </a:t>
            </a:r>
            <a:r>
              <a:rPr lang="pl-PL" dirty="0" err="1" smtClean="0"/>
              <a:t>type</a:t>
            </a:r>
            <a:endParaRPr lang="pl-PL" dirty="0"/>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u="sng" dirty="0" err="1"/>
              <a:t>ArrayList</a:t>
            </a:r>
            <a:r>
              <a:rPr lang="pl-PL" dirty="0"/>
              <a:t>();</a:t>
            </a:r>
          </a:p>
          <a:p>
            <a:r>
              <a:rPr lang="pl-PL" dirty="0"/>
              <a:t>                        </a:t>
            </a:r>
            <a:r>
              <a:rPr lang="pl-PL" u="sng" dirty="0" err="1"/>
              <a:t>list.add</a:t>
            </a:r>
            <a:r>
              <a:rPr lang="pl-PL" u="sng" dirty="0"/>
              <a:t>(2)</a:t>
            </a:r>
            <a:r>
              <a:rPr lang="pl-PL" dirty="0"/>
              <a:t>;</a:t>
            </a:r>
          </a:p>
          <a:p>
            <a:r>
              <a:rPr lang="pl-PL" dirty="0"/>
              <a:t>                        </a:t>
            </a:r>
            <a:r>
              <a:rPr lang="pl-PL" u="sng" dirty="0" err="1"/>
              <a:t>list.add</a:t>
            </a:r>
            <a:r>
              <a:rPr lang="pl-PL" u="sng" dirty="0"/>
              <a:t>("2")</a:t>
            </a:r>
            <a:r>
              <a:rPr lang="pl-PL" dirty="0"/>
              <a:t>;</a:t>
            </a:r>
          </a:p>
          <a:p>
            <a:r>
              <a:rPr lang="pl-PL" dirty="0"/>
              <a:t>                        </a:t>
            </a:r>
            <a:r>
              <a:rPr lang="pl-PL" u="sng" dirty="0" err="1"/>
              <a:t>list.add</a:t>
            </a:r>
            <a:r>
              <a:rPr lang="pl-PL" u="sng" dirty="0"/>
              <a:t>("test")</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('c')</a:t>
            </a:r>
            <a:r>
              <a:rPr lang="pl-PL" dirty="0"/>
              <a:t>;</a:t>
            </a:r>
          </a:p>
          <a:p>
            <a:r>
              <a:rPr lang="pl-PL" dirty="0"/>
              <a:t>                        </a:t>
            </a:r>
            <a:r>
              <a:rPr lang="pl-PL" u="sng" dirty="0" err="1"/>
              <a:t>list.add</a:t>
            </a:r>
            <a:r>
              <a:rPr lang="pl-PL" u="sng" dirty="0"/>
              <a:t>(9.80)</a:t>
            </a:r>
            <a:r>
              <a:rPr lang="pl-PL" dirty="0"/>
              <a:t>;</a:t>
            </a:r>
          </a:p>
          <a:p>
            <a:r>
              <a:rPr lang="pl-PL" dirty="0"/>
              <a:t>                        </a:t>
            </a:r>
            <a:r>
              <a:rPr lang="pl-PL" dirty="0" err="1"/>
              <a:t>System.</a:t>
            </a:r>
            <a:r>
              <a:rPr lang="pl-PL" b="1" i="1" dirty="0" err="1"/>
              <a:t>out</a:t>
            </a:r>
            <a:r>
              <a:rPr lang="pl-PL" dirty="0" err="1"/>
              <a:t>.println</a:t>
            </a:r>
            <a:r>
              <a:rPr lang="pl-PL" dirty="0"/>
              <a:t>(list</a:t>
            </a:r>
            <a:r>
              <a:rPr lang="pl-PL" dirty="0" smtClean="0"/>
              <a:t>);}}</a:t>
            </a:r>
            <a:endParaRPr lang="pl-PL" dirty="0"/>
          </a:p>
          <a:p>
            <a:endParaRPr lang="en-US" dirty="0"/>
          </a:p>
        </p:txBody>
      </p:sp>
      <p:sp>
        <p:nvSpPr>
          <p:cNvPr id="6" name="TextBox 5"/>
          <p:cNvSpPr txBox="1"/>
          <p:nvPr/>
        </p:nvSpPr>
        <p:spPr>
          <a:xfrm>
            <a:off x="5949696" y="3767328"/>
            <a:ext cx="2568267" cy="923330"/>
          </a:xfrm>
          <a:prstGeom prst="rect">
            <a:avLst/>
          </a:prstGeom>
          <a:noFill/>
        </p:spPr>
        <p:txBody>
          <a:bodyPr wrap="none" rtlCol="0">
            <a:spAutoFit/>
          </a:bodyPr>
          <a:lstStyle/>
          <a:p>
            <a:r>
              <a:rPr lang="pl-PL" b="1" dirty="0"/>
              <a:t>      </a:t>
            </a:r>
            <a:r>
              <a:rPr lang="pl-PL" b="1" dirty="0" err="1" smtClean="0"/>
              <a:t>Output</a:t>
            </a:r>
            <a:r>
              <a:rPr lang="pl-PL" b="1" dirty="0"/>
              <a:t>: -</a:t>
            </a:r>
          </a:p>
          <a:p>
            <a:r>
              <a:rPr lang="pl-PL" dirty="0"/>
              <a:t>      [2, 2, test, </a:t>
            </a:r>
            <a:r>
              <a:rPr lang="pl-PL" dirty="0" err="1"/>
              <a:t>true</a:t>
            </a:r>
            <a:r>
              <a:rPr lang="pl-PL" dirty="0"/>
              <a:t>, c, 9.8]</a:t>
            </a:r>
          </a:p>
          <a:p>
            <a:endParaRPr lang="en-US" dirty="0"/>
          </a:p>
        </p:txBody>
      </p:sp>
    </p:spTree>
    <p:extLst>
      <p:ext uri="{BB962C8B-B14F-4D97-AF65-F5344CB8AC3E}">
        <p14:creationId xmlns:p14="http://schemas.microsoft.com/office/powerpoint/2010/main" val="1063493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136" y="0"/>
            <a:ext cx="7857792" cy="3139321"/>
          </a:xfrm>
          <a:prstGeom prst="rect">
            <a:avLst/>
          </a:prstGeom>
          <a:noFill/>
        </p:spPr>
        <p:txBody>
          <a:bodyPr wrap="none" rtlCol="0">
            <a:spAutoFit/>
          </a:bodyPr>
          <a:lstStyle/>
          <a:p>
            <a:r>
              <a:rPr lang="en-US" b="1" u="sng" dirty="0"/>
              <a:t>Linked List in </a:t>
            </a:r>
            <a:r>
              <a:rPr lang="en-US" b="1" u="sng" dirty="0" smtClean="0"/>
              <a:t>Java</a:t>
            </a:r>
            <a:endParaRPr lang="en-US" dirty="0"/>
          </a:p>
          <a:p>
            <a:r>
              <a:rPr lang="en-US" b="1" dirty="0"/>
              <a:t>Points to Note:</a:t>
            </a:r>
            <a:endParaRPr lang="en-US" dirty="0"/>
          </a:p>
          <a:p>
            <a:r>
              <a:rPr lang="en-US" dirty="0"/>
              <a:t>·      Linked List is class, which will allow us to store and manipulate groups of data.</a:t>
            </a:r>
          </a:p>
          <a:p>
            <a:r>
              <a:rPr lang="en-US" dirty="0"/>
              <a:t>·      It allows us to store duplicate objects</a:t>
            </a:r>
          </a:p>
          <a:p>
            <a:r>
              <a:rPr lang="en-US" dirty="0"/>
              <a:t>·      It will grow dynamically on run time</a:t>
            </a:r>
          </a:p>
          <a:p>
            <a:r>
              <a:rPr lang="en-US" dirty="0"/>
              <a:t>·      It maintains insertion order</a:t>
            </a:r>
          </a:p>
          <a:p>
            <a:r>
              <a:rPr lang="en-US" dirty="0"/>
              <a:t>·      It is not thread safe (non synchronized)</a:t>
            </a:r>
          </a:p>
          <a:p>
            <a:r>
              <a:rPr lang="en-US" dirty="0"/>
              <a:t>·      It usages node to store the data.</a:t>
            </a:r>
          </a:p>
          <a:p>
            <a:r>
              <a:rPr lang="en-US" dirty="0"/>
              <a:t>·      Data retrieval is slow in linked list.</a:t>
            </a:r>
          </a:p>
          <a:p>
            <a:r>
              <a:rPr lang="en-US" dirty="0"/>
              <a:t>·      Manipulation is fast, due to no shifting operation happens.</a:t>
            </a:r>
          </a:p>
          <a:p>
            <a:endParaRPr lang="en-US" dirty="0"/>
          </a:p>
        </p:txBody>
      </p:sp>
      <p:sp>
        <p:nvSpPr>
          <p:cNvPr id="5" name="TextBox 4"/>
          <p:cNvSpPr txBox="1"/>
          <p:nvPr/>
        </p:nvSpPr>
        <p:spPr>
          <a:xfrm>
            <a:off x="707136" y="2791968"/>
            <a:ext cx="4399731" cy="3970318"/>
          </a:xfrm>
          <a:prstGeom prst="rect">
            <a:avLst/>
          </a:prstGeom>
          <a:noFill/>
        </p:spPr>
        <p:txBody>
          <a:bodyPr wrap="none" rtlCol="0">
            <a:spAutoFit/>
          </a:bodyPr>
          <a:lstStyle/>
          <a:p>
            <a:r>
              <a:rPr lang="pl-PL" b="1" dirty="0"/>
              <a:t>In </a:t>
            </a:r>
            <a:r>
              <a:rPr lang="pl-PL" b="1" dirty="0" err="1"/>
              <a:t>this</a:t>
            </a:r>
            <a:r>
              <a:rPr lang="pl-PL" b="1" dirty="0"/>
              <a:t> </a:t>
            </a:r>
            <a:r>
              <a:rPr lang="pl-PL" b="1" dirty="0" err="1"/>
              <a:t>example</a:t>
            </a:r>
            <a:r>
              <a:rPr lang="pl-PL" b="1" dirty="0"/>
              <a:t> we </a:t>
            </a:r>
            <a:r>
              <a:rPr lang="pl-PL" b="1" dirty="0" err="1"/>
              <a:t>can</a:t>
            </a:r>
            <a:r>
              <a:rPr lang="pl-PL" b="1" dirty="0"/>
              <a:t> </a:t>
            </a:r>
            <a:r>
              <a:rPr lang="pl-PL" b="1" dirty="0" err="1"/>
              <a:t>store</a:t>
            </a:r>
            <a:r>
              <a:rPr lang="pl-PL" b="1" dirty="0"/>
              <a:t> </a:t>
            </a:r>
            <a:r>
              <a:rPr lang="pl-PL" b="1" dirty="0" err="1"/>
              <a:t>all</a:t>
            </a:r>
            <a:r>
              <a:rPr lang="pl-PL" b="1" dirty="0"/>
              <a:t> </a:t>
            </a:r>
            <a:r>
              <a:rPr lang="pl-PL" b="1" dirty="0" err="1"/>
              <a:t>objects</a:t>
            </a:r>
            <a:r>
              <a:rPr lang="pl-PL" b="1" dirty="0"/>
              <a:t> </a:t>
            </a:r>
            <a:r>
              <a:rPr lang="pl-PL" b="1" dirty="0" err="1" smtClean="0"/>
              <a:t>type</a:t>
            </a:r>
            <a:endParaRPr lang="pl-PL" b="1" dirty="0"/>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dirty="0" err="1"/>
              <a:t>LinkedList</a:t>
            </a:r>
            <a:r>
              <a:rPr lang="pl-PL" dirty="0"/>
              <a:t>&lt;&gt;();</a:t>
            </a:r>
          </a:p>
          <a:p>
            <a:r>
              <a:rPr lang="pl-PL" dirty="0"/>
              <a:t>                        </a:t>
            </a:r>
            <a:r>
              <a:rPr lang="pl-PL" u="sng" dirty="0" err="1"/>
              <a:t>list.add</a:t>
            </a:r>
            <a:r>
              <a:rPr lang="pl-PL" u="sng" dirty="0"/>
              <a:t>(1)</a:t>
            </a:r>
            <a:r>
              <a:rPr lang="pl-PL" dirty="0"/>
              <a:t>;</a:t>
            </a:r>
          </a:p>
          <a:p>
            <a:r>
              <a:rPr lang="pl-PL" dirty="0"/>
              <a:t>                        </a:t>
            </a:r>
            <a:r>
              <a:rPr lang="pl-PL" u="sng" dirty="0" err="1"/>
              <a:t>list.add</a:t>
            </a:r>
            <a:r>
              <a:rPr lang="pl-PL" u="sng" dirty="0"/>
              <a:t>(10.990)</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("6")</a:t>
            </a:r>
            <a:r>
              <a:rPr lang="pl-PL" dirty="0"/>
              <a:t>;</a:t>
            </a:r>
          </a:p>
          <a:p>
            <a:r>
              <a:rPr lang="pl-PL" dirty="0"/>
              <a:t>                        </a:t>
            </a:r>
            <a:r>
              <a:rPr lang="pl-PL" u="sng" dirty="0" err="1"/>
              <a:t>list.add</a:t>
            </a:r>
            <a:r>
              <a:rPr lang="pl-PL" u="sng" dirty="0"/>
              <a:t>("Test")</a:t>
            </a:r>
            <a:r>
              <a:rPr lang="pl-PL" dirty="0"/>
              <a:t>;                 </a:t>
            </a:r>
          </a:p>
          <a:p>
            <a:r>
              <a:rPr lang="pl-PL" dirty="0"/>
              <a:t>                        </a:t>
            </a:r>
            <a:r>
              <a:rPr lang="pl-PL" dirty="0" err="1"/>
              <a:t>System.</a:t>
            </a:r>
            <a:r>
              <a:rPr lang="pl-PL" b="1" i="1" dirty="0" err="1"/>
              <a:t>out</a:t>
            </a:r>
            <a:r>
              <a:rPr lang="pl-PL" dirty="0" err="1"/>
              <a:t>.println</a:t>
            </a:r>
            <a:r>
              <a:rPr lang="pl-PL" dirty="0"/>
              <a:t>(list);</a:t>
            </a:r>
          </a:p>
          <a:p>
            <a:r>
              <a:rPr lang="pl-PL" dirty="0"/>
              <a:t>        }</a:t>
            </a:r>
            <a:r>
              <a:rPr lang="pl-PL" dirty="0" smtClean="0"/>
              <a:t>}</a:t>
            </a:r>
            <a:endParaRPr lang="pl-PL" dirty="0"/>
          </a:p>
          <a:p>
            <a:r>
              <a:rPr lang="pl-PL" dirty="0"/>
              <a:t>// </a:t>
            </a:r>
            <a:r>
              <a:rPr lang="pl-PL" dirty="0" err="1"/>
              <a:t>Output</a:t>
            </a:r>
            <a:r>
              <a:rPr lang="pl-PL" dirty="0"/>
              <a:t>: -[1, 10.99, </a:t>
            </a:r>
            <a:r>
              <a:rPr lang="pl-PL" dirty="0" err="1"/>
              <a:t>true</a:t>
            </a:r>
            <a:r>
              <a:rPr lang="pl-PL" dirty="0"/>
              <a:t>, 6, Test]</a:t>
            </a:r>
          </a:p>
          <a:p>
            <a:endParaRPr lang="en-US" dirty="0"/>
          </a:p>
        </p:txBody>
      </p:sp>
    </p:spTree>
    <p:extLst>
      <p:ext uri="{BB962C8B-B14F-4D97-AF65-F5344CB8AC3E}">
        <p14:creationId xmlns:p14="http://schemas.microsoft.com/office/powerpoint/2010/main" val="872995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97611417"/>
              </p:ext>
            </p:extLst>
          </p:nvPr>
        </p:nvGraphicFramePr>
        <p:xfrm>
          <a:off x="1893824" y="901859"/>
          <a:ext cx="7177024" cy="3877405"/>
        </p:xfrm>
        <a:graphic>
          <a:graphicData uri="http://schemas.openxmlformats.org/drawingml/2006/table">
            <a:tbl>
              <a:tblPr/>
              <a:tblGrid>
                <a:gridCol w="3633369"/>
                <a:gridCol w="3543655"/>
              </a:tblGrid>
              <a:tr h="266055">
                <a:tc>
                  <a:txBody>
                    <a:bodyPr/>
                    <a:lstStyle/>
                    <a:p>
                      <a:pPr fontAlgn="b"/>
                      <a:r>
                        <a:rPr lang="en-US" sz="1400" b="1" i="0" u="none" strike="noStrike">
                          <a:solidFill>
                            <a:srgbClr val="000000"/>
                          </a:solidFill>
                          <a:effectLst/>
                          <a:latin typeface="Calibri" charset="0"/>
                        </a:rPr>
                        <a:t>ArrayList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fontAlgn="b"/>
                      <a:r>
                        <a:rPr lang="en-US" sz="1400" b="1" i="0" u="none" strike="noStrike">
                          <a:solidFill>
                            <a:srgbClr val="000000"/>
                          </a:solidFill>
                          <a:effectLst/>
                          <a:latin typeface="Calibri" charset="0"/>
                        </a:rPr>
                        <a:t>LinkedList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712748">
                <a:tc>
                  <a:txBody>
                    <a:bodyPr/>
                    <a:lstStyle/>
                    <a:p>
                      <a:pPr fontAlgn="b"/>
                      <a:r>
                        <a:rPr lang="en-US" sz="1400" b="1" i="0" u="none" strike="noStrike">
                          <a:solidFill>
                            <a:srgbClr val="000000"/>
                          </a:solidFill>
                          <a:effectLst/>
                          <a:latin typeface="Calibri" charset="0"/>
                        </a:rPr>
                        <a:t>1) ArrayList internally uses dynamic array to store the elements.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a:solidFill>
                            <a:srgbClr val="000000"/>
                          </a:solidFill>
                          <a:effectLst/>
                          <a:latin typeface="Calibri" charset="0"/>
                        </a:rPr>
                        <a:t>LinkedList internally uses doubly linked list to store the elements.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494">
                <a:tc>
                  <a:txBody>
                    <a:bodyPr/>
                    <a:lstStyle/>
                    <a:p>
                      <a:pPr fontAlgn="b"/>
                      <a:r>
                        <a:rPr lang="en-US" sz="1400" b="1" i="0" u="none" strike="noStrike" dirty="0">
                          <a:solidFill>
                            <a:srgbClr val="000000"/>
                          </a:solidFill>
                          <a:effectLst/>
                          <a:latin typeface="Calibri" charset="0"/>
                        </a:rPr>
                        <a:t>2) Manipulation with </a:t>
                      </a:r>
                      <a:r>
                        <a:rPr lang="en-US" sz="1400" b="1" i="0" u="none" strike="noStrike" dirty="0" err="1">
                          <a:solidFill>
                            <a:srgbClr val="000000"/>
                          </a:solidFill>
                          <a:effectLst/>
                          <a:latin typeface="Calibri" charset="0"/>
                        </a:rPr>
                        <a:t>ArrayList</a:t>
                      </a:r>
                      <a:r>
                        <a:rPr lang="en-US" sz="1400" b="1" i="0" u="none" strike="noStrike" dirty="0">
                          <a:solidFill>
                            <a:srgbClr val="000000"/>
                          </a:solidFill>
                          <a:effectLst/>
                          <a:latin typeface="Calibri" charset="0"/>
                        </a:rPr>
                        <a:t> is slow because it internally uses array. If any element is removed from the array, all the bits are shifted in memory.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a:solidFill>
                            <a:srgbClr val="000000"/>
                          </a:solidFill>
                          <a:effectLst/>
                          <a:latin typeface="Calibri" charset="0"/>
                        </a:rPr>
                        <a:t>Manipulation with </a:t>
                      </a:r>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is faster than </a:t>
                      </a:r>
                      <a:r>
                        <a:rPr lang="en-US" sz="1400" b="1" i="0" u="none" strike="noStrike" dirty="0" err="1">
                          <a:solidFill>
                            <a:srgbClr val="000000"/>
                          </a:solidFill>
                          <a:effectLst/>
                          <a:latin typeface="Calibri" charset="0"/>
                        </a:rPr>
                        <a:t>ArrayList</a:t>
                      </a:r>
                      <a:r>
                        <a:rPr lang="en-US" sz="1400" b="1" i="0" u="none" strike="noStrike" dirty="0">
                          <a:solidFill>
                            <a:srgbClr val="000000"/>
                          </a:solidFill>
                          <a:effectLst/>
                          <a:latin typeface="Calibri" charset="0"/>
                        </a:rPr>
                        <a:t> because it uses doubly linked list so no bit shifting is required in memory.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47997">
                <a:tc>
                  <a:txBody>
                    <a:bodyPr/>
                    <a:lstStyle/>
                    <a:p>
                      <a:pPr fontAlgn="b"/>
                      <a:r>
                        <a:rPr lang="en-US" sz="1400" b="1" i="0" u="none" strike="noStrike">
                          <a:solidFill>
                            <a:srgbClr val="000000"/>
                          </a:solidFill>
                          <a:effectLst/>
                          <a:latin typeface="Calibri" charset="0"/>
                        </a:rPr>
                        <a:t>3) ArrayList class can act as a list only because it implements List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class can act as a list and queue both because it implements List and </a:t>
                      </a:r>
                      <a:r>
                        <a:rPr lang="en-US" sz="1400" b="1" i="0" u="none" strike="noStrike" dirty="0" err="1">
                          <a:solidFill>
                            <a:srgbClr val="000000"/>
                          </a:solidFill>
                          <a:effectLst/>
                          <a:latin typeface="Calibri" charset="0"/>
                        </a:rPr>
                        <a:t>Deque</a:t>
                      </a:r>
                      <a:r>
                        <a:rPr lang="en-US" sz="1400" b="1" i="0" u="none" strike="noStrike" dirty="0">
                          <a:solidFill>
                            <a:srgbClr val="000000"/>
                          </a:solidFill>
                          <a:effectLst/>
                          <a:latin typeface="Calibri" charset="0"/>
                        </a:rPr>
                        <a:t> interfaces.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2111">
                <a:tc>
                  <a:txBody>
                    <a:bodyPr/>
                    <a:lstStyle/>
                    <a:p>
                      <a:pPr fontAlgn="b"/>
                      <a:r>
                        <a:rPr lang="en-US" sz="1400" b="1" i="0" u="none" strike="noStrike">
                          <a:solidFill>
                            <a:srgbClr val="000000"/>
                          </a:solidFill>
                          <a:effectLst/>
                          <a:latin typeface="Calibri" charset="0"/>
                        </a:rPr>
                        <a:t>4) ArrayList is better for storing and accessing data.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is better for manipulating data.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893824" y="271033"/>
            <a:ext cx="215310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1" i="0" u="sng" strike="noStrike" cap="none" normalizeH="0" baseline="0" dirty="0">
                <a:ln>
                  <a:noFill/>
                </a:ln>
                <a:solidFill>
                  <a:schemeClr val="tx1"/>
                </a:solidFill>
                <a:effectLst/>
                <a:latin typeface="Arial" charset="0"/>
              </a:rPr>
              <a:t>ArrayList Vs LinkedList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10618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216" y="121920"/>
            <a:ext cx="7493718" cy="2308324"/>
          </a:xfrm>
          <a:prstGeom prst="rect">
            <a:avLst/>
          </a:prstGeom>
          <a:noFill/>
        </p:spPr>
        <p:txBody>
          <a:bodyPr wrap="none" rtlCol="0">
            <a:spAutoFit/>
          </a:bodyPr>
          <a:lstStyle/>
          <a:p>
            <a:r>
              <a:rPr lang="en-US" b="1" u="sng" dirty="0"/>
              <a:t>Vector in Java</a:t>
            </a:r>
            <a:endParaRPr lang="en-US" dirty="0"/>
          </a:p>
          <a:p>
            <a:r>
              <a:rPr lang="en-US" b="1" dirty="0" smtClean="0"/>
              <a:t>Points </a:t>
            </a:r>
            <a:r>
              <a:rPr lang="en-US" b="1" dirty="0"/>
              <a:t>to Note:</a:t>
            </a:r>
            <a:endParaRPr lang="en-US" dirty="0"/>
          </a:p>
          <a:p>
            <a:r>
              <a:rPr lang="en-US" dirty="0"/>
              <a:t>·      Vector is class, which will allow us to store and manipulate groups of data.</a:t>
            </a:r>
          </a:p>
          <a:p>
            <a:r>
              <a:rPr lang="en-US" dirty="0"/>
              <a:t>·      It allows us to store duplicate objects</a:t>
            </a:r>
          </a:p>
          <a:p>
            <a:r>
              <a:rPr lang="en-US" dirty="0"/>
              <a:t>·      It will grow dynamically on run time</a:t>
            </a:r>
          </a:p>
          <a:p>
            <a:r>
              <a:rPr lang="en-US" dirty="0"/>
              <a:t>·      It maintains insertion order</a:t>
            </a:r>
          </a:p>
          <a:p>
            <a:r>
              <a:rPr lang="en-US" dirty="0"/>
              <a:t>·      </a:t>
            </a:r>
            <a:r>
              <a:rPr lang="en-US" b="1" dirty="0"/>
              <a:t>It is thread safe </a:t>
            </a:r>
            <a:r>
              <a:rPr lang="en-US" b="1" dirty="0" smtClean="0"/>
              <a:t>(synchronized</a:t>
            </a:r>
            <a:r>
              <a:rPr lang="en-US" b="1" dirty="0"/>
              <a:t>)</a:t>
            </a:r>
            <a:endParaRPr lang="en-US" dirty="0"/>
          </a:p>
          <a:p>
            <a:endParaRPr lang="en-US" dirty="0"/>
          </a:p>
        </p:txBody>
      </p:sp>
      <p:sp>
        <p:nvSpPr>
          <p:cNvPr id="5" name="TextBox 4"/>
          <p:cNvSpPr txBox="1"/>
          <p:nvPr/>
        </p:nvSpPr>
        <p:spPr>
          <a:xfrm>
            <a:off x="585216" y="2218944"/>
            <a:ext cx="4399731" cy="4524315"/>
          </a:xfrm>
          <a:prstGeom prst="rect">
            <a:avLst/>
          </a:prstGeom>
          <a:noFill/>
        </p:spPr>
        <p:txBody>
          <a:bodyPr wrap="none" rtlCol="0">
            <a:spAutoFit/>
          </a:bodyPr>
          <a:lstStyle/>
          <a:p>
            <a:r>
              <a:rPr lang="pl-PL" dirty="0"/>
              <a:t/>
            </a:r>
            <a:br>
              <a:rPr lang="pl-PL" dirty="0"/>
            </a:br>
            <a:r>
              <a:rPr lang="pl-PL" b="1" dirty="0">
                <a:solidFill>
                  <a:srgbClr val="00B0F0"/>
                </a:solidFill>
              </a:rPr>
              <a:t>In </a:t>
            </a:r>
            <a:r>
              <a:rPr lang="pl-PL" b="1" dirty="0" err="1">
                <a:solidFill>
                  <a:srgbClr val="00B0F0"/>
                </a:solidFill>
              </a:rPr>
              <a:t>this</a:t>
            </a:r>
            <a:r>
              <a:rPr lang="pl-PL" b="1" dirty="0">
                <a:solidFill>
                  <a:srgbClr val="00B0F0"/>
                </a:solidFill>
              </a:rPr>
              <a:t> </a:t>
            </a:r>
            <a:r>
              <a:rPr lang="pl-PL" b="1" dirty="0" err="1">
                <a:solidFill>
                  <a:srgbClr val="00B0F0"/>
                </a:solidFill>
              </a:rPr>
              <a:t>example</a:t>
            </a:r>
            <a:r>
              <a:rPr lang="pl-PL" b="1" dirty="0">
                <a:solidFill>
                  <a:srgbClr val="00B0F0"/>
                </a:solidFill>
              </a:rPr>
              <a:t> we </a:t>
            </a:r>
            <a:r>
              <a:rPr lang="pl-PL" b="1" dirty="0" err="1">
                <a:solidFill>
                  <a:srgbClr val="00B0F0"/>
                </a:solidFill>
              </a:rPr>
              <a:t>can</a:t>
            </a:r>
            <a:r>
              <a:rPr lang="pl-PL" b="1" dirty="0">
                <a:solidFill>
                  <a:srgbClr val="00B0F0"/>
                </a:solidFill>
              </a:rPr>
              <a:t> </a:t>
            </a:r>
            <a:r>
              <a:rPr lang="pl-PL" b="1" dirty="0" err="1">
                <a:solidFill>
                  <a:srgbClr val="00B0F0"/>
                </a:solidFill>
              </a:rPr>
              <a:t>store</a:t>
            </a:r>
            <a:r>
              <a:rPr lang="pl-PL" b="1" dirty="0">
                <a:solidFill>
                  <a:srgbClr val="00B0F0"/>
                </a:solidFill>
              </a:rPr>
              <a:t> </a:t>
            </a:r>
            <a:r>
              <a:rPr lang="pl-PL" b="1" dirty="0" err="1">
                <a:solidFill>
                  <a:srgbClr val="00B0F0"/>
                </a:solidFill>
              </a:rPr>
              <a:t>all</a:t>
            </a:r>
            <a:r>
              <a:rPr lang="pl-PL" b="1" dirty="0">
                <a:solidFill>
                  <a:srgbClr val="00B0F0"/>
                </a:solidFill>
              </a:rPr>
              <a:t> </a:t>
            </a:r>
            <a:r>
              <a:rPr lang="pl-PL" b="1" dirty="0" err="1">
                <a:solidFill>
                  <a:srgbClr val="00B0F0"/>
                </a:solidFill>
              </a:rPr>
              <a:t>objects</a:t>
            </a:r>
            <a:r>
              <a:rPr lang="pl-PL" b="1" dirty="0">
                <a:solidFill>
                  <a:srgbClr val="00B0F0"/>
                </a:solidFill>
              </a:rPr>
              <a:t> </a:t>
            </a:r>
            <a:r>
              <a:rPr lang="pl-PL" b="1" dirty="0" err="1" smtClean="0">
                <a:solidFill>
                  <a:srgbClr val="00B0F0"/>
                </a:solidFill>
              </a:rPr>
              <a:t>type</a:t>
            </a:r>
            <a:endParaRPr lang="pl-PL" b="1" dirty="0">
              <a:solidFill>
                <a:srgbClr val="00B0F0"/>
              </a:solidFill>
            </a:endParaRPr>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dirty="0" err="1"/>
              <a:t>Vecrot</a:t>
            </a:r>
            <a:r>
              <a:rPr lang="pl-PL" dirty="0"/>
              <a:t>&lt;&gt;();</a:t>
            </a:r>
          </a:p>
          <a:p>
            <a:r>
              <a:rPr lang="pl-PL" dirty="0"/>
              <a:t>                        </a:t>
            </a:r>
            <a:r>
              <a:rPr lang="pl-PL" u="sng" dirty="0" err="1"/>
              <a:t>list.add</a:t>
            </a:r>
            <a:r>
              <a:rPr lang="pl-PL" u="sng" dirty="0"/>
              <a:t>(1)</a:t>
            </a:r>
            <a:r>
              <a:rPr lang="pl-PL" dirty="0"/>
              <a:t>;</a:t>
            </a:r>
          </a:p>
          <a:p>
            <a:r>
              <a:rPr lang="pl-PL" dirty="0"/>
              <a:t>                        </a:t>
            </a:r>
            <a:r>
              <a:rPr lang="pl-PL" u="sng" dirty="0" err="1"/>
              <a:t>list.add</a:t>
            </a:r>
            <a:r>
              <a:rPr lang="pl-PL" u="sng" dirty="0"/>
              <a:t>(10.990)</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("6")</a:t>
            </a:r>
            <a:r>
              <a:rPr lang="pl-PL" dirty="0"/>
              <a:t>;</a:t>
            </a:r>
          </a:p>
          <a:p>
            <a:r>
              <a:rPr lang="pl-PL" dirty="0"/>
              <a:t>                        </a:t>
            </a:r>
            <a:r>
              <a:rPr lang="pl-PL" u="sng" dirty="0" err="1"/>
              <a:t>list.add</a:t>
            </a:r>
            <a:r>
              <a:rPr lang="pl-PL" u="sng" dirty="0"/>
              <a:t>("Test")</a:t>
            </a:r>
            <a:r>
              <a:rPr lang="pl-PL" dirty="0"/>
              <a:t>;                 </a:t>
            </a:r>
          </a:p>
          <a:p>
            <a:r>
              <a:rPr lang="pl-PL" dirty="0"/>
              <a:t>                        </a:t>
            </a:r>
            <a:r>
              <a:rPr lang="pl-PL" dirty="0" err="1"/>
              <a:t>System.</a:t>
            </a:r>
            <a:r>
              <a:rPr lang="pl-PL" b="1" i="1" dirty="0" err="1"/>
              <a:t>out</a:t>
            </a:r>
            <a:r>
              <a:rPr lang="pl-PL" dirty="0" err="1"/>
              <a:t>.println</a:t>
            </a:r>
            <a:r>
              <a:rPr lang="pl-PL" dirty="0"/>
              <a:t>(list);</a:t>
            </a:r>
          </a:p>
          <a:p>
            <a:r>
              <a:rPr lang="pl-PL" dirty="0"/>
              <a:t>            }</a:t>
            </a:r>
          </a:p>
          <a:p>
            <a:r>
              <a:rPr lang="pl-PL" dirty="0"/>
              <a:t>}</a:t>
            </a:r>
          </a:p>
          <a:p>
            <a:r>
              <a:rPr lang="pl-PL" dirty="0"/>
              <a:t>// </a:t>
            </a:r>
            <a:r>
              <a:rPr lang="pl-PL" dirty="0" err="1"/>
              <a:t>Output</a:t>
            </a:r>
            <a:r>
              <a:rPr lang="pl-PL" dirty="0"/>
              <a:t>: -[1, 10.99, </a:t>
            </a:r>
            <a:r>
              <a:rPr lang="pl-PL" dirty="0" err="1"/>
              <a:t>true</a:t>
            </a:r>
            <a:r>
              <a:rPr lang="pl-PL" dirty="0"/>
              <a:t>, 6, Test]</a:t>
            </a:r>
          </a:p>
          <a:p>
            <a:endParaRPr lang="en-US" dirty="0"/>
          </a:p>
        </p:txBody>
      </p:sp>
    </p:spTree>
    <p:extLst>
      <p:ext uri="{BB962C8B-B14F-4D97-AF65-F5344CB8AC3E}">
        <p14:creationId xmlns:p14="http://schemas.microsoft.com/office/powerpoint/2010/main" val="9574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872" y="109728"/>
            <a:ext cx="6301790" cy="7017306"/>
          </a:xfrm>
          <a:prstGeom prst="rect">
            <a:avLst/>
          </a:prstGeom>
          <a:noFill/>
        </p:spPr>
        <p:txBody>
          <a:bodyPr wrap="none" rtlCol="0">
            <a:spAutoFit/>
          </a:bodyPr>
          <a:lstStyle/>
          <a:p>
            <a:r>
              <a:rPr lang="en-US" b="1" u="sng" dirty="0"/>
              <a:t>Iterators in </a:t>
            </a:r>
            <a:r>
              <a:rPr lang="en-US" b="1" u="sng" dirty="0" smtClean="0"/>
              <a:t>Java</a:t>
            </a:r>
            <a:endParaRPr lang="en-US" dirty="0"/>
          </a:p>
          <a:p>
            <a:pPr lvl="1"/>
            <a:r>
              <a:rPr lang="en-US" dirty="0"/>
              <a:t>Iterator is used to iterator over collection of objects.</a:t>
            </a:r>
          </a:p>
          <a:p>
            <a:pPr lvl="1"/>
            <a:r>
              <a:rPr lang="en-US" dirty="0"/>
              <a:t>Iterator is interface</a:t>
            </a:r>
            <a:r>
              <a:rPr lang="en-US" dirty="0" smtClean="0"/>
              <a:t>.</a:t>
            </a:r>
            <a:endParaRPr lang="en-US" dirty="0"/>
          </a:p>
          <a:p>
            <a:r>
              <a:rPr lang="en-US" b="1" dirty="0"/>
              <a:t>package</a:t>
            </a:r>
            <a:r>
              <a:rPr lang="en-US" dirty="0"/>
              <a:t> Test;</a:t>
            </a:r>
          </a:p>
          <a:p>
            <a:r>
              <a:rPr lang="en-US" b="1" dirty="0"/>
              <a:t>import</a:t>
            </a:r>
            <a:r>
              <a:rPr lang="en-US" dirty="0"/>
              <a:t> </a:t>
            </a:r>
            <a:r>
              <a:rPr lang="en-US" dirty="0" err="1"/>
              <a:t>java.util.ArrayList</a:t>
            </a:r>
            <a:r>
              <a:rPr lang="en-US" dirty="0"/>
              <a:t>;</a:t>
            </a:r>
          </a:p>
          <a:p>
            <a:r>
              <a:rPr lang="en-US" b="1" dirty="0"/>
              <a:t>import</a:t>
            </a:r>
            <a:r>
              <a:rPr lang="en-US" dirty="0"/>
              <a:t> </a:t>
            </a:r>
            <a:r>
              <a:rPr lang="en-US" dirty="0" err="1"/>
              <a:t>java.util.Iterator</a:t>
            </a:r>
            <a:r>
              <a:rPr lang="en-US" dirty="0"/>
              <a:t>;</a:t>
            </a:r>
          </a:p>
          <a:p>
            <a:r>
              <a:rPr lang="en-US" b="1" dirty="0">
                <a:solidFill>
                  <a:srgbClr val="7030A0"/>
                </a:solidFill>
              </a:rPr>
              <a:t>public</a:t>
            </a:r>
            <a:r>
              <a:rPr lang="en-US" dirty="0">
                <a:solidFill>
                  <a:srgbClr val="7030A0"/>
                </a:solidFill>
              </a:rPr>
              <a:t> </a:t>
            </a:r>
            <a:r>
              <a:rPr lang="en-US" b="1" dirty="0">
                <a:solidFill>
                  <a:srgbClr val="7030A0"/>
                </a:solidFill>
              </a:rPr>
              <a:t>class</a:t>
            </a:r>
            <a:r>
              <a:rPr lang="en-US" dirty="0">
                <a:solidFill>
                  <a:srgbClr val="7030A0"/>
                </a:solidFill>
              </a:rPr>
              <a:t> Example2 </a:t>
            </a:r>
            <a:r>
              <a:rPr lang="en-US" dirty="0" smtClean="0">
                <a:solidFill>
                  <a:srgbClr val="7030A0"/>
                </a:solidFill>
              </a:rPr>
              <a:t>{</a:t>
            </a:r>
            <a:r>
              <a:rPr lang="en-US" dirty="0">
                <a:solidFill>
                  <a:srgbClr val="7030A0"/>
                </a:solidFill>
              </a:rPr>
              <a:t>         </a:t>
            </a:r>
          </a:p>
          <a:p>
            <a:r>
              <a:rPr lang="en-US" dirty="0"/>
              <a:t>      /**</a:t>
            </a:r>
          </a:p>
          <a:p>
            <a:r>
              <a:rPr lang="en-US" dirty="0"/>
              <a:t>     * Returns { true} if the iteration has more elements.</a:t>
            </a:r>
          </a:p>
          <a:p>
            <a:r>
              <a:rPr lang="en-US" dirty="0"/>
              <a:t>     * (In other words, returns {true} if {next} would</a:t>
            </a:r>
          </a:p>
          <a:p>
            <a:r>
              <a:rPr lang="en-US" dirty="0"/>
              <a:t>     * return an element rather than throwing an exception.)</a:t>
            </a:r>
          </a:p>
          <a:p>
            <a:r>
              <a:rPr lang="en-US" dirty="0"/>
              <a:t>     *</a:t>
            </a:r>
          </a:p>
          <a:p>
            <a:r>
              <a:rPr lang="en-US" dirty="0"/>
              <a:t>     * </a:t>
            </a:r>
            <a:r>
              <a:rPr lang="en-US" b="1" dirty="0"/>
              <a:t>return</a:t>
            </a:r>
            <a:r>
              <a:rPr lang="en-US" dirty="0"/>
              <a:t> {code true} if the iteration has more elements</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&lt;Integer&gt; array = </a:t>
            </a:r>
            <a:r>
              <a:rPr lang="en-US" b="1" dirty="0"/>
              <a:t>new</a:t>
            </a:r>
            <a:r>
              <a:rPr lang="en-US" dirty="0"/>
              <a:t> </a:t>
            </a:r>
            <a:r>
              <a:rPr lang="en-US" dirty="0" err="1"/>
              <a:t>ArrayList</a:t>
            </a:r>
            <a:r>
              <a:rPr lang="en-US" dirty="0"/>
              <a:t>&lt;Integer&gt;();</a:t>
            </a:r>
          </a:p>
          <a:p>
            <a:r>
              <a:rPr lang="en-US" dirty="0"/>
              <a:t>                        </a:t>
            </a:r>
            <a:r>
              <a:rPr lang="en-US" dirty="0" err="1"/>
              <a:t>array.add</a:t>
            </a:r>
            <a:r>
              <a:rPr lang="en-US" dirty="0"/>
              <a:t>(3);</a:t>
            </a:r>
          </a:p>
          <a:p>
            <a:r>
              <a:rPr lang="en-US" dirty="0"/>
              <a:t>                        </a:t>
            </a:r>
            <a:r>
              <a:rPr lang="en-US" dirty="0" err="1"/>
              <a:t>array.add</a:t>
            </a:r>
            <a:r>
              <a:rPr lang="en-US" dirty="0"/>
              <a:t>(4);</a:t>
            </a:r>
          </a:p>
          <a:p>
            <a:r>
              <a:rPr lang="en-US" dirty="0"/>
              <a:t>                        </a:t>
            </a:r>
            <a:r>
              <a:rPr lang="en-US" dirty="0" err="1"/>
              <a:t>array.add</a:t>
            </a:r>
            <a:r>
              <a:rPr lang="en-US" dirty="0"/>
              <a:t>(5</a:t>
            </a:r>
            <a:r>
              <a:rPr lang="en-US" dirty="0" smtClean="0"/>
              <a:t>);</a:t>
            </a:r>
            <a:endParaRPr lang="en-US" dirty="0"/>
          </a:p>
          <a:p>
            <a:r>
              <a:rPr lang="en-US" dirty="0"/>
              <a:t>                        Iterator&lt;Integer&gt; </a:t>
            </a:r>
            <a:r>
              <a:rPr lang="en-US" dirty="0" err="1"/>
              <a:t>itr</a:t>
            </a:r>
            <a:r>
              <a:rPr lang="en-US" dirty="0"/>
              <a:t> = </a:t>
            </a:r>
            <a:r>
              <a:rPr lang="en-US" dirty="0" err="1"/>
              <a:t>array.iterator</a:t>
            </a:r>
            <a:r>
              <a:rPr lang="en-US" dirty="0"/>
              <a:t>();</a:t>
            </a:r>
          </a:p>
          <a:p>
            <a:r>
              <a:rPr lang="en-US" dirty="0"/>
              <a:t>                        </a:t>
            </a:r>
            <a:r>
              <a:rPr lang="en-US" b="1" dirty="0"/>
              <a:t>while</a:t>
            </a:r>
            <a:r>
              <a:rPr lang="en-US" dirty="0"/>
              <a:t>(</a:t>
            </a:r>
            <a:r>
              <a:rPr lang="en-US" dirty="0" err="1"/>
              <a:t>itr.hasNext</a:t>
            </a:r>
            <a:r>
              <a:rPr lang="en-US" dirty="0"/>
              <a:t>()){</a:t>
            </a:r>
          </a:p>
          <a:p>
            <a:r>
              <a:rPr lang="en-US" dirty="0"/>
              <a:t>                                    </a:t>
            </a:r>
            <a:r>
              <a:rPr lang="en-US" dirty="0" err="1"/>
              <a:t>System.</a:t>
            </a:r>
            <a:r>
              <a:rPr lang="en-US" b="1" i="1" dirty="0" err="1"/>
              <a:t>out</a:t>
            </a:r>
            <a:r>
              <a:rPr lang="en-US" dirty="0" err="1"/>
              <a:t>.println</a:t>
            </a:r>
            <a:r>
              <a:rPr lang="en-US" dirty="0"/>
              <a:t>(</a:t>
            </a:r>
            <a:r>
              <a:rPr lang="en-US" dirty="0" err="1"/>
              <a:t>itr.next</a:t>
            </a:r>
            <a:r>
              <a:rPr lang="en-US" dirty="0"/>
              <a:t>());</a:t>
            </a:r>
          </a:p>
          <a:p>
            <a:r>
              <a:rPr lang="en-US" dirty="0"/>
              <a:t>                        }</a:t>
            </a:r>
          </a:p>
          <a:p>
            <a:r>
              <a:rPr lang="en-US" dirty="0"/>
              <a:t>            } </a:t>
            </a:r>
            <a:r>
              <a:rPr lang="en-US" dirty="0" smtClean="0"/>
              <a:t>}</a:t>
            </a:r>
            <a:endParaRPr lang="en-US" dirty="0"/>
          </a:p>
          <a:p>
            <a:endParaRPr lang="en-US" dirty="0"/>
          </a:p>
        </p:txBody>
      </p:sp>
      <p:sp>
        <p:nvSpPr>
          <p:cNvPr id="5" name="TextBox 4"/>
          <p:cNvSpPr txBox="1"/>
          <p:nvPr/>
        </p:nvSpPr>
        <p:spPr>
          <a:xfrm>
            <a:off x="7680960" y="3230880"/>
            <a:ext cx="1042273" cy="2031325"/>
          </a:xfrm>
          <a:prstGeom prst="rect">
            <a:avLst/>
          </a:prstGeom>
          <a:noFill/>
        </p:spPr>
        <p:txBody>
          <a:bodyPr wrap="none" rtlCol="0">
            <a:spAutoFit/>
          </a:bodyPr>
          <a:lstStyle/>
          <a:p>
            <a:r>
              <a:rPr lang="en-US" dirty="0"/>
              <a:t>/*</a:t>
            </a:r>
          </a:p>
          <a:p>
            <a:r>
              <a:rPr lang="en-US" u="sng" dirty="0"/>
              <a:t>Output: -</a:t>
            </a:r>
            <a:endParaRPr lang="en-US" dirty="0"/>
          </a:p>
          <a:p>
            <a:r>
              <a:rPr lang="en-US" dirty="0"/>
              <a:t>3</a:t>
            </a:r>
          </a:p>
          <a:p>
            <a:r>
              <a:rPr lang="en-US" dirty="0"/>
              <a:t>4</a:t>
            </a:r>
          </a:p>
          <a:p>
            <a:r>
              <a:rPr lang="en-US" dirty="0"/>
              <a:t>5</a:t>
            </a:r>
          </a:p>
          <a:p>
            <a:r>
              <a:rPr lang="en-US" dirty="0"/>
              <a:t>*/</a:t>
            </a:r>
          </a:p>
          <a:p>
            <a:endParaRPr lang="en-US" dirty="0"/>
          </a:p>
        </p:txBody>
      </p:sp>
    </p:spTree>
    <p:extLst>
      <p:ext uri="{BB962C8B-B14F-4D97-AF65-F5344CB8AC3E}">
        <p14:creationId xmlns:p14="http://schemas.microsoft.com/office/powerpoint/2010/main" val="115197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95286378"/>
              </p:ext>
            </p:extLst>
          </p:nvPr>
        </p:nvGraphicFramePr>
        <p:xfrm>
          <a:off x="1025525" y="734854"/>
          <a:ext cx="5899149" cy="3434080"/>
        </p:xfrm>
        <a:graphic>
          <a:graphicData uri="http://schemas.openxmlformats.org/drawingml/2006/table">
            <a:tbl>
              <a:tblPr/>
              <a:tblGrid>
                <a:gridCol w="1966383"/>
                <a:gridCol w="1966383"/>
                <a:gridCol w="1966383"/>
              </a:tblGrid>
              <a:tr h="0">
                <a:tc>
                  <a:txBody>
                    <a:bodyPr/>
                    <a:lstStyle/>
                    <a:p>
                      <a:pPr algn="l" fontAlgn="t"/>
                      <a:r>
                        <a:rPr lang="en-US" b="1">
                          <a:solidFill>
                            <a:srgbClr val="000000"/>
                          </a:solidFill>
                          <a:effectLst/>
                          <a:latin typeface="times new roman" charset="0"/>
                        </a:rPr>
                        <a:t>Data Type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charset="0"/>
                        </a:rPr>
                        <a:t>Default Value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charset="0"/>
                        </a:rPr>
                        <a:t>Default size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b="0" i="0">
                          <a:solidFill>
                            <a:srgbClr val="000000"/>
                          </a:solidFill>
                          <a:effectLst/>
                          <a:latin typeface="verdana" charset="0"/>
                        </a:rPr>
                        <a:t>boolean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b="0" i="0">
                          <a:solidFill>
                            <a:srgbClr val="000000"/>
                          </a:solidFill>
                          <a:effectLst/>
                          <a:latin typeface="verdana" charset="0"/>
                        </a:rPr>
                        <a:t>1 bit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char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b="0" i="0">
                          <a:solidFill>
                            <a:srgbClr val="000000"/>
                          </a:solidFill>
                          <a:effectLst/>
                          <a:latin typeface="verdana" charset="0"/>
                        </a:rPr>
                        <a:t>'\u0000'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1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int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0L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float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nb-NO" b="0" i="0">
                          <a:solidFill>
                            <a:srgbClr val="000000"/>
                          </a:solidFill>
                          <a:effectLst/>
                          <a:latin typeface="verdana" charset="0"/>
                        </a:rPr>
                        <a:t>0.0f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dirty="0">
                          <a:solidFill>
                            <a:srgbClr val="000000"/>
                          </a:solidFill>
                          <a:effectLst/>
                          <a:latin typeface="verdana" charset="0"/>
                        </a:rPr>
                        <a:t>double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nb-NO" b="0" i="0">
                          <a:solidFill>
                            <a:srgbClr val="000000"/>
                          </a:solidFill>
                          <a:effectLst/>
                          <a:latin typeface="verdana" charset="0"/>
                        </a:rPr>
                        <a:t>0.0d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charset="0"/>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TextBox 4"/>
          <p:cNvSpPr txBox="1"/>
          <p:nvPr/>
        </p:nvSpPr>
        <p:spPr>
          <a:xfrm>
            <a:off x="1009650" y="311756"/>
            <a:ext cx="2100511" cy="646331"/>
          </a:xfrm>
          <a:prstGeom prst="rect">
            <a:avLst/>
          </a:prstGeom>
          <a:noFill/>
        </p:spPr>
        <p:txBody>
          <a:bodyPr wrap="none" rtlCol="0">
            <a:spAutoFit/>
          </a:bodyPr>
          <a:lstStyle/>
          <a:p>
            <a:r>
              <a:rPr lang="en-US" b="1" dirty="0" smtClean="0"/>
              <a:t>Primitive data types</a:t>
            </a:r>
          </a:p>
          <a:p>
            <a:endParaRPr lang="en-US" b="1" dirty="0"/>
          </a:p>
        </p:txBody>
      </p:sp>
      <p:sp>
        <p:nvSpPr>
          <p:cNvPr id="6" name="TextBox 5"/>
          <p:cNvSpPr txBox="1"/>
          <p:nvPr/>
        </p:nvSpPr>
        <p:spPr>
          <a:xfrm>
            <a:off x="1009650" y="4368800"/>
            <a:ext cx="3649845" cy="1477328"/>
          </a:xfrm>
          <a:prstGeom prst="rect">
            <a:avLst/>
          </a:prstGeom>
          <a:noFill/>
        </p:spPr>
        <p:txBody>
          <a:bodyPr wrap="none" rtlCol="0">
            <a:spAutoFit/>
          </a:bodyPr>
          <a:lstStyle/>
          <a:p>
            <a:r>
              <a:rPr lang="en-US" b="1" dirty="0" smtClean="0"/>
              <a:t>Non-primitive data types: </a:t>
            </a:r>
            <a:r>
              <a:rPr lang="en-US" dirty="0" smtClean="0"/>
              <a:t>Class Type</a:t>
            </a:r>
          </a:p>
          <a:p>
            <a:pPr marL="285750" indent="-285750">
              <a:buFont typeface="Arial" charset="0"/>
              <a:buChar char="•"/>
            </a:pPr>
            <a:r>
              <a:rPr lang="en-US" dirty="0" smtClean="0"/>
              <a:t>String s1;</a:t>
            </a:r>
          </a:p>
          <a:p>
            <a:pPr marL="285750" indent="-285750">
              <a:buFont typeface="Arial" charset="0"/>
              <a:buChar char="•"/>
            </a:pPr>
            <a:r>
              <a:rPr lang="en-US" dirty="0" smtClean="0"/>
              <a:t>Student </a:t>
            </a:r>
            <a:r>
              <a:rPr lang="en-US" dirty="0" err="1" smtClean="0"/>
              <a:t>obj</a:t>
            </a:r>
            <a:r>
              <a:rPr lang="en-US" dirty="0" smtClean="0"/>
              <a:t>;</a:t>
            </a:r>
          </a:p>
          <a:p>
            <a:pPr marL="285750" indent="-285750">
              <a:buFont typeface="Arial" charset="0"/>
              <a:buChar char="•"/>
            </a:pPr>
            <a:r>
              <a:rPr lang="en-US" dirty="0" smtClean="0"/>
              <a:t>Employee </a:t>
            </a:r>
            <a:r>
              <a:rPr lang="en-US" dirty="0" err="1" smtClean="0"/>
              <a:t>emp</a:t>
            </a:r>
            <a:r>
              <a:rPr lang="en-US" dirty="0" smtClean="0"/>
              <a:t>;</a:t>
            </a:r>
          </a:p>
          <a:p>
            <a:endParaRPr lang="en-US" dirty="0"/>
          </a:p>
        </p:txBody>
      </p:sp>
      <p:sp>
        <p:nvSpPr>
          <p:cNvPr id="2" name="TextBox 1"/>
          <p:cNvSpPr txBox="1"/>
          <p:nvPr/>
        </p:nvSpPr>
        <p:spPr>
          <a:xfrm>
            <a:off x="5449824" y="599846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136366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1121" y="243840"/>
            <a:ext cx="9985248" cy="5632311"/>
          </a:xfrm>
          <a:prstGeom prst="rect">
            <a:avLst/>
          </a:prstGeom>
          <a:noFill/>
        </p:spPr>
        <p:txBody>
          <a:bodyPr wrap="square" rtlCol="0">
            <a:spAutoFit/>
          </a:bodyPr>
          <a:lstStyle/>
          <a:p>
            <a:r>
              <a:rPr lang="en-US" b="1" u="sng" dirty="0"/>
              <a:t>Iterator Methods</a:t>
            </a:r>
            <a:endParaRPr lang="en-US" dirty="0"/>
          </a:p>
          <a:p>
            <a:r>
              <a:rPr lang="en-US" dirty="0"/>
              <a:t>·      </a:t>
            </a:r>
            <a:r>
              <a:rPr lang="en-US" dirty="0" err="1"/>
              <a:t>boolean</a:t>
            </a:r>
            <a:r>
              <a:rPr lang="en-US" dirty="0"/>
              <a:t> </a:t>
            </a:r>
            <a:r>
              <a:rPr lang="en-US" dirty="0" err="1"/>
              <a:t>hasNext</a:t>
            </a:r>
            <a:r>
              <a:rPr lang="en-US" dirty="0"/>
              <a:t>();</a:t>
            </a:r>
          </a:p>
          <a:p>
            <a:r>
              <a:rPr lang="en-US" dirty="0"/>
              <a:t>·      E next ();</a:t>
            </a:r>
          </a:p>
          <a:p>
            <a:r>
              <a:rPr lang="en-US" dirty="0"/>
              <a:t>·      void remove ();</a:t>
            </a:r>
          </a:p>
          <a:p>
            <a:endParaRPr lang="en-US" dirty="0"/>
          </a:p>
          <a:p>
            <a:r>
              <a:rPr lang="en-US" b="1" dirty="0" err="1"/>
              <a:t>boolean</a:t>
            </a:r>
            <a:r>
              <a:rPr lang="en-US" b="1" dirty="0"/>
              <a:t>   </a:t>
            </a:r>
            <a:r>
              <a:rPr lang="en-US" b="1" dirty="0" err="1"/>
              <a:t>hasNext</a:t>
            </a:r>
            <a:r>
              <a:rPr lang="en-US" b="1" dirty="0"/>
              <a:t>()</a:t>
            </a:r>
            <a:endParaRPr lang="en-US" dirty="0"/>
          </a:p>
          <a:p>
            <a:r>
              <a:rPr lang="en-US" dirty="0"/>
              <a:t>·      Returns true if the iteration has more elements.</a:t>
            </a:r>
          </a:p>
          <a:p>
            <a:endParaRPr lang="en-US" dirty="0"/>
          </a:p>
          <a:p>
            <a:r>
              <a:rPr lang="en-US" b="1" dirty="0"/>
              <a:t>E    next ()</a:t>
            </a:r>
            <a:endParaRPr lang="en-US" dirty="0"/>
          </a:p>
          <a:p>
            <a:r>
              <a:rPr lang="en-US" dirty="0"/>
              <a:t>·      Returns the next element in the iteration.</a:t>
            </a:r>
          </a:p>
          <a:p>
            <a:endParaRPr lang="en-US" dirty="0"/>
          </a:p>
          <a:p>
            <a:r>
              <a:rPr lang="en-US" b="1" dirty="0"/>
              <a:t>void   remove ()</a:t>
            </a:r>
            <a:endParaRPr lang="en-US" dirty="0"/>
          </a:p>
          <a:p>
            <a:r>
              <a:rPr lang="en-US" dirty="0"/>
              <a:t>·      Removes from the underlying collection the last element returned by this iterator (optional operation).</a:t>
            </a:r>
          </a:p>
          <a:p>
            <a:endParaRPr lang="en-US" dirty="0"/>
          </a:p>
          <a:p>
            <a:r>
              <a:rPr lang="en-US" b="1" dirty="0" err="1"/>
              <a:t>boolean</a:t>
            </a:r>
            <a:r>
              <a:rPr lang="en-US" b="1" dirty="0"/>
              <a:t> </a:t>
            </a:r>
            <a:r>
              <a:rPr lang="en-US" b="1" dirty="0" err="1"/>
              <a:t>hasNext</a:t>
            </a:r>
            <a:r>
              <a:rPr lang="en-US" b="1" dirty="0"/>
              <a:t>()</a:t>
            </a:r>
            <a:endParaRPr lang="en-US" dirty="0"/>
          </a:p>
          <a:p>
            <a:r>
              <a:rPr lang="en-US" dirty="0"/>
              <a:t>·      Returns true if the iteration has more elements. (In other words, returns true if next () would return an element rather than throwing an exception.)</a:t>
            </a:r>
          </a:p>
          <a:p>
            <a:r>
              <a:rPr lang="en-US" dirty="0"/>
              <a:t>·      Returns: true if the iteration has more elements</a:t>
            </a:r>
          </a:p>
          <a:p>
            <a:endParaRPr lang="en-US" dirty="0"/>
          </a:p>
        </p:txBody>
      </p:sp>
    </p:spTree>
    <p:extLst>
      <p:ext uri="{BB962C8B-B14F-4D97-AF65-F5344CB8AC3E}">
        <p14:creationId xmlns:p14="http://schemas.microsoft.com/office/powerpoint/2010/main" val="120416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52" y="0"/>
            <a:ext cx="6919908" cy="5909310"/>
          </a:xfrm>
          <a:prstGeom prst="rect">
            <a:avLst/>
          </a:prstGeom>
          <a:noFill/>
        </p:spPr>
        <p:txBody>
          <a:bodyPr wrap="none" rtlCol="0">
            <a:spAutoFit/>
          </a:bodyPr>
          <a:lstStyle/>
          <a:p>
            <a:r>
              <a:rPr lang="en-US" b="1" dirty="0"/>
              <a:t>List </a:t>
            </a:r>
            <a:r>
              <a:rPr lang="en-US" b="1" dirty="0" smtClean="0"/>
              <a:t>Iterator</a:t>
            </a:r>
            <a:endParaRPr lang="en-US" dirty="0"/>
          </a:p>
          <a:p>
            <a:r>
              <a:rPr lang="en-US" dirty="0"/>
              <a:t>It is used to Iterator over collection of object</a:t>
            </a:r>
            <a:r>
              <a:rPr lang="en-US" dirty="0" smtClean="0"/>
              <a:t>.</a:t>
            </a:r>
            <a:endParaRPr lang="en-US" dirty="0"/>
          </a:p>
          <a:p>
            <a:r>
              <a:rPr lang="en-US" b="1" dirty="0"/>
              <a:t>List Iterator </a:t>
            </a:r>
            <a:r>
              <a:rPr lang="en-US" b="1" dirty="0" smtClean="0"/>
              <a:t>Methods</a:t>
            </a:r>
            <a:endParaRPr lang="en-US" dirty="0"/>
          </a:p>
          <a:p>
            <a:pPr marL="285750" indent="-285750">
              <a:buFont typeface="Arial" charset="0"/>
              <a:buChar char="•"/>
            </a:pPr>
            <a:r>
              <a:rPr lang="en-US" dirty="0" err="1"/>
              <a:t>boolean</a:t>
            </a:r>
            <a:r>
              <a:rPr lang="en-US" dirty="0"/>
              <a:t> </a:t>
            </a:r>
            <a:r>
              <a:rPr lang="en-US" dirty="0" err="1"/>
              <a:t>hasNext</a:t>
            </a:r>
            <a:r>
              <a:rPr lang="en-US" dirty="0"/>
              <a:t>();</a:t>
            </a:r>
          </a:p>
          <a:p>
            <a:pPr marL="285750" indent="-285750">
              <a:buFont typeface="Arial" charset="0"/>
              <a:buChar char="•"/>
            </a:pPr>
            <a:r>
              <a:rPr lang="en-US" dirty="0"/>
              <a:t>E next ();</a:t>
            </a:r>
          </a:p>
          <a:p>
            <a:pPr marL="285750" indent="-285750">
              <a:buFont typeface="Arial" charset="0"/>
              <a:buChar char="•"/>
            </a:pPr>
            <a:r>
              <a:rPr lang="en-US" dirty="0" err="1"/>
              <a:t>boolean</a:t>
            </a:r>
            <a:r>
              <a:rPr lang="en-US" dirty="0"/>
              <a:t> </a:t>
            </a:r>
            <a:r>
              <a:rPr lang="en-US" dirty="0" err="1"/>
              <a:t>hasPrevious</a:t>
            </a:r>
            <a:r>
              <a:rPr lang="en-US" dirty="0"/>
              <a:t>();</a:t>
            </a:r>
          </a:p>
          <a:p>
            <a:pPr marL="285750" indent="-285750">
              <a:buFont typeface="Arial" charset="0"/>
              <a:buChar char="•"/>
            </a:pPr>
            <a:r>
              <a:rPr lang="en-US" dirty="0"/>
              <a:t>E previous ();</a:t>
            </a:r>
          </a:p>
          <a:p>
            <a:pPr marL="285750" indent="-285750">
              <a:buFont typeface="Arial" charset="0"/>
              <a:buChar char="•"/>
            </a:pPr>
            <a:r>
              <a:rPr lang="en-US" dirty="0"/>
              <a:t>void remove </a:t>
            </a:r>
            <a:r>
              <a:rPr lang="en-US" dirty="0" smtClean="0"/>
              <a:t>();</a:t>
            </a:r>
            <a:endParaRPr lang="en-US" dirty="0"/>
          </a:p>
          <a:p>
            <a:r>
              <a:rPr lang="en-US" dirty="0"/>
              <a:t>/**</a:t>
            </a:r>
          </a:p>
          <a:p>
            <a:r>
              <a:rPr lang="en-US" dirty="0"/>
              <a:t> * Returns the previous element in the list and moves the cursor</a:t>
            </a:r>
          </a:p>
          <a:p>
            <a:r>
              <a:rPr lang="en-US" dirty="0"/>
              <a:t> * position backwards.</a:t>
            </a:r>
          </a:p>
          <a:p>
            <a:r>
              <a:rPr lang="en-US" dirty="0"/>
              <a:t>*/</a:t>
            </a:r>
          </a:p>
          <a:p>
            <a:r>
              <a:rPr lang="en-US" b="1" dirty="0" err="1"/>
              <a:t>boolean</a:t>
            </a:r>
            <a:r>
              <a:rPr lang="en-US" dirty="0"/>
              <a:t> </a:t>
            </a:r>
            <a:r>
              <a:rPr lang="en-US" u="sng" dirty="0" err="1"/>
              <a:t>hasPrevious</a:t>
            </a:r>
            <a:r>
              <a:rPr lang="en-US" u="sng" dirty="0" smtClean="0"/>
              <a:t>()</a:t>
            </a:r>
            <a:r>
              <a:rPr lang="en-US" dirty="0" smtClean="0"/>
              <a:t>;</a:t>
            </a:r>
            <a:endParaRPr lang="en-US" dirty="0"/>
          </a:p>
          <a:p>
            <a:r>
              <a:rPr lang="en-US" dirty="0"/>
              <a:t>/**</a:t>
            </a:r>
          </a:p>
          <a:p>
            <a:r>
              <a:rPr lang="en-US" dirty="0"/>
              <a:t>Return the previous element from list</a:t>
            </a:r>
          </a:p>
          <a:p>
            <a:r>
              <a:rPr lang="en-US" dirty="0"/>
              <a:t>*/</a:t>
            </a:r>
          </a:p>
          <a:p>
            <a:r>
              <a:rPr lang="en-US" u="sng" dirty="0"/>
              <a:t>E</a:t>
            </a:r>
            <a:r>
              <a:rPr lang="en-US" dirty="0"/>
              <a:t> </a:t>
            </a:r>
            <a:r>
              <a:rPr lang="en-US" u="sng" dirty="0"/>
              <a:t>previous</a:t>
            </a:r>
            <a:r>
              <a:rPr lang="en-US" u="sng" dirty="0" smtClean="0"/>
              <a:t>()</a:t>
            </a:r>
            <a:r>
              <a:rPr lang="en-US" dirty="0" smtClean="0"/>
              <a:t>;</a:t>
            </a:r>
            <a:endParaRPr lang="en-US" dirty="0"/>
          </a:p>
          <a:p>
            <a:r>
              <a:rPr lang="en-US" dirty="0"/>
              <a:t>/**</a:t>
            </a:r>
          </a:p>
          <a:p>
            <a:r>
              <a:rPr lang="en-US" dirty="0"/>
              <a:t> * Returns the next element in the list and advances the cursor position.</a:t>
            </a:r>
          </a:p>
          <a:p>
            <a:r>
              <a:rPr lang="en-US" dirty="0"/>
              <a:t> * This method may be called repeatedly to iterate through the list,</a:t>
            </a:r>
          </a:p>
          <a:p>
            <a:r>
              <a:rPr lang="en-US" dirty="0"/>
              <a:t> </a:t>
            </a:r>
            <a:r>
              <a:rPr lang="en-US" dirty="0" smtClean="0"/>
              <a:t>*/</a:t>
            </a:r>
            <a:endParaRPr lang="en-US" dirty="0"/>
          </a:p>
        </p:txBody>
      </p:sp>
      <p:sp>
        <p:nvSpPr>
          <p:cNvPr id="5" name="TextBox 4"/>
          <p:cNvSpPr txBox="1"/>
          <p:nvPr/>
        </p:nvSpPr>
        <p:spPr>
          <a:xfrm>
            <a:off x="6912864" y="256032"/>
            <a:ext cx="4257127" cy="2585323"/>
          </a:xfrm>
          <a:prstGeom prst="rect">
            <a:avLst/>
          </a:prstGeom>
          <a:noFill/>
        </p:spPr>
        <p:txBody>
          <a:bodyPr wrap="none" rtlCol="0">
            <a:spAutoFit/>
          </a:bodyPr>
          <a:lstStyle/>
          <a:p>
            <a:r>
              <a:rPr lang="en-US" b="1" dirty="0" err="1"/>
              <a:t>boolean</a:t>
            </a:r>
            <a:r>
              <a:rPr lang="en-US" dirty="0"/>
              <a:t> </a:t>
            </a:r>
            <a:r>
              <a:rPr lang="en-US" u="sng" dirty="0" err="1"/>
              <a:t>hasNext</a:t>
            </a:r>
            <a:r>
              <a:rPr lang="en-US" u="sng" dirty="0"/>
              <a:t>()</a:t>
            </a:r>
            <a:r>
              <a:rPr lang="en-US" dirty="0"/>
              <a:t>;</a:t>
            </a:r>
          </a:p>
          <a:p>
            <a:r>
              <a:rPr lang="en-US" dirty="0"/>
              <a:t>/**</a:t>
            </a:r>
          </a:p>
          <a:p>
            <a:r>
              <a:rPr lang="en-US" dirty="0"/>
              <a:t> * Return the element for collection objects</a:t>
            </a:r>
          </a:p>
          <a:p>
            <a:r>
              <a:rPr lang="en-US" dirty="0"/>
              <a:t> * </a:t>
            </a:r>
            <a:r>
              <a:rPr lang="en-US" b="1" dirty="0"/>
              <a:t>@return</a:t>
            </a:r>
            <a:endParaRPr lang="en-US" dirty="0"/>
          </a:p>
          <a:p>
            <a:r>
              <a:rPr lang="en-US" dirty="0"/>
              <a:t> */</a:t>
            </a:r>
          </a:p>
          <a:p>
            <a:r>
              <a:rPr lang="en-US" u="sng" dirty="0"/>
              <a:t>E</a:t>
            </a:r>
            <a:r>
              <a:rPr lang="en-US" dirty="0"/>
              <a:t> </a:t>
            </a:r>
            <a:r>
              <a:rPr lang="en-US" u="sng" dirty="0"/>
              <a:t>next();</a:t>
            </a:r>
            <a:endParaRPr lang="en-US" dirty="0"/>
          </a:p>
          <a:p>
            <a:endParaRPr lang="en-US" dirty="0" smtClean="0"/>
          </a:p>
          <a:p>
            <a:r>
              <a:rPr lang="en-US" dirty="0" smtClean="0"/>
              <a:t>void </a:t>
            </a:r>
            <a:r>
              <a:rPr lang="en-US" dirty="0"/>
              <a:t>remove();</a:t>
            </a:r>
          </a:p>
          <a:p>
            <a:endParaRPr lang="en-US" dirty="0"/>
          </a:p>
        </p:txBody>
      </p:sp>
    </p:spTree>
    <p:extLst>
      <p:ext uri="{BB962C8B-B14F-4D97-AF65-F5344CB8AC3E}">
        <p14:creationId xmlns:p14="http://schemas.microsoft.com/office/powerpoint/2010/main" val="1403613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243840"/>
            <a:ext cx="4611070" cy="1754326"/>
          </a:xfrm>
          <a:prstGeom prst="rect">
            <a:avLst/>
          </a:prstGeom>
          <a:noFill/>
        </p:spPr>
        <p:txBody>
          <a:bodyPr wrap="none" rtlCol="0">
            <a:spAutoFit/>
          </a:bodyPr>
          <a:lstStyle/>
          <a:p>
            <a:r>
              <a:rPr lang="en-US" b="1" u="sng" dirty="0"/>
              <a:t>Set in </a:t>
            </a:r>
            <a:r>
              <a:rPr lang="en-US" b="1" u="sng" dirty="0" smtClean="0"/>
              <a:t>Java</a:t>
            </a:r>
            <a:endParaRPr lang="en-US" dirty="0"/>
          </a:p>
          <a:p>
            <a:r>
              <a:rPr lang="en-US" dirty="0"/>
              <a:t>Points to know:</a:t>
            </a:r>
          </a:p>
          <a:p>
            <a:r>
              <a:rPr lang="en-US" dirty="0"/>
              <a:t>1)    </a:t>
            </a:r>
            <a:r>
              <a:rPr lang="en-US" b="1" dirty="0"/>
              <a:t>Set will store only unique data</a:t>
            </a:r>
            <a:endParaRPr lang="en-US" dirty="0"/>
          </a:p>
          <a:p>
            <a:r>
              <a:rPr lang="en-US" dirty="0"/>
              <a:t>2)    </a:t>
            </a:r>
            <a:r>
              <a:rPr lang="en-US" b="1" dirty="0"/>
              <a:t>Hash Set will not maintain insertion order.</a:t>
            </a:r>
            <a:endParaRPr lang="en-US" dirty="0"/>
          </a:p>
          <a:p>
            <a:r>
              <a:rPr lang="en-US" b="1" u="sng" dirty="0" smtClean="0"/>
              <a:t>Methods </a:t>
            </a:r>
            <a:r>
              <a:rPr lang="en-US" b="1" u="sng" dirty="0"/>
              <a:t>and Constructors of Hash Set</a:t>
            </a: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5696145"/>
              </p:ext>
            </p:extLst>
          </p:nvPr>
        </p:nvGraphicFramePr>
        <p:xfrm>
          <a:off x="1097280" y="1892078"/>
          <a:ext cx="4401312" cy="4130770"/>
        </p:xfrm>
        <a:graphic>
          <a:graphicData uri="http://schemas.openxmlformats.org/drawingml/2006/table">
            <a:tbl>
              <a:tblPr/>
              <a:tblGrid>
                <a:gridCol w="1261246"/>
                <a:gridCol w="3140066"/>
              </a:tblGrid>
              <a:tr h="344231">
                <a:tc>
                  <a:txBody>
                    <a:bodyPr/>
                    <a:lstStyle/>
                    <a:p>
                      <a:pPr marL="0" marR="0">
                        <a:spcBef>
                          <a:spcPts val="0"/>
                        </a:spcBef>
                        <a:spcAft>
                          <a:spcPts val="0"/>
                        </a:spcAft>
                      </a:pPr>
                      <a:r>
                        <a:rPr lang="en-US" sz="1400" b="1" dirty="0" smtClean="0">
                          <a:solidFill>
                            <a:srgbClr val="000000"/>
                          </a:solidFill>
                          <a:effectLst/>
                          <a:latin typeface="Calibri" charset="0"/>
                        </a:rPr>
                        <a:t>constructor</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b="1">
                          <a:solidFill>
                            <a:srgbClr val="000000"/>
                          </a:solidFill>
                          <a:effectLst/>
                          <a:latin typeface="Calibri" charset="0"/>
                        </a:rPr>
                        <a:t>Description</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88462">
                <a:tc>
                  <a:txBody>
                    <a:bodyPr/>
                    <a:lstStyle/>
                    <a:p>
                      <a:pPr marL="0" marR="0">
                        <a:spcBef>
                          <a:spcPts val="0"/>
                        </a:spcBef>
                        <a:spcAft>
                          <a:spcPts val="0"/>
                        </a:spcAft>
                      </a:pPr>
                      <a:r>
                        <a:rPr lang="en-US" sz="1400">
                          <a:solidFill>
                            <a:srgbClr val="000000"/>
                          </a:solidFill>
                          <a:effectLst/>
                          <a:latin typeface="Calibri" charset="0"/>
                        </a:rPr>
                        <a:t>HashSet()</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solidFill>
                            <a:srgbClr val="000000"/>
                          </a:solidFill>
                          <a:effectLst/>
                          <a:latin typeface="Calibri" charset="0"/>
                        </a:rPr>
                        <a:t>It is used to construct a default HashSet.</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1032692">
                <a:tc>
                  <a:txBody>
                    <a:bodyPr/>
                    <a:lstStyle/>
                    <a:p>
                      <a:pPr marL="0" marR="0">
                        <a:spcBef>
                          <a:spcPts val="0"/>
                        </a:spcBef>
                        <a:spcAft>
                          <a:spcPts val="0"/>
                        </a:spcAft>
                      </a:pPr>
                      <a:r>
                        <a:rPr lang="en-US" sz="1400">
                          <a:solidFill>
                            <a:srgbClr val="000000"/>
                          </a:solidFill>
                          <a:effectLst/>
                          <a:latin typeface="Calibri" charset="0"/>
                        </a:rPr>
                        <a:t>HashSet(Collection c)</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solidFill>
                            <a:srgbClr val="000000"/>
                          </a:solidFill>
                          <a:effectLst/>
                          <a:latin typeface="Calibri" charset="0"/>
                        </a:rPr>
                        <a:t>It is used to initialize the hash set by using the elements of the collection c.</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065385">
                <a:tc>
                  <a:txBody>
                    <a:bodyPr/>
                    <a:lstStyle/>
                    <a:p>
                      <a:pPr marL="0" marR="0">
                        <a:spcBef>
                          <a:spcPts val="0"/>
                        </a:spcBef>
                        <a:spcAft>
                          <a:spcPts val="0"/>
                        </a:spcAft>
                      </a:pPr>
                      <a:r>
                        <a:rPr lang="en-US" sz="1400" dirty="0" err="1">
                          <a:solidFill>
                            <a:srgbClr val="000000"/>
                          </a:solidFill>
                          <a:effectLst/>
                          <a:latin typeface="Calibri" charset="0"/>
                        </a:rPr>
                        <a:t>HashSet</a:t>
                      </a:r>
                      <a:r>
                        <a:rPr lang="en-US" sz="1400" dirty="0">
                          <a:solidFill>
                            <a:srgbClr val="000000"/>
                          </a:solidFill>
                          <a:effectLst/>
                          <a:latin typeface="Calibri" charset="0"/>
                        </a:rPr>
                        <a:t>(</a:t>
                      </a:r>
                      <a:r>
                        <a:rPr lang="en-US" sz="1400" dirty="0" err="1">
                          <a:solidFill>
                            <a:srgbClr val="000000"/>
                          </a:solidFill>
                          <a:effectLst/>
                          <a:latin typeface="Calibri" charset="0"/>
                        </a:rPr>
                        <a:t>int</a:t>
                      </a:r>
                      <a:r>
                        <a:rPr lang="en-US" sz="1400" dirty="0">
                          <a:solidFill>
                            <a:srgbClr val="000000"/>
                          </a:solidFill>
                          <a:effectLst/>
                          <a:latin typeface="Calibri" charset="0"/>
                        </a:rPr>
                        <a:t> capacity)</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dirty="0">
                          <a:solidFill>
                            <a:srgbClr val="000000"/>
                          </a:solidFill>
                          <a:effectLst/>
                          <a:latin typeface="Calibri" charset="0"/>
                        </a:rPr>
                        <a:t>It is used to initialize the capacity of the hash set to the given integer value capacity. The capacity grows automatically as elements are added to the </a:t>
                      </a:r>
                      <a:r>
                        <a:rPr lang="en-US" sz="1400" dirty="0" err="1">
                          <a:solidFill>
                            <a:srgbClr val="000000"/>
                          </a:solidFill>
                          <a:effectLst/>
                          <a:latin typeface="Calibri" charset="0"/>
                        </a:rPr>
                        <a:t>HashSet</a:t>
                      </a:r>
                      <a:r>
                        <a:rPr lang="en-US" sz="1400" dirty="0">
                          <a:solidFill>
                            <a:srgbClr val="000000"/>
                          </a:solidFill>
                          <a:effectLst/>
                          <a:latin typeface="Calibri" charset="0"/>
                        </a:rPr>
                        <a:t>.</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4279198"/>
              </p:ext>
            </p:extLst>
          </p:nvPr>
        </p:nvGraphicFramePr>
        <p:xfrm>
          <a:off x="6012574" y="1781794"/>
          <a:ext cx="5630785" cy="4448320"/>
        </p:xfrm>
        <a:graphic>
          <a:graphicData uri="http://schemas.openxmlformats.org/drawingml/2006/table">
            <a:tbl>
              <a:tblPr/>
              <a:tblGrid>
                <a:gridCol w="1613565"/>
                <a:gridCol w="4017220"/>
              </a:tblGrid>
              <a:tr h="193406">
                <a:tc>
                  <a:txBody>
                    <a:bodyPr/>
                    <a:lstStyle/>
                    <a:p>
                      <a:pPr marL="0" marR="0">
                        <a:spcBef>
                          <a:spcPts val="0"/>
                        </a:spcBef>
                        <a:spcAft>
                          <a:spcPts val="0"/>
                        </a:spcAft>
                      </a:pPr>
                      <a:r>
                        <a:rPr lang="en-US" sz="1200" b="1">
                          <a:solidFill>
                            <a:srgbClr val="000000"/>
                          </a:solidFill>
                          <a:effectLst/>
                          <a:latin typeface="Calibri" charset="0"/>
                        </a:rPr>
                        <a:t>Method</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200" b="1">
                          <a:solidFill>
                            <a:srgbClr val="000000"/>
                          </a:solidFill>
                          <a:effectLst/>
                          <a:latin typeface="Calibri" charset="0"/>
                        </a:rPr>
                        <a:t>Description</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386810">
                <a:tc>
                  <a:txBody>
                    <a:bodyPr/>
                    <a:lstStyle/>
                    <a:p>
                      <a:pPr marL="0" marR="0">
                        <a:spcBef>
                          <a:spcPts val="0"/>
                        </a:spcBef>
                        <a:spcAft>
                          <a:spcPts val="0"/>
                        </a:spcAft>
                      </a:pPr>
                      <a:r>
                        <a:rPr lang="en-US" sz="1200">
                          <a:solidFill>
                            <a:srgbClr val="000000"/>
                          </a:solidFill>
                          <a:effectLst/>
                          <a:latin typeface="Calibri" charset="0"/>
                        </a:rPr>
                        <a:t>boolean isEmpty()</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true if this set contains no elements.</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remove(Object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remove the specified element from this set if it is present.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773620">
                <a:tc>
                  <a:txBody>
                    <a:bodyPr/>
                    <a:lstStyle/>
                    <a:p>
                      <a:pPr marL="0" marR="0">
                        <a:spcBef>
                          <a:spcPts val="0"/>
                        </a:spcBef>
                        <a:spcAft>
                          <a:spcPts val="0"/>
                        </a:spcAft>
                      </a:pPr>
                      <a:r>
                        <a:rPr lang="en-US" sz="1200">
                          <a:solidFill>
                            <a:srgbClr val="000000"/>
                          </a:solidFill>
                          <a:effectLst/>
                          <a:latin typeface="Calibri" charset="0"/>
                        </a:rPr>
                        <a:t>Object clone()</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dirty="0">
                          <a:solidFill>
                            <a:srgbClr val="000000"/>
                          </a:solidFill>
                          <a:effectLst/>
                          <a:latin typeface="Calibri" charset="0"/>
                        </a:rPr>
                        <a:t>It is used to return a shallow copy of this </a:t>
                      </a:r>
                      <a:r>
                        <a:rPr lang="en-US" sz="1200" dirty="0" err="1">
                          <a:solidFill>
                            <a:srgbClr val="000000"/>
                          </a:solidFill>
                          <a:effectLst/>
                          <a:latin typeface="Calibri" charset="0"/>
                        </a:rPr>
                        <a:t>HashSet</a:t>
                      </a:r>
                      <a:r>
                        <a:rPr lang="en-US" sz="1200" dirty="0">
                          <a:solidFill>
                            <a:srgbClr val="000000"/>
                          </a:solidFill>
                          <a:effectLst/>
                          <a:latin typeface="Calibri" charset="0"/>
                        </a:rPr>
                        <a:t> instance: the elements themselves are not cloned.</a:t>
                      </a:r>
                      <a:endParaRPr lang="en-US" sz="1100" dirty="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86810">
                <a:tc>
                  <a:txBody>
                    <a:bodyPr/>
                    <a:lstStyle/>
                    <a:p>
                      <a:pPr marL="0" marR="0">
                        <a:spcBef>
                          <a:spcPts val="0"/>
                        </a:spcBef>
                        <a:spcAft>
                          <a:spcPts val="0"/>
                        </a:spcAft>
                      </a:pPr>
                      <a:r>
                        <a:rPr lang="en-US" sz="1200">
                          <a:solidFill>
                            <a:srgbClr val="000000"/>
                          </a:solidFill>
                          <a:effectLst/>
                          <a:latin typeface="Calibri" charset="0"/>
                        </a:rPr>
                        <a:t>Iterator iterator()</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an iterator over the elements in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int size()</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the number of elements in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86810">
                <a:tc>
                  <a:txBody>
                    <a:bodyPr/>
                    <a:lstStyle/>
                    <a:p>
                      <a:pPr marL="0" marR="0">
                        <a:spcBef>
                          <a:spcPts val="0"/>
                        </a:spcBef>
                        <a:spcAft>
                          <a:spcPts val="0"/>
                        </a:spcAft>
                      </a:pPr>
                      <a:r>
                        <a:rPr lang="en-US" sz="1200">
                          <a:solidFill>
                            <a:srgbClr val="000000"/>
                          </a:solidFill>
                          <a:effectLst/>
                          <a:latin typeface="Calibri" charset="0"/>
                        </a:rPr>
                        <a:t>void clear()</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remove all of the elements from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contains(Object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true if this set contains the specified element.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add(Object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dirty="0">
                          <a:solidFill>
                            <a:srgbClr val="000000"/>
                          </a:solidFill>
                          <a:effectLst/>
                          <a:latin typeface="Calibri" charset="0"/>
                        </a:rPr>
                        <a:t>It is used to adds the specified element to this set if it is not already present.</a:t>
                      </a:r>
                      <a:endParaRPr lang="en-US" sz="1100" dirty="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Tree>
    <p:extLst>
      <p:ext uri="{BB962C8B-B14F-4D97-AF65-F5344CB8AC3E}">
        <p14:creationId xmlns:p14="http://schemas.microsoft.com/office/powerpoint/2010/main" val="1169517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4128" y="341376"/>
            <a:ext cx="5537926" cy="6186309"/>
          </a:xfrm>
          <a:prstGeom prst="rect">
            <a:avLst/>
          </a:prstGeom>
          <a:noFill/>
        </p:spPr>
        <p:txBody>
          <a:bodyPr wrap="none" rtlCol="0">
            <a:spAutoFit/>
          </a:bodyPr>
          <a:lstStyle/>
          <a:p>
            <a:r>
              <a:rPr lang="pl-PL" b="1" dirty="0" err="1"/>
              <a:t>Example</a:t>
            </a:r>
            <a:r>
              <a:rPr lang="pl-PL" b="1" dirty="0"/>
              <a:t> of Has </a:t>
            </a:r>
            <a:r>
              <a:rPr lang="pl-PL" b="1" dirty="0" smtClean="0"/>
              <a:t>Set </a:t>
            </a:r>
            <a:endParaRPr lang="pl-PL" dirty="0" smtClean="0"/>
          </a:p>
          <a:p>
            <a:r>
              <a:rPr lang="pl-PL" b="1" dirty="0" err="1" smtClean="0"/>
              <a:t>package</a:t>
            </a:r>
            <a:r>
              <a:rPr lang="pl-PL" dirty="0" smtClean="0"/>
              <a:t> Test;</a:t>
            </a:r>
          </a:p>
          <a:p>
            <a:r>
              <a:rPr lang="pl-PL" b="1" dirty="0" smtClean="0"/>
              <a:t>import</a:t>
            </a:r>
            <a:r>
              <a:rPr lang="pl-PL" dirty="0"/>
              <a:t> </a:t>
            </a:r>
            <a:r>
              <a:rPr lang="pl-PL" dirty="0" err="1"/>
              <a:t>java.util.HashSet</a:t>
            </a:r>
            <a:r>
              <a:rPr lang="pl-PL" dirty="0"/>
              <a:t>;</a:t>
            </a:r>
          </a:p>
          <a:p>
            <a:r>
              <a:rPr lang="pl-PL" b="1" dirty="0"/>
              <a:t>import</a:t>
            </a:r>
            <a:r>
              <a:rPr lang="pl-PL" dirty="0"/>
              <a:t> </a:t>
            </a:r>
            <a:r>
              <a:rPr lang="pl-PL" dirty="0" err="1"/>
              <a:t>java.util.Set</a:t>
            </a:r>
            <a:r>
              <a:rPr lang="pl-PL" dirty="0"/>
              <a:t>;</a:t>
            </a:r>
          </a:p>
          <a:p>
            <a:r>
              <a:rPr lang="pl-PL" b="1" dirty="0" smtClean="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 </a:t>
            </a:r>
            <a:r>
              <a:rPr lang="pl-PL" dirty="0" err="1"/>
              <a:t>Hash</a:t>
            </a:r>
            <a:r>
              <a:rPr lang="pl-PL" dirty="0"/>
              <a:t> Set </a:t>
            </a:r>
            <a:r>
              <a:rPr lang="pl-PL" dirty="0" err="1"/>
              <a:t>will</a:t>
            </a:r>
            <a:r>
              <a:rPr lang="pl-PL" dirty="0"/>
              <a:t> </a:t>
            </a:r>
            <a:r>
              <a:rPr lang="pl-PL" dirty="0" err="1"/>
              <a:t>store</a:t>
            </a:r>
            <a:r>
              <a:rPr lang="pl-PL" dirty="0"/>
              <a:t> </a:t>
            </a:r>
            <a:r>
              <a:rPr lang="pl-PL" dirty="0" err="1"/>
              <a:t>Only</a:t>
            </a:r>
            <a:r>
              <a:rPr lang="pl-PL" dirty="0"/>
              <a:t> </a:t>
            </a:r>
            <a:r>
              <a:rPr lang="pl-PL" dirty="0" err="1"/>
              <a:t>unique</a:t>
            </a:r>
            <a:r>
              <a:rPr lang="pl-PL" dirty="0"/>
              <a:t> data.</a:t>
            </a:r>
          </a:p>
          <a:p>
            <a:r>
              <a:rPr lang="pl-PL" dirty="0"/>
              <a:t>                        Set&lt;</a:t>
            </a:r>
            <a:r>
              <a:rPr lang="pl-PL" dirty="0" err="1"/>
              <a:t>Integer</a:t>
            </a:r>
            <a:r>
              <a:rPr lang="pl-PL" dirty="0"/>
              <a:t>&gt; set = </a:t>
            </a:r>
            <a:r>
              <a:rPr lang="pl-PL" b="1" dirty="0" err="1"/>
              <a:t>new</a:t>
            </a:r>
            <a:r>
              <a:rPr lang="pl-PL" dirty="0"/>
              <a:t> </a:t>
            </a:r>
            <a:r>
              <a:rPr lang="pl-PL" dirty="0" err="1"/>
              <a:t>HashSet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 </a:t>
            </a:r>
            <a:r>
              <a:rPr lang="pl-PL" dirty="0" err="1"/>
              <a:t>insertion</a:t>
            </a:r>
            <a:r>
              <a:rPr lang="pl-PL" dirty="0"/>
              <a:t> order </a:t>
            </a:r>
            <a:r>
              <a:rPr lang="pl-PL" dirty="0" err="1"/>
              <a:t>are</a:t>
            </a:r>
            <a:r>
              <a:rPr lang="pl-PL" dirty="0"/>
              <a:t> not </a:t>
            </a:r>
            <a:r>
              <a:rPr lang="pl-PL" dirty="0" err="1"/>
              <a:t>maintained</a:t>
            </a:r>
            <a:endParaRPr lang="pl-PL" dirty="0"/>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80, 7, 8, 10]</a:t>
            </a:r>
          </a:p>
          <a:p>
            <a:endParaRPr lang="en-US" dirty="0"/>
          </a:p>
        </p:txBody>
      </p:sp>
    </p:spTree>
    <p:extLst>
      <p:ext uri="{BB962C8B-B14F-4D97-AF65-F5344CB8AC3E}">
        <p14:creationId xmlns:p14="http://schemas.microsoft.com/office/powerpoint/2010/main" val="72248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7968" y="365760"/>
            <a:ext cx="6144503" cy="5355312"/>
          </a:xfrm>
          <a:prstGeom prst="rect">
            <a:avLst/>
          </a:prstGeom>
          <a:noFill/>
        </p:spPr>
        <p:txBody>
          <a:bodyPr wrap="none" rtlCol="0">
            <a:spAutoFit/>
          </a:bodyPr>
          <a:lstStyle/>
          <a:p>
            <a:r>
              <a:rPr lang="pl-PL" b="1" dirty="0" err="1"/>
              <a:t>Linked</a:t>
            </a:r>
            <a:r>
              <a:rPr lang="pl-PL" b="1" dirty="0"/>
              <a:t> </a:t>
            </a:r>
            <a:r>
              <a:rPr lang="pl-PL" b="1" dirty="0" err="1"/>
              <a:t>Hash</a:t>
            </a:r>
            <a:r>
              <a:rPr lang="pl-PL" b="1" dirty="0"/>
              <a:t> set </a:t>
            </a:r>
            <a:r>
              <a:rPr lang="pl-PL" b="1" dirty="0" err="1"/>
              <a:t>will</a:t>
            </a:r>
            <a:r>
              <a:rPr lang="pl-PL" b="1" dirty="0"/>
              <a:t> </a:t>
            </a:r>
            <a:r>
              <a:rPr lang="pl-PL" b="1" dirty="0" err="1"/>
              <a:t>maintain</a:t>
            </a:r>
            <a:r>
              <a:rPr lang="pl-PL" b="1" dirty="0"/>
              <a:t> </a:t>
            </a:r>
            <a:r>
              <a:rPr lang="pl-PL" b="1" dirty="0" err="1"/>
              <a:t>insertion</a:t>
            </a:r>
            <a:r>
              <a:rPr lang="pl-PL" b="1" dirty="0"/>
              <a:t> order</a:t>
            </a:r>
            <a:r>
              <a:rPr lang="pl-PL" b="1" dirty="0" smtClean="0"/>
              <a:t>.</a:t>
            </a:r>
            <a:endParaRPr lang="pl-PL" dirty="0"/>
          </a:p>
          <a:p>
            <a:r>
              <a:rPr lang="pl-PL" b="1" dirty="0" err="1"/>
              <a:t>package</a:t>
            </a:r>
            <a:r>
              <a:rPr lang="pl-PL" dirty="0"/>
              <a:t> Test;</a:t>
            </a:r>
          </a:p>
          <a:p>
            <a:r>
              <a:rPr lang="pl-PL" b="1" dirty="0" smtClean="0"/>
              <a:t>import</a:t>
            </a:r>
            <a:r>
              <a:rPr lang="pl-PL" dirty="0"/>
              <a:t> </a:t>
            </a:r>
            <a:r>
              <a:rPr lang="pl-PL" dirty="0" err="1"/>
              <a:t>java.util.LinkedHashSet</a:t>
            </a:r>
            <a:r>
              <a:rPr lang="pl-PL" dirty="0"/>
              <a:t>;</a:t>
            </a:r>
          </a:p>
          <a:p>
            <a:r>
              <a:rPr lang="pl-PL" b="1" dirty="0"/>
              <a:t>import</a:t>
            </a:r>
            <a:r>
              <a:rPr lang="pl-PL" dirty="0"/>
              <a:t> </a:t>
            </a:r>
            <a:r>
              <a:rPr lang="pl-PL" dirty="0" err="1"/>
              <a:t>java.util.Set</a:t>
            </a:r>
            <a:r>
              <a:rPr lang="pl-PL" dirty="0" smtClean="0"/>
              <a:t>;</a:t>
            </a:r>
            <a:endParaRPr lang="pl-PL" dirty="0"/>
          </a:p>
          <a:p>
            <a:r>
              <a:rPr lang="pl-PL" b="1" dirty="0"/>
              <a:t>public</a:t>
            </a:r>
            <a:r>
              <a:rPr lang="pl-PL" dirty="0"/>
              <a:t> </a:t>
            </a:r>
            <a:r>
              <a:rPr lang="pl-PL" b="1" dirty="0" err="1"/>
              <a:t>class</a:t>
            </a:r>
            <a:r>
              <a:rPr lang="pl-PL" dirty="0"/>
              <a:t> </a:t>
            </a:r>
            <a:r>
              <a:rPr lang="pl-PL" dirty="0" err="1"/>
              <a:t>ExampleHashSet</a:t>
            </a:r>
            <a:r>
              <a:rPr lang="pl-PL" dirty="0"/>
              <a:t>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Set&lt;</a:t>
            </a:r>
            <a:r>
              <a:rPr lang="pl-PL" dirty="0" err="1"/>
              <a:t>Integer</a:t>
            </a:r>
            <a:r>
              <a:rPr lang="pl-PL" dirty="0"/>
              <a:t>&gt; set = </a:t>
            </a:r>
            <a:r>
              <a:rPr lang="pl-PL" b="1" dirty="0" err="1"/>
              <a:t>new</a:t>
            </a:r>
            <a:r>
              <a:rPr lang="pl-PL" dirty="0"/>
              <a:t> </a:t>
            </a:r>
            <a:r>
              <a:rPr lang="pl-PL" dirty="0" err="1"/>
              <a:t>LinkedHashSet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10, 7, 80, 8]</a:t>
            </a:r>
          </a:p>
          <a:p>
            <a:endParaRPr lang="en-US" dirty="0"/>
          </a:p>
        </p:txBody>
      </p:sp>
    </p:spTree>
    <p:extLst>
      <p:ext uri="{BB962C8B-B14F-4D97-AF65-F5344CB8AC3E}">
        <p14:creationId xmlns:p14="http://schemas.microsoft.com/office/powerpoint/2010/main" val="8315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2" y="182880"/>
            <a:ext cx="5477333" cy="5632311"/>
          </a:xfrm>
          <a:prstGeom prst="rect">
            <a:avLst/>
          </a:prstGeom>
          <a:noFill/>
        </p:spPr>
        <p:txBody>
          <a:bodyPr wrap="none" rtlCol="0">
            <a:spAutoFit/>
          </a:bodyPr>
          <a:lstStyle/>
          <a:p>
            <a:r>
              <a:rPr lang="pl-PL" b="1" dirty="0" err="1"/>
              <a:t>Tree</a:t>
            </a:r>
            <a:r>
              <a:rPr lang="pl-PL" b="1" dirty="0"/>
              <a:t> Set </a:t>
            </a:r>
            <a:r>
              <a:rPr lang="pl-PL" b="1" dirty="0" err="1"/>
              <a:t>Maintain</a:t>
            </a:r>
            <a:r>
              <a:rPr lang="pl-PL" b="1" dirty="0"/>
              <a:t> the data in </a:t>
            </a:r>
            <a:r>
              <a:rPr lang="pl-PL" b="1" dirty="0" err="1"/>
              <a:t>ascending</a:t>
            </a:r>
            <a:r>
              <a:rPr lang="pl-PL" b="1" dirty="0"/>
              <a:t> order</a:t>
            </a:r>
            <a:r>
              <a:rPr lang="pl-PL" b="1" dirty="0" smtClean="0"/>
              <a:t>.</a:t>
            </a:r>
            <a:endParaRPr lang="pl-PL" dirty="0"/>
          </a:p>
          <a:p>
            <a:r>
              <a:rPr lang="pl-PL" b="1" dirty="0" err="1"/>
              <a:t>package</a:t>
            </a:r>
            <a:r>
              <a:rPr lang="pl-PL" dirty="0"/>
              <a:t> Test;</a:t>
            </a:r>
          </a:p>
          <a:p>
            <a:r>
              <a:rPr lang="pl-PL" b="1" dirty="0"/>
              <a:t>import</a:t>
            </a:r>
            <a:r>
              <a:rPr lang="pl-PL" dirty="0"/>
              <a:t> </a:t>
            </a:r>
            <a:r>
              <a:rPr lang="pl-PL" dirty="0" err="1"/>
              <a:t>java.util.Set</a:t>
            </a:r>
            <a:r>
              <a:rPr lang="pl-PL" dirty="0"/>
              <a:t>;</a:t>
            </a:r>
          </a:p>
          <a:p>
            <a:r>
              <a:rPr lang="pl-PL" b="1" dirty="0"/>
              <a:t>import</a:t>
            </a:r>
            <a:r>
              <a:rPr lang="pl-PL" dirty="0"/>
              <a:t> </a:t>
            </a:r>
            <a:r>
              <a:rPr lang="pl-PL" dirty="0" err="1"/>
              <a:t>java.util.TreeSet</a:t>
            </a:r>
            <a:r>
              <a:rPr lang="pl-PL" dirty="0" smtClean="0"/>
              <a:t>;</a:t>
            </a:r>
            <a:endParaRPr lang="pl-PL" dirty="0"/>
          </a:p>
          <a:p>
            <a:r>
              <a:rPr lang="pl-PL" b="1" dirty="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Set&lt;</a:t>
            </a:r>
            <a:r>
              <a:rPr lang="pl-PL" dirty="0" err="1"/>
              <a:t>Integer</a:t>
            </a:r>
            <a:r>
              <a:rPr lang="pl-PL" dirty="0"/>
              <a:t>&gt; set = </a:t>
            </a:r>
            <a:r>
              <a:rPr lang="pl-PL" b="1" dirty="0" err="1"/>
              <a:t>new</a:t>
            </a:r>
            <a:r>
              <a:rPr lang="pl-PL" dirty="0"/>
              <a:t> </a:t>
            </a:r>
            <a:r>
              <a:rPr lang="pl-PL" dirty="0" err="1"/>
              <a:t>TreeSet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7, 8, 10, 80]</a:t>
            </a:r>
          </a:p>
          <a:p>
            <a:endParaRPr lang="en-US" dirty="0"/>
          </a:p>
        </p:txBody>
      </p:sp>
    </p:spTree>
    <p:extLst>
      <p:ext uri="{BB962C8B-B14F-4D97-AF65-F5344CB8AC3E}">
        <p14:creationId xmlns:p14="http://schemas.microsoft.com/office/powerpoint/2010/main" val="548170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70688"/>
            <a:ext cx="5167312" cy="3139321"/>
          </a:xfrm>
          <a:prstGeom prst="rect">
            <a:avLst/>
          </a:prstGeom>
          <a:noFill/>
        </p:spPr>
        <p:txBody>
          <a:bodyPr wrap="none" rtlCol="0">
            <a:spAutoFit/>
          </a:bodyPr>
          <a:lstStyle/>
          <a:p>
            <a:r>
              <a:rPr lang="en-US" b="1" smtClean="0"/>
              <a:t>Map </a:t>
            </a:r>
            <a:r>
              <a:rPr lang="en-US" b="1" dirty="0"/>
              <a:t>in collection</a:t>
            </a:r>
            <a:endParaRPr lang="en-US" dirty="0"/>
          </a:p>
          <a:p>
            <a:r>
              <a:rPr lang="en-US" dirty="0"/>
              <a:t>·      Map will not maintain insertion order.</a:t>
            </a:r>
          </a:p>
          <a:p>
            <a:r>
              <a:rPr lang="en-US" dirty="0"/>
              <a:t>·      Map will store data based on key value pair</a:t>
            </a:r>
          </a:p>
          <a:p>
            <a:r>
              <a:rPr lang="en-US" dirty="0"/>
              <a:t>·      Map will store only unique data.</a:t>
            </a:r>
          </a:p>
          <a:p>
            <a:r>
              <a:rPr lang="en-US" dirty="0"/>
              <a:t>·      </a:t>
            </a:r>
            <a:r>
              <a:rPr lang="en-US" b="1" dirty="0"/>
              <a:t> </a:t>
            </a:r>
            <a:endParaRPr lang="en-US" dirty="0"/>
          </a:p>
          <a:p>
            <a:r>
              <a:rPr lang="en-US" b="1" u="sng" dirty="0"/>
              <a:t>Hash </a:t>
            </a:r>
            <a:r>
              <a:rPr lang="en-US" b="1" u="sng" dirty="0" smtClean="0"/>
              <a:t>Map</a:t>
            </a:r>
            <a:endParaRPr lang="en-US" dirty="0"/>
          </a:p>
          <a:p>
            <a:r>
              <a:rPr lang="en-US" dirty="0"/>
              <a:t>·      A Hash Map contains values based on the key.</a:t>
            </a:r>
          </a:p>
          <a:p>
            <a:r>
              <a:rPr lang="en-US" dirty="0"/>
              <a:t>·      It contains only unique elements.</a:t>
            </a:r>
          </a:p>
          <a:p>
            <a:r>
              <a:rPr lang="en-US" dirty="0"/>
              <a:t>·      It may have one null key and multiple null values.</a:t>
            </a:r>
          </a:p>
          <a:p>
            <a:r>
              <a:rPr lang="en-US" dirty="0"/>
              <a:t>·      It maintains no order.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9667484"/>
              </p:ext>
            </p:extLst>
          </p:nvPr>
        </p:nvGraphicFramePr>
        <p:xfrm>
          <a:off x="914400" y="3066288"/>
          <a:ext cx="4364736" cy="3029712"/>
        </p:xfrm>
        <a:graphic>
          <a:graphicData uri="http://schemas.openxmlformats.org/drawingml/2006/table">
            <a:tbl>
              <a:tblPr/>
              <a:tblGrid>
                <a:gridCol w="1700159"/>
                <a:gridCol w="2664577"/>
              </a:tblGrid>
              <a:tr h="216408">
                <a:tc>
                  <a:txBody>
                    <a:bodyPr/>
                    <a:lstStyle/>
                    <a:p>
                      <a:pPr marL="0" marR="0">
                        <a:spcBef>
                          <a:spcPts val="0"/>
                        </a:spcBef>
                        <a:spcAft>
                          <a:spcPts val="0"/>
                        </a:spcAft>
                      </a:pPr>
                      <a:r>
                        <a:rPr lang="en-US" sz="1400" b="1">
                          <a:solidFill>
                            <a:srgbClr val="000000"/>
                          </a:solidFill>
                          <a:effectLst/>
                          <a:latin typeface="Calibri" charset="0"/>
                        </a:rPr>
                        <a:t>Constructor</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b="1">
                          <a:solidFill>
                            <a:srgbClr val="000000"/>
                          </a:solidFill>
                          <a:effectLst/>
                          <a:latin typeface="Calibri" charset="0"/>
                        </a:rPr>
                        <a:t>Description</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432816">
                <a:tc>
                  <a:txBody>
                    <a:bodyPr/>
                    <a:lstStyle/>
                    <a:p>
                      <a:pPr marL="0" marR="0">
                        <a:spcBef>
                          <a:spcPts val="0"/>
                        </a:spcBef>
                        <a:spcAft>
                          <a:spcPts val="0"/>
                        </a:spcAft>
                      </a:pPr>
                      <a:r>
                        <a:rPr lang="en-US" sz="1400" b="1">
                          <a:solidFill>
                            <a:srgbClr val="000000"/>
                          </a:solidFill>
                          <a:effectLst/>
                          <a:latin typeface="Calibri" charset="0"/>
                        </a:rPr>
                        <a:t>HashMap()</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construct a default HashMap.</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649224">
                <a:tc>
                  <a:txBody>
                    <a:bodyPr/>
                    <a:lstStyle/>
                    <a:p>
                      <a:pPr marL="0" marR="0">
                        <a:spcBef>
                          <a:spcPts val="0"/>
                        </a:spcBef>
                        <a:spcAft>
                          <a:spcPts val="0"/>
                        </a:spcAft>
                      </a:pPr>
                      <a:r>
                        <a:rPr lang="en-US" sz="1400" b="1">
                          <a:solidFill>
                            <a:srgbClr val="000000"/>
                          </a:solidFill>
                          <a:effectLst/>
                          <a:latin typeface="Calibri" charset="0"/>
                        </a:rPr>
                        <a:t>HashMap(Map m)</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initializes the hash map by using the elements of the given Map object m.</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865632">
                <a:tc>
                  <a:txBody>
                    <a:bodyPr/>
                    <a:lstStyle/>
                    <a:p>
                      <a:pPr marL="0" marR="0">
                        <a:spcBef>
                          <a:spcPts val="0"/>
                        </a:spcBef>
                        <a:spcAft>
                          <a:spcPts val="0"/>
                        </a:spcAft>
                      </a:pPr>
                      <a:r>
                        <a:rPr lang="en-US" sz="1400" b="1">
                          <a:solidFill>
                            <a:srgbClr val="000000"/>
                          </a:solidFill>
                          <a:effectLst/>
                          <a:latin typeface="Calibri" charset="0"/>
                        </a:rPr>
                        <a:t>HashMap(int capacity)</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initializes the capacity of the hash map to the given integer value, capacity.</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865632">
                <a:tc>
                  <a:txBody>
                    <a:bodyPr/>
                    <a:lstStyle/>
                    <a:p>
                      <a:pPr marL="0" marR="0">
                        <a:spcBef>
                          <a:spcPts val="0"/>
                        </a:spcBef>
                        <a:spcAft>
                          <a:spcPts val="0"/>
                        </a:spcAft>
                      </a:pPr>
                      <a:r>
                        <a:rPr lang="en-US" sz="1400" b="1">
                          <a:solidFill>
                            <a:srgbClr val="000000"/>
                          </a:solidFill>
                          <a:effectLst/>
                          <a:latin typeface="Calibri" charset="0"/>
                        </a:rPr>
                        <a:t>HashMap(int capacity, float fillRatio)</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dirty="0">
                          <a:solidFill>
                            <a:srgbClr val="000000"/>
                          </a:solidFill>
                          <a:effectLst/>
                          <a:latin typeface="Calibri" charset="0"/>
                        </a:rPr>
                        <a:t>It is used to initialize both the capacity and fill ratio of the hash map by using its arguments.</a:t>
                      </a:r>
                      <a:endParaRPr lang="en-US" sz="1200" b="1"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8153446"/>
              </p:ext>
            </p:extLst>
          </p:nvPr>
        </p:nvGraphicFramePr>
        <p:xfrm>
          <a:off x="5923216" y="1740348"/>
          <a:ext cx="5943758" cy="4947552"/>
        </p:xfrm>
        <a:graphic>
          <a:graphicData uri="http://schemas.openxmlformats.org/drawingml/2006/table">
            <a:tbl>
              <a:tblPr/>
              <a:tblGrid>
                <a:gridCol w="2315222"/>
                <a:gridCol w="3628536"/>
              </a:tblGrid>
              <a:tr h="108288">
                <a:tc>
                  <a:txBody>
                    <a:bodyPr/>
                    <a:lstStyle/>
                    <a:p>
                      <a:pPr marL="0" marR="0">
                        <a:spcBef>
                          <a:spcPts val="0"/>
                        </a:spcBef>
                        <a:spcAft>
                          <a:spcPts val="0"/>
                        </a:spcAft>
                      </a:pPr>
                      <a:r>
                        <a:rPr lang="en-US" sz="1200" b="1">
                          <a:solidFill>
                            <a:srgbClr val="000000"/>
                          </a:solidFill>
                          <a:effectLst/>
                          <a:latin typeface="Calibri" charset="0"/>
                        </a:rPr>
                        <a:t>Method</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200" b="1">
                          <a:solidFill>
                            <a:srgbClr val="000000"/>
                          </a:solidFill>
                          <a:effectLst/>
                          <a:latin typeface="Calibri" charset="0"/>
                        </a:rPr>
                        <a:t>Description</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324864">
                <a:tc>
                  <a:txBody>
                    <a:bodyPr/>
                    <a:lstStyle/>
                    <a:p>
                      <a:pPr marL="0" marR="0">
                        <a:spcBef>
                          <a:spcPts val="0"/>
                        </a:spcBef>
                        <a:spcAft>
                          <a:spcPts val="0"/>
                        </a:spcAft>
                      </a:pPr>
                      <a:r>
                        <a:rPr lang="en-US" sz="1200" b="1">
                          <a:solidFill>
                            <a:srgbClr val="000000"/>
                          </a:solidFill>
                          <a:effectLst/>
                          <a:latin typeface="Calibri" charset="0"/>
                        </a:rPr>
                        <a:t>void clear()</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remove all of the mappings from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boolean containsKey(Object key)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true if this map contains a mapping for the specified key.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boolean containsValue(Object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true if this map maps one or more keys to the specified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boolean isEmpty()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dirty="0">
                          <a:solidFill>
                            <a:srgbClr val="000000"/>
                          </a:solidFill>
                          <a:effectLst/>
                          <a:latin typeface="Calibri" charset="0"/>
                        </a:rPr>
                        <a:t>It is used to return true if this map contains no key-value mappings.</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649728">
                <a:tc>
                  <a:txBody>
                    <a:bodyPr/>
                    <a:lstStyle/>
                    <a:p>
                      <a:pPr marL="0" marR="0">
                        <a:spcBef>
                          <a:spcPts val="0"/>
                        </a:spcBef>
                        <a:spcAft>
                          <a:spcPts val="0"/>
                        </a:spcAft>
                      </a:pPr>
                      <a:r>
                        <a:rPr lang="en-US" sz="1200" b="1">
                          <a:solidFill>
                            <a:srgbClr val="000000"/>
                          </a:solidFill>
                          <a:effectLst/>
                          <a:latin typeface="Calibri" charset="0"/>
                        </a:rPr>
                        <a:t>Object clone()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shallow copy of this HashMap instance: the keys and values themselves are not cloned.</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Set entrySet()</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collection view of the mappings contained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dirty="0">
                          <a:solidFill>
                            <a:srgbClr val="000000"/>
                          </a:solidFill>
                          <a:effectLst/>
                          <a:latin typeface="Calibri" charset="0"/>
                        </a:rPr>
                        <a:t>Set </a:t>
                      </a:r>
                      <a:r>
                        <a:rPr lang="en-US" sz="1200" b="1" dirty="0" err="1">
                          <a:solidFill>
                            <a:srgbClr val="000000"/>
                          </a:solidFill>
                          <a:effectLst/>
                          <a:latin typeface="Calibri" charset="0"/>
                        </a:rPr>
                        <a:t>keySet</a:t>
                      </a:r>
                      <a:r>
                        <a:rPr lang="en-US" sz="1200" b="1" dirty="0">
                          <a:solidFill>
                            <a:srgbClr val="000000"/>
                          </a:solidFill>
                          <a:effectLst/>
                          <a:latin typeface="Calibri" charset="0"/>
                        </a:rPr>
                        <a:t>()</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set view of the keys contained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Object put(Object key, Object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associate the specified value with the specified key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int size()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the number of key-value mappings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dirty="0">
                          <a:solidFill>
                            <a:srgbClr val="000000"/>
                          </a:solidFill>
                          <a:effectLst/>
                          <a:latin typeface="Calibri" charset="0"/>
                        </a:rPr>
                        <a:t>Collection values()</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dirty="0">
                          <a:solidFill>
                            <a:srgbClr val="000000"/>
                          </a:solidFill>
                          <a:effectLst/>
                          <a:latin typeface="Calibri" charset="0"/>
                        </a:rPr>
                        <a:t>It is used to return a collection view of the values contained in this map.</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Tree>
    <p:extLst>
      <p:ext uri="{BB962C8B-B14F-4D97-AF65-F5344CB8AC3E}">
        <p14:creationId xmlns:p14="http://schemas.microsoft.com/office/powerpoint/2010/main" val="496553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6592" y="304800"/>
            <a:ext cx="7355603" cy="4801314"/>
          </a:xfrm>
          <a:prstGeom prst="rect">
            <a:avLst/>
          </a:prstGeom>
          <a:noFill/>
        </p:spPr>
        <p:txBody>
          <a:bodyPr wrap="none" rtlCol="0">
            <a:spAutoFit/>
          </a:bodyPr>
          <a:lstStyle/>
          <a:p>
            <a:r>
              <a:rPr lang="is-IS" b="1" dirty="0"/>
              <a:t>Example:</a:t>
            </a:r>
            <a:endParaRPr lang="is-IS" dirty="0"/>
          </a:p>
          <a:p>
            <a:r>
              <a:rPr lang="is-IS" b="1" dirty="0"/>
              <a:t>package</a:t>
            </a:r>
            <a:r>
              <a:rPr lang="is-IS" dirty="0"/>
              <a:t> Test;</a:t>
            </a:r>
          </a:p>
          <a:p>
            <a:r>
              <a:rPr lang="is-IS" b="1" dirty="0"/>
              <a:t>import</a:t>
            </a:r>
            <a:r>
              <a:rPr lang="is-IS" dirty="0"/>
              <a:t> java.util.HashMap;</a:t>
            </a:r>
          </a:p>
          <a:p>
            <a:r>
              <a:rPr lang="is-IS" b="1" dirty="0"/>
              <a:t>import</a:t>
            </a:r>
            <a:r>
              <a:rPr lang="is-IS" dirty="0"/>
              <a:t> java.util.Map</a:t>
            </a:r>
            <a:r>
              <a:rPr lang="is-IS" dirty="0" smtClean="0"/>
              <a:t>;</a:t>
            </a:r>
            <a:endParaRPr lang="is-IS" dirty="0"/>
          </a:p>
          <a:p>
            <a:r>
              <a:rPr lang="is-IS" b="1" dirty="0"/>
              <a:t>public</a:t>
            </a:r>
            <a:r>
              <a:rPr lang="is-IS" dirty="0"/>
              <a:t> </a:t>
            </a:r>
            <a:r>
              <a:rPr lang="is-IS" b="1" dirty="0"/>
              <a:t>class</a:t>
            </a:r>
            <a:r>
              <a:rPr lang="is-IS" dirty="0"/>
              <a:t> </a:t>
            </a:r>
            <a:r>
              <a:rPr lang="is-IS" dirty="0" smtClean="0"/>
              <a:t>ExampleHashMap </a:t>
            </a:r>
            <a:r>
              <a:rPr lang="is-IS" dirty="0"/>
              <a:t>{</a:t>
            </a:r>
          </a:p>
          <a:p>
            <a:r>
              <a:rPr lang="is-IS" dirty="0"/>
              <a:t>           </a:t>
            </a:r>
          </a:p>
          <a:p>
            <a:r>
              <a:rPr lang="is-IS" dirty="0"/>
              <a:t>            </a:t>
            </a:r>
            <a:r>
              <a:rPr lang="is-IS" b="1" dirty="0"/>
              <a:t>public</a:t>
            </a:r>
            <a:r>
              <a:rPr lang="is-IS" dirty="0"/>
              <a:t> </a:t>
            </a:r>
            <a:r>
              <a:rPr lang="is-IS" b="1" dirty="0"/>
              <a:t>static</a:t>
            </a:r>
            <a:r>
              <a:rPr lang="is-IS" dirty="0"/>
              <a:t> </a:t>
            </a:r>
            <a:r>
              <a:rPr lang="is-IS" b="1" dirty="0"/>
              <a:t>void</a:t>
            </a:r>
            <a:r>
              <a:rPr lang="is-IS" dirty="0"/>
              <a:t> main(String[] args) {</a:t>
            </a:r>
          </a:p>
          <a:p>
            <a:r>
              <a:rPr lang="is-IS" dirty="0"/>
              <a:t>                        Map&lt;Integer,Integer&gt; map = </a:t>
            </a:r>
            <a:r>
              <a:rPr lang="is-IS" b="1" dirty="0"/>
              <a:t>new</a:t>
            </a:r>
            <a:r>
              <a:rPr lang="is-IS" dirty="0"/>
              <a:t> HashMap&lt;Integer,Integer&gt;();</a:t>
            </a:r>
          </a:p>
          <a:p>
            <a:r>
              <a:rPr lang="is-IS" dirty="0"/>
              <a:t>                        map.put(1, 100);</a:t>
            </a:r>
          </a:p>
          <a:p>
            <a:r>
              <a:rPr lang="is-IS" dirty="0"/>
              <a:t>                        map.put(20, 100);</a:t>
            </a:r>
          </a:p>
          <a:p>
            <a:r>
              <a:rPr lang="is-IS" dirty="0"/>
              <a:t>                        map.put(30, 100);</a:t>
            </a:r>
          </a:p>
          <a:p>
            <a:r>
              <a:rPr lang="is-IS" dirty="0"/>
              <a:t>                        map.put(4, 100);</a:t>
            </a:r>
          </a:p>
          <a:p>
            <a:r>
              <a:rPr lang="is-IS" dirty="0"/>
              <a:t>                        System.</a:t>
            </a:r>
            <a:r>
              <a:rPr lang="is-IS" b="1" i="1" dirty="0"/>
              <a:t>out</a:t>
            </a:r>
            <a:r>
              <a:rPr lang="is-IS" dirty="0"/>
              <a:t>.println(map);</a:t>
            </a:r>
          </a:p>
          <a:p>
            <a:r>
              <a:rPr lang="is-IS" dirty="0"/>
              <a:t>            }</a:t>
            </a:r>
          </a:p>
          <a:p>
            <a:r>
              <a:rPr lang="is-IS" dirty="0"/>
              <a:t>}</a:t>
            </a:r>
          </a:p>
          <a:p>
            <a:r>
              <a:rPr lang="is-IS" dirty="0"/>
              <a:t>//output: {1=100, 4=100, 20=100, 30=100}</a:t>
            </a:r>
          </a:p>
          <a:p>
            <a:endParaRPr lang="en-US" dirty="0"/>
          </a:p>
        </p:txBody>
      </p:sp>
    </p:spTree>
    <p:extLst>
      <p:ext uri="{BB962C8B-B14F-4D97-AF65-F5344CB8AC3E}">
        <p14:creationId xmlns:p14="http://schemas.microsoft.com/office/powerpoint/2010/main" val="1425741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744" y="377952"/>
            <a:ext cx="7355603" cy="5909310"/>
          </a:xfrm>
          <a:prstGeom prst="rect">
            <a:avLst/>
          </a:prstGeom>
          <a:noFill/>
        </p:spPr>
        <p:txBody>
          <a:bodyPr wrap="none" rtlCol="0">
            <a:spAutoFit/>
          </a:bodyPr>
          <a:lstStyle/>
          <a:p>
            <a:r>
              <a:rPr lang="pl-PL" b="1" u="sng" dirty="0" err="1"/>
              <a:t>Hash</a:t>
            </a:r>
            <a:r>
              <a:rPr lang="pl-PL" b="1" u="sng" dirty="0"/>
              <a:t> Map </a:t>
            </a:r>
            <a:r>
              <a:rPr lang="pl-PL" b="1" u="sng" dirty="0" err="1"/>
              <a:t>will</a:t>
            </a:r>
            <a:r>
              <a:rPr lang="pl-PL" b="1" u="sng" dirty="0"/>
              <a:t> </a:t>
            </a:r>
            <a:r>
              <a:rPr lang="pl-PL" b="1" u="sng" dirty="0" err="1"/>
              <a:t>store</a:t>
            </a:r>
            <a:r>
              <a:rPr lang="pl-PL" b="1" u="sng" dirty="0"/>
              <a:t> one </a:t>
            </a:r>
            <a:r>
              <a:rPr lang="pl-PL" b="1" u="sng" dirty="0" err="1"/>
              <a:t>null</a:t>
            </a:r>
            <a:r>
              <a:rPr lang="pl-PL" b="1" u="sng" dirty="0"/>
              <a:t> </a:t>
            </a:r>
            <a:r>
              <a:rPr lang="pl-PL" b="1" u="sng" dirty="0" err="1"/>
              <a:t>key</a:t>
            </a:r>
            <a:r>
              <a:rPr lang="pl-PL" b="1" u="sng" dirty="0" smtClean="0"/>
              <a:t>.</a:t>
            </a:r>
            <a:endParaRPr lang="pl-PL" dirty="0"/>
          </a:p>
          <a:p>
            <a:r>
              <a:rPr lang="pl-PL" b="1" dirty="0" err="1"/>
              <a:t>package</a:t>
            </a:r>
            <a:r>
              <a:rPr lang="pl-PL" dirty="0"/>
              <a:t> Test;</a:t>
            </a:r>
          </a:p>
          <a:p>
            <a:r>
              <a:rPr lang="pl-PL" b="1" dirty="0"/>
              <a:t>import</a:t>
            </a:r>
            <a:r>
              <a:rPr lang="pl-PL" dirty="0"/>
              <a:t> </a:t>
            </a:r>
            <a:r>
              <a:rPr lang="pl-PL" dirty="0" err="1"/>
              <a:t>java.util.HashMap</a:t>
            </a:r>
            <a:r>
              <a:rPr lang="pl-PL" dirty="0"/>
              <a:t>;</a:t>
            </a:r>
          </a:p>
          <a:p>
            <a:r>
              <a:rPr lang="pl-PL" b="1" dirty="0"/>
              <a:t>import</a:t>
            </a:r>
            <a:r>
              <a:rPr lang="pl-PL" dirty="0"/>
              <a:t> </a:t>
            </a:r>
            <a:r>
              <a:rPr lang="pl-PL" dirty="0" err="1"/>
              <a:t>java.util.Map</a:t>
            </a:r>
            <a:r>
              <a:rPr lang="pl-PL" dirty="0"/>
              <a:t>;</a:t>
            </a:r>
          </a:p>
          <a:p>
            <a:endParaRPr lang="pl-PL" dirty="0"/>
          </a:p>
          <a:p>
            <a:r>
              <a:rPr lang="pl-PL" b="1" dirty="0"/>
              <a:t>public</a:t>
            </a:r>
            <a:r>
              <a:rPr lang="pl-PL" dirty="0"/>
              <a:t> </a:t>
            </a:r>
            <a:r>
              <a:rPr lang="pl-PL" b="1" dirty="0" err="1"/>
              <a:t>class</a:t>
            </a:r>
            <a:r>
              <a:rPr lang="pl-PL" dirty="0"/>
              <a:t> </a:t>
            </a:r>
            <a:r>
              <a:rPr lang="pl-PL" dirty="0" err="1" smtClean="0"/>
              <a:t>ExampleHashMap</a:t>
            </a:r>
            <a:r>
              <a:rPr lang="pl-PL" dirty="0" smtClean="0"/>
              <a:t> </a:t>
            </a:r>
            <a:r>
              <a:rPr lang="pl-PL" dirty="0"/>
              <a:t>{</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HashMap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a:t>
            </a:r>
            <a:r>
              <a:rPr lang="pl-PL" b="1" dirty="0" err="1"/>
              <a:t>null</a:t>
            </a:r>
            <a:r>
              <a:rPr lang="pl-PL" dirty="0"/>
              <a:t>,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a:t>
            </a:r>
            <a:r>
              <a:rPr lang="pl-PL" dirty="0" err="1"/>
              <a:t>null</a:t>
            </a:r>
            <a:r>
              <a:rPr lang="pl-PL" dirty="0"/>
              <a:t>=100, 1=100, 20=100, 30=100}</a:t>
            </a:r>
          </a:p>
          <a:p>
            <a:endParaRPr lang="en-US" dirty="0"/>
          </a:p>
        </p:txBody>
      </p:sp>
    </p:spTree>
    <p:extLst>
      <p:ext uri="{BB962C8B-B14F-4D97-AF65-F5344CB8AC3E}">
        <p14:creationId xmlns:p14="http://schemas.microsoft.com/office/powerpoint/2010/main" val="841425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288" y="231648"/>
            <a:ext cx="7962180" cy="5909310"/>
          </a:xfrm>
          <a:prstGeom prst="rect">
            <a:avLst/>
          </a:prstGeom>
          <a:noFill/>
        </p:spPr>
        <p:txBody>
          <a:bodyPr wrap="none" rtlCol="0">
            <a:spAutoFit/>
          </a:bodyPr>
          <a:lstStyle/>
          <a:p>
            <a:r>
              <a:rPr lang="pl-PL" b="1" u="sng" dirty="0"/>
              <a:t/>
            </a:r>
            <a:br>
              <a:rPr lang="pl-PL" b="1" u="sng" dirty="0"/>
            </a:br>
            <a:r>
              <a:rPr lang="pl-PL" b="1" u="sng" dirty="0" err="1"/>
              <a:t>Linked</a:t>
            </a:r>
            <a:r>
              <a:rPr lang="pl-PL" b="1" u="sng" dirty="0"/>
              <a:t> </a:t>
            </a:r>
            <a:r>
              <a:rPr lang="pl-PL" b="1" u="sng" dirty="0" err="1"/>
              <a:t>Hash</a:t>
            </a:r>
            <a:r>
              <a:rPr lang="pl-PL" b="1" u="sng" dirty="0"/>
              <a:t> Map </a:t>
            </a:r>
            <a:r>
              <a:rPr lang="pl-PL" b="1" u="sng" dirty="0" err="1"/>
              <a:t>will</a:t>
            </a:r>
            <a:r>
              <a:rPr lang="pl-PL" b="1" u="sng" dirty="0"/>
              <a:t> </a:t>
            </a:r>
            <a:r>
              <a:rPr lang="pl-PL" b="1" u="sng" dirty="0" err="1"/>
              <a:t>maintain</a:t>
            </a:r>
            <a:r>
              <a:rPr lang="pl-PL" b="1" u="sng" dirty="0"/>
              <a:t> </a:t>
            </a:r>
            <a:r>
              <a:rPr lang="pl-PL" b="1" u="sng" dirty="0" err="1"/>
              <a:t>insertion</a:t>
            </a:r>
            <a:r>
              <a:rPr lang="pl-PL" b="1" u="sng" dirty="0"/>
              <a:t> </a:t>
            </a:r>
            <a:r>
              <a:rPr lang="pl-PL" b="1" u="sng" dirty="0" smtClean="0"/>
              <a:t>order</a:t>
            </a:r>
            <a:endParaRPr lang="pl-PL" dirty="0"/>
          </a:p>
          <a:p>
            <a:r>
              <a:rPr lang="pl-PL" dirty="0" err="1" smtClean="0"/>
              <a:t>Example</a:t>
            </a:r>
            <a:endParaRPr lang="pl-PL" dirty="0"/>
          </a:p>
          <a:p>
            <a:r>
              <a:rPr lang="pl-PL" b="1" dirty="0" err="1"/>
              <a:t>package</a:t>
            </a:r>
            <a:r>
              <a:rPr lang="pl-PL" dirty="0"/>
              <a:t> Test;</a:t>
            </a:r>
          </a:p>
          <a:p>
            <a:r>
              <a:rPr lang="pl-PL" b="1" dirty="0"/>
              <a:t>import</a:t>
            </a:r>
            <a:r>
              <a:rPr lang="pl-PL" dirty="0"/>
              <a:t> </a:t>
            </a:r>
            <a:r>
              <a:rPr lang="pl-PL" dirty="0" err="1"/>
              <a:t>java.util.LinkedHashMap</a:t>
            </a:r>
            <a:r>
              <a:rPr lang="pl-PL" dirty="0"/>
              <a:t>;</a:t>
            </a:r>
          </a:p>
          <a:p>
            <a:r>
              <a:rPr lang="pl-PL" b="1" dirty="0"/>
              <a:t>import</a:t>
            </a:r>
            <a:r>
              <a:rPr lang="pl-PL" dirty="0"/>
              <a:t> </a:t>
            </a:r>
            <a:r>
              <a:rPr lang="pl-PL" dirty="0" err="1"/>
              <a:t>java.util.Map</a:t>
            </a:r>
            <a:r>
              <a:rPr lang="pl-PL" dirty="0"/>
              <a:t>;</a:t>
            </a:r>
          </a:p>
          <a:p>
            <a:r>
              <a:rPr lang="pl-PL" dirty="0"/>
              <a:t/>
            </a:r>
            <a:br>
              <a:rPr lang="pl-PL" dirty="0"/>
            </a:br>
            <a:endParaRPr lang="pl-PL" dirty="0"/>
          </a:p>
          <a:p>
            <a:r>
              <a:rPr lang="pl-PL" b="1" dirty="0"/>
              <a:t>public</a:t>
            </a:r>
            <a:r>
              <a:rPr lang="pl-PL" dirty="0"/>
              <a:t> </a:t>
            </a:r>
            <a:r>
              <a:rPr lang="pl-PL" b="1" dirty="0" err="1"/>
              <a:t>class</a:t>
            </a:r>
            <a:r>
              <a:rPr lang="pl-PL" dirty="0"/>
              <a:t> </a:t>
            </a:r>
            <a:r>
              <a:rPr lang="pl-PL" dirty="0" err="1" smtClean="0"/>
              <a:t>ExampleHashMap</a:t>
            </a:r>
            <a:r>
              <a:rPr lang="pl-PL" dirty="0" smtClean="0"/>
              <a:t> </a:t>
            </a:r>
            <a:r>
              <a:rPr lang="pl-PL" dirty="0"/>
              <a:t>{</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LinkedHashMap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(4,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{1=100, 20=100, 30=100, 4=100}</a:t>
            </a:r>
          </a:p>
          <a:p>
            <a:endParaRPr lang="en-US" dirty="0"/>
          </a:p>
        </p:txBody>
      </p:sp>
    </p:spTree>
    <p:extLst>
      <p:ext uri="{BB962C8B-B14F-4D97-AF65-F5344CB8AC3E}">
        <p14:creationId xmlns:p14="http://schemas.microsoft.com/office/powerpoint/2010/main" val="135587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06400"/>
            <a:ext cx="10401300" cy="6463308"/>
          </a:xfrm>
          <a:prstGeom prst="rect">
            <a:avLst/>
          </a:prstGeom>
          <a:noFill/>
        </p:spPr>
        <p:txBody>
          <a:bodyPr wrap="square" rtlCol="0">
            <a:spAutoFit/>
          </a:bodyPr>
          <a:lstStyle/>
          <a:p>
            <a:r>
              <a:rPr lang="en-US" b="1" dirty="0"/>
              <a:t>Java If-else </a:t>
            </a:r>
            <a:r>
              <a:rPr lang="en-US" b="1" dirty="0" smtClean="0"/>
              <a:t>Statement:</a:t>
            </a:r>
            <a:endParaRPr lang="en-US" b="1" dirty="0"/>
          </a:p>
          <a:p>
            <a:r>
              <a:rPr lang="en-US" dirty="0"/>
              <a:t>The Java </a:t>
            </a:r>
            <a:r>
              <a:rPr lang="en-US" i="1" dirty="0"/>
              <a:t>if statement</a:t>
            </a:r>
            <a:r>
              <a:rPr lang="en-US" dirty="0"/>
              <a:t> is used to test the condition. It checks </a:t>
            </a:r>
            <a:r>
              <a:rPr lang="en-US" dirty="0" smtClean="0"/>
              <a:t>Boolean </a:t>
            </a:r>
            <a:r>
              <a:rPr lang="en-US" dirty="0"/>
              <a:t>condition: </a:t>
            </a:r>
            <a:r>
              <a:rPr lang="en-US" i="1" dirty="0"/>
              <a:t>true</a:t>
            </a:r>
            <a:r>
              <a:rPr lang="en-US" dirty="0"/>
              <a:t> or </a:t>
            </a:r>
            <a:r>
              <a:rPr lang="en-US" i="1" dirty="0"/>
              <a:t>false</a:t>
            </a:r>
            <a:r>
              <a:rPr lang="en-US" dirty="0" smtClean="0"/>
              <a:t>.</a:t>
            </a:r>
          </a:p>
          <a:p>
            <a:pPr lvl="1"/>
            <a:r>
              <a:rPr lang="en-US" b="1" dirty="0">
                <a:solidFill>
                  <a:srgbClr val="00B050"/>
                </a:solidFill>
              </a:rPr>
              <a:t>if (true) {</a:t>
            </a:r>
          </a:p>
          <a:p>
            <a:pPr lvl="1"/>
            <a:r>
              <a:rPr lang="en-US" b="1" dirty="0">
                <a:solidFill>
                  <a:srgbClr val="00B050"/>
                </a:solidFill>
              </a:rPr>
              <a:t>}</a:t>
            </a:r>
          </a:p>
          <a:p>
            <a:pPr lvl="1"/>
            <a:r>
              <a:rPr lang="en-US" b="1" dirty="0">
                <a:solidFill>
                  <a:srgbClr val="00B050"/>
                </a:solidFill>
              </a:rPr>
              <a:t>else</a:t>
            </a:r>
            <a:r>
              <a:rPr lang="en-US" b="1" u="sng" dirty="0">
                <a:solidFill>
                  <a:srgbClr val="00B050"/>
                </a:solidFill>
              </a:rPr>
              <a:t>{</a:t>
            </a:r>
            <a:endParaRPr lang="en-US" b="1" dirty="0">
              <a:solidFill>
                <a:srgbClr val="00B050"/>
              </a:solidFill>
            </a:endParaRPr>
          </a:p>
          <a:p>
            <a:pPr lvl="1"/>
            <a:r>
              <a:rPr lang="en-US" b="1" u="sng" dirty="0" smtClean="0">
                <a:solidFill>
                  <a:srgbClr val="00B050"/>
                </a:solidFill>
              </a:rPr>
              <a:t>}</a:t>
            </a:r>
          </a:p>
          <a:p>
            <a:endParaRPr lang="en-US" u="sng" dirty="0">
              <a:solidFill>
                <a:srgbClr val="00B050"/>
              </a:solidFill>
            </a:endParaRPr>
          </a:p>
          <a:p>
            <a:r>
              <a:rPr lang="en-US" b="1" dirty="0"/>
              <a:t>Java Switch Statement</a:t>
            </a:r>
          </a:p>
          <a:p>
            <a:r>
              <a:rPr lang="en-US" dirty="0"/>
              <a:t>The Java </a:t>
            </a:r>
            <a:r>
              <a:rPr lang="en-US" i="1" dirty="0"/>
              <a:t>switch statement</a:t>
            </a:r>
            <a:r>
              <a:rPr lang="en-US" dirty="0"/>
              <a:t> executes one statement from multiple conditions. It is like if-else-if ladder statement</a:t>
            </a:r>
            <a:r>
              <a:rPr lang="en-US" dirty="0" smtClean="0"/>
              <a:t>.</a:t>
            </a:r>
          </a:p>
          <a:p>
            <a:r>
              <a:rPr lang="en-US" b="1" dirty="0" smtClean="0">
                <a:solidFill>
                  <a:srgbClr val="00B050"/>
                </a:solidFill>
              </a:rPr>
              <a:t>switch </a:t>
            </a:r>
            <a:r>
              <a:rPr lang="en-US" b="1" dirty="0">
                <a:solidFill>
                  <a:srgbClr val="00B050"/>
                </a:solidFill>
              </a:rPr>
              <a:t>(3) {</a:t>
            </a:r>
          </a:p>
          <a:p>
            <a:pPr lvl="1"/>
            <a:r>
              <a:rPr lang="en-US" b="1" dirty="0">
                <a:solidFill>
                  <a:srgbClr val="00B050"/>
                </a:solidFill>
              </a:rPr>
              <a:t>case 1</a:t>
            </a:r>
            <a:r>
              <a:rPr lang="en-US" b="1" dirty="0" smtClean="0">
                <a:solidFill>
                  <a:srgbClr val="00B050"/>
                </a:solidFill>
              </a:rPr>
              <a:t>:</a:t>
            </a:r>
            <a:endParaRPr lang="en-US" b="1" dirty="0">
              <a:solidFill>
                <a:srgbClr val="00B050"/>
              </a:solidFill>
            </a:endParaRPr>
          </a:p>
          <a:p>
            <a:pPr lvl="1"/>
            <a:r>
              <a:rPr lang="en-US" b="1" dirty="0">
                <a:solidFill>
                  <a:srgbClr val="00B050"/>
                </a:solidFill>
              </a:rPr>
              <a:t>break</a:t>
            </a:r>
            <a:r>
              <a:rPr lang="en-US" b="1" dirty="0" smtClean="0">
                <a:solidFill>
                  <a:srgbClr val="00B050"/>
                </a:solidFill>
              </a:rPr>
              <a:t>;</a:t>
            </a:r>
          </a:p>
          <a:p>
            <a:pPr lvl="1"/>
            <a:r>
              <a:rPr lang="en-US" b="1" dirty="0" smtClean="0">
                <a:solidFill>
                  <a:srgbClr val="00B050"/>
                </a:solidFill>
              </a:rPr>
              <a:t>case </a:t>
            </a:r>
            <a:r>
              <a:rPr lang="en-US" b="1" dirty="0">
                <a:solidFill>
                  <a:srgbClr val="00B050"/>
                </a:solidFill>
              </a:rPr>
              <a:t>2</a:t>
            </a:r>
            <a:r>
              <a:rPr lang="en-US" b="1" dirty="0" smtClean="0">
                <a:solidFill>
                  <a:srgbClr val="00B050"/>
                </a:solidFill>
              </a:rPr>
              <a:t>:</a:t>
            </a:r>
            <a:endParaRPr lang="en-US" b="1" dirty="0">
              <a:solidFill>
                <a:srgbClr val="00B050"/>
              </a:solidFill>
            </a:endParaRPr>
          </a:p>
          <a:p>
            <a:pPr lvl="1"/>
            <a:r>
              <a:rPr lang="en-US" b="1" dirty="0">
                <a:solidFill>
                  <a:srgbClr val="00B050"/>
                </a:solidFill>
              </a:rPr>
              <a:t>break;</a:t>
            </a:r>
          </a:p>
          <a:p>
            <a:pPr lvl="1"/>
            <a:r>
              <a:rPr lang="en-US" b="1" dirty="0">
                <a:solidFill>
                  <a:srgbClr val="00B050"/>
                </a:solidFill>
              </a:rPr>
              <a:t>case 3:</a:t>
            </a:r>
          </a:p>
          <a:p>
            <a:pPr lvl="1"/>
            <a:r>
              <a:rPr lang="en-US" b="1" dirty="0" smtClean="0">
                <a:solidFill>
                  <a:srgbClr val="00B050"/>
                </a:solidFill>
              </a:rPr>
              <a:t>break</a:t>
            </a:r>
            <a:r>
              <a:rPr lang="en-US" b="1" dirty="0">
                <a:solidFill>
                  <a:srgbClr val="00B050"/>
                </a:solidFill>
              </a:rPr>
              <a:t>;</a:t>
            </a:r>
          </a:p>
          <a:p>
            <a:pPr lvl="1"/>
            <a:r>
              <a:rPr lang="en-US" b="1" dirty="0">
                <a:solidFill>
                  <a:srgbClr val="00B050"/>
                </a:solidFill>
              </a:rPr>
              <a:t>default:</a:t>
            </a:r>
          </a:p>
          <a:p>
            <a:pPr lvl="1"/>
            <a:r>
              <a:rPr lang="en-US" b="1" dirty="0">
                <a:solidFill>
                  <a:srgbClr val="00B050"/>
                </a:solidFill>
              </a:rPr>
              <a:t>break;</a:t>
            </a:r>
          </a:p>
          <a:p>
            <a:r>
              <a:rPr lang="en-US" dirty="0">
                <a:solidFill>
                  <a:srgbClr val="00B050"/>
                </a:solidFill>
              </a:rPr>
              <a:t>}</a:t>
            </a:r>
          </a:p>
          <a:p>
            <a:endParaRPr lang="en-US" dirty="0">
              <a:solidFill>
                <a:srgbClr val="00B050"/>
              </a:solidFill>
            </a:endParaRPr>
          </a:p>
          <a:p>
            <a:endParaRPr lang="en-US" dirty="0">
              <a:solidFill>
                <a:srgbClr val="00B050"/>
              </a:solidFill>
            </a:endParaRPr>
          </a:p>
          <a:p>
            <a:r>
              <a:rPr lang="en-US" dirty="0"/>
              <a:t> </a:t>
            </a:r>
          </a:p>
        </p:txBody>
      </p:sp>
      <p:sp>
        <p:nvSpPr>
          <p:cNvPr id="2" name="TextBox 1"/>
          <p:cNvSpPr txBox="1"/>
          <p:nvPr/>
        </p:nvSpPr>
        <p:spPr>
          <a:xfrm>
            <a:off x="6108192" y="605942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653301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0016" y="377952"/>
            <a:ext cx="7295010" cy="5355312"/>
          </a:xfrm>
          <a:prstGeom prst="rect">
            <a:avLst/>
          </a:prstGeom>
          <a:noFill/>
        </p:spPr>
        <p:txBody>
          <a:bodyPr wrap="none" rtlCol="0">
            <a:spAutoFit/>
          </a:bodyPr>
          <a:lstStyle/>
          <a:p>
            <a:r>
              <a:rPr lang="pl-PL" b="1" u="sng" dirty="0" err="1"/>
              <a:t>Tree</a:t>
            </a:r>
            <a:r>
              <a:rPr lang="pl-PL" b="1" u="sng" dirty="0"/>
              <a:t> Map </a:t>
            </a:r>
            <a:r>
              <a:rPr lang="pl-PL" b="1" u="sng" dirty="0" err="1"/>
              <a:t>will</a:t>
            </a:r>
            <a:r>
              <a:rPr lang="pl-PL" b="1" u="sng" dirty="0"/>
              <a:t> </a:t>
            </a:r>
            <a:r>
              <a:rPr lang="pl-PL" b="1" u="sng" dirty="0" err="1"/>
              <a:t>store</a:t>
            </a:r>
            <a:r>
              <a:rPr lang="pl-PL" b="1" u="sng" dirty="0"/>
              <a:t> the data in </a:t>
            </a:r>
            <a:r>
              <a:rPr lang="pl-PL" b="1" u="sng" dirty="0" err="1"/>
              <a:t>ascending</a:t>
            </a:r>
            <a:r>
              <a:rPr lang="pl-PL" b="1" u="sng" dirty="0"/>
              <a:t> </a:t>
            </a:r>
            <a:r>
              <a:rPr lang="pl-PL" b="1" u="sng" dirty="0" smtClean="0"/>
              <a:t>order</a:t>
            </a:r>
            <a:endParaRPr lang="pl-PL" dirty="0"/>
          </a:p>
          <a:p>
            <a:r>
              <a:rPr lang="pl-PL" b="1" dirty="0" err="1"/>
              <a:t>package</a:t>
            </a:r>
            <a:r>
              <a:rPr lang="pl-PL" dirty="0"/>
              <a:t> Test;</a:t>
            </a:r>
          </a:p>
          <a:p>
            <a:r>
              <a:rPr lang="pl-PL" b="1" dirty="0"/>
              <a:t>import</a:t>
            </a:r>
            <a:r>
              <a:rPr lang="pl-PL" dirty="0"/>
              <a:t> </a:t>
            </a:r>
            <a:r>
              <a:rPr lang="pl-PL" dirty="0" err="1"/>
              <a:t>java.util.Map</a:t>
            </a:r>
            <a:r>
              <a:rPr lang="pl-PL" dirty="0"/>
              <a:t>;</a:t>
            </a:r>
          </a:p>
          <a:p>
            <a:r>
              <a:rPr lang="pl-PL" b="1" dirty="0"/>
              <a:t>import</a:t>
            </a:r>
            <a:r>
              <a:rPr lang="pl-PL" dirty="0"/>
              <a:t> </a:t>
            </a:r>
            <a:r>
              <a:rPr lang="pl-PL" dirty="0" err="1"/>
              <a:t>java.util.TreeMap</a:t>
            </a:r>
            <a:r>
              <a:rPr lang="pl-PL" dirty="0"/>
              <a:t>;</a:t>
            </a:r>
          </a:p>
          <a:p>
            <a:r>
              <a:rPr lang="pl-PL" dirty="0"/>
              <a:t/>
            </a:r>
            <a:br>
              <a:rPr lang="pl-PL" dirty="0"/>
            </a:br>
            <a:endParaRPr lang="pl-PL" dirty="0"/>
          </a:p>
          <a:p>
            <a:r>
              <a:rPr lang="pl-PL" b="1" dirty="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TreeMap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(4,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{1=100, 4=100, 20=100, 30=100}</a:t>
            </a:r>
          </a:p>
          <a:p>
            <a:endParaRPr lang="en-US" dirty="0"/>
          </a:p>
        </p:txBody>
      </p:sp>
    </p:spTree>
    <p:extLst>
      <p:ext uri="{BB962C8B-B14F-4D97-AF65-F5344CB8AC3E}">
        <p14:creationId xmlns:p14="http://schemas.microsoft.com/office/powerpoint/2010/main" val="235608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20" y="195072"/>
            <a:ext cx="7790018" cy="6186309"/>
          </a:xfrm>
          <a:prstGeom prst="rect">
            <a:avLst/>
          </a:prstGeom>
          <a:noFill/>
        </p:spPr>
        <p:txBody>
          <a:bodyPr wrap="none" rtlCol="0">
            <a:spAutoFit/>
          </a:bodyPr>
          <a:lstStyle/>
          <a:p>
            <a:r>
              <a:rPr lang="pl-PL" b="1" dirty="0" err="1"/>
              <a:t>Hash</a:t>
            </a:r>
            <a:r>
              <a:rPr lang="pl-PL" b="1" dirty="0"/>
              <a:t> </a:t>
            </a:r>
            <a:r>
              <a:rPr lang="pl-PL" b="1" dirty="0" err="1" smtClean="0"/>
              <a:t>Table</a:t>
            </a:r>
            <a:endParaRPr lang="pl-PL" dirty="0"/>
          </a:p>
          <a:p>
            <a:r>
              <a:rPr lang="pl-PL" dirty="0"/>
              <a:t>·      </a:t>
            </a:r>
            <a:r>
              <a:rPr lang="pl-PL" dirty="0" err="1"/>
              <a:t>Hash</a:t>
            </a:r>
            <a:r>
              <a:rPr lang="pl-PL" dirty="0"/>
              <a:t> </a:t>
            </a:r>
            <a:r>
              <a:rPr lang="pl-PL" dirty="0" err="1"/>
              <a:t>Table</a:t>
            </a:r>
            <a:r>
              <a:rPr lang="pl-PL" dirty="0"/>
              <a:t> </a:t>
            </a:r>
            <a:r>
              <a:rPr lang="pl-PL" dirty="0" err="1"/>
              <a:t>is</a:t>
            </a:r>
            <a:r>
              <a:rPr lang="pl-PL" dirty="0"/>
              <a:t> </a:t>
            </a:r>
            <a:r>
              <a:rPr lang="pl-PL" dirty="0" err="1"/>
              <a:t>thread</a:t>
            </a:r>
            <a:r>
              <a:rPr lang="pl-PL" dirty="0"/>
              <a:t> </a:t>
            </a:r>
            <a:r>
              <a:rPr lang="pl-PL" dirty="0" err="1"/>
              <a:t>safe</a:t>
            </a:r>
            <a:r>
              <a:rPr lang="pl-PL" dirty="0"/>
              <a:t>.</a:t>
            </a:r>
          </a:p>
          <a:p>
            <a:r>
              <a:rPr lang="pl-PL" dirty="0"/>
              <a:t>·      We </a:t>
            </a:r>
            <a:r>
              <a:rPr lang="pl-PL" dirty="0" err="1"/>
              <a:t>cannot</a:t>
            </a:r>
            <a:r>
              <a:rPr lang="pl-PL" dirty="0"/>
              <a:t> </a:t>
            </a:r>
            <a:r>
              <a:rPr lang="pl-PL" dirty="0" err="1"/>
              <a:t>store</a:t>
            </a:r>
            <a:r>
              <a:rPr lang="pl-PL" dirty="0"/>
              <a:t> </a:t>
            </a:r>
            <a:r>
              <a:rPr lang="pl-PL" dirty="0" err="1"/>
              <a:t>null</a:t>
            </a:r>
            <a:r>
              <a:rPr lang="pl-PL" dirty="0"/>
              <a:t> </a:t>
            </a:r>
            <a:r>
              <a:rPr lang="pl-PL" dirty="0" err="1"/>
              <a:t>key</a:t>
            </a:r>
            <a:r>
              <a:rPr lang="pl-PL" dirty="0"/>
              <a:t> in </a:t>
            </a:r>
            <a:r>
              <a:rPr lang="pl-PL" dirty="0" err="1"/>
              <a:t>hash</a:t>
            </a:r>
            <a:r>
              <a:rPr lang="pl-PL" dirty="0"/>
              <a:t> </a:t>
            </a:r>
            <a:r>
              <a:rPr lang="pl-PL" dirty="0" err="1"/>
              <a:t>table</a:t>
            </a:r>
            <a:endParaRPr lang="pl-PL" dirty="0"/>
          </a:p>
          <a:p>
            <a:r>
              <a:rPr lang="pl-PL" dirty="0"/>
              <a:t>·      It </a:t>
            </a:r>
            <a:r>
              <a:rPr lang="pl-PL" dirty="0" err="1"/>
              <a:t>will</a:t>
            </a:r>
            <a:r>
              <a:rPr lang="pl-PL" dirty="0"/>
              <a:t> not </a:t>
            </a:r>
            <a:r>
              <a:rPr lang="pl-PL" dirty="0" err="1"/>
              <a:t>insertion</a:t>
            </a:r>
            <a:r>
              <a:rPr lang="pl-PL" dirty="0"/>
              <a:t> order</a:t>
            </a:r>
            <a:r>
              <a:rPr lang="pl-PL" dirty="0" smtClean="0"/>
              <a:t>.</a:t>
            </a:r>
            <a:endParaRPr lang="pl-PL" dirty="0"/>
          </a:p>
          <a:p>
            <a:r>
              <a:rPr lang="pl-PL" b="1" dirty="0" err="1" smtClean="0"/>
              <a:t>Example</a:t>
            </a:r>
            <a:endParaRPr lang="pl-PL" b="1" dirty="0"/>
          </a:p>
          <a:p>
            <a:r>
              <a:rPr lang="pl-PL" b="1" dirty="0" err="1"/>
              <a:t>package</a:t>
            </a:r>
            <a:r>
              <a:rPr lang="pl-PL" dirty="0"/>
              <a:t> Test</a:t>
            </a:r>
            <a:r>
              <a:rPr lang="pl-PL" dirty="0" smtClean="0"/>
              <a:t>;</a:t>
            </a:r>
            <a:endParaRPr lang="pl-PL" dirty="0"/>
          </a:p>
          <a:p>
            <a:r>
              <a:rPr lang="pl-PL" b="1" dirty="0" smtClean="0"/>
              <a:t>import</a:t>
            </a:r>
            <a:r>
              <a:rPr lang="pl-PL" dirty="0"/>
              <a:t> </a:t>
            </a:r>
            <a:r>
              <a:rPr lang="pl-PL" dirty="0" err="1"/>
              <a:t>java.util.Hashtable</a:t>
            </a:r>
            <a:r>
              <a:rPr lang="pl-PL" dirty="0" smtClean="0"/>
              <a:t>;</a:t>
            </a:r>
            <a:endParaRPr lang="pl-PL" dirty="0"/>
          </a:p>
          <a:p>
            <a:r>
              <a:rPr lang="pl-PL" b="1" dirty="0"/>
              <a:t>public</a:t>
            </a:r>
            <a:r>
              <a:rPr lang="pl-PL" dirty="0"/>
              <a:t> </a:t>
            </a:r>
            <a:r>
              <a:rPr lang="pl-PL" b="1" dirty="0" err="1"/>
              <a:t>class</a:t>
            </a:r>
            <a:r>
              <a:rPr lang="pl-PL" dirty="0"/>
              <a:t> </a:t>
            </a:r>
            <a:r>
              <a:rPr lang="pl-PL" dirty="0" err="1"/>
              <a:t>HashTableInJava</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dirty="0" err="1"/>
              <a:t>Hashtable</a:t>
            </a:r>
            <a:r>
              <a:rPr lang="pl-PL" dirty="0"/>
              <a:t>&lt;</a:t>
            </a:r>
            <a:r>
              <a:rPr lang="pl-PL" dirty="0" err="1"/>
              <a:t>Integer,Integer</a:t>
            </a:r>
            <a:r>
              <a:rPr lang="pl-PL" dirty="0"/>
              <a:t>&gt; </a:t>
            </a:r>
            <a:r>
              <a:rPr lang="pl-PL" dirty="0" err="1"/>
              <a:t>obj</a:t>
            </a:r>
            <a:r>
              <a:rPr lang="pl-PL" dirty="0"/>
              <a:t> = </a:t>
            </a:r>
            <a:r>
              <a:rPr lang="pl-PL" b="1" dirty="0" err="1"/>
              <a:t>new</a:t>
            </a:r>
            <a:r>
              <a:rPr lang="pl-PL" dirty="0"/>
              <a:t> </a:t>
            </a:r>
            <a:r>
              <a:rPr lang="pl-PL" dirty="0" err="1"/>
              <a:t>Hashtable</a:t>
            </a:r>
            <a:r>
              <a:rPr lang="pl-PL" dirty="0"/>
              <a:t>&lt;</a:t>
            </a:r>
            <a:r>
              <a:rPr lang="pl-PL" dirty="0" err="1"/>
              <a:t>Integer,Integer</a:t>
            </a:r>
            <a:r>
              <a:rPr lang="pl-PL" dirty="0"/>
              <a:t>&gt;();</a:t>
            </a:r>
          </a:p>
          <a:p>
            <a:r>
              <a:rPr lang="pl-PL" dirty="0"/>
              <a:t>                        </a:t>
            </a:r>
            <a:r>
              <a:rPr lang="pl-PL" dirty="0" err="1"/>
              <a:t>obj.put</a:t>
            </a:r>
            <a:r>
              <a:rPr lang="pl-PL" dirty="0"/>
              <a:t>(1, 900);</a:t>
            </a:r>
          </a:p>
          <a:p>
            <a:r>
              <a:rPr lang="pl-PL" dirty="0"/>
              <a:t>                        </a:t>
            </a:r>
            <a:r>
              <a:rPr lang="pl-PL" dirty="0" err="1"/>
              <a:t>obj.put</a:t>
            </a:r>
            <a:r>
              <a:rPr lang="pl-PL" dirty="0"/>
              <a:t>(2, 800);</a:t>
            </a:r>
          </a:p>
          <a:p>
            <a:r>
              <a:rPr lang="pl-PL" dirty="0"/>
              <a:t>                        </a:t>
            </a:r>
            <a:r>
              <a:rPr lang="pl-PL" dirty="0" err="1"/>
              <a:t>obj.put</a:t>
            </a:r>
            <a:r>
              <a:rPr lang="pl-PL" dirty="0"/>
              <a:t>(3, 600);</a:t>
            </a:r>
          </a:p>
          <a:p>
            <a:r>
              <a:rPr lang="pl-PL" dirty="0"/>
              <a:t>                        </a:t>
            </a:r>
            <a:r>
              <a:rPr lang="pl-PL" dirty="0" err="1"/>
              <a:t>obj.put</a:t>
            </a:r>
            <a:r>
              <a:rPr lang="pl-PL" dirty="0"/>
              <a:t>(4, 400);</a:t>
            </a:r>
          </a:p>
          <a:p>
            <a:r>
              <a:rPr lang="pl-PL" dirty="0"/>
              <a:t>                        </a:t>
            </a:r>
            <a:r>
              <a:rPr lang="pl-PL" dirty="0" err="1"/>
              <a:t>obj.put</a:t>
            </a:r>
            <a:r>
              <a:rPr lang="pl-PL" dirty="0"/>
              <a:t>(5, 900);</a:t>
            </a:r>
          </a:p>
          <a:p>
            <a:r>
              <a:rPr lang="pl-PL" dirty="0"/>
              <a:t>                        </a:t>
            </a:r>
            <a:r>
              <a:rPr lang="pl-PL" dirty="0" err="1"/>
              <a:t>System.</a:t>
            </a:r>
            <a:r>
              <a:rPr lang="pl-PL" b="1" i="1" dirty="0" err="1"/>
              <a:t>out</a:t>
            </a:r>
            <a:r>
              <a:rPr lang="pl-PL" dirty="0" err="1"/>
              <a:t>.println</a:t>
            </a:r>
            <a:r>
              <a:rPr lang="pl-PL" dirty="0"/>
              <a:t>(</a:t>
            </a:r>
            <a:r>
              <a:rPr lang="pl-PL" dirty="0" err="1"/>
              <a:t>obj</a:t>
            </a:r>
            <a:r>
              <a:rPr lang="pl-PL" dirty="0"/>
              <a:t>);</a:t>
            </a:r>
          </a:p>
          <a:p>
            <a:r>
              <a:rPr lang="pl-PL" dirty="0"/>
              <a:t>            }</a:t>
            </a:r>
          </a:p>
          <a:p>
            <a:r>
              <a:rPr lang="pl-PL" dirty="0"/>
              <a:t>}</a:t>
            </a:r>
          </a:p>
          <a:p>
            <a:r>
              <a:rPr lang="pl-PL" dirty="0"/>
              <a:t>// </a:t>
            </a:r>
            <a:r>
              <a:rPr lang="pl-PL" dirty="0" err="1"/>
              <a:t>Output</a:t>
            </a:r>
            <a:r>
              <a:rPr lang="pl-PL" dirty="0"/>
              <a:t>: - {5=900, 4=400, 3=600, 2=800, 1=900}</a:t>
            </a:r>
          </a:p>
          <a:p>
            <a:r>
              <a:rPr lang="pl-PL" dirty="0"/>
              <a:t/>
            </a:r>
            <a:br>
              <a:rPr lang="pl-PL" dirty="0"/>
            </a:br>
            <a:endParaRPr lang="en-US" dirty="0"/>
          </a:p>
        </p:txBody>
      </p:sp>
    </p:spTree>
    <p:extLst>
      <p:ext uri="{BB962C8B-B14F-4D97-AF65-F5344CB8AC3E}">
        <p14:creationId xmlns:p14="http://schemas.microsoft.com/office/powerpoint/2010/main" val="31718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00" y="101600"/>
            <a:ext cx="9791700" cy="6463308"/>
          </a:xfrm>
          <a:prstGeom prst="rect">
            <a:avLst/>
          </a:prstGeom>
          <a:noFill/>
        </p:spPr>
        <p:txBody>
          <a:bodyPr wrap="square" rtlCol="0">
            <a:spAutoFit/>
          </a:bodyPr>
          <a:lstStyle/>
          <a:p>
            <a:r>
              <a:rPr lang="en-US" b="1" dirty="0" smtClean="0"/>
              <a:t>For Loop:</a:t>
            </a:r>
          </a:p>
          <a:p>
            <a:r>
              <a:rPr lang="en-US" dirty="0" smtClean="0"/>
              <a:t>The </a:t>
            </a:r>
            <a:r>
              <a:rPr lang="en-US" dirty="0"/>
              <a:t>Java </a:t>
            </a:r>
            <a:r>
              <a:rPr lang="en-US" i="1" dirty="0"/>
              <a:t>for loop</a:t>
            </a:r>
            <a:r>
              <a:rPr lang="en-US" dirty="0"/>
              <a:t> is used to iterate a part of the program several times. If the number of iteration is fixed, it is recommended to use for loop</a:t>
            </a:r>
            <a:r>
              <a:rPr lang="en-US" dirty="0" smtClean="0"/>
              <a:t>.</a:t>
            </a:r>
            <a:endParaRPr lang="en-US" dirty="0"/>
          </a:p>
          <a:p>
            <a:pPr lvl="1"/>
            <a:r>
              <a:rPr lang="en-US" b="1" dirty="0">
                <a:solidFill>
                  <a:srgbClr val="00B050"/>
                </a:solidFill>
              </a:rPr>
              <a:t>for (</a:t>
            </a:r>
            <a:r>
              <a:rPr lang="en-US" b="1" dirty="0" err="1">
                <a:solidFill>
                  <a:srgbClr val="00B050"/>
                </a:solidFill>
              </a:rPr>
              <a:t>int</a:t>
            </a:r>
            <a:r>
              <a:rPr lang="en-US" b="1" dirty="0">
                <a:solidFill>
                  <a:srgbClr val="00B050"/>
                </a:solidFill>
              </a:rPr>
              <a:t> </a:t>
            </a:r>
            <a:r>
              <a:rPr lang="en-US" b="1" dirty="0" err="1">
                <a:solidFill>
                  <a:srgbClr val="00B050"/>
                </a:solidFill>
              </a:rPr>
              <a:t>i</a:t>
            </a:r>
            <a:r>
              <a:rPr lang="en-US" b="1" dirty="0">
                <a:solidFill>
                  <a:srgbClr val="00B050"/>
                </a:solidFill>
              </a:rPr>
              <a:t> = 0; </a:t>
            </a:r>
            <a:r>
              <a:rPr lang="en-US" b="1" dirty="0" err="1">
                <a:solidFill>
                  <a:srgbClr val="00B050"/>
                </a:solidFill>
              </a:rPr>
              <a:t>i</a:t>
            </a:r>
            <a:r>
              <a:rPr lang="en-US" b="1" dirty="0">
                <a:solidFill>
                  <a:srgbClr val="00B050"/>
                </a:solidFill>
              </a:rPr>
              <a:t> &lt; </a:t>
            </a:r>
            <a:r>
              <a:rPr lang="en-US" b="1" u="sng" dirty="0" err="1">
                <a:solidFill>
                  <a:srgbClr val="00B050"/>
                </a:solidFill>
              </a:rPr>
              <a:t>array</a:t>
            </a:r>
            <a:r>
              <a:rPr lang="en-US" b="1" dirty="0" err="1">
                <a:solidFill>
                  <a:srgbClr val="00B050"/>
                </a:solidFill>
              </a:rPr>
              <a:t>.length</a:t>
            </a:r>
            <a:r>
              <a:rPr lang="en-US" b="1" dirty="0">
                <a:solidFill>
                  <a:srgbClr val="00B050"/>
                </a:solidFill>
              </a:rPr>
              <a:t>; </a:t>
            </a:r>
            <a:r>
              <a:rPr lang="en-US" b="1" dirty="0" err="1">
                <a:solidFill>
                  <a:srgbClr val="00B050"/>
                </a:solidFill>
              </a:rPr>
              <a:t>i</a:t>
            </a:r>
            <a:r>
              <a:rPr lang="en-US" b="1" dirty="0">
                <a:solidFill>
                  <a:srgbClr val="00B050"/>
                </a:solidFill>
              </a:rPr>
              <a:t>++) {</a:t>
            </a:r>
          </a:p>
          <a:p>
            <a:pPr lvl="1"/>
            <a:r>
              <a:rPr lang="en-US" b="1" dirty="0" smtClean="0">
                <a:solidFill>
                  <a:srgbClr val="00B050"/>
                </a:solidFill>
              </a:rPr>
              <a:t>}</a:t>
            </a:r>
            <a:endParaRPr lang="en-US" dirty="0">
              <a:solidFill>
                <a:srgbClr val="00B050"/>
              </a:solidFill>
            </a:endParaRPr>
          </a:p>
          <a:p>
            <a:r>
              <a:rPr lang="en-US" b="1" dirty="0" smtClean="0"/>
              <a:t>While Loop:</a:t>
            </a:r>
          </a:p>
          <a:p>
            <a:r>
              <a:rPr lang="en-US" dirty="0" smtClean="0"/>
              <a:t>The </a:t>
            </a:r>
            <a:r>
              <a:rPr lang="en-US" dirty="0"/>
              <a:t>Java </a:t>
            </a:r>
            <a:r>
              <a:rPr lang="en-US" i="1" dirty="0"/>
              <a:t>while loop</a:t>
            </a:r>
            <a:r>
              <a:rPr lang="en-US" dirty="0"/>
              <a:t> is used to iterate a part of the program several times. If the number of iteration is not fixed, it is recommended to use while loop</a:t>
            </a:r>
            <a:r>
              <a:rPr lang="en-US" dirty="0" smtClean="0"/>
              <a:t>.</a:t>
            </a:r>
          </a:p>
          <a:p>
            <a:pPr lvl="1"/>
            <a:r>
              <a:rPr lang="en-US" b="1" dirty="0">
                <a:solidFill>
                  <a:srgbClr val="00B050"/>
                </a:solidFill>
              </a:rPr>
              <a:t>while (</a:t>
            </a:r>
            <a:r>
              <a:rPr lang="en-US" b="1" u="sng" dirty="0">
                <a:solidFill>
                  <a:srgbClr val="00B050"/>
                </a:solidFill>
              </a:rPr>
              <a:t>condition</a:t>
            </a:r>
            <a:r>
              <a:rPr lang="en-US" b="1" dirty="0">
                <a:solidFill>
                  <a:srgbClr val="00B050"/>
                </a:solidFill>
              </a:rPr>
              <a:t>) {</a:t>
            </a:r>
          </a:p>
          <a:p>
            <a:pPr lvl="1"/>
            <a:r>
              <a:rPr lang="en-US" b="1" dirty="0">
                <a:solidFill>
                  <a:srgbClr val="00B050"/>
                </a:solidFill>
              </a:rPr>
              <a:t>}</a:t>
            </a:r>
          </a:p>
          <a:p>
            <a:r>
              <a:rPr lang="en-US" b="1" dirty="0" smtClean="0"/>
              <a:t>Do while Loop:</a:t>
            </a:r>
          </a:p>
          <a:p>
            <a:r>
              <a:rPr lang="en-US" dirty="0"/>
              <a:t>If the number of iteration is not fixed and you must have to execute the loop at least once, it is recommended to use do-while loop</a:t>
            </a:r>
            <a:r>
              <a:rPr lang="en-US" dirty="0" smtClean="0"/>
              <a:t>.</a:t>
            </a:r>
          </a:p>
          <a:p>
            <a:pPr lvl="1"/>
            <a:r>
              <a:rPr lang="en-US" b="1" dirty="0">
                <a:solidFill>
                  <a:srgbClr val="00B050"/>
                </a:solidFill>
              </a:rPr>
              <a:t>do {</a:t>
            </a:r>
          </a:p>
          <a:p>
            <a:pPr lvl="1"/>
            <a:r>
              <a:rPr lang="en-US" b="1" dirty="0">
                <a:solidFill>
                  <a:srgbClr val="00B050"/>
                </a:solidFill>
              </a:rPr>
              <a:t>} while (</a:t>
            </a:r>
            <a:r>
              <a:rPr lang="en-US" b="1" u="sng" dirty="0">
                <a:solidFill>
                  <a:srgbClr val="00B050"/>
                </a:solidFill>
              </a:rPr>
              <a:t>condition</a:t>
            </a:r>
            <a:r>
              <a:rPr lang="en-US" b="1" dirty="0" smtClean="0">
                <a:solidFill>
                  <a:srgbClr val="00B050"/>
                </a:solidFill>
              </a:rPr>
              <a:t>);</a:t>
            </a:r>
            <a:endParaRPr lang="en-US" b="1" dirty="0">
              <a:solidFill>
                <a:srgbClr val="00B050"/>
              </a:solidFill>
            </a:endParaRPr>
          </a:p>
          <a:p>
            <a:r>
              <a:rPr lang="en-US" b="1" dirty="0" smtClean="0"/>
              <a:t>Java break statement:</a:t>
            </a:r>
          </a:p>
          <a:p>
            <a:r>
              <a:rPr lang="en-US" dirty="0"/>
              <a:t>The Java </a:t>
            </a:r>
            <a:r>
              <a:rPr lang="en-US" i="1" dirty="0"/>
              <a:t>break</a:t>
            </a:r>
            <a:r>
              <a:rPr lang="en-US" dirty="0"/>
              <a:t> is used to break loop or switch statement</a:t>
            </a:r>
            <a:r>
              <a:rPr lang="en-US" dirty="0" smtClean="0"/>
              <a:t>.</a:t>
            </a:r>
          </a:p>
          <a:p>
            <a:pPr lvl="1"/>
            <a:r>
              <a:rPr lang="is-IS" b="1" dirty="0">
                <a:solidFill>
                  <a:srgbClr val="00B050"/>
                </a:solidFill>
              </a:rPr>
              <a:t>for(int i=1;i&lt;=100;i++){  </a:t>
            </a:r>
          </a:p>
          <a:p>
            <a:pPr lvl="1"/>
            <a:r>
              <a:rPr lang="is-IS" b="1" dirty="0">
                <a:solidFill>
                  <a:srgbClr val="00B050"/>
                </a:solidFill>
              </a:rPr>
              <a:t>        if(i==5){  </a:t>
            </a:r>
          </a:p>
          <a:p>
            <a:pPr lvl="1"/>
            <a:r>
              <a:rPr lang="is-IS" b="1" dirty="0">
                <a:solidFill>
                  <a:srgbClr val="00B050"/>
                </a:solidFill>
              </a:rPr>
              <a:t>            break;  </a:t>
            </a:r>
          </a:p>
          <a:p>
            <a:pPr lvl="1"/>
            <a:r>
              <a:rPr lang="is-IS" b="1" dirty="0">
                <a:solidFill>
                  <a:srgbClr val="00B050"/>
                </a:solidFill>
              </a:rPr>
              <a:t>        }  </a:t>
            </a:r>
          </a:p>
          <a:p>
            <a:pPr lvl="1"/>
            <a:r>
              <a:rPr lang="is-IS" b="1" dirty="0">
                <a:solidFill>
                  <a:srgbClr val="00B050"/>
                </a:solidFill>
              </a:rPr>
              <a:t>}</a:t>
            </a:r>
          </a:p>
          <a:p>
            <a:endParaRPr lang="en-US" dirty="0"/>
          </a:p>
        </p:txBody>
      </p:sp>
      <p:sp>
        <p:nvSpPr>
          <p:cNvPr id="2" name="TextBox 1"/>
          <p:cNvSpPr txBox="1"/>
          <p:nvPr/>
        </p:nvSpPr>
        <p:spPr>
          <a:xfrm>
            <a:off x="5827776" y="613257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562769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00" y="368300"/>
            <a:ext cx="5199372" cy="4524315"/>
          </a:xfrm>
          <a:prstGeom prst="rect">
            <a:avLst/>
          </a:prstGeom>
          <a:noFill/>
        </p:spPr>
        <p:txBody>
          <a:bodyPr wrap="none" rtlCol="0">
            <a:spAutoFit/>
          </a:bodyPr>
          <a:lstStyle/>
          <a:p>
            <a:r>
              <a:rPr lang="en-US" b="1" i="1" dirty="0" smtClean="0"/>
              <a:t>Continue:</a:t>
            </a:r>
            <a:endParaRPr lang="en-US" b="1" dirty="0" smtClean="0"/>
          </a:p>
          <a:p>
            <a:r>
              <a:rPr lang="en-US" dirty="0" smtClean="0"/>
              <a:t>The </a:t>
            </a:r>
            <a:r>
              <a:rPr lang="en-US" dirty="0"/>
              <a:t>Java </a:t>
            </a:r>
            <a:r>
              <a:rPr lang="en-US" i="1" dirty="0"/>
              <a:t>continue statement</a:t>
            </a:r>
            <a:r>
              <a:rPr lang="en-US" dirty="0"/>
              <a:t> is used to continue loop</a:t>
            </a:r>
            <a:r>
              <a:rPr lang="en-US" dirty="0" smtClean="0"/>
              <a:t>.</a:t>
            </a:r>
          </a:p>
          <a:p>
            <a:pPr lvl="1"/>
            <a:r>
              <a:rPr lang="is-IS" b="1" dirty="0">
                <a:solidFill>
                  <a:srgbClr val="00B050"/>
                </a:solidFill>
              </a:rPr>
              <a:t>for(int i=1;i&lt;=100;i++){  </a:t>
            </a:r>
          </a:p>
          <a:p>
            <a:pPr lvl="1"/>
            <a:r>
              <a:rPr lang="is-IS" b="1" dirty="0">
                <a:solidFill>
                  <a:srgbClr val="00B050"/>
                </a:solidFill>
              </a:rPr>
              <a:t>        if(i==5){  </a:t>
            </a:r>
          </a:p>
          <a:p>
            <a:pPr lvl="1"/>
            <a:r>
              <a:rPr lang="is-IS" b="1" dirty="0">
                <a:solidFill>
                  <a:srgbClr val="00B050"/>
                </a:solidFill>
              </a:rPr>
              <a:t>            continue;  </a:t>
            </a:r>
          </a:p>
          <a:p>
            <a:pPr lvl="1"/>
            <a:r>
              <a:rPr lang="is-IS" b="1" dirty="0">
                <a:solidFill>
                  <a:srgbClr val="00B050"/>
                </a:solidFill>
              </a:rPr>
              <a:t>        }  </a:t>
            </a:r>
          </a:p>
          <a:p>
            <a:pPr lvl="1"/>
            <a:r>
              <a:rPr lang="is-IS" b="1" dirty="0" smtClean="0">
                <a:solidFill>
                  <a:srgbClr val="00B050"/>
                </a:solidFill>
              </a:rPr>
              <a:t>}</a:t>
            </a:r>
            <a:endParaRPr lang="is-IS" b="1" dirty="0">
              <a:solidFill>
                <a:srgbClr val="00B050"/>
              </a:solidFill>
            </a:endParaRPr>
          </a:p>
          <a:p>
            <a:r>
              <a:rPr lang="en-US" b="1" dirty="0" smtClean="0"/>
              <a:t>Java Comments:</a:t>
            </a:r>
          </a:p>
          <a:p>
            <a:pPr marL="285750" indent="-285750">
              <a:buFont typeface="Arial" charset="0"/>
              <a:buChar char="•"/>
            </a:pPr>
            <a:r>
              <a:rPr lang="en-US" dirty="0" smtClean="0"/>
              <a:t>Single line comment</a:t>
            </a:r>
          </a:p>
          <a:p>
            <a:pPr marL="285750" indent="-285750">
              <a:buFont typeface="Arial" charset="0"/>
              <a:buChar char="•"/>
            </a:pPr>
            <a:r>
              <a:rPr lang="en-US" dirty="0" smtClean="0"/>
              <a:t>Multi line comments</a:t>
            </a:r>
            <a:r>
              <a:rPr lang="en-US" dirty="0"/>
              <a:t> </a:t>
            </a:r>
            <a:endParaRPr lang="en-US" dirty="0" smtClean="0"/>
          </a:p>
          <a:p>
            <a:pPr lvl="1"/>
            <a:r>
              <a:rPr lang="bg-BG" b="1" dirty="0" smtClean="0">
                <a:solidFill>
                  <a:srgbClr val="00B050"/>
                </a:solidFill>
              </a:rPr>
              <a:t>//</a:t>
            </a:r>
            <a:r>
              <a:rPr lang="en-US" b="1" dirty="0" smtClean="0">
                <a:solidFill>
                  <a:srgbClr val="00B050"/>
                </a:solidFill>
              </a:rPr>
              <a:t> single line comment</a:t>
            </a:r>
          </a:p>
          <a:p>
            <a:pPr lvl="1"/>
            <a:endParaRPr lang="bg-BG" b="1" dirty="0">
              <a:solidFill>
                <a:srgbClr val="00B050"/>
              </a:solidFill>
            </a:endParaRPr>
          </a:p>
          <a:p>
            <a:pPr lvl="1"/>
            <a:r>
              <a:rPr lang="bg-BG" b="1" dirty="0">
                <a:solidFill>
                  <a:srgbClr val="00B050"/>
                </a:solidFill>
              </a:rPr>
              <a:t>/*</a:t>
            </a:r>
          </a:p>
          <a:p>
            <a:pPr lvl="1"/>
            <a:r>
              <a:rPr lang="bg-BG" b="1" dirty="0">
                <a:solidFill>
                  <a:srgbClr val="00B050"/>
                </a:solidFill>
              </a:rPr>
              <a:t>* </a:t>
            </a:r>
            <a:r>
              <a:rPr lang="en-US" b="1" dirty="0" smtClean="0">
                <a:solidFill>
                  <a:srgbClr val="00B050"/>
                </a:solidFill>
              </a:rPr>
              <a:t>Multi line comment</a:t>
            </a:r>
            <a:endParaRPr lang="bg-BG" b="1" dirty="0">
              <a:solidFill>
                <a:srgbClr val="00B050"/>
              </a:solidFill>
            </a:endParaRPr>
          </a:p>
          <a:p>
            <a:pPr lvl="1"/>
            <a:r>
              <a:rPr lang="bg-BG" b="1" dirty="0">
                <a:solidFill>
                  <a:srgbClr val="00B050"/>
                </a:solidFill>
              </a:rPr>
              <a:t>*/</a:t>
            </a:r>
          </a:p>
          <a:p>
            <a:pPr marL="285750" indent="-285750">
              <a:buFont typeface="Arial" charset="0"/>
              <a:buChar char="•"/>
            </a:pPr>
            <a:endParaRPr lang="en-US" dirty="0"/>
          </a:p>
        </p:txBody>
      </p:sp>
      <p:sp>
        <p:nvSpPr>
          <p:cNvPr id="2" name="TextBox 1"/>
          <p:cNvSpPr txBox="1"/>
          <p:nvPr/>
        </p:nvSpPr>
        <p:spPr>
          <a:xfrm>
            <a:off x="5193792" y="601065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82704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1" y="117693"/>
            <a:ext cx="11328399" cy="6740307"/>
          </a:xfrm>
          <a:prstGeom prst="rect">
            <a:avLst/>
          </a:prstGeom>
          <a:noFill/>
        </p:spPr>
        <p:txBody>
          <a:bodyPr wrap="square" rtlCol="0">
            <a:spAutoFit/>
          </a:bodyPr>
          <a:lstStyle/>
          <a:p>
            <a:r>
              <a:rPr lang="en-US" b="1" dirty="0" smtClean="0"/>
              <a:t>Java Oops</a:t>
            </a:r>
          </a:p>
          <a:p>
            <a:r>
              <a:rPr lang="en-US" b="1" dirty="0" smtClean="0"/>
              <a:t>Class:</a:t>
            </a:r>
            <a:r>
              <a:rPr lang="en-US" dirty="0"/>
              <a:t> </a:t>
            </a:r>
            <a:r>
              <a:rPr lang="en-US" dirty="0" smtClean="0"/>
              <a:t>When </a:t>
            </a:r>
            <a:r>
              <a:rPr lang="en-US" dirty="0"/>
              <a:t>we say class which means it represents generic term through which we can indicate the group of object</a:t>
            </a:r>
            <a:r>
              <a:rPr lang="en-US" dirty="0" smtClean="0"/>
              <a:t>.</a:t>
            </a:r>
            <a:r>
              <a:rPr lang="en-US" dirty="0"/>
              <a:t/>
            </a:r>
            <a:br>
              <a:rPr lang="en-US" dirty="0"/>
            </a:br>
            <a:r>
              <a:rPr lang="en-US" dirty="0"/>
              <a:t>In other word it is imaginary world or blueprint of objet, when we say human being, we won’t make out anything until we say some individual name</a:t>
            </a:r>
            <a:r>
              <a:rPr lang="en-US" dirty="0" smtClean="0"/>
              <a:t>.</a:t>
            </a:r>
            <a:r>
              <a:rPr lang="en-US" dirty="0"/>
              <a:t/>
            </a:r>
            <a:br>
              <a:rPr lang="en-US" dirty="0"/>
            </a:br>
            <a:r>
              <a:rPr lang="en-US" dirty="0"/>
              <a:t>When we say animal we won’t make out anything until we say some individual animal name. without saying animal name, we can just imagine groups of animal object</a:t>
            </a:r>
            <a:r>
              <a:rPr lang="en-US" dirty="0" smtClean="0"/>
              <a:t>.</a:t>
            </a:r>
          </a:p>
          <a:p>
            <a:r>
              <a:rPr lang="en-US" dirty="0" err="1" smtClean="0"/>
              <a:t>e.g</a:t>
            </a:r>
            <a:r>
              <a:rPr lang="en-US" dirty="0" smtClean="0"/>
              <a:t> </a:t>
            </a:r>
            <a:r>
              <a:rPr lang="en-US" dirty="0"/>
              <a:t>Human being</a:t>
            </a:r>
            <a:r>
              <a:rPr lang="en-US" dirty="0" smtClean="0"/>
              <a:t>, Vehicle</a:t>
            </a:r>
            <a:r>
              <a:rPr lang="en-US" dirty="0"/>
              <a:t>, </a:t>
            </a:r>
            <a:r>
              <a:rPr lang="en-US" dirty="0" smtClean="0"/>
              <a:t>Animal</a:t>
            </a:r>
          </a:p>
          <a:p>
            <a:endParaRPr lang="en-US" b="1" dirty="0"/>
          </a:p>
          <a:p>
            <a:r>
              <a:rPr lang="en-US" b="1" dirty="0" smtClean="0"/>
              <a:t>Object: </a:t>
            </a:r>
            <a:r>
              <a:rPr lang="en-US" dirty="0" smtClean="0"/>
              <a:t>Which had properties and behavior </a:t>
            </a:r>
          </a:p>
          <a:p>
            <a:r>
              <a:rPr lang="en-US" dirty="0" smtClean="0"/>
              <a:t>e.g. Ram has properties like (color, height, weight) and behavior  like he can (Walk ,eat run etc.)</a:t>
            </a:r>
          </a:p>
          <a:p>
            <a:endParaRPr lang="en-US" dirty="0" smtClean="0"/>
          </a:p>
          <a:p>
            <a:r>
              <a:rPr lang="en-US" b="1" dirty="0" smtClean="0"/>
              <a:t>Method: </a:t>
            </a:r>
            <a:r>
              <a:rPr lang="en-US" dirty="0" smtClean="0"/>
              <a:t>Behavior of object is call as Method</a:t>
            </a:r>
          </a:p>
          <a:p>
            <a:r>
              <a:rPr lang="en-US" dirty="0" smtClean="0"/>
              <a:t>e.g. (Walk ,eat run etc.)</a:t>
            </a:r>
          </a:p>
          <a:p>
            <a:pPr lvl="1"/>
            <a:r>
              <a:rPr lang="en-US" b="1" dirty="0" smtClean="0">
                <a:solidFill>
                  <a:srgbClr val="00B050"/>
                </a:solidFill>
              </a:rPr>
              <a:t>public </a:t>
            </a:r>
            <a:r>
              <a:rPr lang="en-US" b="1" dirty="0">
                <a:solidFill>
                  <a:srgbClr val="00B050"/>
                </a:solidFill>
              </a:rPr>
              <a:t>class </a:t>
            </a:r>
            <a:r>
              <a:rPr lang="en-US" b="1" u="sng" dirty="0">
                <a:solidFill>
                  <a:srgbClr val="00B050"/>
                </a:solidFill>
              </a:rPr>
              <a:t>Cow</a:t>
            </a:r>
            <a:r>
              <a:rPr lang="en-US" b="1" dirty="0">
                <a:solidFill>
                  <a:srgbClr val="00B050"/>
                </a:solidFill>
              </a:rPr>
              <a:t> </a:t>
            </a:r>
            <a:r>
              <a:rPr lang="en-US" b="1" dirty="0" smtClean="0">
                <a:solidFill>
                  <a:srgbClr val="00B050"/>
                </a:solidFill>
              </a:rPr>
              <a:t>{</a:t>
            </a:r>
            <a:endParaRPr lang="en-US" b="1" dirty="0">
              <a:solidFill>
                <a:srgbClr val="00B050"/>
              </a:solidFill>
            </a:endParaRPr>
          </a:p>
          <a:p>
            <a:pPr lvl="2"/>
            <a:r>
              <a:rPr lang="en-US" b="1" dirty="0">
                <a:solidFill>
                  <a:srgbClr val="00B050"/>
                </a:solidFill>
              </a:rPr>
              <a:t>String color = "black"; </a:t>
            </a:r>
          </a:p>
          <a:p>
            <a:pPr lvl="1"/>
            <a:r>
              <a:rPr lang="en-US" b="1" dirty="0">
                <a:solidFill>
                  <a:srgbClr val="00B050"/>
                </a:solidFill>
              </a:rPr>
              <a:t>public void walk() {</a:t>
            </a:r>
          </a:p>
          <a:p>
            <a:pPr lvl="1"/>
            <a:r>
              <a:rPr lang="en-US" b="1" dirty="0">
                <a:solidFill>
                  <a:srgbClr val="00B050"/>
                </a:solidFill>
              </a:rPr>
              <a:t>      String Speed = "10 KM";</a:t>
            </a:r>
          </a:p>
          <a:p>
            <a:pPr lvl="1"/>
            <a:r>
              <a:rPr lang="en-US" b="1" dirty="0" smtClean="0">
                <a:solidFill>
                  <a:srgbClr val="00B050"/>
                </a:solidFill>
              </a:rPr>
              <a:t>}</a:t>
            </a:r>
            <a:endParaRPr lang="en-US" b="1" dirty="0">
              <a:solidFill>
                <a:srgbClr val="00B050"/>
              </a:solidFill>
            </a:endParaRP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b="1" dirty="0">
                <a:solidFill>
                  <a:srgbClr val="00B050"/>
                </a:solidFill>
              </a:rPr>
              <a:t>Cow </a:t>
            </a:r>
            <a:r>
              <a:rPr lang="en-US" b="1" dirty="0" err="1">
                <a:solidFill>
                  <a:srgbClr val="00B050"/>
                </a:solidFill>
              </a:rPr>
              <a:t>obj</a:t>
            </a:r>
            <a:r>
              <a:rPr lang="en-US" b="1" dirty="0">
                <a:solidFill>
                  <a:srgbClr val="00B050"/>
                </a:solidFill>
              </a:rPr>
              <a:t> = new Cow();</a:t>
            </a:r>
          </a:p>
          <a:p>
            <a:pPr lvl="2"/>
            <a:r>
              <a:rPr lang="en-US" b="1" dirty="0" err="1">
                <a:solidFill>
                  <a:srgbClr val="00B050"/>
                </a:solidFill>
              </a:rPr>
              <a:t>obj.walk</a:t>
            </a:r>
            <a:r>
              <a:rPr lang="en-US" b="1" dirty="0">
                <a:solidFill>
                  <a:srgbClr val="00B050"/>
                </a:solidFill>
              </a:rPr>
              <a:t>();</a:t>
            </a:r>
          </a:p>
          <a:p>
            <a:pPr lvl="1"/>
            <a:r>
              <a:rPr lang="en-US" b="1" dirty="0" smtClean="0">
                <a:solidFill>
                  <a:srgbClr val="00B050"/>
                </a:solidFill>
              </a:rPr>
              <a:t>}}</a:t>
            </a:r>
            <a:endParaRPr lang="en-US" b="1" dirty="0">
              <a:solidFill>
                <a:srgbClr val="00B050"/>
              </a:solidFill>
            </a:endParaRPr>
          </a:p>
          <a:p>
            <a:endParaRPr lang="en-US" dirty="0" smtClean="0"/>
          </a:p>
          <a:p>
            <a:endParaRPr lang="en-US" dirty="0"/>
          </a:p>
        </p:txBody>
      </p:sp>
      <p:sp>
        <p:nvSpPr>
          <p:cNvPr id="2" name="TextBox 1"/>
          <p:cNvSpPr txBox="1"/>
          <p:nvPr/>
        </p:nvSpPr>
        <p:spPr>
          <a:xfrm>
            <a:off x="5474208" y="616915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741375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469900"/>
            <a:ext cx="184731" cy="369332"/>
          </a:xfrm>
          <a:prstGeom prst="rect">
            <a:avLst/>
          </a:prstGeom>
          <a:noFill/>
        </p:spPr>
        <p:txBody>
          <a:bodyPr wrap="non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3680810"/>
              </p:ext>
            </p:extLst>
          </p:nvPr>
        </p:nvGraphicFramePr>
        <p:xfrm>
          <a:off x="1028700" y="1087398"/>
          <a:ext cx="7950200" cy="4330392"/>
        </p:xfrm>
        <a:graphic>
          <a:graphicData uri="http://schemas.openxmlformats.org/drawingml/2006/table">
            <a:tbl>
              <a:tblPr/>
              <a:tblGrid>
                <a:gridCol w="2082800"/>
                <a:gridCol w="5867400"/>
              </a:tblGrid>
              <a:tr h="214977">
                <a:tc>
                  <a:txBody>
                    <a:bodyPr/>
                    <a:lstStyle/>
                    <a:p>
                      <a:pPr algn="l" fontAlgn="t"/>
                      <a:r>
                        <a:rPr lang="en-US" sz="1400" b="1">
                          <a:solidFill>
                            <a:srgbClr val="000000"/>
                          </a:solidFill>
                          <a:effectLst/>
                          <a:latin typeface="+mn-lt"/>
                        </a:rPr>
                        <a:t>Name</a:t>
                      </a:r>
                    </a:p>
                  </a:txBody>
                  <a:tcPr marL="39272" marR="39272" marT="39272" marB="39272">
                    <a:lnL w="6350" cap="flat" cmpd="sng" algn="ctr">
                      <a:solidFill>
                        <a:srgbClr val="30BE12"/>
                      </a:solidFill>
                      <a:prstDash val="solid"/>
                      <a:round/>
                      <a:headEnd type="none" w="med" len="med"/>
                      <a:tailEnd type="none" w="med" len="med"/>
                    </a:lnL>
                    <a:lnR w="6350" cap="flat" cmpd="sng" algn="ctr">
                      <a:solidFill>
                        <a:srgbClr val="30BE12"/>
                      </a:solidFill>
                      <a:prstDash val="solid"/>
                      <a:round/>
                      <a:headEnd type="none" w="med" len="med"/>
                      <a:tailEnd type="none" w="med" len="med"/>
                    </a:lnR>
                    <a:lnT w="6350" cap="flat" cmpd="sng" algn="ctr">
                      <a:solidFill>
                        <a:srgbClr val="30BE1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l" fontAlgn="t"/>
                      <a:r>
                        <a:rPr lang="en-US" sz="1400" b="1" dirty="0">
                          <a:solidFill>
                            <a:srgbClr val="000000"/>
                          </a:solidFill>
                          <a:effectLst/>
                          <a:latin typeface="+mn-lt"/>
                        </a:rPr>
                        <a:t>Convention</a:t>
                      </a:r>
                    </a:p>
                  </a:txBody>
                  <a:tcPr marL="39272" marR="39272" marT="39272" marB="39272">
                    <a:lnL w="6350" cap="flat" cmpd="sng" algn="ctr">
                      <a:solidFill>
                        <a:srgbClr val="30BE12"/>
                      </a:solidFill>
                      <a:prstDash val="solid"/>
                      <a:round/>
                      <a:headEnd type="none" w="med" len="med"/>
                      <a:tailEnd type="none" w="med" len="med"/>
                    </a:lnL>
                    <a:lnR w="6350" cap="flat" cmpd="sng" algn="ctr">
                      <a:solidFill>
                        <a:srgbClr val="30BE12"/>
                      </a:solidFill>
                      <a:prstDash val="solid"/>
                      <a:round/>
                      <a:headEnd type="none" w="med" len="med"/>
                      <a:tailEnd type="none" w="med" len="med"/>
                    </a:lnR>
                    <a:lnT w="6350" cap="flat" cmpd="sng" algn="ctr">
                      <a:solidFill>
                        <a:srgbClr val="30BE1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742181">
                <a:tc>
                  <a:txBody>
                    <a:bodyPr/>
                    <a:lstStyle/>
                    <a:p>
                      <a:pPr algn="just" fontAlgn="t"/>
                      <a:r>
                        <a:rPr lang="en-US" sz="1400" b="1" i="0">
                          <a:solidFill>
                            <a:srgbClr val="000000"/>
                          </a:solidFill>
                          <a:effectLst/>
                          <a:latin typeface="+mn-lt"/>
                        </a:rPr>
                        <a:t>class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742181">
                <a:tc>
                  <a:txBody>
                    <a:bodyPr/>
                    <a:lstStyle/>
                    <a:p>
                      <a:pPr algn="just" fontAlgn="t"/>
                      <a:r>
                        <a:rPr lang="en-US" sz="1400" b="1" i="0">
                          <a:solidFill>
                            <a:srgbClr val="000000"/>
                          </a:solidFill>
                          <a:effectLst/>
                          <a:latin typeface="+mn-lt"/>
                        </a:rPr>
                        <a:t>interface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880381">
                <a:tc>
                  <a:txBody>
                    <a:bodyPr/>
                    <a:lstStyle/>
                    <a:p>
                      <a:pPr algn="just" fontAlgn="t"/>
                      <a:r>
                        <a:rPr lang="en-US" sz="1400" b="1" i="0">
                          <a:solidFill>
                            <a:srgbClr val="000000"/>
                          </a:solidFill>
                          <a:effectLst/>
                          <a:latin typeface="+mn-lt"/>
                        </a:rPr>
                        <a:t>method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lowercase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603981">
                <a:tc>
                  <a:txBody>
                    <a:bodyPr/>
                    <a:lstStyle/>
                    <a:p>
                      <a:pPr algn="just" fontAlgn="t"/>
                      <a:r>
                        <a:rPr lang="en-US" sz="1400" b="1" i="0">
                          <a:solidFill>
                            <a:srgbClr val="000000"/>
                          </a:solidFill>
                          <a:effectLst/>
                          <a:latin typeface="+mn-lt"/>
                        </a:rPr>
                        <a:t>variable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lowercase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465783">
                <a:tc>
                  <a:txBody>
                    <a:bodyPr/>
                    <a:lstStyle/>
                    <a:p>
                      <a:pPr algn="just" fontAlgn="t"/>
                      <a:r>
                        <a:rPr lang="en-US" sz="1400" b="1" i="0">
                          <a:solidFill>
                            <a:srgbClr val="000000"/>
                          </a:solidFill>
                          <a:effectLst/>
                          <a:latin typeface="+mn-lt"/>
                        </a:rPr>
                        <a:t>package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be in </a:t>
                      </a:r>
                      <a:r>
                        <a:rPr lang="en-US" sz="1400" b="1" i="0" dirty="0" smtClean="0">
                          <a:solidFill>
                            <a:srgbClr val="000000"/>
                          </a:solidFill>
                          <a:effectLst/>
                          <a:latin typeface="+mn-lt"/>
                        </a:rPr>
                        <a:t>lowercase</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603981">
                <a:tc>
                  <a:txBody>
                    <a:bodyPr/>
                    <a:lstStyle/>
                    <a:p>
                      <a:pPr algn="just" fontAlgn="t"/>
                      <a:r>
                        <a:rPr lang="en-US" sz="1400" b="1" i="0">
                          <a:solidFill>
                            <a:srgbClr val="000000"/>
                          </a:solidFill>
                          <a:effectLst/>
                          <a:latin typeface="+mn-lt"/>
                        </a:rPr>
                        <a:t>constants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be in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bl>
          </a:graphicData>
        </a:graphic>
      </p:graphicFrame>
      <p:sp>
        <p:nvSpPr>
          <p:cNvPr id="6" name="TextBox 5"/>
          <p:cNvSpPr txBox="1"/>
          <p:nvPr/>
        </p:nvSpPr>
        <p:spPr>
          <a:xfrm>
            <a:off x="1003300" y="469900"/>
            <a:ext cx="2012026" cy="369332"/>
          </a:xfrm>
          <a:prstGeom prst="rect">
            <a:avLst/>
          </a:prstGeom>
          <a:noFill/>
        </p:spPr>
        <p:txBody>
          <a:bodyPr wrap="none" rtlCol="0">
            <a:spAutoFit/>
          </a:bodyPr>
          <a:lstStyle/>
          <a:p>
            <a:r>
              <a:rPr lang="en-US" dirty="0" smtClean="0"/>
              <a:t>Naming convention</a:t>
            </a:r>
            <a:endParaRPr lang="en-US" dirty="0"/>
          </a:p>
        </p:txBody>
      </p:sp>
      <p:sp>
        <p:nvSpPr>
          <p:cNvPr id="2" name="TextBox 1"/>
          <p:cNvSpPr txBox="1"/>
          <p:nvPr/>
        </p:nvSpPr>
        <p:spPr>
          <a:xfrm>
            <a:off x="6083808" y="614476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79835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2116</Words>
  <Application>Microsoft Macintosh PowerPoint</Application>
  <PresentationFormat>Widescreen</PresentationFormat>
  <Paragraphs>1111</Paragraphs>
  <Slides>51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Calibri</vt:lpstr>
      <vt:lpstr>Calibri Light</vt:lpstr>
      <vt:lpstr>times new roman</vt:lpstr>
      <vt:lpstr>verdana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44</cp:revision>
  <dcterms:created xsi:type="dcterms:W3CDTF">2017-10-27T18:14:31Z</dcterms:created>
  <dcterms:modified xsi:type="dcterms:W3CDTF">2017-10-28T09:52:04Z</dcterms:modified>
</cp:coreProperties>
</file>