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handoutMasterIdLst>
    <p:handoutMasterId r:id="rId45"/>
  </p:handoutMasterIdLst>
  <p:sldIdLst>
    <p:sldId id="256" r:id="rId2"/>
    <p:sldId id="533" r:id="rId3"/>
    <p:sldId id="407" r:id="rId4"/>
    <p:sldId id="408" r:id="rId5"/>
    <p:sldId id="411" r:id="rId6"/>
    <p:sldId id="413" r:id="rId7"/>
    <p:sldId id="422" r:id="rId8"/>
    <p:sldId id="424" r:id="rId9"/>
    <p:sldId id="426" r:id="rId10"/>
    <p:sldId id="436" r:id="rId11"/>
    <p:sldId id="427" r:id="rId12"/>
    <p:sldId id="531" r:id="rId13"/>
    <p:sldId id="429" r:id="rId14"/>
    <p:sldId id="432" r:id="rId15"/>
    <p:sldId id="433" r:id="rId16"/>
    <p:sldId id="434" r:id="rId17"/>
    <p:sldId id="435" r:id="rId18"/>
    <p:sldId id="438" r:id="rId19"/>
    <p:sldId id="439" r:id="rId20"/>
    <p:sldId id="440" r:id="rId21"/>
    <p:sldId id="534" r:id="rId22"/>
    <p:sldId id="442" r:id="rId23"/>
    <p:sldId id="535" r:id="rId24"/>
    <p:sldId id="452" r:id="rId25"/>
    <p:sldId id="456" r:id="rId26"/>
    <p:sldId id="536" r:id="rId27"/>
    <p:sldId id="464" r:id="rId28"/>
    <p:sldId id="466" r:id="rId29"/>
    <p:sldId id="537" r:id="rId30"/>
    <p:sldId id="478" r:id="rId31"/>
    <p:sldId id="482" r:id="rId32"/>
    <p:sldId id="483" r:id="rId33"/>
    <p:sldId id="484" r:id="rId34"/>
    <p:sldId id="538" r:id="rId35"/>
    <p:sldId id="539" r:id="rId36"/>
    <p:sldId id="485" r:id="rId37"/>
    <p:sldId id="540" r:id="rId38"/>
    <p:sldId id="495" r:id="rId39"/>
    <p:sldId id="541" r:id="rId40"/>
    <p:sldId id="542" r:id="rId41"/>
    <p:sldId id="530" r:id="rId42"/>
    <p:sldId id="52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66"/>
    <a:srgbClr val="D43A3C"/>
    <a:srgbClr val="124071"/>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10" autoAdjust="0"/>
  </p:normalViewPr>
  <p:slideViewPr>
    <p:cSldViewPr>
      <p:cViewPr varScale="1">
        <p:scale>
          <a:sx n="64" d="100"/>
          <a:sy n="64" d="100"/>
        </p:scale>
        <p:origin x="156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77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97986C-ABA7-4756-9458-9237880D6C75}" type="datetimeFigureOut">
              <a:rPr lang="en-US" smtClean="0"/>
              <a:pPr/>
              <a:t>6/19/2022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A2DB5-9560-4959-BD75-EC16039EE77B}" type="slidenum">
              <a:rPr lang="en-US" smtClean="0"/>
              <a:pPr/>
              <a:t>‹#›</a:t>
            </a:fld>
            <a:endParaRPr lang="en-US"/>
          </a:p>
        </p:txBody>
      </p:sp>
    </p:spTree>
    <p:extLst>
      <p:ext uri="{BB962C8B-B14F-4D97-AF65-F5344CB8AC3E}">
        <p14:creationId xmlns:p14="http://schemas.microsoft.com/office/powerpoint/2010/main" val="984319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2EB4A-585A-4F39-95EB-C67AC18267B0}" type="datetimeFigureOut">
              <a:rPr lang="en-US" smtClean="0"/>
              <a:pPr/>
              <a:t>6/19/2022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F7FADD-073D-4382-BEBC-A514E584043F}" type="slidenum">
              <a:rPr lang="en-US" smtClean="0"/>
              <a:pPr/>
              <a:t>‹#›</a:t>
            </a:fld>
            <a:endParaRPr lang="en-US"/>
          </a:p>
        </p:txBody>
      </p:sp>
    </p:spTree>
    <p:extLst>
      <p:ext uri="{BB962C8B-B14F-4D97-AF65-F5344CB8AC3E}">
        <p14:creationId xmlns:p14="http://schemas.microsoft.com/office/powerpoint/2010/main" val="5862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will use </a:t>
            </a:r>
          </a:p>
        </p:txBody>
      </p:sp>
      <p:sp>
        <p:nvSpPr>
          <p:cNvPr id="4" name="Slide Number Placeholder 3"/>
          <p:cNvSpPr>
            <a:spLocks noGrp="1"/>
          </p:cNvSpPr>
          <p:nvPr>
            <p:ph type="sldNum" sz="quarter" idx="5"/>
          </p:nvPr>
        </p:nvSpPr>
        <p:spPr/>
        <p:txBody>
          <a:bodyPr/>
          <a:lstStyle/>
          <a:p>
            <a:fld id="{ADF7FADD-073D-4382-BEBC-A514E584043F}" type="slidenum">
              <a:rPr lang="en-US" smtClean="0"/>
              <a:pPr/>
              <a:t>7</a:t>
            </a:fld>
            <a:endParaRPr lang="en-US"/>
          </a:p>
        </p:txBody>
      </p:sp>
    </p:spTree>
    <p:extLst>
      <p:ext uri="{BB962C8B-B14F-4D97-AF65-F5344CB8AC3E}">
        <p14:creationId xmlns:p14="http://schemas.microsoft.com/office/powerpoint/2010/main" val="148167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 bit about each one of the module. You can </a:t>
            </a:r>
            <a:r>
              <a:rPr lang="en-IN" dirty="0" err="1"/>
              <a:t>alos</a:t>
            </a:r>
            <a:r>
              <a:rPr lang="en-IN" dirty="0"/>
              <a:t> introduce other module if needed</a:t>
            </a:r>
          </a:p>
        </p:txBody>
      </p:sp>
      <p:sp>
        <p:nvSpPr>
          <p:cNvPr id="4" name="Slide Number Placeholder 3"/>
          <p:cNvSpPr>
            <a:spLocks noGrp="1"/>
          </p:cNvSpPr>
          <p:nvPr>
            <p:ph type="sldNum" sz="quarter" idx="5"/>
          </p:nvPr>
        </p:nvSpPr>
        <p:spPr/>
        <p:txBody>
          <a:bodyPr/>
          <a:lstStyle/>
          <a:p>
            <a:fld id="{ADF7FADD-073D-4382-BEBC-A514E584043F}" type="slidenum">
              <a:rPr lang="en-US" smtClean="0"/>
              <a:pPr/>
              <a:t>8</a:t>
            </a:fld>
            <a:endParaRPr lang="en-US"/>
          </a:p>
        </p:txBody>
      </p:sp>
    </p:spTree>
    <p:extLst>
      <p:ext uri="{BB962C8B-B14F-4D97-AF65-F5344CB8AC3E}">
        <p14:creationId xmlns:p14="http://schemas.microsoft.com/office/powerpoint/2010/main" val="348521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23E11A-A56A-4B23-A74A-5C6D72F36B1C}" type="slidenum">
              <a:rPr lang="en-IN" smtClean="0"/>
              <a:pPr/>
              <a:t>10</a:t>
            </a:fld>
            <a:endParaRPr lang="en-IN"/>
          </a:p>
        </p:txBody>
      </p:sp>
    </p:spTree>
    <p:extLst>
      <p:ext uri="{BB962C8B-B14F-4D97-AF65-F5344CB8AC3E}">
        <p14:creationId xmlns:p14="http://schemas.microsoft.com/office/powerpoint/2010/main" val="162629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custom </a:t>
            </a:r>
            <a:r>
              <a:rPr lang="en-IN" dirty="0" err="1"/>
              <a:t>init</a:t>
            </a:r>
            <a:r>
              <a:rPr lang="en-IN" dirty="0"/>
              <a:t>, custom destroy methods</a:t>
            </a:r>
          </a:p>
          <a:p>
            <a:r>
              <a:rPr lang="en-IN" dirty="0"/>
              <a:t>Demonstrate </a:t>
            </a:r>
            <a:r>
              <a:rPr lang="en-IN" dirty="0" err="1"/>
              <a:t>initilializing</a:t>
            </a:r>
            <a:r>
              <a:rPr lang="en-IN" dirty="0"/>
              <a:t> bean with call back methods</a:t>
            </a:r>
          </a:p>
          <a:p>
            <a:endParaRPr lang="en-IN" dirty="0"/>
          </a:p>
          <a:p>
            <a:r>
              <a:rPr lang="en-IN" dirty="0"/>
              <a:t>Demonstrate </a:t>
            </a:r>
            <a:r>
              <a:rPr lang="en-US" dirty="0" err="1"/>
              <a:t>AbstractApplicationContext</a:t>
            </a:r>
            <a:r>
              <a:rPr lang="en-US" dirty="0"/>
              <a:t> context=</a:t>
            </a:r>
            <a:r>
              <a:rPr lang="en-US" b="1" dirty="0"/>
              <a:t>new </a:t>
            </a:r>
            <a:r>
              <a:rPr lang="en-US" b="1" dirty="0" err="1"/>
              <a:t>ClassPathXmlApplicationContext</a:t>
            </a:r>
            <a:r>
              <a:rPr lang="en-US" b="1" dirty="0"/>
              <a:t>("Beans.xml");</a:t>
            </a:r>
            <a:endParaRPr lang="en-US" dirty="0"/>
          </a:p>
          <a:p>
            <a:r>
              <a:rPr lang="en-US" dirty="0" err="1"/>
              <a:t>context.registerShutdownHook</a:t>
            </a:r>
            <a:r>
              <a:rPr lang="en-US" dirty="0"/>
              <a:t>();</a:t>
            </a:r>
          </a:p>
          <a:p>
            <a:endParaRPr lang="en-IN" dirty="0"/>
          </a:p>
        </p:txBody>
      </p:sp>
      <p:sp>
        <p:nvSpPr>
          <p:cNvPr id="4" name="Slide Number Placeholder 3"/>
          <p:cNvSpPr>
            <a:spLocks noGrp="1"/>
          </p:cNvSpPr>
          <p:nvPr>
            <p:ph type="sldNum" sz="quarter" idx="5"/>
          </p:nvPr>
        </p:nvSpPr>
        <p:spPr/>
        <p:txBody>
          <a:bodyPr/>
          <a:lstStyle/>
          <a:p>
            <a:fld id="{ADF7FADD-073D-4382-BEBC-A514E584043F}" type="slidenum">
              <a:rPr lang="en-US" smtClean="0"/>
              <a:pPr/>
              <a:t>22</a:t>
            </a:fld>
            <a:endParaRPr lang="en-US"/>
          </a:p>
        </p:txBody>
      </p:sp>
    </p:spTree>
    <p:extLst>
      <p:ext uri="{BB962C8B-B14F-4D97-AF65-F5344CB8AC3E}">
        <p14:creationId xmlns:p14="http://schemas.microsoft.com/office/powerpoint/2010/main" val="152944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Discussed overloaded constructors and how to configure constructor based DI for index, name or type attributes</a:t>
            </a:r>
          </a:p>
          <a:p>
            <a:r>
              <a:rPr lang="en-IN" dirty="0"/>
              <a:t>Discuss value attribute and ref attribute for both types if DI</a:t>
            </a:r>
          </a:p>
        </p:txBody>
      </p:sp>
      <p:sp>
        <p:nvSpPr>
          <p:cNvPr id="4" name="Slide Number Placeholder 3"/>
          <p:cNvSpPr>
            <a:spLocks noGrp="1"/>
          </p:cNvSpPr>
          <p:nvPr>
            <p:ph type="sldNum" sz="quarter" idx="5"/>
          </p:nvPr>
        </p:nvSpPr>
        <p:spPr/>
        <p:txBody>
          <a:bodyPr/>
          <a:lstStyle/>
          <a:p>
            <a:fld id="{ADF7FADD-073D-4382-BEBC-A514E584043F}" type="slidenum">
              <a:rPr lang="en-US" smtClean="0"/>
              <a:pPr/>
              <a:t>25</a:t>
            </a:fld>
            <a:endParaRPr lang="en-US"/>
          </a:p>
        </p:txBody>
      </p:sp>
    </p:spTree>
    <p:extLst>
      <p:ext uri="{BB962C8B-B14F-4D97-AF65-F5344CB8AC3E}">
        <p14:creationId xmlns:p14="http://schemas.microsoft.com/office/powerpoint/2010/main" val="204090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Demonstrate @Autowired, @ Qualifier annotations</a:t>
            </a:r>
          </a:p>
        </p:txBody>
      </p:sp>
      <p:sp>
        <p:nvSpPr>
          <p:cNvPr id="4" name="Slide Number Placeholder 3"/>
          <p:cNvSpPr>
            <a:spLocks noGrp="1"/>
          </p:cNvSpPr>
          <p:nvPr>
            <p:ph type="sldNum" sz="quarter" idx="5"/>
          </p:nvPr>
        </p:nvSpPr>
        <p:spPr/>
        <p:txBody>
          <a:bodyPr/>
          <a:lstStyle/>
          <a:p>
            <a:fld id="{ADF7FADD-073D-4382-BEBC-A514E584043F}" type="slidenum">
              <a:rPr lang="en-US" smtClean="0"/>
              <a:pPr/>
              <a:t>37</a:t>
            </a:fld>
            <a:endParaRPr lang="en-US"/>
          </a:p>
        </p:txBody>
      </p:sp>
    </p:spTree>
    <p:extLst>
      <p:ext uri="{BB962C8B-B14F-4D97-AF65-F5344CB8AC3E}">
        <p14:creationId xmlns:p14="http://schemas.microsoft.com/office/powerpoint/2010/main" val="269413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itchFamily="2" charset="2"/>
              <a:buChar char="v"/>
            </a:pPr>
            <a:r>
              <a:rPr lang="en-IN" sz="2800" dirty="0">
                <a:solidFill>
                  <a:schemeClr val="tx2">
                    <a:lumMod val="50000"/>
                  </a:schemeClr>
                </a:solidFill>
                <a:latin typeface="Arial" pitchFamily="34" charset="0"/>
                <a:cs typeface="Arial" pitchFamily="34" charset="0"/>
              </a:rPr>
              <a:t>We need the following two additional jar files</a:t>
            </a:r>
          </a:p>
          <a:p>
            <a:pPr lvl="1">
              <a:buFont typeface="Wingdings" pitchFamily="2" charset="2"/>
              <a:buChar char="v"/>
            </a:pPr>
            <a:r>
              <a:rPr lang="en-IN" sz="2800" dirty="0"/>
              <a:t>CGLIB.jar from the Java installation directory </a:t>
            </a:r>
          </a:p>
          <a:p>
            <a:pPr lvl="1">
              <a:buFont typeface="Wingdings" pitchFamily="2" charset="2"/>
              <a:buChar char="v"/>
            </a:pPr>
            <a:r>
              <a:rPr lang="en-IN" sz="2800" dirty="0"/>
              <a:t>ASM.jar library which can be downloaded from the website</a:t>
            </a:r>
          </a:p>
          <a:p>
            <a:endParaRPr lang="en-IN" dirty="0"/>
          </a:p>
        </p:txBody>
      </p:sp>
      <p:sp>
        <p:nvSpPr>
          <p:cNvPr id="4" name="Slide Number Placeholder 3"/>
          <p:cNvSpPr>
            <a:spLocks noGrp="1"/>
          </p:cNvSpPr>
          <p:nvPr>
            <p:ph type="sldNum" sz="quarter" idx="5"/>
          </p:nvPr>
        </p:nvSpPr>
        <p:spPr/>
        <p:txBody>
          <a:bodyPr/>
          <a:lstStyle/>
          <a:p>
            <a:fld id="{ADF7FADD-073D-4382-BEBC-A514E584043F}" type="slidenum">
              <a:rPr lang="en-US" smtClean="0"/>
              <a:pPr/>
              <a:t>38</a:t>
            </a:fld>
            <a:endParaRPr lang="en-US"/>
          </a:p>
        </p:txBody>
      </p:sp>
    </p:spTree>
    <p:extLst>
      <p:ext uri="{BB962C8B-B14F-4D97-AF65-F5344CB8AC3E}">
        <p14:creationId xmlns:p14="http://schemas.microsoft.com/office/powerpoint/2010/main" val="355675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240"/>
            <a:ext cx="9144000" cy="929640"/>
          </a:xfrm>
          <a:prstGeom prst="rect">
            <a:avLst/>
          </a:prstGeom>
        </p:spPr>
        <p:txBody>
          <a:bodyPr lIns="274320" rIns="274320">
            <a:noAutofit/>
          </a:bodyPr>
          <a:lstStyle>
            <a:lvl1pPr algn="ctr" defTabSz="914400" rtl="0" eaLnBrk="1" latinLnBrk="0" hangingPunct="1">
              <a:spcBef>
                <a:spcPct val="0"/>
              </a:spcBef>
              <a:buNone/>
              <a:defRPr lang="en-US" sz="4000" b="1" i="0" kern="1200" dirty="0">
                <a:solidFill>
                  <a:schemeClr val="tx2">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3291840"/>
            <a:ext cx="8229600" cy="1097280"/>
          </a:xfrm>
          <a:prstGeom prst="rect">
            <a:avLst/>
          </a:prstGeom>
        </p:spPr>
        <p:txBody>
          <a:bodyPr/>
          <a:lstStyle>
            <a:lvl1pPr marL="0" indent="0" algn="ctr">
              <a:buNone/>
              <a:defRPr>
                <a:solidFill>
                  <a:srgbClr val="D43A3C"/>
                </a:solidFill>
                <a:latin typeface="Myriad Web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940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074688"/>
          </a:xfrm>
          <a:prstGeom prst="rect">
            <a:avLst/>
          </a:prstGeom>
        </p:spPr>
        <p:txBody>
          <a:bodyPr tIns="91440">
            <a:spAutoFit/>
          </a:bodyPr>
          <a:lstStyle>
            <a:lvl1pPr marL="457200" indent="-457200">
              <a:spcBef>
                <a:spcPts val="600"/>
              </a:spcBef>
              <a:buClr>
                <a:schemeClr val="tx2">
                  <a:lumMod val="50000"/>
                </a:schemeClr>
              </a:buClr>
              <a:buSzPct val="75000"/>
              <a:buFont typeface="Arial" pitchFamily="34" charset="0"/>
              <a:buChar char="•"/>
              <a:defRPr>
                <a:latin typeface="Myriad Web Pro" pitchFamily="34" charset="0"/>
              </a:defRPr>
            </a:lvl1pPr>
            <a:lvl2pPr marL="457200" indent="-457200">
              <a:spcBef>
                <a:spcPts val="600"/>
              </a:spcBef>
              <a:buClr>
                <a:schemeClr val="tx2">
                  <a:lumMod val="50000"/>
                </a:schemeClr>
              </a:buClr>
              <a:buSzPct val="75000"/>
              <a:buFont typeface="Wingdings" pitchFamily="2" charset="2"/>
              <a:buChar char="Ø"/>
              <a:defRPr lang="en-US" sz="2000" kern="1200" dirty="0">
                <a:solidFill>
                  <a:schemeClr val="tx2">
                    <a:lumMod val="50000"/>
                  </a:schemeClr>
                </a:solidFill>
                <a:latin typeface="Arial" pitchFamily="34" charset="0"/>
                <a:ea typeface="+mn-ea"/>
                <a:cs typeface="Arial" pitchFamily="34" charset="0"/>
              </a:defRPr>
            </a:lvl2pPr>
            <a:lvl3pPr marL="457200" indent="-457200">
              <a:spcBef>
                <a:spcPts val="600"/>
              </a:spcBef>
              <a:buClr>
                <a:schemeClr val="tx2">
                  <a:lumMod val="50000"/>
                </a:schemeClr>
              </a:buClr>
              <a:buSzPct val="75000"/>
              <a:buFont typeface="Arial" pitchFamily="34" charset="0"/>
              <a:buChar char="•"/>
              <a:defRPr>
                <a:latin typeface="Myriad Web Pro" pitchFamily="34" charset="0"/>
              </a:defRPr>
            </a:lvl3pPr>
            <a:lvl4pPr marL="457200" indent="-457200">
              <a:spcBef>
                <a:spcPts val="600"/>
              </a:spcBef>
              <a:buClr>
                <a:schemeClr val="tx2">
                  <a:lumMod val="50000"/>
                </a:schemeClr>
              </a:buClr>
              <a:buSzPct val="75000"/>
              <a:buFont typeface="Arial" pitchFamily="34" charset="0"/>
              <a:buChar char="•"/>
              <a:defRPr>
                <a:latin typeface="Myriad Web Pro" pitchFamily="34" charset="0"/>
              </a:defRPr>
            </a:lvl4pPr>
            <a:lvl5pPr marL="457200" indent="-457200">
              <a:spcBef>
                <a:spcPts val="600"/>
              </a:spcBef>
              <a:buClr>
                <a:schemeClr val="tx2">
                  <a:lumMod val="50000"/>
                </a:schemeClr>
              </a:buClr>
              <a:buSzPct val="75000"/>
              <a:buFont typeface="Arial" pitchFamily="34" charset="0"/>
              <a:buChar char="•"/>
              <a:defRPr>
                <a:latin typeface="Myriad Web Pro" pitchFamily="34" charset="0"/>
              </a:defRPr>
            </a:lvl5pPr>
          </a:lstStyle>
          <a:p>
            <a:pPr marL="342900" lvl="0" indent="-342900" algn="l" defTabSz="914400" rtl="0" eaLnBrk="1" latinLnBrk="0" hangingPunct="1">
              <a:lnSpc>
                <a:spcPct val="150000"/>
              </a:lnSpc>
              <a:spcBef>
                <a:spcPct val="20000"/>
              </a:spcBef>
              <a:buFont typeface="Wingdings" pitchFamily="2" charset="2"/>
              <a:buChar char="v"/>
            </a:pPr>
            <a:r>
              <a:rPr lang="en-US"/>
              <a:t>Click to edit Master text styles</a:t>
            </a:r>
          </a:p>
          <a:p>
            <a:pPr marL="342900" lvl="1" indent="-342900" algn="l" defTabSz="914400" rtl="0" eaLnBrk="1" latinLnBrk="0" hangingPunct="1">
              <a:lnSpc>
                <a:spcPct val="150000"/>
              </a:lnSpc>
              <a:spcBef>
                <a:spcPct val="20000"/>
              </a:spcBef>
              <a:buFont typeface="Wingdings" pitchFamily="2" charset="2"/>
              <a:buChar char="v"/>
            </a:pPr>
            <a:r>
              <a:rPr lang="en-US"/>
              <a:t>Second level</a:t>
            </a:r>
          </a:p>
          <a:p>
            <a:pPr marL="342900" lvl="2" indent="-342900" algn="l" defTabSz="914400" rtl="0" eaLnBrk="1" latinLnBrk="0" hangingPunct="1">
              <a:lnSpc>
                <a:spcPct val="150000"/>
              </a:lnSpc>
              <a:spcBef>
                <a:spcPct val="20000"/>
              </a:spcBef>
              <a:buFont typeface="Wingdings" pitchFamily="2" charset="2"/>
              <a:buChar char="v"/>
            </a:pPr>
            <a:r>
              <a:rPr lang="en-US"/>
              <a:t>Third level</a:t>
            </a:r>
          </a:p>
          <a:p>
            <a:pPr marL="342900" lvl="3" indent="-342900" algn="l" defTabSz="914400" rtl="0" eaLnBrk="1" latinLnBrk="0" hangingPunct="1">
              <a:lnSpc>
                <a:spcPct val="150000"/>
              </a:lnSpc>
              <a:spcBef>
                <a:spcPct val="20000"/>
              </a:spcBef>
              <a:buFont typeface="Wingdings" pitchFamily="2" charset="2"/>
              <a:buChar char="v"/>
            </a:pPr>
            <a:r>
              <a:rPr lang="en-US"/>
              <a:t>Fourth level</a:t>
            </a:r>
          </a:p>
          <a:p>
            <a:pPr marL="342900" lvl="4" indent="-342900" algn="l" defTabSz="914400" rtl="0" eaLnBrk="1" latinLnBrk="0" hangingPunct="1">
              <a:lnSpc>
                <a:spcPct val="150000"/>
              </a:lnSpc>
              <a:spcBef>
                <a:spcPct val="20000"/>
              </a:spcBef>
              <a:buFont typeface="Wingdings" pitchFamily="2" charset="2"/>
              <a:buChar char="v"/>
            </a:pPr>
            <a:r>
              <a:rPr lang="en-US"/>
              <a:t>Fifth level</a:t>
            </a:r>
            <a:endParaRPr lang="en-US" dirty="0"/>
          </a:p>
        </p:txBody>
      </p:sp>
      <p:sp>
        <p:nvSpPr>
          <p:cNvPr id="2" name="Title 1"/>
          <p:cNvSpPr>
            <a:spLocks noGrp="1"/>
          </p:cNvSpPr>
          <p:nvPr>
            <p:ph type="title"/>
          </p:nvPr>
        </p:nvSpPr>
        <p:spPr>
          <a:xfrm>
            <a:off x="0" y="0"/>
            <a:ext cx="9144000" cy="713232"/>
          </a:xfrm>
          <a:prstGeom prst="rect">
            <a:avLst/>
          </a:prstGeom>
        </p:spPr>
        <p:txBody>
          <a:bodyPr lIns="274320">
            <a:normAutofit/>
          </a:bodyPr>
          <a:lstStyle>
            <a:lvl1pPr algn="ctr" defTabSz="914400" rtl="0" eaLnBrk="1" latinLnBrk="0" hangingPunct="1">
              <a:spcBef>
                <a:spcPct val="0"/>
              </a:spcBef>
              <a:buNone/>
              <a:defRPr lang="en-US" sz="4000" b="1" i="0" u="none" kern="1200" dirty="0">
                <a:solidFill>
                  <a:schemeClr val="tx2">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5600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28800"/>
            <a:ext cx="8229600" cy="1463040"/>
          </a:xfrm>
          <a:prstGeom prst="rect">
            <a:avLst/>
          </a:prstGeom>
        </p:spPr>
        <p:txBody>
          <a:bodyPr>
            <a:normAutofit/>
          </a:bodyPr>
          <a:lstStyle>
            <a:lvl1pPr>
              <a:defRPr sz="4000" b="1">
                <a:solidFill>
                  <a:schemeClr val="tx2">
                    <a:lumMod val="50000"/>
                  </a:schemeClr>
                </a:solidFill>
                <a:latin typeface="Verdana" pitchFamily="34" charset="0"/>
                <a:ea typeface="Verdana" pitchFamily="34" charset="0"/>
                <a:cs typeface="Verdana" pitchFamily="34" charset="0"/>
              </a:defRPr>
            </a:lvl1pPr>
          </a:lstStyle>
          <a:p>
            <a:r>
              <a:rPr lang="en-US" dirty="0"/>
              <a:t>Click to add valediction</a:t>
            </a:r>
          </a:p>
        </p:txBody>
      </p:sp>
    </p:spTree>
    <p:extLst>
      <p:ext uri="{BB962C8B-B14F-4D97-AF65-F5344CB8AC3E}">
        <p14:creationId xmlns:p14="http://schemas.microsoft.com/office/powerpoint/2010/main" val="170648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88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9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a:t>Click to add valediction</a:t>
            </a:r>
          </a:p>
        </p:txBody>
      </p:sp>
    </p:spTree>
    <p:extLst>
      <p:ext uri="{BB962C8B-B14F-4D97-AF65-F5344CB8AC3E}">
        <p14:creationId xmlns:p14="http://schemas.microsoft.com/office/powerpoint/2010/main" val="170648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69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33328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2" r:id="rId4"/>
    <p:sldLayoutId id="2147483659" r:id="rId5"/>
    <p:sldLayoutId id="2147483653" r:id="rId6"/>
    <p:sldLayoutId id="2147483660" r:id="rId7"/>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3733800" y="152400"/>
            <a:ext cx="4445375" cy="3883285"/>
          </a:xfrm>
          <a:prstGeom prst="rect">
            <a:avLst/>
          </a:prstGeom>
          <a:noFill/>
          <a:ln w="9525">
            <a:noFill/>
            <a:miter lim="800000"/>
            <a:headEnd/>
            <a:tailEnd/>
          </a:ln>
          <a:effectLst/>
        </p:spPr>
      </p:pic>
      <p:sp>
        <p:nvSpPr>
          <p:cNvPr id="2" name="Title 1"/>
          <p:cNvSpPr>
            <a:spLocks noGrp="1"/>
          </p:cNvSpPr>
          <p:nvPr>
            <p:ph type="ctrTitle"/>
          </p:nvPr>
        </p:nvSpPr>
        <p:spPr>
          <a:xfrm>
            <a:off x="304800" y="2819400"/>
            <a:ext cx="8839200" cy="2514600"/>
          </a:xfrm>
        </p:spPr>
        <p:txBody>
          <a:bodyPr/>
          <a:lstStyle/>
          <a:p>
            <a:pPr algn="l"/>
            <a:br>
              <a:rPr lang="en-US" dirty="0"/>
            </a:br>
            <a:r>
              <a:rPr lang="en-US" b="0" dirty="0"/>
              <a:t>Core Spring Framework</a:t>
            </a:r>
            <a:br>
              <a:rPr lang="en-US" b="0" dirty="0"/>
            </a:br>
            <a:br>
              <a:rPr lang="en-US" b="0" dirty="0"/>
            </a:br>
            <a:endParaRPr lang="en-US" sz="3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95360" cy="3031599"/>
          </a:xfrm>
        </p:spPr>
        <p:txBody>
          <a:bodyPr/>
          <a:lstStyle/>
          <a:p>
            <a:pPr>
              <a:buClr>
                <a:schemeClr val="tx2">
                  <a:lumMod val="50000"/>
                </a:schemeClr>
              </a:buClr>
              <a:buSzPct val="75000"/>
              <a:buFont typeface="Wingdings" pitchFamily="2" charset="2"/>
              <a:buChar char="v"/>
            </a:pPr>
            <a:r>
              <a:rPr lang="en-IN" sz="2800" dirty="0">
                <a:solidFill>
                  <a:schemeClr val="tx2">
                    <a:lumMod val="50000"/>
                  </a:schemeClr>
                </a:solidFill>
                <a:latin typeface="Arial" pitchFamily="34" charset="0"/>
                <a:cs typeface="Arial" pitchFamily="34" charset="0"/>
              </a:rPr>
              <a:t>There are three methods to provide configuration metadata to the container.</a:t>
            </a:r>
          </a:p>
          <a:p>
            <a:pPr marL="0" lvl="1" indent="0">
              <a:buClr>
                <a:schemeClr val="tx2">
                  <a:lumMod val="50000"/>
                </a:schemeClr>
              </a:buClr>
              <a:buSzPct val="75000"/>
              <a:buNone/>
            </a:pPr>
            <a:r>
              <a:rPr lang="en-IN" sz="2800" dirty="0"/>
              <a:t>             - XML based configuration</a:t>
            </a:r>
          </a:p>
          <a:p>
            <a:pPr marL="0" lvl="1" indent="0">
              <a:buClr>
                <a:schemeClr val="tx2">
                  <a:lumMod val="50000"/>
                </a:schemeClr>
              </a:buClr>
              <a:buSzPct val="75000"/>
              <a:buNone/>
            </a:pPr>
            <a:r>
              <a:rPr lang="en-IN" sz="2800" dirty="0"/>
              <a:t>             - Annotation based configuration</a:t>
            </a:r>
          </a:p>
          <a:p>
            <a:pPr marL="0" lvl="1" indent="0">
              <a:buClr>
                <a:schemeClr val="tx2">
                  <a:lumMod val="50000"/>
                </a:schemeClr>
              </a:buClr>
              <a:buSzPct val="75000"/>
              <a:buNone/>
            </a:pPr>
            <a:r>
              <a:rPr lang="en-IN" sz="2800" dirty="0"/>
              <a:t>             - Java based configuration</a:t>
            </a:r>
          </a:p>
          <a:p>
            <a:pPr>
              <a:buClr>
                <a:schemeClr val="tx2">
                  <a:lumMod val="50000"/>
                </a:schemeClr>
              </a:buClr>
              <a:buSzPct val="75000"/>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12492" y="533400"/>
            <a:ext cx="9144000" cy="713232"/>
          </a:xfrm>
        </p:spPr>
        <p:txBody>
          <a:bodyPr>
            <a:normAutofit fontScale="90000"/>
          </a:bodyPr>
          <a:lstStyle/>
          <a:p>
            <a:r>
              <a:rPr lang="en-IN" dirty="0"/>
              <a:t>Spring Configuration metadata</a:t>
            </a:r>
          </a:p>
        </p:txBody>
      </p:sp>
    </p:spTree>
    <p:extLst>
      <p:ext uri="{BB962C8B-B14F-4D97-AF65-F5344CB8AC3E}">
        <p14:creationId xmlns:p14="http://schemas.microsoft.com/office/powerpoint/2010/main" val="108009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47800"/>
            <a:ext cx="8595360" cy="3585597"/>
          </a:xfrm>
        </p:spPr>
        <p:txBody>
          <a:bodyPr/>
          <a:lstStyle/>
          <a:p>
            <a:pPr lvl="0">
              <a:buClr>
                <a:schemeClr val="tx2">
                  <a:lumMod val="50000"/>
                </a:schemeClr>
              </a:buClr>
              <a:buSzPct val="75000"/>
              <a:buFont typeface="Wingdings" pitchFamily="2" charset="2"/>
              <a:buChar char="v"/>
            </a:pPr>
            <a:r>
              <a:rPr lang="en-IN" sz="2200" dirty="0">
                <a:solidFill>
                  <a:srgbClr val="FF0000"/>
                </a:solidFill>
                <a:latin typeface="Arial" pitchFamily="34" charset="0"/>
                <a:cs typeface="Arial" pitchFamily="34" charset="0"/>
              </a:rPr>
              <a:t>Spring BeanFactory Container:</a:t>
            </a:r>
          </a:p>
          <a:p>
            <a:pPr marL="0" lvl="1" indent="0">
              <a:buClr>
                <a:schemeClr val="tx2">
                  <a:lumMod val="50000"/>
                </a:schemeClr>
              </a:buClr>
              <a:buSzPct val="75000"/>
              <a:buNone/>
            </a:pPr>
            <a:r>
              <a:rPr lang="en-IN" sz="2200" dirty="0"/>
              <a:t>This is the simplest container providing basic support for DI and defined by the </a:t>
            </a:r>
            <a:r>
              <a:rPr lang="en-IN" sz="2200" dirty="0" err="1"/>
              <a:t>org.springframework.beans.factory.BeanFactory</a:t>
            </a:r>
            <a:r>
              <a:rPr lang="en-IN" sz="2200" dirty="0"/>
              <a:t> interface. The available implementations are,</a:t>
            </a:r>
          </a:p>
          <a:p>
            <a:pPr marL="0" lvl="1" indent="0">
              <a:buNone/>
            </a:pPr>
            <a:r>
              <a:rPr lang="en-IN" sz="2200" dirty="0"/>
              <a:t>                 </a:t>
            </a:r>
            <a:r>
              <a:rPr lang="en-US" dirty="0" err="1"/>
              <a:t>ClassPathResource</a:t>
            </a:r>
            <a:endParaRPr lang="en-US" dirty="0"/>
          </a:p>
          <a:p>
            <a:pPr marL="0" lvl="1" indent="0">
              <a:buNone/>
            </a:pPr>
            <a:r>
              <a:rPr lang="en-US" dirty="0"/>
              <a:t>                   </a:t>
            </a:r>
            <a:r>
              <a:rPr lang="en-US" sz="2000" dirty="0" err="1"/>
              <a:t>FileSystemResource</a:t>
            </a:r>
            <a:endParaRPr lang="en-US" sz="2000" dirty="0"/>
          </a:p>
          <a:p>
            <a:pPr marL="0" lvl="1" indent="0">
              <a:buNone/>
            </a:pPr>
            <a:r>
              <a:rPr lang="en-US" dirty="0"/>
              <a:t>                   </a:t>
            </a:r>
            <a:r>
              <a:rPr lang="en-US" sz="2000" dirty="0" err="1"/>
              <a:t>ServletContextResource</a:t>
            </a:r>
            <a:endParaRPr lang="en-US" dirty="0"/>
          </a:p>
          <a:p>
            <a:pPr lvl="1">
              <a:buClr>
                <a:schemeClr val="tx2">
                  <a:lumMod val="50000"/>
                </a:schemeClr>
              </a:buClr>
              <a:buSzPct val="75000"/>
              <a:buFont typeface="Wingdings" pitchFamily="2" charset="2"/>
              <a:buChar char="v"/>
            </a:pPr>
            <a:endParaRPr lang="en-IN" sz="2200" dirty="0"/>
          </a:p>
          <a:p>
            <a:pPr>
              <a:buClr>
                <a:schemeClr val="tx2">
                  <a:lumMod val="50000"/>
                </a:schemeClr>
              </a:buClr>
              <a:buSzPct val="75000"/>
              <a:buFont typeface="Wingdings" pitchFamily="2" charset="2"/>
              <a:buChar char="v"/>
            </a:pPr>
            <a:endParaRPr lang="en-IN" sz="22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a:t>Types of Containers</a:t>
            </a:r>
          </a:p>
        </p:txBody>
      </p:sp>
    </p:spTree>
    <p:extLst>
      <p:ext uri="{BB962C8B-B14F-4D97-AF65-F5344CB8AC3E}">
        <p14:creationId xmlns:p14="http://schemas.microsoft.com/office/powerpoint/2010/main" val="415878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 y="1451535"/>
            <a:ext cx="8595360" cy="4708981"/>
          </a:xfrm>
        </p:spPr>
        <p:txBody>
          <a:bodyPr/>
          <a:lstStyle/>
          <a:p>
            <a:pPr lvl="0">
              <a:buFont typeface="Wingdings" pitchFamily="2" charset="2"/>
              <a:buChar char="v"/>
            </a:pPr>
            <a:r>
              <a:rPr lang="en-IN" sz="2200" dirty="0">
                <a:solidFill>
                  <a:srgbClr val="FF0000"/>
                </a:solidFill>
                <a:latin typeface="Arial" pitchFamily="34" charset="0"/>
                <a:cs typeface="Arial" pitchFamily="34" charset="0"/>
              </a:rPr>
              <a:t>Spring </a:t>
            </a:r>
            <a:r>
              <a:rPr lang="en-IN" sz="2200" dirty="0" err="1">
                <a:solidFill>
                  <a:srgbClr val="FF0000"/>
                </a:solidFill>
                <a:latin typeface="Arial" pitchFamily="34" charset="0"/>
                <a:cs typeface="Arial" pitchFamily="34" charset="0"/>
              </a:rPr>
              <a:t>ApplicationContext</a:t>
            </a:r>
            <a:r>
              <a:rPr lang="en-IN" sz="2200" dirty="0">
                <a:solidFill>
                  <a:srgbClr val="FF0000"/>
                </a:solidFill>
                <a:latin typeface="Arial" pitchFamily="34" charset="0"/>
                <a:cs typeface="Arial" pitchFamily="34" charset="0"/>
              </a:rPr>
              <a:t> Container:</a:t>
            </a:r>
          </a:p>
          <a:p>
            <a:pPr marL="0" lvl="1" indent="0">
              <a:buNone/>
            </a:pPr>
            <a:r>
              <a:rPr lang="en-IN" sz="2200" dirty="0"/>
              <a:t>This container adds more enterprise-specific functionality such as the ability to </a:t>
            </a:r>
          </a:p>
          <a:p>
            <a:pPr lvl="1">
              <a:buFontTx/>
              <a:buChar char="-"/>
            </a:pPr>
            <a:r>
              <a:rPr lang="en-IN" sz="2200" dirty="0"/>
              <a:t>resolve text messages from a properties file </a:t>
            </a:r>
          </a:p>
          <a:p>
            <a:pPr lvl="1">
              <a:buFontTx/>
              <a:buChar char="-"/>
            </a:pPr>
            <a:r>
              <a:rPr lang="en-IN" sz="2200" dirty="0"/>
              <a:t>the ability to publish  events to interested event listeners.</a:t>
            </a:r>
          </a:p>
          <a:p>
            <a:pPr lvl="1">
              <a:buFontTx/>
              <a:buChar char="-"/>
            </a:pPr>
            <a:r>
              <a:rPr lang="en-IN" sz="2200" dirty="0"/>
              <a:t>This container is defined by the </a:t>
            </a:r>
            <a:r>
              <a:rPr lang="en-IN" sz="2200" dirty="0" err="1"/>
              <a:t>org.springframework.context.ApplicationContext</a:t>
            </a:r>
            <a:r>
              <a:rPr lang="en-IN" sz="2200" dirty="0"/>
              <a:t> interface. </a:t>
            </a:r>
          </a:p>
          <a:p>
            <a:pPr lvl="1">
              <a:buFontTx/>
              <a:buChar char="-"/>
            </a:pPr>
            <a:r>
              <a:rPr lang="en-IN" sz="2200" dirty="0"/>
              <a:t>The implementations are :</a:t>
            </a:r>
          </a:p>
          <a:p>
            <a:pPr marL="0" lvl="3" indent="0">
              <a:buNone/>
            </a:pPr>
            <a:r>
              <a:rPr lang="en-IN" dirty="0"/>
              <a:t>                         </a:t>
            </a:r>
            <a:r>
              <a:rPr lang="en-IN" dirty="0" err="1"/>
              <a:t>ClassPathXmlApplicationContext</a:t>
            </a:r>
            <a:endParaRPr lang="en-IN" dirty="0"/>
          </a:p>
          <a:p>
            <a:pPr marL="0" lvl="3" indent="0">
              <a:buNone/>
            </a:pPr>
            <a:r>
              <a:rPr lang="en-IN" dirty="0"/>
              <a:t>                        </a:t>
            </a:r>
            <a:r>
              <a:rPr lang="en-IN" dirty="0" err="1"/>
              <a:t>FileSystemXmlApplicationContext</a:t>
            </a:r>
            <a:r>
              <a:rPr lang="en-IN" dirty="0"/>
              <a:t> </a:t>
            </a:r>
          </a:p>
          <a:p>
            <a:pPr marL="0" lvl="3" indent="0">
              <a:buNone/>
            </a:pPr>
            <a:r>
              <a:rPr lang="en-IN" dirty="0"/>
              <a:t>                         </a:t>
            </a:r>
            <a:r>
              <a:rPr lang="en-IN" dirty="0" err="1"/>
              <a:t>XmlWebApplicationContext</a:t>
            </a:r>
            <a:endParaRPr lang="en-IN" dirty="0"/>
          </a:p>
          <a:p>
            <a:endParaRPr lang="en-US" sz="1600" dirty="0">
              <a:solidFill>
                <a:schemeClr val="tx2">
                  <a:lumMod val="50000"/>
                </a:schemeClr>
              </a:solidFill>
              <a:latin typeface="Arial" pitchFamily="34" charset="0"/>
              <a:cs typeface="Arial" pitchFamily="34" charset="0"/>
            </a:endParaRPr>
          </a:p>
        </p:txBody>
      </p:sp>
      <p:sp>
        <p:nvSpPr>
          <p:cNvPr id="3" name="Title 2"/>
          <p:cNvSpPr>
            <a:spLocks noGrp="1"/>
          </p:cNvSpPr>
          <p:nvPr>
            <p:ph type="title"/>
          </p:nvPr>
        </p:nvSpPr>
        <p:spPr>
          <a:xfrm>
            <a:off x="0" y="304800"/>
            <a:ext cx="9144000" cy="713232"/>
          </a:xfrm>
        </p:spPr>
        <p:txBody>
          <a:bodyPr>
            <a:normAutofit/>
          </a:bodyPr>
          <a:lstStyle/>
          <a:p>
            <a:r>
              <a:rPr lang="en-IN" dirty="0"/>
              <a:t>Types of Containers</a:t>
            </a:r>
            <a:endParaRPr lang="en-US" dirty="0"/>
          </a:p>
        </p:txBody>
      </p:sp>
    </p:spTree>
    <p:extLst>
      <p:ext uri="{BB962C8B-B14F-4D97-AF65-F5344CB8AC3E}">
        <p14:creationId xmlns:p14="http://schemas.microsoft.com/office/powerpoint/2010/main" val="211389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1813"/>
            <a:ext cx="8595360" cy="569387"/>
          </a:xfrm>
        </p:spPr>
        <p:txBody>
          <a:bodyPr/>
          <a:lstStyle/>
          <a:p>
            <a:pPr>
              <a:buClr>
                <a:schemeClr val="tx2">
                  <a:lumMod val="50000"/>
                </a:schemeClr>
              </a:buClr>
              <a:buSzPct val="75000"/>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a:xfrm>
            <a:off x="0" y="2971800"/>
            <a:ext cx="9144000" cy="713232"/>
          </a:xfrm>
        </p:spPr>
        <p:txBody>
          <a:bodyPr>
            <a:noAutofit/>
          </a:bodyPr>
          <a:lstStyle/>
          <a:p>
            <a:r>
              <a:rPr lang="en-IN" sz="3600" dirty="0"/>
              <a:t>An example using  BeanFactory container</a:t>
            </a:r>
          </a:p>
        </p:txBody>
      </p:sp>
    </p:spTree>
    <p:extLst>
      <p:ext uri="{BB962C8B-B14F-4D97-AF65-F5344CB8AC3E}">
        <p14:creationId xmlns:p14="http://schemas.microsoft.com/office/powerpoint/2010/main" val="372010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using</a:t>
            </a:r>
            <a:br>
              <a:rPr lang="en-IN" sz="3200" dirty="0"/>
            </a:br>
            <a:r>
              <a:rPr lang="en-IN" sz="3200" dirty="0" err="1"/>
              <a:t>ApplicationContext</a:t>
            </a:r>
            <a:r>
              <a:rPr lang="en-IN" sz="3200" dirty="0"/>
              <a:t> </a:t>
            </a:r>
          </a:p>
        </p:txBody>
      </p:sp>
    </p:spTree>
    <p:extLst>
      <p:ext uri="{BB962C8B-B14F-4D97-AF65-F5344CB8AC3E}">
        <p14:creationId xmlns:p14="http://schemas.microsoft.com/office/powerpoint/2010/main" val="305020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066800"/>
            <a:ext cx="8595360" cy="4247317"/>
          </a:xfrm>
        </p:spPr>
        <p:txBody>
          <a:bodyPr/>
          <a:lstStyle/>
          <a:p>
            <a:pPr>
              <a:buClr>
                <a:schemeClr val="tx2">
                  <a:lumMod val="50000"/>
                </a:schemeClr>
              </a:buClr>
              <a:buSzPct val="75000"/>
              <a:buFont typeface="Wingdings" pitchFamily="2" charset="2"/>
              <a:buChar char="v"/>
            </a:pPr>
            <a:r>
              <a:rPr lang="en-IN" sz="2800" dirty="0">
                <a:latin typeface="Arial" pitchFamily="34" charset="0"/>
                <a:cs typeface="Arial" pitchFamily="34" charset="0"/>
              </a:rPr>
              <a:t>Spring beans are the objects that form the backbone of the application and are managed by the IoC containers.  </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These beans are created from the configuration metadata that you supply to the container, in the form of xml file.  </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So, the IoC container instantiates, assemble and manage these beans.</a:t>
            </a:r>
          </a:p>
          <a:p>
            <a:pPr>
              <a:buClr>
                <a:schemeClr val="tx2">
                  <a:lumMod val="50000"/>
                </a:schemeClr>
              </a:buClr>
              <a:buSzPct val="75000"/>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a:t>Spring Bean Definition</a:t>
            </a:r>
            <a:endParaRPr lang="en-IN" dirty="0"/>
          </a:p>
        </p:txBody>
      </p:sp>
    </p:spTree>
    <p:extLst>
      <p:ext uri="{BB962C8B-B14F-4D97-AF65-F5344CB8AC3E}">
        <p14:creationId xmlns:p14="http://schemas.microsoft.com/office/powerpoint/2010/main" val="43000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95400"/>
            <a:ext cx="8595360" cy="3185487"/>
          </a:xfrm>
        </p:spPr>
        <p:txBody>
          <a:bodyPr/>
          <a:lstStyle/>
          <a:p>
            <a:pPr>
              <a:buClr>
                <a:schemeClr val="tx2">
                  <a:lumMod val="50000"/>
                </a:schemeClr>
              </a:buClr>
              <a:buSzPct val="75000"/>
              <a:buFont typeface="Wingdings" pitchFamily="2" charset="2"/>
              <a:buChar char="v"/>
            </a:pPr>
            <a:r>
              <a:rPr lang="en-IN" sz="2400" dirty="0">
                <a:latin typeface="Arial" pitchFamily="34" charset="0"/>
                <a:cs typeface="Arial" pitchFamily="34" charset="0"/>
              </a:rPr>
              <a:t>We can configure a bean in XML as </a:t>
            </a:r>
          </a:p>
          <a:p>
            <a:pPr marL="0" indent="0">
              <a:buClr>
                <a:schemeClr val="tx2">
                  <a:lumMod val="50000"/>
                </a:schemeClr>
              </a:buClr>
              <a:buSzPct val="75000"/>
              <a:buNone/>
            </a:pPr>
            <a:r>
              <a:rPr lang="en-IN" sz="2400" dirty="0">
                <a:latin typeface="Arial" pitchFamily="34" charset="0"/>
                <a:cs typeface="Arial" pitchFamily="34" charset="0"/>
              </a:rPr>
              <a:t>       &lt;bean id="</a:t>
            </a:r>
            <a:r>
              <a:rPr lang="en-IN" sz="2400" dirty="0" err="1">
                <a:latin typeface="Arial" pitchFamily="34" charset="0"/>
                <a:cs typeface="Arial" pitchFamily="34" charset="0"/>
              </a:rPr>
              <a:t>helloWorld</a:t>
            </a:r>
            <a:r>
              <a:rPr lang="en-IN" sz="2400" dirty="0">
                <a:latin typeface="Arial" pitchFamily="34" charset="0"/>
                <a:cs typeface="Arial" pitchFamily="34" charset="0"/>
              </a:rPr>
              <a:t>“  </a:t>
            </a:r>
          </a:p>
          <a:p>
            <a:pPr marL="0" indent="0">
              <a:buClr>
                <a:schemeClr val="tx2">
                  <a:lumMod val="50000"/>
                </a:schemeClr>
              </a:buClr>
              <a:buSzPct val="75000"/>
              <a:buNone/>
            </a:pPr>
            <a:r>
              <a:rPr lang="en-IN" sz="2400" dirty="0">
                <a:latin typeface="Arial" pitchFamily="34" charset="0"/>
                <a:cs typeface="Arial" pitchFamily="34" charset="0"/>
              </a:rPr>
              <a:t>                          class="</a:t>
            </a:r>
            <a:r>
              <a:rPr lang="en-IN" sz="2400" dirty="0" err="1">
                <a:latin typeface="Arial" pitchFamily="34" charset="0"/>
                <a:cs typeface="Arial" pitchFamily="34" charset="0"/>
              </a:rPr>
              <a:t>com.oracle.HelloBean</a:t>
            </a:r>
            <a:r>
              <a:rPr lang="en-IN" sz="2400" dirty="0">
                <a:latin typeface="Arial" pitchFamily="34" charset="0"/>
                <a:cs typeface="Arial" pitchFamily="34" charset="0"/>
              </a:rPr>
              <a:t>"&gt; </a:t>
            </a:r>
          </a:p>
          <a:p>
            <a:pPr marL="0" indent="0">
              <a:buClr>
                <a:schemeClr val="tx2">
                  <a:lumMod val="50000"/>
                </a:schemeClr>
              </a:buClr>
              <a:buSzPct val="75000"/>
              <a:buNone/>
            </a:pPr>
            <a:r>
              <a:rPr lang="en-IN" sz="2400" dirty="0">
                <a:latin typeface="Arial" pitchFamily="34" charset="0"/>
                <a:cs typeface="Arial" pitchFamily="34" charset="0"/>
              </a:rPr>
              <a:t>     &lt;/bean&gt;</a:t>
            </a:r>
          </a:p>
          <a:p>
            <a:pPr marL="0" indent="0">
              <a:buClr>
                <a:schemeClr val="tx2">
                  <a:lumMod val="50000"/>
                </a:schemeClr>
              </a:buClr>
              <a:buSzPct val="75000"/>
              <a:buNone/>
            </a:pPr>
            <a:endParaRPr lang="en-IN" sz="2400" dirty="0">
              <a:latin typeface="Arial" pitchFamily="34" charset="0"/>
              <a:cs typeface="Arial" pitchFamily="34" charset="0"/>
            </a:endParaRPr>
          </a:p>
          <a:p>
            <a:pPr marL="0" indent="0">
              <a:buClr>
                <a:schemeClr val="tx2">
                  <a:lumMod val="50000"/>
                </a:schemeClr>
              </a:buClr>
              <a:buSzPct val="75000"/>
              <a:buNone/>
            </a:pPr>
            <a:r>
              <a:rPr lang="en-IN" sz="2400" dirty="0">
                <a:latin typeface="Arial" pitchFamily="34" charset="0"/>
                <a:cs typeface="Arial" pitchFamily="34" charset="0"/>
              </a:rPr>
              <a:t>By Default beans are </a:t>
            </a:r>
            <a:r>
              <a:rPr lang="en-IN" sz="2400" b="1" u="sng" dirty="0">
                <a:latin typeface="Arial" pitchFamily="34" charset="0"/>
                <a:cs typeface="Arial" pitchFamily="34" charset="0"/>
              </a:rPr>
              <a:t>Singleton</a:t>
            </a:r>
          </a:p>
          <a:p>
            <a:pPr>
              <a:buClr>
                <a:schemeClr val="tx2">
                  <a:lumMod val="50000"/>
                </a:schemeClr>
              </a:buClr>
              <a:buSzPct val="75000"/>
              <a:buFont typeface="Wingdings" pitchFamily="2" charset="2"/>
              <a:buChar char="v"/>
            </a:pPr>
            <a:endParaRPr lang="en-IN" sz="2400" dirty="0">
              <a:latin typeface="Arial" pitchFamily="34" charset="0"/>
              <a:cs typeface="Arial" pitchFamily="34" charset="0"/>
            </a:endParaRPr>
          </a:p>
        </p:txBody>
      </p:sp>
      <p:sp>
        <p:nvSpPr>
          <p:cNvPr id="2" name="Title 1"/>
          <p:cNvSpPr>
            <a:spLocks noGrp="1"/>
          </p:cNvSpPr>
          <p:nvPr>
            <p:ph type="title"/>
          </p:nvPr>
        </p:nvSpPr>
        <p:spPr/>
        <p:txBody>
          <a:bodyPr/>
          <a:lstStyle/>
          <a:p>
            <a:r>
              <a:rPr lang="en-IN"/>
              <a:t>Spring Bean Definition</a:t>
            </a:r>
            <a:endParaRPr lang="en-IN" dirty="0"/>
          </a:p>
        </p:txBody>
      </p:sp>
    </p:spTree>
    <p:extLst>
      <p:ext uri="{BB962C8B-B14F-4D97-AF65-F5344CB8AC3E}">
        <p14:creationId xmlns:p14="http://schemas.microsoft.com/office/powerpoint/2010/main" val="372841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4121474"/>
              </p:ext>
            </p:extLst>
          </p:nvPr>
        </p:nvGraphicFramePr>
        <p:xfrm>
          <a:off x="274638" y="1021080"/>
          <a:ext cx="8596586" cy="4632960"/>
        </p:xfrm>
        <a:graphic>
          <a:graphicData uri="http://schemas.openxmlformats.org/drawingml/2006/table">
            <a:tbl>
              <a:tblPr firstRow="1" firstCol="1" bandRow="1">
                <a:tableStyleId>{5C22544A-7EE6-4342-B048-85BDC9FD1C3A}</a:tableStyleId>
              </a:tblPr>
              <a:tblGrid>
                <a:gridCol w="4298293">
                  <a:extLst>
                    <a:ext uri="{9D8B030D-6E8A-4147-A177-3AD203B41FA5}">
                      <a16:colId xmlns:a16="http://schemas.microsoft.com/office/drawing/2014/main" val="20000"/>
                    </a:ext>
                  </a:extLst>
                </a:gridCol>
                <a:gridCol w="4298293">
                  <a:extLst>
                    <a:ext uri="{9D8B030D-6E8A-4147-A177-3AD203B41FA5}">
                      <a16:colId xmlns:a16="http://schemas.microsoft.com/office/drawing/2014/main" val="20001"/>
                    </a:ext>
                  </a:extLst>
                </a:gridCol>
              </a:tblGrid>
              <a:tr h="0">
                <a:tc>
                  <a:txBody>
                    <a:bodyPr/>
                    <a:lstStyle/>
                    <a:p>
                      <a:pPr>
                        <a:spcAft>
                          <a:spcPts val="0"/>
                        </a:spcAft>
                      </a:pPr>
                      <a:r>
                        <a:rPr lang="en-IN" sz="1600" dirty="0">
                          <a:effectLst/>
                          <a:latin typeface="Arial" pitchFamily="34" charset="0"/>
                          <a:cs typeface="Arial" pitchFamily="34" charset="0"/>
                        </a:rPr>
                        <a:t>Properties</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Descriptions</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0"/>
                  </a:ext>
                </a:extLst>
              </a:tr>
              <a:tr h="0">
                <a:tc>
                  <a:txBody>
                    <a:bodyPr/>
                    <a:lstStyle/>
                    <a:p>
                      <a:pPr>
                        <a:spcAft>
                          <a:spcPts val="0"/>
                        </a:spcAft>
                      </a:pPr>
                      <a:r>
                        <a:rPr lang="en-IN" sz="1600">
                          <a:effectLst/>
                          <a:latin typeface="Arial" pitchFamily="34" charset="0"/>
                          <a:cs typeface="Arial" pitchFamily="34" charset="0"/>
                        </a:rPr>
                        <a:t>class</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bean class to be used to create the bean</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1"/>
                  </a:ext>
                </a:extLst>
              </a:tr>
              <a:tr h="0">
                <a:tc>
                  <a:txBody>
                    <a:bodyPr/>
                    <a:lstStyle/>
                    <a:p>
                      <a:pPr>
                        <a:spcAft>
                          <a:spcPts val="0"/>
                        </a:spcAft>
                      </a:pPr>
                      <a:r>
                        <a:rPr lang="en-IN" sz="1600">
                          <a:effectLst/>
                          <a:latin typeface="Arial" pitchFamily="34" charset="0"/>
                          <a:cs typeface="Arial" pitchFamily="34" charset="0"/>
                        </a:rPr>
                        <a:t>name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bean id(endifier)</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2"/>
                  </a:ext>
                </a:extLst>
              </a:tr>
              <a:tr h="0">
                <a:tc>
                  <a:txBody>
                    <a:bodyPr/>
                    <a:lstStyle/>
                    <a:p>
                      <a:pPr>
                        <a:spcAft>
                          <a:spcPts val="0"/>
                        </a:spcAft>
                      </a:pPr>
                      <a:r>
                        <a:rPr lang="en-IN" sz="1600">
                          <a:effectLst/>
                          <a:latin typeface="Arial" pitchFamily="34" charset="0"/>
                          <a:cs typeface="Arial" pitchFamily="34" charset="0"/>
                        </a:rPr>
                        <a:t>scope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scope of the objects created from a bean definition file</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3"/>
                  </a:ext>
                </a:extLst>
              </a:tr>
              <a:tr h="0">
                <a:tc>
                  <a:txBody>
                    <a:bodyPr/>
                    <a:lstStyle/>
                    <a:p>
                      <a:pPr>
                        <a:spcAft>
                          <a:spcPts val="0"/>
                        </a:spcAft>
                      </a:pPr>
                      <a:r>
                        <a:rPr lang="en-IN" sz="1600">
                          <a:effectLst/>
                          <a:latin typeface="Arial" pitchFamily="34" charset="0"/>
                          <a:cs typeface="Arial" pitchFamily="34" charset="0"/>
                        </a:rPr>
                        <a:t>constructor-arg</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is used for DI, will be discussed later.</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4"/>
                  </a:ext>
                </a:extLst>
              </a:tr>
              <a:tr h="0">
                <a:tc>
                  <a:txBody>
                    <a:bodyPr/>
                    <a:lstStyle/>
                    <a:p>
                      <a:pPr>
                        <a:spcAft>
                          <a:spcPts val="0"/>
                        </a:spcAft>
                      </a:pPr>
                      <a:r>
                        <a:rPr lang="en-IN" sz="1600">
                          <a:effectLst/>
                          <a:latin typeface="Arial" pitchFamily="34" charset="0"/>
                          <a:cs typeface="Arial" pitchFamily="34" charset="0"/>
                        </a:rPr>
                        <a:t>properties</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is also used for DI, will be discussed later.</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5"/>
                  </a:ext>
                </a:extLst>
              </a:tr>
              <a:tr h="0">
                <a:tc>
                  <a:txBody>
                    <a:bodyPr/>
                    <a:lstStyle/>
                    <a:p>
                      <a:pPr>
                        <a:spcAft>
                          <a:spcPts val="0"/>
                        </a:spcAft>
                      </a:pPr>
                      <a:r>
                        <a:rPr lang="en-IN" sz="1600" dirty="0">
                          <a:effectLst/>
                          <a:latin typeface="Arial" pitchFamily="34" charset="0"/>
                          <a:cs typeface="Arial" pitchFamily="34" charset="0"/>
                        </a:rPr>
                        <a:t>autowiring mode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also used for DI, will be discussed later.</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6"/>
                  </a:ext>
                </a:extLst>
              </a:tr>
              <a:tr h="0">
                <a:tc>
                  <a:txBody>
                    <a:bodyPr/>
                    <a:lstStyle/>
                    <a:p>
                      <a:pPr>
                        <a:spcAft>
                          <a:spcPts val="0"/>
                        </a:spcAft>
                      </a:pPr>
                      <a:r>
                        <a:rPr lang="en-IN" sz="1600" dirty="0">
                          <a:effectLst/>
                          <a:latin typeface="Arial" pitchFamily="34" charset="0"/>
                          <a:cs typeface="Arial" pitchFamily="34" charset="0"/>
                        </a:rPr>
                        <a:t>lazy-initialization mode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Informs the container to create the bean instance when it is first requested, rather than at </a:t>
                      </a:r>
                      <a:r>
                        <a:rPr lang="en-IN" sz="1600" dirty="0" err="1">
                          <a:effectLst/>
                          <a:latin typeface="Arial" pitchFamily="34" charset="0"/>
                          <a:cs typeface="Arial" pitchFamily="34" charset="0"/>
                        </a:rPr>
                        <a:t>startup</a:t>
                      </a:r>
                      <a:r>
                        <a:rPr lang="en-IN" sz="1600" dirty="0">
                          <a:effectLst/>
                          <a:latin typeface="Arial" pitchFamily="34" charset="0"/>
                          <a:cs typeface="Arial" pitchFamily="34" charset="0"/>
                        </a:rPr>
                        <a:t>.</a:t>
                      </a:r>
                      <a:r>
                        <a:rPr lang="en-IN" sz="1600" baseline="0" dirty="0">
                          <a:effectLst/>
                          <a:latin typeface="Arial" pitchFamily="34" charset="0"/>
                          <a:cs typeface="Arial" pitchFamily="34" charset="0"/>
                        </a:rPr>
                        <a:t>  By default, lazy-</a:t>
                      </a:r>
                      <a:r>
                        <a:rPr lang="en-IN" sz="1600" baseline="0" dirty="0" err="1">
                          <a:effectLst/>
                          <a:latin typeface="Arial" pitchFamily="34" charset="0"/>
                          <a:cs typeface="Arial" pitchFamily="34" charset="0"/>
                        </a:rPr>
                        <a:t>init</a:t>
                      </a:r>
                      <a:r>
                        <a:rPr lang="en-IN" sz="1600" baseline="0" dirty="0">
                          <a:effectLst/>
                          <a:latin typeface="Arial" pitchFamily="34" charset="0"/>
                          <a:cs typeface="Arial" pitchFamily="34" charset="0"/>
                        </a:rPr>
                        <a:t> is false, meaning, the beans will be created eagerly</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7"/>
                  </a:ext>
                </a:extLst>
              </a:tr>
              <a:tr h="0">
                <a:tc>
                  <a:txBody>
                    <a:bodyPr/>
                    <a:lstStyle/>
                    <a:p>
                      <a:pPr>
                        <a:spcAft>
                          <a:spcPts val="0"/>
                        </a:spcAft>
                      </a:pPr>
                      <a:r>
                        <a:rPr lang="en-IN" sz="1600" dirty="0">
                          <a:effectLst/>
                          <a:latin typeface="Arial" pitchFamily="34" charset="0"/>
                          <a:cs typeface="Arial" pitchFamily="34" charset="0"/>
                        </a:rPr>
                        <a:t>initialization method</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A callback, will be discussed later.</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8"/>
                  </a:ext>
                </a:extLst>
              </a:tr>
              <a:tr h="0">
                <a:tc>
                  <a:txBody>
                    <a:bodyPr/>
                    <a:lstStyle/>
                    <a:p>
                      <a:pPr>
                        <a:spcAft>
                          <a:spcPts val="0"/>
                        </a:spcAft>
                      </a:pPr>
                      <a:r>
                        <a:rPr lang="en-IN" sz="1600" dirty="0">
                          <a:effectLst/>
                          <a:latin typeface="Arial" pitchFamily="34" charset="0"/>
                          <a:cs typeface="Arial" pitchFamily="34" charset="0"/>
                        </a:rPr>
                        <a:t>destruction method</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A </a:t>
                      </a:r>
                      <a:r>
                        <a:rPr lang="en-IN" sz="1600" dirty="0" err="1">
                          <a:effectLst/>
                          <a:latin typeface="Arial" pitchFamily="34" charset="0"/>
                          <a:cs typeface="Arial" pitchFamily="34" charset="0"/>
                        </a:rPr>
                        <a:t>calback</a:t>
                      </a:r>
                      <a:r>
                        <a:rPr lang="en-IN" sz="1600" dirty="0">
                          <a:effectLst/>
                          <a:latin typeface="Arial" pitchFamily="34" charset="0"/>
                          <a:cs typeface="Arial" pitchFamily="34" charset="0"/>
                        </a:rPr>
                        <a:t> to be called when the container containing the bean is destroyed, will be discussed later.</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p:txBody>
          <a:bodyPr/>
          <a:lstStyle/>
          <a:p>
            <a:r>
              <a:rPr lang="en-IN" dirty="0"/>
              <a:t>attributes of a &lt;bean&gt;</a:t>
            </a:r>
          </a:p>
        </p:txBody>
      </p:sp>
    </p:spTree>
    <p:extLst>
      <p:ext uri="{BB962C8B-B14F-4D97-AF65-F5344CB8AC3E}">
        <p14:creationId xmlns:p14="http://schemas.microsoft.com/office/powerpoint/2010/main" val="187267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739759"/>
          </a:xfrm>
        </p:spPr>
        <p:txBody>
          <a:bodyPr/>
          <a:lstStyle/>
          <a:p>
            <a:pPr>
              <a:buClr>
                <a:schemeClr val="tx2">
                  <a:lumMod val="50000"/>
                </a:schemeClr>
              </a:buClr>
              <a:buSzPct val="75000"/>
              <a:buFont typeface="Wingdings" pitchFamily="2" charset="2"/>
              <a:buChar char="v"/>
            </a:pPr>
            <a:r>
              <a:rPr lang="en-IN" sz="2800" dirty="0">
                <a:latin typeface="Arial" pitchFamily="34" charset="0"/>
                <a:cs typeface="Arial" pitchFamily="34" charset="0"/>
              </a:rPr>
              <a:t>When defining a bean in Beans.xml, there is an option of declaring a scope for that bean.  </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For example, to request Spring to create a new bean instance every time it is needed, we can declare the bean’s scope as “prototype”.  </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Similarly, to request Spring to return the same bean instance every time it is needed, we can declare the bean’s scope as “singleton”. </a:t>
            </a:r>
          </a:p>
          <a:p>
            <a:pPr>
              <a:buClr>
                <a:schemeClr val="tx2">
                  <a:lumMod val="50000"/>
                </a:schemeClr>
              </a:buClr>
              <a:buSzPct val="75000"/>
              <a:buFont typeface="Wingdings" pitchFamily="2" charset="2"/>
              <a:buChar char="v"/>
            </a:pPr>
            <a:r>
              <a:rPr lang="en-IN" sz="2800" b="1" dirty="0">
                <a:latin typeface="Arial" pitchFamily="34" charset="0"/>
                <a:cs typeface="Arial" pitchFamily="34" charset="0"/>
              </a:rPr>
              <a:t> Default is “singleton”.</a:t>
            </a:r>
          </a:p>
          <a:p>
            <a:pPr>
              <a:buClr>
                <a:schemeClr val="tx2">
                  <a:lumMod val="50000"/>
                </a:schemeClr>
              </a:buClr>
              <a:buSzPct val="75000"/>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a:t>Spring Bean Scope</a:t>
            </a:r>
          </a:p>
        </p:txBody>
      </p:sp>
    </p:spTree>
    <p:extLst>
      <p:ext uri="{BB962C8B-B14F-4D97-AF65-F5344CB8AC3E}">
        <p14:creationId xmlns:p14="http://schemas.microsoft.com/office/powerpoint/2010/main" val="84759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57410633"/>
              </p:ext>
            </p:extLst>
          </p:nvPr>
        </p:nvGraphicFramePr>
        <p:xfrm>
          <a:off x="274638" y="929640"/>
          <a:ext cx="8596586" cy="4876800"/>
        </p:xfrm>
        <a:graphic>
          <a:graphicData uri="http://schemas.openxmlformats.org/drawingml/2006/table">
            <a:tbl>
              <a:tblPr firstRow="1" firstCol="1" bandRow="1">
                <a:tableStyleId>{5C22544A-7EE6-4342-B048-85BDC9FD1C3A}</a:tableStyleId>
              </a:tblPr>
              <a:tblGrid>
                <a:gridCol w="4298293">
                  <a:extLst>
                    <a:ext uri="{9D8B030D-6E8A-4147-A177-3AD203B41FA5}">
                      <a16:colId xmlns:a16="http://schemas.microsoft.com/office/drawing/2014/main" val="20000"/>
                    </a:ext>
                  </a:extLst>
                </a:gridCol>
                <a:gridCol w="4298293">
                  <a:extLst>
                    <a:ext uri="{9D8B030D-6E8A-4147-A177-3AD203B41FA5}">
                      <a16:colId xmlns:a16="http://schemas.microsoft.com/office/drawing/2014/main" val="20001"/>
                    </a:ext>
                  </a:extLst>
                </a:gridCol>
              </a:tblGrid>
              <a:tr h="0">
                <a:tc>
                  <a:txBody>
                    <a:bodyPr/>
                    <a:lstStyle/>
                    <a:p>
                      <a:pPr>
                        <a:spcAft>
                          <a:spcPts val="0"/>
                        </a:spcAft>
                      </a:pPr>
                      <a:r>
                        <a:rPr lang="en-IN" sz="1600" dirty="0">
                          <a:effectLst/>
                          <a:latin typeface="Arial" pitchFamily="34" charset="0"/>
                          <a:cs typeface="Arial" pitchFamily="34" charset="0"/>
                        </a:rPr>
                        <a:t>Scope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Descriptions</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0"/>
                  </a:ext>
                </a:extLst>
              </a:tr>
              <a:tr h="0">
                <a:tc>
                  <a:txBody>
                    <a:bodyPr/>
                    <a:lstStyle/>
                    <a:p>
                      <a:pPr>
                        <a:spcAft>
                          <a:spcPts val="0"/>
                        </a:spcAft>
                      </a:pPr>
                      <a:r>
                        <a:rPr lang="en-IN" sz="1600">
                          <a:effectLst/>
                          <a:latin typeface="Arial" pitchFamily="34" charset="0"/>
                          <a:cs typeface="Arial" pitchFamily="34" charset="0"/>
                        </a:rPr>
                        <a:t>singleton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Default scope.</a:t>
                      </a:r>
                    </a:p>
                    <a:p>
                      <a:pPr>
                        <a:spcAft>
                          <a:spcPts val="0"/>
                        </a:spcAft>
                      </a:pPr>
                      <a:r>
                        <a:rPr lang="en-IN" sz="1600" dirty="0">
                          <a:effectLst/>
                          <a:latin typeface="Arial" pitchFamily="34" charset="0"/>
                          <a:cs typeface="Arial" pitchFamily="34" charset="0"/>
                        </a:rPr>
                        <a:t>This creates a single instance of a bean and returns the same instance per </a:t>
                      </a:r>
                      <a:r>
                        <a:rPr lang="en-IN" sz="1600" dirty="0" err="1">
                          <a:effectLst/>
                          <a:latin typeface="Arial" pitchFamily="34" charset="0"/>
                          <a:cs typeface="Arial" pitchFamily="34" charset="0"/>
                        </a:rPr>
                        <a:t>Ioc</a:t>
                      </a:r>
                      <a:r>
                        <a:rPr lang="en-IN" sz="1600" dirty="0">
                          <a:effectLst/>
                          <a:latin typeface="Arial" pitchFamily="34" charset="0"/>
                          <a:cs typeface="Arial" pitchFamily="34" charset="0"/>
                        </a:rPr>
                        <a:t> Container.</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1"/>
                  </a:ext>
                </a:extLst>
              </a:tr>
              <a:tr h="0">
                <a:tc>
                  <a:txBody>
                    <a:bodyPr/>
                    <a:lstStyle/>
                    <a:p>
                      <a:pPr>
                        <a:spcAft>
                          <a:spcPts val="0"/>
                        </a:spcAft>
                      </a:pPr>
                      <a:r>
                        <a:rPr lang="en-IN" sz="1600">
                          <a:effectLst/>
                          <a:latin typeface="Arial" pitchFamily="34" charset="0"/>
                          <a:cs typeface="Arial" pitchFamily="34" charset="0"/>
                        </a:rPr>
                        <a:t>prototype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creates a new instance of a bean everytime it is needed.  It creates any number of bean instances.</a:t>
                      </a:r>
                      <a:endParaRPr lang="en-IN" sz="160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2"/>
                  </a:ext>
                </a:extLst>
              </a:tr>
              <a:tr h="0">
                <a:tc>
                  <a:txBody>
                    <a:bodyPr/>
                    <a:lstStyle/>
                    <a:p>
                      <a:pPr>
                        <a:spcAft>
                          <a:spcPts val="0"/>
                        </a:spcAft>
                      </a:pPr>
                      <a:r>
                        <a:rPr lang="en-IN" sz="1600">
                          <a:effectLst/>
                          <a:latin typeface="Arial" pitchFamily="34" charset="0"/>
                          <a:cs typeface="Arial" pitchFamily="34" charset="0"/>
                        </a:rPr>
                        <a:t>request</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HTTP request.   Only valid in the context of a web-aware Spring ApplicationContext.</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3"/>
                  </a:ext>
                </a:extLst>
              </a:tr>
              <a:tr h="0">
                <a:tc>
                  <a:txBody>
                    <a:bodyPr/>
                    <a:lstStyle/>
                    <a:p>
                      <a:pPr>
                        <a:spcAft>
                          <a:spcPts val="0"/>
                        </a:spcAft>
                      </a:pPr>
                      <a:r>
                        <a:rPr lang="en-IN" sz="1600">
                          <a:effectLst/>
                          <a:latin typeface="Arial" pitchFamily="34" charset="0"/>
                          <a:cs typeface="Arial" pitchFamily="34" charset="0"/>
                        </a:rPr>
                        <a:t>session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HTTP session.   Only valid in the context of a web-aware Spring ApplicationContext.</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4"/>
                  </a:ext>
                </a:extLst>
              </a:tr>
              <a:tr h="0">
                <a:tc>
                  <a:txBody>
                    <a:bodyPr/>
                    <a:lstStyle/>
                    <a:p>
                      <a:pPr>
                        <a:spcAft>
                          <a:spcPts val="0"/>
                        </a:spcAft>
                      </a:pPr>
                      <a:r>
                        <a:rPr lang="en-IN" sz="1600">
                          <a:effectLst/>
                          <a:latin typeface="Arial" pitchFamily="34" charset="0"/>
                          <a:cs typeface="Arial" pitchFamily="34" charset="0"/>
                        </a:rPr>
                        <a:t>global-session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global HTTP session.   Only valid in the context of a web-aware Spring ApplicationContext.  Applicable for portlets.</a:t>
                      </a:r>
                      <a:endParaRPr lang="en-IN" sz="1600" dirty="0">
                        <a:effectLst/>
                        <a:latin typeface="Arial" pitchFamily="34" charset="0"/>
                        <a:ea typeface="Calibri"/>
                        <a:cs typeface="Arial" pitchFamily="34" charset="0"/>
                      </a:endParaRPr>
                    </a:p>
                  </a:txBody>
                  <a:tcPr marL="100458" marR="100458" marT="0" marB="0"/>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IN" dirty="0"/>
              <a:t>Bean Scopes</a:t>
            </a:r>
          </a:p>
        </p:txBody>
      </p:sp>
    </p:spTree>
    <p:extLst>
      <p:ext uri="{BB962C8B-B14F-4D97-AF65-F5344CB8AC3E}">
        <p14:creationId xmlns:p14="http://schemas.microsoft.com/office/powerpoint/2010/main" val="160311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24423-3AD4-B49B-EF44-D48BB399EBCA}"/>
              </a:ext>
            </a:extLst>
          </p:cNvPr>
          <p:cNvSpPr>
            <a:spLocks noGrp="1"/>
          </p:cNvSpPr>
          <p:nvPr>
            <p:ph idx="1"/>
          </p:nvPr>
        </p:nvSpPr>
        <p:spPr>
          <a:xfrm>
            <a:off x="274320" y="731520"/>
            <a:ext cx="8595360" cy="4047262"/>
          </a:xfrm>
        </p:spPr>
        <p:txBody>
          <a:bodyPr/>
          <a:lstStyle/>
          <a:p>
            <a:r>
              <a:rPr lang="en-IN" dirty="0"/>
              <a:t>Introduction to Spring framework</a:t>
            </a:r>
          </a:p>
          <a:p>
            <a:r>
              <a:rPr lang="en-IN" dirty="0"/>
              <a:t>Introduction to containers managing beans</a:t>
            </a:r>
          </a:p>
          <a:p>
            <a:r>
              <a:rPr lang="en-IN" dirty="0"/>
              <a:t>Dependency Injection and its ways</a:t>
            </a:r>
          </a:p>
          <a:p>
            <a:r>
              <a:rPr lang="en-IN" dirty="0"/>
              <a:t>Bean Lifecycle</a:t>
            </a:r>
          </a:p>
          <a:p>
            <a:r>
              <a:rPr lang="en-IN" dirty="0"/>
              <a:t>Auto wiring beans</a:t>
            </a:r>
          </a:p>
          <a:p>
            <a:r>
              <a:rPr lang="en-IN" dirty="0"/>
              <a:t>Configuration based on Annotation</a:t>
            </a:r>
          </a:p>
          <a:p>
            <a:r>
              <a:rPr lang="en-IN" dirty="0"/>
              <a:t>Integrating database </a:t>
            </a:r>
          </a:p>
        </p:txBody>
      </p:sp>
      <p:sp>
        <p:nvSpPr>
          <p:cNvPr id="3" name="Title 2">
            <a:extLst>
              <a:ext uri="{FF2B5EF4-FFF2-40B4-BE49-F238E27FC236}">
                <a16:creationId xmlns:a16="http://schemas.microsoft.com/office/drawing/2014/main" id="{6BC44DE1-9CFB-75C7-B5D5-2B9A4C5C7FCC}"/>
              </a:ext>
            </a:extLst>
          </p:cNvPr>
          <p:cNvSpPr>
            <a:spLocks noGrp="1"/>
          </p:cNvSpPr>
          <p:nvPr>
            <p:ph type="title"/>
          </p:nvPr>
        </p:nvSpPr>
        <p:spPr/>
        <p:txBody>
          <a:bodyPr/>
          <a:lstStyle/>
          <a:p>
            <a:r>
              <a:rPr lang="en-IN" dirty="0"/>
              <a:t>Agenda</a:t>
            </a:r>
          </a:p>
        </p:txBody>
      </p:sp>
    </p:spTree>
    <p:extLst>
      <p:ext uri="{BB962C8B-B14F-4D97-AF65-F5344CB8AC3E}">
        <p14:creationId xmlns:p14="http://schemas.microsoft.com/office/powerpoint/2010/main" val="75864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752600"/>
            <a:ext cx="8595360" cy="2092881"/>
          </a:xfrm>
        </p:spPr>
        <p:txBody>
          <a:bodyPr/>
          <a:lstStyle/>
          <a:p>
            <a:r>
              <a:rPr lang="en-IN" sz="2800" dirty="0"/>
              <a:t>This is the default scope</a:t>
            </a:r>
          </a:p>
          <a:p>
            <a:pPr marL="0" indent="0">
              <a:buNone/>
            </a:pPr>
            <a:r>
              <a:rPr lang="en-IN" sz="2800" dirty="0"/>
              <a:t>     &lt;bean id="..." class="..." </a:t>
            </a:r>
            <a:r>
              <a:rPr lang="en-IN" sz="2800" b="1" u="sng" dirty="0"/>
              <a:t>scope="singleton"</a:t>
            </a:r>
            <a:r>
              <a:rPr lang="en-IN" sz="2800" dirty="0"/>
              <a:t>&gt; </a:t>
            </a:r>
            <a:endParaRPr lang="en-US" sz="2800" dirty="0"/>
          </a:p>
          <a:p>
            <a:pPr marL="0" indent="0">
              <a:buNone/>
            </a:pPr>
            <a:r>
              <a:rPr lang="en-IN" sz="2800" dirty="0"/>
              <a:t>                        &lt;!-- other configurations go here --&gt; </a:t>
            </a:r>
            <a:endParaRPr lang="en-US" sz="2800" dirty="0"/>
          </a:p>
          <a:p>
            <a:pPr marL="0" indent="0">
              <a:buNone/>
            </a:pPr>
            <a:r>
              <a:rPr lang="en-IN" sz="2800" dirty="0"/>
              <a:t>      &lt;/bean&gt;</a:t>
            </a:r>
            <a:endParaRPr lang="en-IN" sz="2800" dirty="0">
              <a:latin typeface="Arial" pitchFamily="34" charset="0"/>
              <a:cs typeface="Arial" pitchFamily="34" charset="0"/>
            </a:endParaRPr>
          </a:p>
        </p:txBody>
      </p:sp>
      <p:sp>
        <p:nvSpPr>
          <p:cNvPr id="2" name="Title 1"/>
          <p:cNvSpPr>
            <a:spLocks noGrp="1"/>
          </p:cNvSpPr>
          <p:nvPr>
            <p:ph type="title"/>
          </p:nvPr>
        </p:nvSpPr>
        <p:spPr>
          <a:xfrm>
            <a:off x="0" y="299293"/>
            <a:ext cx="9144000" cy="713232"/>
          </a:xfrm>
        </p:spPr>
        <p:txBody>
          <a:bodyPr>
            <a:noAutofit/>
          </a:bodyPr>
          <a:lstStyle/>
          <a:p>
            <a:r>
              <a:rPr lang="en-IN" sz="3600" dirty="0"/>
              <a:t>Setting Scope for a bean</a:t>
            </a:r>
          </a:p>
        </p:txBody>
      </p:sp>
    </p:spTree>
    <p:extLst>
      <p:ext uri="{BB962C8B-B14F-4D97-AF65-F5344CB8AC3E}">
        <p14:creationId xmlns:p14="http://schemas.microsoft.com/office/powerpoint/2010/main" val="251674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setting</a:t>
            </a:r>
            <a:br>
              <a:rPr lang="en-IN" sz="3200" dirty="0"/>
            </a:br>
            <a:r>
              <a:rPr lang="en-IN" sz="3200" dirty="0"/>
              <a:t>scop</a:t>
            </a:r>
          </a:p>
        </p:txBody>
      </p:sp>
    </p:spTree>
    <p:extLst>
      <p:ext uri="{BB962C8B-B14F-4D97-AF65-F5344CB8AC3E}">
        <p14:creationId xmlns:p14="http://schemas.microsoft.com/office/powerpoint/2010/main" val="179402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69387"/>
          </a:xfrm>
        </p:spPr>
        <p:txBody>
          <a:bodyPr/>
          <a:lstStyle/>
          <a:p>
            <a:pPr>
              <a:buFont typeface="Wingdings" pitchFamily="2" charset="2"/>
              <a:buChar char="v"/>
            </a:pPr>
            <a:endParaRPr lang="en-IN" sz="2800" dirty="0">
              <a:solidFill>
                <a:srgbClr val="FF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IN"/>
              <a:t>Spring Bean Life Cycle</a:t>
            </a:r>
            <a:endParaRPr lang="en-IN" dirty="0"/>
          </a:p>
        </p:txBody>
      </p:sp>
      <p:pic>
        <p:nvPicPr>
          <p:cNvPr id="1026" name="Picture 2" descr="Spring Bean Life Cycle">
            <a:extLst>
              <a:ext uri="{FF2B5EF4-FFF2-40B4-BE49-F238E27FC236}">
                <a16:creationId xmlns:a16="http://schemas.microsoft.com/office/drawing/2014/main" id="{93ACD187-E5FD-5B13-5E4C-9C92116CE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68" y="1524000"/>
            <a:ext cx="7662463" cy="50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6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err="1"/>
              <a:t>Demostrating</a:t>
            </a:r>
            <a:r>
              <a:rPr lang="en-IN" sz="3200" dirty="0"/>
              <a:t> Bean life cycle</a:t>
            </a:r>
          </a:p>
        </p:txBody>
      </p:sp>
    </p:spTree>
    <p:extLst>
      <p:ext uri="{BB962C8B-B14F-4D97-AF65-F5344CB8AC3E}">
        <p14:creationId xmlns:p14="http://schemas.microsoft.com/office/powerpoint/2010/main" val="2083275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08879"/>
            <a:ext cx="8595360" cy="3139321"/>
          </a:xfrm>
        </p:spPr>
        <p:txBody>
          <a:bodyPr/>
          <a:lstStyle/>
          <a:p>
            <a:pPr>
              <a:buFont typeface="Wingdings" pitchFamily="2" charset="2"/>
              <a:buChar char="v"/>
            </a:pPr>
            <a:r>
              <a:rPr lang="en-IN" sz="2000" dirty="0">
                <a:solidFill>
                  <a:schemeClr val="tx2">
                    <a:lumMod val="50000"/>
                  </a:schemeClr>
                </a:solidFill>
                <a:latin typeface="Arial" pitchFamily="34" charset="0"/>
                <a:cs typeface="Arial" pitchFamily="34" charset="0"/>
              </a:rPr>
              <a:t>Every java based application has a few objects that work together to present what the end-user sees as a working application. </a:t>
            </a:r>
          </a:p>
          <a:p>
            <a:pPr>
              <a:buFont typeface="Wingdings" pitchFamily="2" charset="2"/>
              <a:buChar char="v"/>
            </a:pPr>
            <a:r>
              <a:rPr lang="en-IN" sz="2000" dirty="0">
                <a:solidFill>
                  <a:schemeClr val="tx2">
                    <a:lumMod val="50000"/>
                  </a:schemeClr>
                </a:solidFill>
                <a:latin typeface="Arial" pitchFamily="34" charset="0"/>
                <a:cs typeface="Arial" pitchFamily="34" charset="0"/>
              </a:rPr>
              <a:t>When writing a complex Java application, application classes should be as independent as possible of other Java classes to increase the possibility to reuse these classes and to test them independently of other classes while doing unit testing. </a:t>
            </a:r>
          </a:p>
          <a:p>
            <a:pPr>
              <a:buFont typeface="Wingdings" pitchFamily="2" charset="2"/>
              <a:buChar char="v"/>
            </a:pPr>
            <a:r>
              <a:rPr lang="en-IN" sz="2000" dirty="0">
                <a:solidFill>
                  <a:schemeClr val="tx2">
                    <a:lumMod val="50000"/>
                  </a:schemeClr>
                </a:solidFill>
                <a:latin typeface="Arial" pitchFamily="34" charset="0"/>
                <a:cs typeface="Arial" pitchFamily="34" charset="0"/>
              </a:rPr>
              <a:t>Dependency Injection (or sometime called wiring) helps in gluing these classes together and same time keeping them independent. </a:t>
            </a:r>
          </a:p>
          <a:p>
            <a:pPr>
              <a:buFont typeface="Wingdings" pitchFamily="2" charset="2"/>
              <a:buChar char="v"/>
            </a:pPr>
            <a:endParaRPr lang="en-IN" sz="20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371600"/>
          </a:xfrm>
        </p:spPr>
        <p:txBody>
          <a:bodyPr>
            <a:noAutofit/>
          </a:bodyPr>
          <a:lstStyle/>
          <a:p>
            <a:r>
              <a:rPr lang="en-IN" dirty="0"/>
              <a:t>Spring DI (Dependency Injection)</a:t>
            </a:r>
          </a:p>
        </p:txBody>
      </p:sp>
    </p:spTree>
    <p:extLst>
      <p:ext uri="{BB962C8B-B14F-4D97-AF65-F5344CB8AC3E}">
        <p14:creationId xmlns:p14="http://schemas.microsoft.com/office/powerpoint/2010/main" val="419631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9046"/>
            <a:ext cx="8595360" cy="4585871"/>
          </a:xfrm>
        </p:spPr>
        <p:txBody>
          <a:bodyPr/>
          <a:lstStyle/>
          <a:p>
            <a:pPr lvl="0">
              <a:buFont typeface="Wingdings" pitchFamily="2" charset="2"/>
              <a:buChar char="v"/>
            </a:pPr>
            <a:r>
              <a:rPr lang="en-IN" sz="2400" b="1" dirty="0">
                <a:solidFill>
                  <a:schemeClr val="tx2">
                    <a:lumMod val="50000"/>
                  </a:schemeClr>
                </a:solidFill>
                <a:latin typeface="Arial" pitchFamily="34" charset="0"/>
                <a:cs typeface="Arial" pitchFamily="34" charset="0"/>
              </a:rPr>
              <a:t>Setter based dependency injection</a:t>
            </a:r>
          </a:p>
          <a:p>
            <a:pPr marL="0" lvl="1" indent="0">
              <a:buNone/>
            </a:pPr>
            <a:r>
              <a:rPr lang="en-IN" sz="2400" dirty="0"/>
              <a:t>Setter-based DI is accomplished by the container calling setter methods on your beans after invoking a no-argument constructor or no-argument static factory method to instantiate your bean. </a:t>
            </a:r>
          </a:p>
          <a:p>
            <a:pPr lvl="0">
              <a:buFont typeface="Wingdings" pitchFamily="2" charset="2"/>
              <a:buChar char="v"/>
            </a:pPr>
            <a:endParaRPr lang="en-IN" sz="2400" b="1" dirty="0">
              <a:solidFill>
                <a:schemeClr val="tx2">
                  <a:lumMod val="50000"/>
                </a:schemeClr>
              </a:solidFill>
              <a:latin typeface="Arial" pitchFamily="34" charset="0"/>
              <a:cs typeface="Arial" pitchFamily="34" charset="0"/>
            </a:endParaRPr>
          </a:p>
          <a:p>
            <a:pPr lvl="0">
              <a:buFont typeface="Wingdings" pitchFamily="2" charset="2"/>
              <a:buChar char="v"/>
            </a:pPr>
            <a:r>
              <a:rPr lang="en-IN" sz="2400" b="1" dirty="0">
                <a:solidFill>
                  <a:schemeClr val="tx2">
                    <a:lumMod val="50000"/>
                  </a:schemeClr>
                </a:solidFill>
                <a:latin typeface="Arial" pitchFamily="34" charset="0"/>
                <a:cs typeface="Arial" pitchFamily="34" charset="0"/>
              </a:rPr>
              <a:t>Constructor based dependency injection</a:t>
            </a:r>
          </a:p>
          <a:p>
            <a:pPr marL="0" lvl="1" indent="0">
              <a:buNone/>
            </a:pPr>
            <a:r>
              <a:rPr lang="en-IN" sz="2400" dirty="0"/>
              <a:t>Constructor-based DI is accomplished when the container invokes a class constructor with a number of arguments, each representing a dependency on other class </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353568"/>
            <a:ext cx="9144000" cy="713232"/>
          </a:xfrm>
        </p:spPr>
        <p:txBody>
          <a:bodyPr>
            <a:noAutofit/>
          </a:bodyPr>
          <a:lstStyle/>
          <a:p>
            <a:r>
              <a:rPr lang="en-IN" dirty="0"/>
              <a:t>Types of Dependency Injection</a:t>
            </a:r>
          </a:p>
        </p:txBody>
      </p:sp>
    </p:spTree>
    <p:extLst>
      <p:ext uri="{BB962C8B-B14F-4D97-AF65-F5344CB8AC3E}">
        <p14:creationId xmlns:p14="http://schemas.microsoft.com/office/powerpoint/2010/main" val="1764183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Demonstrating DI</a:t>
            </a:r>
          </a:p>
        </p:txBody>
      </p:sp>
    </p:spTree>
    <p:extLst>
      <p:ext uri="{BB962C8B-B14F-4D97-AF65-F5344CB8AC3E}">
        <p14:creationId xmlns:p14="http://schemas.microsoft.com/office/powerpoint/2010/main" val="373159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18852"/>
            <a:ext cx="8595360" cy="2000548"/>
          </a:xfrm>
        </p:spPr>
        <p:txBody>
          <a:bodyPr/>
          <a:lstStyle/>
          <a:p>
            <a:pPr>
              <a:buFont typeface="Wingdings" pitchFamily="2" charset="2"/>
              <a:buChar char="v"/>
            </a:pPr>
            <a:r>
              <a:rPr lang="en-IN" sz="2800" dirty="0">
                <a:solidFill>
                  <a:schemeClr val="tx2">
                    <a:lumMod val="50000"/>
                  </a:schemeClr>
                </a:solidFill>
                <a:latin typeface="Arial" pitchFamily="34" charset="0"/>
                <a:cs typeface="Arial" pitchFamily="34" charset="0"/>
              </a:rPr>
              <a:t>You can use Java collections to be injected into beans.  Spring offers four types of collection configuration elements which are as follows:</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a:t>DI for Collections</a:t>
            </a:r>
          </a:p>
        </p:txBody>
      </p:sp>
      <p:graphicFrame>
        <p:nvGraphicFramePr>
          <p:cNvPr id="5" name="Table 4"/>
          <p:cNvGraphicFramePr>
            <a:graphicFrameLocks noGrp="1"/>
          </p:cNvGraphicFramePr>
          <p:nvPr>
            <p:extLst>
              <p:ext uri="{D42A27DB-BD31-4B8C-83A1-F6EECF244321}">
                <p14:modId xmlns:p14="http://schemas.microsoft.com/office/powerpoint/2010/main" val="482928535"/>
              </p:ext>
            </p:extLst>
          </p:nvPr>
        </p:nvGraphicFramePr>
        <p:xfrm>
          <a:off x="1600200" y="2590800"/>
          <a:ext cx="5791200" cy="2626934"/>
        </p:xfrm>
        <a:graphic>
          <a:graphicData uri="http://schemas.openxmlformats.org/drawingml/2006/table">
            <a:tbl>
              <a:tblPr>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53340">
                <a:tc>
                  <a:txBody>
                    <a:bodyPr/>
                    <a:lstStyle/>
                    <a:p>
                      <a:pPr algn="l">
                        <a:lnSpc>
                          <a:spcPct val="115000"/>
                        </a:lnSpc>
                        <a:spcAft>
                          <a:spcPts val="0"/>
                        </a:spcAft>
                      </a:pPr>
                      <a:r>
                        <a:rPr lang="en-IN" sz="1400" dirty="0">
                          <a:effectLst/>
                        </a:rPr>
                        <a:t>Elements</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Descriptions</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3340">
                <a:tc>
                  <a:txBody>
                    <a:bodyPr/>
                    <a:lstStyle/>
                    <a:p>
                      <a:pPr algn="l">
                        <a:lnSpc>
                          <a:spcPct val="115000"/>
                        </a:lnSpc>
                        <a:spcAft>
                          <a:spcPts val="0"/>
                        </a:spcAft>
                      </a:pPr>
                      <a:r>
                        <a:rPr lang="en-IN" sz="1400" dirty="0">
                          <a:effectLst/>
                        </a:rPr>
                        <a:t>&lt;list&gt; </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helps in wiring ie injecting a list of values, allowing duplicates.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3340">
                <a:tc>
                  <a:txBody>
                    <a:bodyPr/>
                    <a:lstStyle/>
                    <a:p>
                      <a:pPr algn="l">
                        <a:lnSpc>
                          <a:spcPct val="115000"/>
                        </a:lnSpc>
                        <a:spcAft>
                          <a:spcPts val="0"/>
                        </a:spcAft>
                      </a:pPr>
                      <a:r>
                        <a:rPr lang="en-IN" sz="1400" dirty="0">
                          <a:effectLst/>
                        </a:rPr>
                        <a:t>&lt;set&gt; </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helps in wiring a set of values but without any duplicates.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21285">
                <a:tc>
                  <a:txBody>
                    <a:bodyPr/>
                    <a:lstStyle/>
                    <a:p>
                      <a:pPr algn="l">
                        <a:lnSpc>
                          <a:spcPct val="115000"/>
                        </a:lnSpc>
                        <a:spcAft>
                          <a:spcPts val="0"/>
                        </a:spcAft>
                      </a:pPr>
                      <a:r>
                        <a:rPr lang="en-IN" sz="1400">
                          <a:effectLst/>
                        </a:rPr>
                        <a:t>&lt;map&gt;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can be used to inject a collection of name-value pairs where name and value can be of any type.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21285">
                <a:tc>
                  <a:txBody>
                    <a:bodyPr/>
                    <a:lstStyle/>
                    <a:p>
                      <a:pPr algn="l">
                        <a:lnSpc>
                          <a:spcPct val="115000"/>
                        </a:lnSpc>
                        <a:spcAft>
                          <a:spcPts val="0"/>
                        </a:spcAft>
                      </a:pPr>
                      <a:r>
                        <a:rPr lang="en-IN" sz="1400">
                          <a:effectLst/>
                        </a:rPr>
                        <a:t>&lt;props&gt;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dirty="0">
                          <a:effectLst/>
                        </a:rPr>
                        <a:t>This can be used to inject a collection of name-value pairs where the name and value are both Strings. </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0163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1646605"/>
          </a:xfrm>
        </p:spPr>
        <p:txBody>
          <a:bodyPr/>
          <a:lstStyle/>
          <a:p>
            <a:pPr>
              <a:buFont typeface="Wingdings" pitchFamily="2" charset="2"/>
              <a:buChar char="v"/>
            </a:pPr>
            <a:r>
              <a:rPr lang="en-US" sz="2200" b="0" i="0" dirty="0" err="1">
                <a:solidFill>
                  <a:srgbClr val="333333"/>
                </a:solidFill>
                <a:effectLst/>
                <a:latin typeface="Arial" panose="020B0604020202020204" pitchFamily="34" charset="0"/>
                <a:cs typeface="Arial" panose="020B0604020202020204" pitchFamily="34" charset="0"/>
              </a:rPr>
              <a:t>Autowiring</a:t>
            </a:r>
            <a:r>
              <a:rPr lang="en-US" sz="2200" b="0" i="0" dirty="0">
                <a:solidFill>
                  <a:srgbClr val="333333"/>
                </a:solidFill>
                <a:effectLst/>
                <a:latin typeface="Arial" panose="020B0604020202020204" pitchFamily="34" charset="0"/>
                <a:cs typeface="Arial" panose="020B0604020202020204" pitchFamily="34" charset="0"/>
              </a:rPr>
              <a:t> feature of spring framework enables injecting the object type dependency implicitly for a bean. </a:t>
            </a:r>
          </a:p>
          <a:p>
            <a:pPr>
              <a:buFont typeface="Wingdings" pitchFamily="2" charset="2"/>
              <a:buChar char="v"/>
            </a:pPr>
            <a:r>
              <a:rPr lang="en-US" sz="2200" b="0" i="0" dirty="0">
                <a:solidFill>
                  <a:srgbClr val="333333"/>
                </a:solidFill>
                <a:effectLst/>
                <a:latin typeface="Arial" panose="020B0604020202020204" pitchFamily="34" charset="0"/>
                <a:cs typeface="Arial" panose="020B0604020202020204" pitchFamily="34" charset="0"/>
              </a:rPr>
              <a:t>It internally uses setter or constructor injection.</a:t>
            </a:r>
          </a:p>
          <a:p>
            <a:pPr>
              <a:buFont typeface="Wingdings" pitchFamily="2" charset="2"/>
              <a:buChar char="v"/>
            </a:pPr>
            <a:endParaRPr lang="en-IN" sz="2200" dirty="0">
              <a:solidFill>
                <a:schemeClr val="tx2">
                  <a:lumMod val="50000"/>
                </a:schemeClr>
              </a:solidFill>
              <a:latin typeface="Arial" panose="020B0604020202020204" pitchFamily="34" charset="0"/>
              <a:cs typeface="Arial" pitchFamily="34" charset="0"/>
            </a:endParaRPr>
          </a:p>
        </p:txBody>
      </p:sp>
      <p:sp>
        <p:nvSpPr>
          <p:cNvPr id="2" name="Title 1"/>
          <p:cNvSpPr>
            <a:spLocks noGrp="1"/>
          </p:cNvSpPr>
          <p:nvPr>
            <p:ph type="title"/>
          </p:nvPr>
        </p:nvSpPr>
        <p:spPr/>
        <p:txBody>
          <a:bodyPr/>
          <a:lstStyle/>
          <a:p>
            <a:r>
              <a:rPr lang="en-IN" dirty="0"/>
              <a:t>Spring Beans auto-wiring</a:t>
            </a:r>
          </a:p>
        </p:txBody>
      </p:sp>
      <p:graphicFrame>
        <p:nvGraphicFramePr>
          <p:cNvPr id="4" name="Table 3">
            <a:extLst>
              <a:ext uri="{FF2B5EF4-FFF2-40B4-BE49-F238E27FC236}">
                <a16:creationId xmlns:a16="http://schemas.microsoft.com/office/drawing/2014/main" id="{0D50D805-4D80-E9A7-C702-46BE176DDA31}"/>
              </a:ext>
            </a:extLst>
          </p:cNvPr>
          <p:cNvGraphicFramePr>
            <a:graphicFrameLocks noGrp="1"/>
          </p:cNvGraphicFramePr>
          <p:nvPr>
            <p:extLst>
              <p:ext uri="{D42A27DB-BD31-4B8C-83A1-F6EECF244321}">
                <p14:modId xmlns:p14="http://schemas.microsoft.com/office/powerpoint/2010/main" val="1967022263"/>
              </p:ext>
            </p:extLst>
          </p:nvPr>
        </p:nvGraphicFramePr>
        <p:xfrm>
          <a:off x="1600200" y="2590800"/>
          <a:ext cx="6934200" cy="2802128"/>
        </p:xfrm>
        <a:graphic>
          <a:graphicData uri="http://schemas.openxmlformats.org/drawingml/2006/table">
            <a:tbl>
              <a:tblPr>
                <a:tableStyleId>{5C22544A-7EE6-4342-B048-85BDC9FD1C3A}</a:tableStyleId>
              </a:tblPr>
              <a:tblGrid>
                <a:gridCol w="2189747">
                  <a:extLst>
                    <a:ext uri="{9D8B030D-6E8A-4147-A177-3AD203B41FA5}">
                      <a16:colId xmlns:a16="http://schemas.microsoft.com/office/drawing/2014/main" val="20000"/>
                    </a:ext>
                  </a:extLst>
                </a:gridCol>
                <a:gridCol w="4744453">
                  <a:extLst>
                    <a:ext uri="{9D8B030D-6E8A-4147-A177-3AD203B41FA5}">
                      <a16:colId xmlns:a16="http://schemas.microsoft.com/office/drawing/2014/main" val="20001"/>
                    </a:ext>
                  </a:extLst>
                </a:gridCol>
              </a:tblGrid>
              <a:tr h="53340">
                <a:tc>
                  <a:txBody>
                    <a:bodyPr/>
                    <a:lstStyle/>
                    <a:p>
                      <a:pPr algn="l">
                        <a:lnSpc>
                          <a:spcPct val="115000"/>
                        </a:lnSpc>
                        <a:spcAft>
                          <a:spcPts val="0"/>
                        </a:spcAft>
                      </a:pPr>
                      <a:r>
                        <a:rPr lang="en-IN" sz="1600" dirty="0">
                          <a:effectLst/>
                        </a:rPr>
                        <a:t>   Type</a:t>
                      </a:r>
                      <a:endParaRPr lang="en-IN" sz="16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600">
                          <a:effectLst/>
                        </a:rPr>
                        <a:t>Descriptions</a:t>
                      </a:r>
                      <a:endParaRPr lang="en-IN"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3340">
                <a:tc>
                  <a:txBody>
                    <a:bodyPr/>
                    <a:lstStyle/>
                    <a:p>
                      <a:pPr algn="l">
                        <a:lnSpc>
                          <a:spcPct val="115000"/>
                        </a:lnSpc>
                        <a:spcAft>
                          <a:spcPts val="0"/>
                        </a:spcAft>
                      </a:pPr>
                      <a:r>
                        <a:rPr lang="en-IN" sz="1600">
                          <a:effectLst/>
                        </a:rPr>
                        <a:t>no</a:t>
                      </a:r>
                      <a:endParaRPr lang="en-IN" sz="16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800" b="0" i="0" kern="1200" dirty="0">
                          <a:solidFill>
                            <a:schemeClr val="dk1"/>
                          </a:solidFill>
                          <a:effectLst/>
                          <a:latin typeface="+mn-lt"/>
                          <a:ea typeface="+mn-ea"/>
                          <a:cs typeface="+mn-cs"/>
                        </a:rPr>
                        <a:t>It is the default </a:t>
                      </a:r>
                      <a:r>
                        <a:rPr lang="en-US" sz="1800" b="0" i="0" kern="1200" dirty="0" err="1">
                          <a:solidFill>
                            <a:schemeClr val="dk1"/>
                          </a:solidFill>
                          <a:effectLst/>
                          <a:latin typeface="+mn-lt"/>
                          <a:ea typeface="+mn-ea"/>
                          <a:cs typeface="+mn-cs"/>
                        </a:rPr>
                        <a:t>autowiring</a:t>
                      </a:r>
                      <a:r>
                        <a:rPr lang="en-US" sz="1800" b="0" i="0" kern="1200" dirty="0">
                          <a:solidFill>
                            <a:schemeClr val="dk1"/>
                          </a:solidFill>
                          <a:effectLst/>
                          <a:latin typeface="+mn-lt"/>
                          <a:ea typeface="+mn-ea"/>
                          <a:cs typeface="+mn-cs"/>
                        </a:rPr>
                        <a:t> mode. It means no </a:t>
                      </a:r>
                      <a:r>
                        <a:rPr lang="en-US" sz="1800" b="0" i="0" kern="1200" dirty="0" err="1">
                          <a:solidFill>
                            <a:schemeClr val="dk1"/>
                          </a:solidFill>
                          <a:effectLst/>
                          <a:latin typeface="+mn-lt"/>
                          <a:ea typeface="+mn-ea"/>
                          <a:cs typeface="+mn-cs"/>
                        </a:rPr>
                        <a:t>autowiring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bydefault</a:t>
                      </a:r>
                      <a:r>
                        <a:rPr lang="en-US" sz="1800" b="0" i="0" kern="1200" dirty="0">
                          <a:solidFill>
                            <a:schemeClr val="dk1"/>
                          </a:solidFill>
                          <a:effectLst/>
                          <a:latin typeface="+mn-lt"/>
                          <a:ea typeface="+mn-ea"/>
                          <a:cs typeface="+mn-cs"/>
                        </a:rPr>
                        <a:t>.</a:t>
                      </a:r>
                      <a:endParaRPr lang="en-IN"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l">
                        <a:lnSpc>
                          <a:spcPct val="115000"/>
                        </a:lnSpc>
                        <a:spcAft>
                          <a:spcPts val="0"/>
                        </a:spcAft>
                      </a:pPr>
                      <a:r>
                        <a:rPr lang="en-IN" sz="1600" dirty="0" err="1">
                          <a:effectLst/>
                          <a:latin typeface="Calibri"/>
                          <a:ea typeface="Calibri"/>
                          <a:cs typeface="Times New Roman"/>
                        </a:rPr>
                        <a:t>byName</a:t>
                      </a:r>
                      <a:endParaRPr lang="en-IN" sz="1600" dirty="0">
                        <a:effectLst/>
                        <a:latin typeface="Calibri"/>
                        <a:ea typeface="Calibri"/>
                        <a:cs typeface="Times New Roman"/>
                      </a:endParaRPr>
                    </a:p>
                  </a:txBody>
                  <a:tcPr marL="68580" marR="68580" marT="0" marB="0"/>
                </a:tc>
                <a:tc>
                  <a:txBody>
                    <a:bodyPr/>
                    <a:lstStyle/>
                    <a:p>
                      <a:pPr algn="just" fontAlgn="t"/>
                      <a:r>
                        <a:rPr lang="en-US" dirty="0">
                          <a:solidFill>
                            <a:srgbClr val="333333"/>
                          </a:solidFill>
                          <a:effectLst/>
                          <a:latin typeface="inter-regular"/>
                        </a:rPr>
                        <a:t>The </a:t>
                      </a:r>
                      <a:r>
                        <a:rPr lang="en-US" dirty="0" err="1">
                          <a:solidFill>
                            <a:srgbClr val="333333"/>
                          </a:solidFill>
                          <a:effectLst/>
                          <a:latin typeface="inter-regular"/>
                        </a:rPr>
                        <a:t>byName</a:t>
                      </a:r>
                      <a:r>
                        <a:rPr lang="en-US" dirty="0">
                          <a:solidFill>
                            <a:srgbClr val="333333"/>
                          </a:solidFill>
                          <a:effectLst/>
                          <a:latin typeface="inter-regular"/>
                        </a:rPr>
                        <a:t> mode injects the object dependency according to name of the bean. </a:t>
                      </a:r>
                    </a:p>
                  </a:txBody>
                  <a:tcPr marL="76200" marR="76200" marT="76200" marB="76200"/>
                </a:tc>
                <a:extLst>
                  <a:ext uri="{0D108BD9-81ED-4DB2-BD59-A6C34878D82A}">
                    <a16:rowId xmlns:a16="http://schemas.microsoft.com/office/drawing/2014/main" val="10002"/>
                  </a:ext>
                </a:extLst>
              </a:tr>
              <a:tr h="121285">
                <a:tc>
                  <a:txBody>
                    <a:bodyPr/>
                    <a:lstStyle/>
                    <a:p>
                      <a:pPr algn="l">
                        <a:lnSpc>
                          <a:spcPct val="115000"/>
                        </a:lnSpc>
                        <a:spcAft>
                          <a:spcPts val="0"/>
                        </a:spcAft>
                      </a:pPr>
                      <a:r>
                        <a:rPr lang="en-IN" sz="1600" dirty="0" err="1">
                          <a:effectLst/>
                          <a:latin typeface="Calibri"/>
                          <a:ea typeface="Calibri"/>
                          <a:cs typeface="Times New Roman"/>
                        </a:rPr>
                        <a:t>byType</a:t>
                      </a:r>
                      <a:endParaRPr lang="en-IN" sz="16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800" b="0" i="0" kern="1200" dirty="0">
                          <a:solidFill>
                            <a:schemeClr val="dk1"/>
                          </a:solidFill>
                          <a:effectLst/>
                          <a:latin typeface="+mn-lt"/>
                          <a:ea typeface="+mn-ea"/>
                          <a:cs typeface="+mn-cs"/>
                        </a:rPr>
                        <a:t>The </a:t>
                      </a:r>
                      <a:r>
                        <a:rPr lang="en-US" sz="1800" b="0" i="0" kern="1200" dirty="0" err="1">
                          <a:solidFill>
                            <a:schemeClr val="dk1"/>
                          </a:solidFill>
                          <a:effectLst/>
                          <a:latin typeface="+mn-lt"/>
                          <a:ea typeface="+mn-ea"/>
                          <a:cs typeface="+mn-cs"/>
                        </a:rPr>
                        <a:t>byType</a:t>
                      </a:r>
                      <a:r>
                        <a:rPr lang="en-US" sz="1800" b="0" i="0" kern="1200" dirty="0">
                          <a:solidFill>
                            <a:schemeClr val="dk1"/>
                          </a:solidFill>
                          <a:effectLst/>
                          <a:latin typeface="+mn-lt"/>
                          <a:ea typeface="+mn-ea"/>
                          <a:cs typeface="+mn-cs"/>
                        </a:rPr>
                        <a:t> mode injects the object dependency according to type.</a:t>
                      </a:r>
                      <a:endParaRPr lang="en-IN"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21285">
                <a:tc>
                  <a:txBody>
                    <a:bodyPr/>
                    <a:lstStyle/>
                    <a:p>
                      <a:pPr algn="l">
                        <a:lnSpc>
                          <a:spcPct val="115000"/>
                        </a:lnSpc>
                        <a:spcAft>
                          <a:spcPts val="0"/>
                        </a:spcAft>
                      </a:pPr>
                      <a:r>
                        <a:rPr lang="en-IN" sz="1600" dirty="0">
                          <a:effectLst/>
                          <a:latin typeface="Calibri"/>
                          <a:ea typeface="Calibri"/>
                          <a:cs typeface="Times New Roman"/>
                        </a:rPr>
                        <a:t>constructor</a:t>
                      </a:r>
                    </a:p>
                  </a:txBody>
                  <a:tcPr marL="68580" marR="68580" marT="0" marB="0"/>
                </a:tc>
                <a:tc>
                  <a:txBody>
                    <a:bodyPr/>
                    <a:lstStyle/>
                    <a:p>
                      <a:pPr algn="l">
                        <a:lnSpc>
                          <a:spcPct val="115000"/>
                        </a:lnSpc>
                        <a:spcAft>
                          <a:spcPts val="0"/>
                        </a:spcAft>
                      </a:pPr>
                      <a:r>
                        <a:rPr lang="en-US" sz="1800" b="0" i="0" kern="1200" dirty="0">
                          <a:solidFill>
                            <a:schemeClr val="dk1"/>
                          </a:solidFill>
                          <a:effectLst/>
                          <a:latin typeface="+mn-lt"/>
                          <a:ea typeface="+mn-ea"/>
                          <a:cs typeface="+mn-cs"/>
                        </a:rPr>
                        <a:t>The constructor mode injects the dependency by calling the constructor of the class.</a:t>
                      </a:r>
                      <a:endParaRPr lang="en-IN"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0561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using</a:t>
            </a:r>
            <a:br>
              <a:rPr lang="en-IN" sz="3200" dirty="0"/>
            </a:br>
            <a:r>
              <a:rPr lang="en-IN" sz="3200" dirty="0" err="1"/>
              <a:t>autowiring</a:t>
            </a:r>
            <a:endParaRPr lang="en-IN" sz="3200" dirty="0"/>
          </a:p>
        </p:txBody>
      </p:sp>
    </p:spTree>
    <p:extLst>
      <p:ext uri="{BB962C8B-B14F-4D97-AF65-F5344CB8AC3E}">
        <p14:creationId xmlns:p14="http://schemas.microsoft.com/office/powerpoint/2010/main" val="148694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108543"/>
          </a:xfrm>
        </p:spPr>
        <p:txBody>
          <a:bodyPr/>
          <a:lstStyle/>
          <a:p>
            <a:pPr>
              <a:buClr>
                <a:schemeClr val="tx2">
                  <a:lumMod val="50000"/>
                </a:schemeClr>
              </a:buClr>
              <a:buSzPct val="75000"/>
              <a:buFont typeface="Wingdings" pitchFamily="2" charset="2"/>
              <a:buChar char="v"/>
            </a:pPr>
            <a:endParaRPr lang="en-IN" sz="28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Struts as MVC framework</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Hibernate as ORM framework</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Velocity at a view layer</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Each of them has a specific purpose.</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Integration is a big pain</a:t>
            </a:r>
          </a:p>
        </p:txBody>
      </p:sp>
      <p:sp>
        <p:nvSpPr>
          <p:cNvPr id="2" name="Title 1"/>
          <p:cNvSpPr>
            <a:spLocks noGrp="1"/>
          </p:cNvSpPr>
          <p:nvPr>
            <p:ph type="title"/>
          </p:nvPr>
        </p:nvSpPr>
        <p:spPr/>
        <p:txBody>
          <a:bodyPr/>
          <a:lstStyle/>
          <a:p>
            <a:r>
              <a:rPr lang="en-IN"/>
              <a:t>Why another framework?</a:t>
            </a:r>
            <a:endParaRPr lang="en-IN" dirty="0"/>
          </a:p>
        </p:txBody>
      </p:sp>
    </p:spTree>
    <p:extLst>
      <p:ext uri="{BB962C8B-B14F-4D97-AF65-F5344CB8AC3E}">
        <p14:creationId xmlns:p14="http://schemas.microsoft.com/office/powerpoint/2010/main" val="3247114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45091"/>
            <a:ext cx="8595360" cy="2369880"/>
          </a:xfrm>
        </p:spPr>
        <p:txBody>
          <a:bodyPr/>
          <a:lstStyle/>
          <a:p>
            <a:pPr lvl="0">
              <a:buFont typeface="Wingdings" pitchFamily="2" charset="2"/>
              <a:buChar char="v"/>
            </a:pPr>
            <a:r>
              <a:rPr lang="en-IN" sz="2800" dirty="0">
                <a:solidFill>
                  <a:schemeClr val="tx2">
                    <a:lumMod val="50000"/>
                  </a:schemeClr>
                </a:solidFill>
                <a:latin typeface="Arial" pitchFamily="34" charset="0"/>
                <a:cs typeface="Arial" pitchFamily="34" charset="0"/>
              </a:rPr>
              <a:t>Overriding possibility:   If you specify dependencies using &lt;constructor-</a:t>
            </a:r>
            <a:r>
              <a:rPr lang="en-IN" sz="2800" dirty="0" err="1">
                <a:solidFill>
                  <a:schemeClr val="tx2">
                    <a:lumMod val="50000"/>
                  </a:schemeClr>
                </a:solidFill>
                <a:latin typeface="Arial" pitchFamily="34" charset="0"/>
                <a:cs typeface="Arial" pitchFamily="34" charset="0"/>
              </a:rPr>
              <a:t>arg</a:t>
            </a:r>
            <a:r>
              <a:rPr lang="en-IN" sz="2800" dirty="0">
                <a:solidFill>
                  <a:schemeClr val="tx2">
                    <a:lumMod val="50000"/>
                  </a:schemeClr>
                </a:solidFill>
                <a:latin typeface="Arial" pitchFamily="34" charset="0"/>
                <a:cs typeface="Arial" pitchFamily="34" charset="0"/>
              </a:rPr>
              <a:t>&gt; and &lt;property&gt; settings, it will override auto-wiring.</a:t>
            </a:r>
          </a:p>
          <a:p>
            <a:pPr lvl="0">
              <a:buFont typeface="Wingdings" pitchFamily="2" charset="2"/>
              <a:buChar char="v"/>
            </a:pPr>
            <a:r>
              <a:rPr lang="en-IN" sz="2800" dirty="0">
                <a:solidFill>
                  <a:schemeClr val="tx2">
                    <a:lumMod val="50000"/>
                  </a:schemeClr>
                </a:solidFill>
                <a:latin typeface="Arial" pitchFamily="34" charset="0"/>
                <a:cs typeface="Arial" pitchFamily="34" charset="0"/>
              </a:rPr>
              <a:t>Primitive data types: You cannot use auto-wiring for primitive data types and Strings.</a:t>
            </a:r>
          </a:p>
        </p:txBody>
      </p:sp>
      <p:sp>
        <p:nvSpPr>
          <p:cNvPr id="2" name="Title 1"/>
          <p:cNvSpPr>
            <a:spLocks noGrp="1"/>
          </p:cNvSpPr>
          <p:nvPr>
            <p:ph type="title"/>
          </p:nvPr>
        </p:nvSpPr>
        <p:spPr>
          <a:xfrm>
            <a:off x="0" y="0"/>
            <a:ext cx="9144000" cy="1295400"/>
          </a:xfrm>
        </p:spPr>
        <p:txBody>
          <a:bodyPr>
            <a:noAutofit/>
          </a:bodyPr>
          <a:lstStyle/>
          <a:p>
            <a:r>
              <a:rPr lang="en-IN" dirty="0"/>
              <a:t>Limitations of Auto-wiring mode</a:t>
            </a:r>
          </a:p>
        </p:txBody>
      </p:sp>
    </p:spTree>
    <p:extLst>
      <p:ext uri="{BB962C8B-B14F-4D97-AF65-F5344CB8AC3E}">
        <p14:creationId xmlns:p14="http://schemas.microsoft.com/office/powerpoint/2010/main" val="4115469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73512"/>
            <a:ext cx="8595360" cy="2877711"/>
          </a:xfrm>
        </p:spPr>
        <p:txBody>
          <a:bodyPr/>
          <a:lstStyle/>
          <a:p>
            <a:pPr>
              <a:buFont typeface="Wingdings" pitchFamily="2" charset="2"/>
              <a:buChar char="v"/>
            </a:pPr>
            <a:r>
              <a:rPr lang="en-IN" sz="2800" dirty="0">
                <a:solidFill>
                  <a:schemeClr val="tx2">
                    <a:lumMod val="50000"/>
                  </a:schemeClr>
                </a:solidFill>
                <a:latin typeface="Arial" pitchFamily="34" charset="0"/>
                <a:cs typeface="Arial" pitchFamily="34" charset="0"/>
              </a:rPr>
              <a:t>What are annotations?</a:t>
            </a:r>
          </a:p>
          <a:p>
            <a:pPr lvl="1">
              <a:buFont typeface="Wingdings" pitchFamily="2" charset="2"/>
              <a:buChar char="v"/>
            </a:pPr>
            <a:r>
              <a:rPr lang="en-IN" sz="2800" dirty="0"/>
              <a:t>Annotations are basically passing some information about the program to JVM during run-time.  These are prefixed with @ symbol.  This passed information is called as “meta-data”.</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371600"/>
          </a:xfrm>
        </p:spPr>
        <p:txBody>
          <a:bodyPr>
            <a:normAutofit/>
          </a:bodyPr>
          <a:lstStyle/>
          <a:p>
            <a:r>
              <a:rPr lang="en-IN" dirty="0"/>
              <a:t>Spring Annotation Based Configuration</a:t>
            </a:r>
          </a:p>
        </p:txBody>
      </p:sp>
    </p:spTree>
    <p:extLst>
      <p:ext uri="{BB962C8B-B14F-4D97-AF65-F5344CB8AC3E}">
        <p14:creationId xmlns:p14="http://schemas.microsoft.com/office/powerpoint/2010/main" val="236094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56759"/>
            <a:ext cx="8595360" cy="3801041"/>
          </a:xfrm>
        </p:spPr>
        <p:txBody>
          <a:bodyPr/>
          <a:lstStyle/>
          <a:p>
            <a:pPr>
              <a:buFont typeface="Wingdings" pitchFamily="2" charset="2"/>
              <a:buChar char="v"/>
            </a:pPr>
            <a:r>
              <a:rPr lang="en-IN" sz="2800" dirty="0">
                <a:solidFill>
                  <a:schemeClr val="tx2">
                    <a:lumMod val="50000"/>
                  </a:schemeClr>
                </a:solidFill>
                <a:latin typeface="Arial" pitchFamily="34" charset="0"/>
                <a:cs typeface="Arial" pitchFamily="34" charset="0"/>
              </a:rPr>
              <a:t>In Spring, Annotation injection is performed before XML injection, thus the latter configuration will override the former for properties wired.</a:t>
            </a:r>
          </a:p>
          <a:p>
            <a:pPr>
              <a:buFont typeface="Wingdings" pitchFamily="2" charset="2"/>
              <a:buChar char="v"/>
            </a:pPr>
            <a:r>
              <a:rPr lang="en-IN" sz="2800" dirty="0">
                <a:solidFill>
                  <a:schemeClr val="tx2">
                    <a:lumMod val="50000"/>
                  </a:schemeClr>
                </a:solidFill>
                <a:latin typeface="Arial" pitchFamily="34" charset="0"/>
                <a:cs typeface="Arial" pitchFamily="34" charset="0"/>
              </a:rPr>
              <a:t>Annotation wiring is not turned on in the Spring container by default. So, before we can use annotation-based wiring, we will need to enable it in our Spring configuration file. </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447800"/>
          </a:xfrm>
        </p:spPr>
        <p:txBody>
          <a:bodyPr>
            <a:noAutofit/>
          </a:bodyPr>
          <a:lstStyle/>
          <a:p>
            <a:r>
              <a:rPr lang="en-IN" dirty="0"/>
              <a:t>Spring Annotation Based Configuration</a:t>
            </a:r>
          </a:p>
        </p:txBody>
      </p:sp>
    </p:spTree>
    <p:extLst>
      <p:ext uri="{BB962C8B-B14F-4D97-AF65-F5344CB8AC3E}">
        <p14:creationId xmlns:p14="http://schemas.microsoft.com/office/powerpoint/2010/main" val="919663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11512"/>
            <a:ext cx="8595360" cy="2662267"/>
          </a:xfrm>
        </p:spPr>
        <p:txBody>
          <a:bodyPr/>
          <a:lstStyle/>
          <a:p>
            <a:pPr>
              <a:buFont typeface="Wingdings" pitchFamily="2" charset="2"/>
              <a:buChar char="v"/>
            </a:pPr>
            <a:r>
              <a:rPr lang="en-IN" sz="2800" dirty="0">
                <a:solidFill>
                  <a:schemeClr val="tx2">
                    <a:lumMod val="50000"/>
                  </a:schemeClr>
                </a:solidFill>
                <a:latin typeface="Arial" pitchFamily="34" charset="0"/>
                <a:cs typeface="Arial" pitchFamily="34" charset="0"/>
              </a:rPr>
              <a:t>How to turn on annotation wiring?</a:t>
            </a:r>
          </a:p>
          <a:p>
            <a:pPr>
              <a:buFont typeface="Wingdings" pitchFamily="2" charset="2"/>
              <a:buChar char="v"/>
            </a:pPr>
            <a:r>
              <a:rPr lang="en-IN" sz="2800" dirty="0">
                <a:solidFill>
                  <a:schemeClr val="tx2">
                    <a:lumMod val="50000"/>
                  </a:schemeClr>
                </a:solidFill>
                <a:latin typeface="Arial" pitchFamily="34" charset="0"/>
                <a:cs typeface="Arial" pitchFamily="34" charset="0"/>
              </a:rPr>
              <a:t>Just include the following line in Beans.xml</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a:p>
            <a:pPr>
              <a:buFont typeface="Wingdings" pitchFamily="2" charset="2"/>
              <a:buChar char="v"/>
            </a:pPr>
            <a:r>
              <a:rPr lang="en-IN" sz="2800" dirty="0">
                <a:solidFill>
                  <a:schemeClr val="tx2">
                    <a:lumMod val="50000"/>
                  </a:schemeClr>
                </a:solidFill>
                <a:latin typeface="Arial" pitchFamily="34" charset="0"/>
                <a:cs typeface="Arial" pitchFamily="34" charset="0"/>
              </a:rPr>
              <a:t>&lt;</a:t>
            </a:r>
            <a:r>
              <a:rPr lang="en-IN" sz="2800" dirty="0" err="1">
                <a:solidFill>
                  <a:schemeClr val="tx2">
                    <a:lumMod val="50000"/>
                  </a:schemeClr>
                </a:solidFill>
                <a:latin typeface="Arial" pitchFamily="34" charset="0"/>
                <a:cs typeface="Arial" pitchFamily="34" charset="0"/>
              </a:rPr>
              <a:t>context:annotation-config</a:t>
            </a:r>
            <a:r>
              <a:rPr lang="en-IN" sz="2800" dirty="0">
                <a:solidFill>
                  <a:schemeClr val="tx2">
                    <a:lumMod val="50000"/>
                  </a:schemeClr>
                </a:solidFill>
                <a:latin typeface="Arial" pitchFamily="34" charset="0"/>
                <a:cs typeface="Arial" pitchFamily="34" charset="0"/>
              </a:rPr>
              <a:t>/&gt;</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a:t>Enabling annotation</a:t>
            </a:r>
          </a:p>
        </p:txBody>
      </p:sp>
    </p:spTree>
    <p:extLst>
      <p:ext uri="{BB962C8B-B14F-4D97-AF65-F5344CB8AC3E}">
        <p14:creationId xmlns:p14="http://schemas.microsoft.com/office/powerpoint/2010/main" val="2421373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02ED84-102E-30B9-FCBA-C12D9EEFF5CE}"/>
              </a:ext>
            </a:extLst>
          </p:cNvPr>
          <p:cNvSpPr>
            <a:spLocks noGrp="1"/>
          </p:cNvSpPr>
          <p:nvPr>
            <p:ph idx="1"/>
          </p:nvPr>
        </p:nvSpPr>
        <p:spPr>
          <a:xfrm>
            <a:off x="274320" y="731520"/>
            <a:ext cx="8595360" cy="6324808"/>
          </a:xfrm>
        </p:spPr>
        <p:txBody>
          <a:bodyPr/>
          <a:lstStyle/>
          <a:p>
            <a:r>
              <a:rPr lang="en-US" sz="2200" b="0" i="0" dirty="0">
                <a:solidFill>
                  <a:srgbClr val="273239"/>
                </a:solidFill>
                <a:effectLst/>
                <a:latin typeface="Arial" panose="020B0604020202020204" pitchFamily="34" charset="0"/>
                <a:cs typeface="Arial" panose="020B0604020202020204" pitchFamily="34" charset="0"/>
              </a:rPr>
              <a:t>These annotations are used to create Spring beans automatically in the application context.</a:t>
            </a:r>
          </a:p>
          <a:p>
            <a:r>
              <a:rPr lang="en-US" sz="2200" dirty="0">
                <a:solidFill>
                  <a:srgbClr val="273239"/>
                </a:solidFill>
                <a:latin typeface="Arial" panose="020B0604020202020204" pitchFamily="34" charset="0"/>
                <a:cs typeface="Arial" panose="020B0604020202020204" pitchFamily="34" charset="0"/>
              </a:rPr>
              <a:t>Following are the stereotype annotations,</a:t>
            </a:r>
          </a:p>
          <a:p>
            <a:r>
              <a:rPr lang="en-US" sz="2200" dirty="0">
                <a:solidFill>
                  <a:srgbClr val="273239"/>
                </a:solidFill>
                <a:latin typeface="Arial" panose="020B0604020202020204" pitchFamily="34" charset="0"/>
                <a:cs typeface="Arial" panose="020B0604020202020204" pitchFamily="34" charset="0"/>
              </a:rPr>
              <a:t>@Componenet : </a:t>
            </a:r>
            <a:r>
              <a:rPr lang="en-US" sz="2000" dirty="0">
                <a:solidFill>
                  <a:srgbClr val="273239"/>
                </a:solidFill>
                <a:latin typeface="Arial" panose="020B0604020202020204" pitchFamily="34" charset="0"/>
                <a:cs typeface="Arial" panose="020B0604020202020204" pitchFamily="34" charset="0"/>
              </a:rPr>
              <a:t>The annotation is applied to the class which holds the data being a POJO.</a:t>
            </a:r>
          </a:p>
          <a:p>
            <a:pPr algn="l" fontAlgn="base"/>
            <a:r>
              <a:rPr lang="en-US" sz="2000" b="1" i="0" dirty="0">
                <a:solidFill>
                  <a:srgbClr val="273239"/>
                </a:solidFill>
                <a:effectLst/>
                <a:latin typeface="Arial" panose="020B0604020202020204" pitchFamily="34" charset="0"/>
                <a:cs typeface="Arial" panose="020B0604020202020204" pitchFamily="34" charset="0"/>
              </a:rPr>
              <a:t> @Service: </a:t>
            </a:r>
            <a:r>
              <a:rPr lang="en-US" sz="2000" b="0" i="0" dirty="0">
                <a:solidFill>
                  <a:srgbClr val="273239"/>
                </a:solidFill>
                <a:effectLst/>
                <a:latin typeface="Arial" panose="020B0604020202020204" pitchFamily="34" charset="0"/>
                <a:cs typeface="Arial" panose="020B0604020202020204" pitchFamily="34" charset="0"/>
              </a:rPr>
              <a:t>We specify a class with @Service to indicate that they’re holding the business logic. Besides being used in the service layer, there isn’t any other special use for this annotation. The utility classes can be marked as Service classes.</a:t>
            </a:r>
          </a:p>
          <a:p>
            <a:pPr algn="l" fontAlgn="base"/>
            <a:r>
              <a:rPr lang="en-US" sz="2000" b="1" i="0" dirty="0">
                <a:solidFill>
                  <a:srgbClr val="273239"/>
                </a:solidFill>
                <a:effectLst/>
                <a:latin typeface="Arial" panose="020B0604020202020204" pitchFamily="34" charset="0"/>
                <a:cs typeface="Arial" panose="020B0604020202020204" pitchFamily="34" charset="0"/>
              </a:rPr>
              <a:t> @Repository: </a:t>
            </a:r>
            <a:r>
              <a:rPr lang="en-US" sz="2000" b="0" i="0" dirty="0">
                <a:solidFill>
                  <a:srgbClr val="273239"/>
                </a:solidFill>
                <a:effectLst/>
                <a:latin typeface="Arial" panose="020B0604020202020204" pitchFamily="34" charset="0"/>
                <a:cs typeface="Arial" panose="020B0604020202020204" pitchFamily="34" charset="0"/>
              </a:rPr>
              <a:t>We specify a class with @Repository to indicate that they’re dealing with </a:t>
            </a:r>
            <a:r>
              <a:rPr lang="en-US" sz="2000" b="1" i="0" dirty="0">
                <a:solidFill>
                  <a:srgbClr val="273239"/>
                </a:solidFill>
                <a:effectLst/>
                <a:latin typeface="Arial" panose="020B0604020202020204" pitchFamily="34" charset="0"/>
                <a:cs typeface="Arial" panose="020B0604020202020204" pitchFamily="34" charset="0"/>
              </a:rPr>
              <a:t>CRUD operations</a:t>
            </a:r>
            <a:r>
              <a:rPr lang="en-US" sz="2000" b="0" i="0" dirty="0">
                <a:solidFill>
                  <a:srgbClr val="273239"/>
                </a:solidFill>
                <a:effectLst/>
                <a:latin typeface="Arial" panose="020B0604020202020204" pitchFamily="34" charset="0"/>
                <a:cs typeface="Arial" panose="020B0604020202020204" pitchFamily="34" charset="0"/>
              </a:rPr>
              <a:t>, usually, it’s used with DAO (Data Access Object) or Repository implementations that deal with database tables.</a:t>
            </a:r>
          </a:p>
          <a:p>
            <a:pPr algn="l" fontAlgn="base"/>
            <a:r>
              <a:rPr lang="en-US" sz="2000" b="1" i="0" dirty="0">
                <a:solidFill>
                  <a:srgbClr val="273239"/>
                </a:solidFill>
                <a:effectLst/>
                <a:latin typeface="Arial" panose="020B0604020202020204" pitchFamily="34" charset="0"/>
                <a:cs typeface="Arial" panose="020B0604020202020204" pitchFamily="34" charset="0"/>
              </a:rPr>
              <a:t>@Controller: </a:t>
            </a:r>
            <a:r>
              <a:rPr lang="en-US" sz="2000" b="0" i="0" dirty="0">
                <a:solidFill>
                  <a:srgbClr val="273239"/>
                </a:solidFill>
                <a:effectLst/>
                <a:latin typeface="Arial" panose="020B0604020202020204" pitchFamily="34" charset="0"/>
                <a:cs typeface="Arial" panose="020B0604020202020204" pitchFamily="34" charset="0"/>
              </a:rPr>
              <a:t>We specify a class with @Controller to indicate that they’re front controllers and responsible to handle user requests and return the appropriate response. It is mostly used with REST Web Services.</a:t>
            </a:r>
          </a:p>
          <a:p>
            <a:endParaRPr lang="en-IN" sz="22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3EE28F4B-2EEC-4C6B-A4BD-57CD429AF69B}"/>
              </a:ext>
            </a:extLst>
          </p:cNvPr>
          <p:cNvSpPr>
            <a:spLocks noGrp="1"/>
          </p:cNvSpPr>
          <p:nvPr>
            <p:ph type="title"/>
          </p:nvPr>
        </p:nvSpPr>
        <p:spPr/>
        <p:txBody>
          <a:bodyPr/>
          <a:lstStyle/>
          <a:p>
            <a:r>
              <a:rPr lang="en-IN" dirty="0"/>
              <a:t>Stereotype annotations</a:t>
            </a:r>
          </a:p>
        </p:txBody>
      </p:sp>
    </p:spTree>
    <p:extLst>
      <p:ext uri="{BB962C8B-B14F-4D97-AF65-F5344CB8AC3E}">
        <p14:creationId xmlns:p14="http://schemas.microsoft.com/office/powerpoint/2010/main" val="47992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for </a:t>
            </a:r>
            <a:br>
              <a:rPr lang="en-IN" sz="3200" dirty="0"/>
            </a:br>
            <a:r>
              <a:rPr lang="en-IN" sz="3200" dirty="0"/>
              <a:t>stereotype annotations</a:t>
            </a:r>
          </a:p>
        </p:txBody>
      </p:sp>
    </p:spTree>
    <p:extLst>
      <p:ext uri="{BB962C8B-B14F-4D97-AF65-F5344CB8AC3E}">
        <p14:creationId xmlns:p14="http://schemas.microsoft.com/office/powerpoint/2010/main" val="2670413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98297"/>
            <a:ext cx="8595360" cy="4816703"/>
          </a:xfrm>
        </p:spPr>
        <p:txBody>
          <a:bodyPr/>
          <a:lstStyle/>
          <a:p>
            <a:pPr>
              <a:buFont typeface="Wingdings" pitchFamily="2" charset="2"/>
              <a:buChar char="v"/>
            </a:pPr>
            <a:r>
              <a:rPr lang="en-IN" sz="2800" dirty="0">
                <a:solidFill>
                  <a:schemeClr val="tx2">
                    <a:lumMod val="50000"/>
                  </a:schemeClr>
                </a:solidFill>
                <a:latin typeface="Arial" pitchFamily="34" charset="0"/>
                <a:cs typeface="Arial" pitchFamily="34" charset="0"/>
              </a:rPr>
              <a:t>@Required – This applies to bean property setter methods.</a:t>
            </a:r>
          </a:p>
          <a:p>
            <a:pPr>
              <a:buFont typeface="Wingdings" pitchFamily="2" charset="2"/>
              <a:buChar char="v"/>
            </a:pPr>
            <a:r>
              <a:rPr lang="en-IN" sz="2800" dirty="0">
                <a:solidFill>
                  <a:schemeClr val="tx2">
                    <a:lumMod val="50000"/>
                  </a:schemeClr>
                </a:solidFill>
                <a:latin typeface="Arial" pitchFamily="34" charset="0"/>
                <a:cs typeface="Arial" pitchFamily="34" charset="0"/>
              </a:rPr>
              <a:t>@Autowired – This applies to bean property setter, non-setter methods, constructors and properties.</a:t>
            </a:r>
          </a:p>
          <a:p>
            <a:pPr>
              <a:buFont typeface="Wingdings" pitchFamily="2" charset="2"/>
              <a:buChar char="v"/>
            </a:pPr>
            <a:r>
              <a:rPr lang="en-IN" sz="2800" dirty="0">
                <a:solidFill>
                  <a:schemeClr val="tx2">
                    <a:lumMod val="50000"/>
                  </a:schemeClr>
                </a:solidFill>
                <a:latin typeface="Arial" pitchFamily="34" charset="0"/>
                <a:cs typeface="Arial" pitchFamily="34" charset="0"/>
              </a:rPr>
              <a:t>@Qualifier – This along with @Autowired can be specified exactly which bean needs to be wired.</a:t>
            </a:r>
          </a:p>
          <a:p>
            <a:pPr>
              <a:buFont typeface="Wingdings" pitchFamily="2" charset="2"/>
              <a:buChar char="v"/>
            </a:pPr>
            <a:r>
              <a:rPr lang="en-IN" sz="2800" dirty="0">
                <a:solidFill>
                  <a:schemeClr val="tx2">
                    <a:lumMod val="50000"/>
                  </a:schemeClr>
                </a:solidFill>
                <a:latin typeface="Arial" pitchFamily="34" charset="0"/>
                <a:cs typeface="Arial" pitchFamily="34" charset="0"/>
              </a:rPr>
              <a:t>JSR-250 Annotations – This includes @Resource, @</a:t>
            </a:r>
            <a:r>
              <a:rPr lang="en-IN" sz="2800" dirty="0" err="1">
                <a:solidFill>
                  <a:schemeClr val="tx2">
                    <a:lumMod val="50000"/>
                  </a:schemeClr>
                </a:solidFill>
                <a:latin typeface="Arial" pitchFamily="34" charset="0"/>
                <a:cs typeface="Arial" pitchFamily="34" charset="0"/>
              </a:rPr>
              <a:t>PostConstruct</a:t>
            </a:r>
            <a:r>
              <a:rPr lang="en-IN" sz="2800" dirty="0">
                <a:solidFill>
                  <a:schemeClr val="tx2">
                    <a:lumMod val="50000"/>
                  </a:schemeClr>
                </a:solidFill>
                <a:latin typeface="Arial" pitchFamily="34" charset="0"/>
                <a:cs typeface="Arial" pitchFamily="34" charset="0"/>
              </a:rPr>
              <a:t>, @</a:t>
            </a:r>
            <a:r>
              <a:rPr lang="en-IN" sz="2800" dirty="0" err="1">
                <a:solidFill>
                  <a:schemeClr val="tx2">
                    <a:lumMod val="50000"/>
                  </a:schemeClr>
                </a:solidFill>
                <a:latin typeface="Arial" pitchFamily="34" charset="0"/>
                <a:cs typeface="Arial" pitchFamily="34" charset="0"/>
              </a:rPr>
              <a:t>PreDestroy</a:t>
            </a:r>
            <a:r>
              <a:rPr lang="en-IN" sz="2800" dirty="0">
                <a:solidFill>
                  <a:schemeClr val="tx2">
                    <a:lumMod val="50000"/>
                  </a:schemeClr>
                </a:solidFill>
                <a:latin typeface="Arial" pitchFamily="34" charset="0"/>
                <a:cs typeface="Arial" pitchFamily="34" charset="0"/>
              </a:rPr>
              <a:t> annotations.</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a:t>Some important annotations</a:t>
            </a:r>
          </a:p>
        </p:txBody>
      </p:sp>
    </p:spTree>
    <p:extLst>
      <p:ext uri="{BB962C8B-B14F-4D97-AF65-F5344CB8AC3E}">
        <p14:creationId xmlns:p14="http://schemas.microsoft.com/office/powerpoint/2010/main" val="1866298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8663"/>
            <a:ext cx="9144000" cy="713232"/>
          </a:xfrm>
        </p:spPr>
        <p:txBody>
          <a:bodyPr>
            <a:noAutofit/>
          </a:bodyPr>
          <a:lstStyle/>
          <a:p>
            <a:r>
              <a:rPr lang="en-IN" sz="3200" dirty="0"/>
              <a:t>An example  for </a:t>
            </a:r>
            <a:br>
              <a:rPr lang="en-IN" sz="3200" dirty="0"/>
            </a:br>
            <a:r>
              <a:rPr lang="en-IN" sz="3200" dirty="0"/>
              <a:t>auto wiring properties </a:t>
            </a:r>
            <a:br>
              <a:rPr lang="en-IN" sz="3200" dirty="0"/>
            </a:br>
            <a:r>
              <a:rPr lang="en-IN" sz="3200" dirty="0"/>
              <a:t>using @Autowired annotation</a:t>
            </a:r>
          </a:p>
        </p:txBody>
      </p:sp>
    </p:spTree>
    <p:extLst>
      <p:ext uri="{BB962C8B-B14F-4D97-AF65-F5344CB8AC3E}">
        <p14:creationId xmlns:p14="http://schemas.microsoft.com/office/powerpoint/2010/main" val="3477089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3570"/>
            <a:ext cx="8595360" cy="3616375"/>
          </a:xfrm>
        </p:spPr>
        <p:txBody>
          <a:bodyPr/>
          <a:lstStyle/>
          <a:p>
            <a:pPr>
              <a:buFont typeface="Wingdings" pitchFamily="2" charset="2"/>
              <a:buChar char="v"/>
            </a:pPr>
            <a:r>
              <a:rPr lang="en-IN" sz="2400" dirty="0">
                <a:solidFill>
                  <a:schemeClr val="tx2">
                    <a:lumMod val="50000"/>
                  </a:schemeClr>
                </a:solidFill>
                <a:latin typeface="Arial" pitchFamily="34" charset="0"/>
                <a:cs typeface="Arial" pitchFamily="34" charset="0"/>
              </a:rPr>
              <a:t>Java based configuration option enables you to write most of your Spring configuration without XML but with the help of few Java-based annotations.</a:t>
            </a:r>
          </a:p>
          <a:p>
            <a:pPr>
              <a:buFont typeface="Wingdings" pitchFamily="2" charset="2"/>
              <a:buChar char="v"/>
            </a:pPr>
            <a:r>
              <a:rPr lang="en-IN" sz="2400" dirty="0">
                <a:solidFill>
                  <a:schemeClr val="tx2">
                    <a:lumMod val="50000"/>
                  </a:schemeClr>
                </a:solidFill>
                <a:latin typeface="Arial" pitchFamily="34" charset="0"/>
                <a:cs typeface="Arial" pitchFamily="34" charset="0"/>
              </a:rPr>
              <a:t>Annotating a class with the </a:t>
            </a:r>
            <a:r>
              <a:rPr lang="en-IN" sz="2400" dirty="0">
                <a:solidFill>
                  <a:srgbClr val="FF0000"/>
                </a:solidFill>
                <a:latin typeface="Arial" pitchFamily="34" charset="0"/>
                <a:cs typeface="Arial" pitchFamily="34" charset="0"/>
              </a:rPr>
              <a:t>@Configuration</a:t>
            </a:r>
            <a:r>
              <a:rPr lang="en-IN" sz="2400" dirty="0">
                <a:solidFill>
                  <a:schemeClr val="tx2">
                    <a:lumMod val="50000"/>
                  </a:schemeClr>
                </a:solidFill>
                <a:latin typeface="Arial" pitchFamily="34" charset="0"/>
                <a:cs typeface="Arial" pitchFamily="34" charset="0"/>
              </a:rPr>
              <a:t> indicates that the class can be used by the Spring IoC container as a source of bean definitions. </a:t>
            </a:r>
          </a:p>
          <a:p>
            <a:pPr>
              <a:buFont typeface="Wingdings" pitchFamily="2" charset="2"/>
              <a:buChar char="v"/>
            </a:pPr>
            <a:r>
              <a:rPr lang="en-IN" sz="2400" dirty="0">
                <a:solidFill>
                  <a:schemeClr val="tx2">
                    <a:lumMod val="50000"/>
                  </a:schemeClr>
                </a:solidFill>
                <a:latin typeface="Arial" pitchFamily="34" charset="0"/>
                <a:cs typeface="Arial" pitchFamily="34" charset="0"/>
              </a:rPr>
              <a:t>The </a:t>
            </a:r>
            <a:r>
              <a:rPr lang="en-IN" sz="2400" dirty="0">
                <a:solidFill>
                  <a:srgbClr val="FF0000"/>
                </a:solidFill>
                <a:latin typeface="Arial" pitchFamily="34" charset="0"/>
                <a:cs typeface="Arial" pitchFamily="34" charset="0"/>
              </a:rPr>
              <a:t>@Bean </a:t>
            </a:r>
            <a:r>
              <a:rPr lang="en-IN" sz="2400" dirty="0">
                <a:solidFill>
                  <a:schemeClr val="tx2">
                    <a:lumMod val="50000"/>
                  </a:schemeClr>
                </a:solidFill>
                <a:latin typeface="Arial" pitchFamily="34" charset="0"/>
                <a:cs typeface="Arial" pitchFamily="34" charset="0"/>
              </a:rPr>
              <a:t>annotation tells Spring that a method annotated with @Bean will return an object that should be registered as a bean in the Spring application context.</a:t>
            </a:r>
          </a:p>
        </p:txBody>
      </p:sp>
      <p:sp>
        <p:nvSpPr>
          <p:cNvPr id="2" name="Title 1"/>
          <p:cNvSpPr>
            <a:spLocks noGrp="1"/>
          </p:cNvSpPr>
          <p:nvPr>
            <p:ph type="title"/>
          </p:nvPr>
        </p:nvSpPr>
        <p:spPr>
          <a:xfrm>
            <a:off x="0" y="0"/>
            <a:ext cx="9144000" cy="1447800"/>
          </a:xfrm>
        </p:spPr>
        <p:txBody>
          <a:bodyPr>
            <a:noAutofit/>
          </a:bodyPr>
          <a:lstStyle/>
          <a:p>
            <a:r>
              <a:rPr lang="en-IN" dirty="0"/>
              <a:t>Spring Java based configuration</a:t>
            </a:r>
          </a:p>
        </p:txBody>
      </p:sp>
    </p:spTree>
    <p:extLst>
      <p:ext uri="{BB962C8B-B14F-4D97-AF65-F5344CB8AC3E}">
        <p14:creationId xmlns:p14="http://schemas.microsoft.com/office/powerpoint/2010/main" val="466762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4625B-55F3-A713-96E2-57A3DBC668BA}"/>
              </a:ext>
            </a:extLst>
          </p:cNvPr>
          <p:cNvPicPr>
            <a:picLocks noGrp="1" noChangeAspect="1"/>
          </p:cNvPicPr>
          <p:nvPr>
            <p:ph idx="1"/>
          </p:nvPr>
        </p:nvPicPr>
        <p:blipFill>
          <a:blip r:embed="rId2"/>
          <a:stretch>
            <a:fillRect/>
          </a:stretch>
        </p:blipFill>
        <p:spPr>
          <a:xfrm>
            <a:off x="204439" y="1371600"/>
            <a:ext cx="8735121" cy="3581400"/>
          </a:xfrm>
        </p:spPr>
      </p:pic>
      <p:sp>
        <p:nvSpPr>
          <p:cNvPr id="3" name="Title 2">
            <a:extLst>
              <a:ext uri="{FF2B5EF4-FFF2-40B4-BE49-F238E27FC236}">
                <a16:creationId xmlns:a16="http://schemas.microsoft.com/office/drawing/2014/main" id="{0520490E-98AB-9AC8-4359-A110E399428F}"/>
              </a:ext>
            </a:extLst>
          </p:cNvPr>
          <p:cNvSpPr>
            <a:spLocks noGrp="1"/>
          </p:cNvSpPr>
          <p:nvPr>
            <p:ph type="title"/>
          </p:nvPr>
        </p:nvSpPr>
        <p:spPr/>
        <p:txBody>
          <a:bodyPr/>
          <a:lstStyle/>
          <a:p>
            <a:r>
              <a:rPr lang="en-US" dirty="0"/>
              <a:t>Accessing database</a:t>
            </a:r>
            <a:endParaRPr lang="en-IN" dirty="0"/>
          </a:p>
        </p:txBody>
      </p:sp>
    </p:spTree>
    <p:extLst>
      <p:ext uri="{BB962C8B-B14F-4D97-AF65-F5344CB8AC3E}">
        <p14:creationId xmlns:p14="http://schemas.microsoft.com/office/powerpoint/2010/main" val="229737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970318"/>
          </a:xfrm>
        </p:spPr>
        <p:txBody>
          <a:bodyPr/>
          <a:lstStyle/>
          <a:p>
            <a:pPr>
              <a:buClr>
                <a:schemeClr val="tx2">
                  <a:lumMod val="50000"/>
                </a:schemeClr>
              </a:buClr>
              <a:buSzPct val="75000"/>
              <a:buFont typeface="Wingdings" pitchFamily="2" charset="2"/>
              <a:buChar char="v"/>
            </a:pPr>
            <a:endParaRPr lang="en-IN" sz="28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An open-source framework</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Aims to make J2EE development easier</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It is not a single tier framework like Struts or Hibernate</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It helps the programmer across the applications in all tiers.</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Can be used for stand-alone as well as Web development</a:t>
            </a:r>
          </a:p>
        </p:txBody>
      </p:sp>
      <p:sp>
        <p:nvSpPr>
          <p:cNvPr id="2" name="Title 1"/>
          <p:cNvSpPr>
            <a:spLocks noGrp="1"/>
          </p:cNvSpPr>
          <p:nvPr>
            <p:ph type="title"/>
          </p:nvPr>
        </p:nvSpPr>
        <p:spPr/>
        <p:txBody>
          <a:bodyPr/>
          <a:lstStyle/>
          <a:p>
            <a:r>
              <a:rPr lang="en-IN"/>
              <a:t>What is Spring?</a:t>
            </a:r>
            <a:endParaRPr lang="en-IN" dirty="0"/>
          </a:p>
        </p:txBody>
      </p:sp>
    </p:spTree>
    <p:extLst>
      <p:ext uri="{BB962C8B-B14F-4D97-AF65-F5344CB8AC3E}">
        <p14:creationId xmlns:p14="http://schemas.microsoft.com/office/powerpoint/2010/main" val="1123165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655AB-1E0E-C917-CA26-A3BA697B66EB}"/>
              </a:ext>
            </a:extLst>
          </p:cNvPr>
          <p:cNvSpPr>
            <a:spLocks noGrp="1"/>
          </p:cNvSpPr>
          <p:nvPr>
            <p:ph idx="1"/>
          </p:nvPr>
        </p:nvSpPr>
        <p:spPr>
          <a:xfrm>
            <a:off x="274320" y="731520"/>
            <a:ext cx="8595360" cy="3477875"/>
          </a:xfrm>
        </p:spPr>
        <p:txBody>
          <a:bodyPr/>
          <a:lstStyle/>
          <a:p>
            <a:endParaRPr lang="en-US" dirty="0"/>
          </a:p>
          <a:p>
            <a:endParaRPr lang="en-IN" dirty="0"/>
          </a:p>
          <a:p>
            <a:endParaRPr lang="en-IN" dirty="0"/>
          </a:p>
          <a:p>
            <a:r>
              <a:rPr lang="en-IN" dirty="0"/>
              <a:t>Beans for </a:t>
            </a:r>
            <a:r>
              <a:rPr lang="en-IN" dirty="0" err="1"/>
              <a:t>DataSource</a:t>
            </a:r>
            <a:r>
              <a:rPr lang="en-IN" dirty="0"/>
              <a:t> and </a:t>
            </a:r>
            <a:r>
              <a:rPr lang="en-IN" dirty="0" err="1"/>
              <a:t>JdbcTemplate</a:t>
            </a:r>
            <a:endParaRPr lang="en-IN" dirty="0"/>
          </a:p>
          <a:p>
            <a:endParaRPr lang="en-IN" dirty="0"/>
          </a:p>
          <a:p>
            <a:endParaRPr lang="en-IN" dirty="0"/>
          </a:p>
        </p:txBody>
      </p:sp>
      <p:sp>
        <p:nvSpPr>
          <p:cNvPr id="3" name="Title 2">
            <a:extLst>
              <a:ext uri="{FF2B5EF4-FFF2-40B4-BE49-F238E27FC236}">
                <a16:creationId xmlns:a16="http://schemas.microsoft.com/office/drawing/2014/main" id="{BC62CEA1-02AF-17F5-885F-19B4DAAD66BB}"/>
              </a:ext>
            </a:extLst>
          </p:cNvPr>
          <p:cNvSpPr>
            <a:spLocks noGrp="1"/>
          </p:cNvSpPr>
          <p:nvPr>
            <p:ph type="title"/>
          </p:nvPr>
        </p:nvSpPr>
        <p:spPr/>
        <p:txBody>
          <a:bodyPr/>
          <a:lstStyle/>
          <a:p>
            <a:endParaRPr lang="en-IN" dirty="0"/>
          </a:p>
        </p:txBody>
      </p:sp>
      <p:pic>
        <p:nvPicPr>
          <p:cNvPr id="9" name="Picture 8">
            <a:extLst>
              <a:ext uri="{FF2B5EF4-FFF2-40B4-BE49-F238E27FC236}">
                <a16:creationId xmlns:a16="http://schemas.microsoft.com/office/drawing/2014/main" id="{807D5F33-BAA2-F4D0-0777-300E64841C50}"/>
              </a:ext>
            </a:extLst>
          </p:cNvPr>
          <p:cNvPicPr>
            <a:picLocks noChangeAspect="1"/>
          </p:cNvPicPr>
          <p:nvPr/>
        </p:nvPicPr>
        <p:blipFill>
          <a:blip r:embed="rId2"/>
          <a:stretch>
            <a:fillRect/>
          </a:stretch>
        </p:blipFill>
        <p:spPr>
          <a:xfrm>
            <a:off x="2209800" y="882244"/>
            <a:ext cx="5057775" cy="1333500"/>
          </a:xfrm>
          <a:prstGeom prst="rect">
            <a:avLst/>
          </a:prstGeom>
        </p:spPr>
      </p:pic>
      <p:pic>
        <p:nvPicPr>
          <p:cNvPr id="11" name="Picture 10">
            <a:extLst>
              <a:ext uri="{FF2B5EF4-FFF2-40B4-BE49-F238E27FC236}">
                <a16:creationId xmlns:a16="http://schemas.microsoft.com/office/drawing/2014/main" id="{BFF736DB-39BA-750F-CFD8-D65052F6F6B7}"/>
              </a:ext>
            </a:extLst>
          </p:cNvPr>
          <p:cNvPicPr>
            <a:picLocks noChangeAspect="1"/>
          </p:cNvPicPr>
          <p:nvPr/>
        </p:nvPicPr>
        <p:blipFill>
          <a:blip r:embed="rId3"/>
          <a:stretch>
            <a:fillRect/>
          </a:stretch>
        </p:blipFill>
        <p:spPr>
          <a:xfrm>
            <a:off x="0" y="3107201"/>
            <a:ext cx="9144000" cy="1399346"/>
          </a:xfrm>
          <a:prstGeom prst="rect">
            <a:avLst/>
          </a:prstGeom>
        </p:spPr>
      </p:pic>
      <p:pic>
        <p:nvPicPr>
          <p:cNvPr id="13" name="Picture 12">
            <a:extLst>
              <a:ext uri="{FF2B5EF4-FFF2-40B4-BE49-F238E27FC236}">
                <a16:creationId xmlns:a16="http://schemas.microsoft.com/office/drawing/2014/main" id="{446749C8-9EDD-3A96-D714-BAF1BD1BAB08}"/>
              </a:ext>
            </a:extLst>
          </p:cNvPr>
          <p:cNvPicPr>
            <a:picLocks noChangeAspect="1"/>
          </p:cNvPicPr>
          <p:nvPr/>
        </p:nvPicPr>
        <p:blipFill>
          <a:blip r:embed="rId4"/>
          <a:stretch>
            <a:fillRect/>
          </a:stretch>
        </p:blipFill>
        <p:spPr>
          <a:xfrm>
            <a:off x="185737" y="4959854"/>
            <a:ext cx="8772525" cy="876300"/>
          </a:xfrm>
          <a:prstGeom prst="rect">
            <a:avLst/>
          </a:prstGeom>
        </p:spPr>
      </p:pic>
    </p:spTree>
    <p:extLst>
      <p:ext uri="{BB962C8B-B14F-4D97-AF65-F5344CB8AC3E}">
        <p14:creationId xmlns:p14="http://schemas.microsoft.com/office/powerpoint/2010/main" val="1345469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057400"/>
            <a:ext cx="8595360" cy="1200329"/>
          </a:xfrm>
        </p:spPr>
        <p:txBody>
          <a:bodyPr/>
          <a:lstStyle/>
          <a:p>
            <a:endParaRPr lang="en-US" b="1" dirty="0"/>
          </a:p>
          <a:p>
            <a:pPr marL="0" indent="0" algn="ctr">
              <a:buNone/>
            </a:pPr>
            <a:r>
              <a:rPr lang="en-US" b="1" dirty="0"/>
              <a:t>End of Part 1</a:t>
            </a:r>
          </a:p>
        </p:txBody>
      </p:sp>
    </p:spTree>
    <p:extLst>
      <p:ext uri="{BB962C8B-B14F-4D97-AF65-F5344CB8AC3E}">
        <p14:creationId xmlns:p14="http://schemas.microsoft.com/office/powerpoint/2010/main" val="554673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1500188" y="2209800"/>
            <a:ext cx="1166812" cy="11430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9600" b="1" i="1" u="none" strike="noStrike" kern="1200" cap="none" spc="0" normalizeH="0" baseline="0" noProof="0" dirty="0">
                <a:ln>
                  <a:noFill/>
                </a:ln>
                <a:solidFill>
                  <a:schemeClr val="tx2">
                    <a:lumMod val="75000"/>
                  </a:schemeClr>
                </a:solidFill>
                <a:effectLst/>
                <a:uLnTx/>
                <a:uFillTx/>
                <a:latin typeface="Verdana" pitchFamily="34" charset="0"/>
                <a:ea typeface="Verdana" pitchFamily="34" charset="0"/>
                <a:cs typeface="Verdana" pitchFamily="34" charset="0"/>
              </a:rPr>
              <a:t>T</a:t>
            </a:r>
          </a:p>
        </p:txBody>
      </p:sp>
      <p:sp>
        <p:nvSpPr>
          <p:cNvPr id="3" name="Rectangle 2"/>
          <p:cNvSpPr>
            <a:spLocks noChangeArrowheads="1"/>
          </p:cNvSpPr>
          <p:nvPr/>
        </p:nvSpPr>
        <p:spPr bwMode="auto">
          <a:xfrm>
            <a:off x="3581400" y="3124200"/>
            <a:ext cx="1091966" cy="1569660"/>
          </a:xfrm>
          <a:prstGeom prst="rect">
            <a:avLst/>
          </a:prstGeom>
          <a:noFill/>
          <a:ln w="9525">
            <a:noFill/>
            <a:miter lim="800000"/>
            <a:headEnd/>
            <a:tailEnd/>
          </a:ln>
        </p:spPr>
        <p:txBody>
          <a:bodyPr wrap="none">
            <a:spAutoFit/>
          </a:bodyPr>
          <a:lstStyle/>
          <a:p>
            <a:r>
              <a:rPr lang="en-US" altLang="en-US" sz="9600" b="1" i="1" dirty="0">
                <a:solidFill>
                  <a:schemeClr val="tx2">
                    <a:lumMod val="60000"/>
                    <a:lumOff val="40000"/>
                  </a:schemeClr>
                </a:solidFill>
                <a:latin typeface="Verdana" pitchFamily="34" charset="0"/>
                <a:ea typeface="Verdana" pitchFamily="34" charset="0"/>
                <a:cs typeface="Verdana" pitchFamily="34" charset="0"/>
              </a:rPr>
              <a:t>Y</a:t>
            </a:r>
            <a:endParaRPr lang="en-US" sz="9600" b="1" i="1" dirty="0">
              <a:solidFill>
                <a:schemeClr val="tx2">
                  <a:lumMod val="60000"/>
                  <a:lumOff val="40000"/>
                </a:schemeClr>
              </a:solidFill>
              <a:latin typeface="Verdana" pitchFamily="34" charset="0"/>
              <a:ea typeface="Verdana" pitchFamily="34" charset="0"/>
              <a:cs typeface="Verdana" pitchFamily="34" charset="0"/>
            </a:endParaRPr>
          </a:p>
        </p:txBody>
      </p:sp>
      <p:sp>
        <p:nvSpPr>
          <p:cNvPr id="4" name="Rectangle 3"/>
          <p:cNvSpPr/>
          <p:nvPr/>
        </p:nvSpPr>
        <p:spPr>
          <a:xfrm>
            <a:off x="2308283" y="2209800"/>
            <a:ext cx="1273117" cy="1569660"/>
          </a:xfrm>
          <a:prstGeom prst="rect">
            <a:avLst/>
          </a:prstGeom>
        </p:spPr>
        <p:txBody>
          <a:bodyPr wrap="square">
            <a:spAutoFit/>
          </a:bodyPr>
          <a:lstStyle/>
          <a:p>
            <a:pPr lvl="0">
              <a:spcBef>
                <a:spcPct val="0"/>
              </a:spcBef>
              <a:defRPr/>
            </a:pPr>
            <a:r>
              <a:rPr lang="en-US" altLang="en-US" sz="9600" b="1" i="1" dirty="0">
                <a:solidFill>
                  <a:schemeClr val="tx2">
                    <a:lumMod val="75000"/>
                  </a:schemeClr>
                </a:solidFill>
                <a:latin typeface="Verdana" pitchFamily="34" charset="0"/>
                <a:ea typeface="Verdana" pitchFamily="34" charset="0"/>
                <a:cs typeface="Verdana" pitchFamily="34" charset="0"/>
              </a:rPr>
              <a:t>H</a:t>
            </a:r>
          </a:p>
        </p:txBody>
      </p:sp>
      <p:sp>
        <p:nvSpPr>
          <p:cNvPr id="5" name="Rectangle 4"/>
          <p:cNvSpPr/>
          <p:nvPr/>
        </p:nvSpPr>
        <p:spPr>
          <a:xfrm>
            <a:off x="3276600" y="2209800"/>
            <a:ext cx="1140056" cy="1569660"/>
          </a:xfrm>
          <a:prstGeom prst="rect">
            <a:avLst/>
          </a:prstGeom>
        </p:spPr>
        <p:txBody>
          <a:bodyPr wrap="none">
            <a:spAutoFit/>
          </a:bodyPr>
          <a:lstStyle/>
          <a:p>
            <a:pPr lvl="0">
              <a:spcBef>
                <a:spcPct val="0"/>
              </a:spcBef>
              <a:defRPr/>
            </a:pPr>
            <a:r>
              <a:rPr lang="en-US" altLang="en-US" sz="9600" b="1" i="1" dirty="0">
                <a:solidFill>
                  <a:schemeClr val="tx2">
                    <a:lumMod val="75000"/>
                  </a:schemeClr>
                </a:solidFill>
                <a:latin typeface="Verdana" pitchFamily="34" charset="0"/>
                <a:ea typeface="Verdana" pitchFamily="34" charset="0"/>
                <a:cs typeface="Verdana" pitchFamily="34" charset="0"/>
              </a:rPr>
              <a:t>A</a:t>
            </a:r>
          </a:p>
        </p:txBody>
      </p:sp>
      <p:sp>
        <p:nvSpPr>
          <p:cNvPr id="6" name="Rectangle 5"/>
          <p:cNvSpPr/>
          <p:nvPr/>
        </p:nvSpPr>
        <p:spPr>
          <a:xfrm>
            <a:off x="4183582" y="2209800"/>
            <a:ext cx="1226618" cy="1569660"/>
          </a:xfrm>
          <a:prstGeom prst="rect">
            <a:avLst/>
          </a:prstGeom>
        </p:spPr>
        <p:txBody>
          <a:bodyPr wrap="none">
            <a:spAutoFit/>
          </a:bodyPr>
          <a:lstStyle/>
          <a:p>
            <a:pPr lvl="0">
              <a:spcBef>
                <a:spcPct val="0"/>
              </a:spcBef>
              <a:defRPr/>
            </a:pPr>
            <a:r>
              <a:rPr lang="en-US" altLang="en-US" sz="9600" b="1" i="1" dirty="0">
                <a:solidFill>
                  <a:schemeClr val="tx2">
                    <a:lumMod val="75000"/>
                  </a:schemeClr>
                </a:solidFill>
                <a:latin typeface="Verdana" pitchFamily="34" charset="0"/>
                <a:ea typeface="Verdana" pitchFamily="34" charset="0"/>
                <a:cs typeface="Verdana" pitchFamily="34" charset="0"/>
              </a:rPr>
              <a:t>N</a:t>
            </a:r>
          </a:p>
        </p:txBody>
      </p:sp>
      <p:sp>
        <p:nvSpPr>
          <p:cNvPr id="7" name="Rectangle 6"/>
          <p:cNvSpPr/>
          <p:nvPr/>
        </p:nvSpPr>
        <p:spPr>
          <a:xfrm>
            <a:off x="5114756" y="2209800"/>
            <a:ext cx="1133644" cy="1569660"/>
          </a:xfrm>
          <a:prstGeom prst="rect">
            <a:avLst/>
          </a:prstGeom>
        </p:spPr>
        <p:txBody>
          <a:bodyPr wrap="none">
            <a:spAutoFit/>
          </a:bodyPr>
          <a:lstStyle/>
          <a:p>
            <a:pPr lvl="0">
              <a:spcBef>
                <a:spcPct val="0"/>
              </a:spcBef>
              <a:defRPr/>
            </a:pPr>
            <a:r>
              <a:rPr lang="en-US" altLang="en-US" sz="9600" b="1" i="1" dirty="0">
                <a:solidFill>
                  <a:schemeClr val="tx2">
                    <a:lumMod val="75000"/>
                  </a:schemeClr>
                </a:solidFill>
                <a:latin typeface="Verdana" pitchFamily="34" charset="0"/>
                <a:ea typeface="Verdana" pitchFamily="34" charset="0"/>
                <a:cs typeface="Verdana" pitchFamily="34" charset="0"/>
              </a:rPr>
              <a:t>K</a:t>
            </a:r>
          </a:p>
        </p:txBody>
      </p:sp>
      <p:sp>
        <p:nvSpPr>
          <p:cNvPr id="8" name="Rectangle 7"/>
          <p:cNvSpPr/>
          <p:nvPr/>
        </p:nvSpPr>
        <p:spPr>
          <a:xfrm>
            <a:off x="4407373" y="3200400"/>
            <a:ext cx="1231427" cy="1569660"/>
          </a:xfrm>
          <a:prstGeom prst="rect">
            <a:avLst/>
          </a:prstGeom>
        </p:spPr>
        <p:txBody>
          <a:bodyPr wrap="none">
            <a:spAutoFit/>
          </a:bodyPr>
          <a:lstStyle/>
          <a:p>
            <a:r>
              <a:rPr lang="en-US" altLang="en-US" sz="9600" b="1" i="1" dirty="0">
                <a:solidFill>
                  <a:schemeClr val="tx2">
                    <a:lumMod val="60000"/>
                    <a:lumOff val="40000"/>
                  </a:schemeClr>
                </a:solidFill>
                <a:latin typeface="Verdana" pitchFamily="34" charset="0"/>
                <a:ea typeface="Verdana" pitchFamily="34" charset="0"/>
                <a:cs typeface="Verdana" pitchFamily="34" charset="0"/>
              </a:rPr>
              <a:t>O</a:t>
            </a:r>
            <a:endParaRPr lang="en-US" sz="9600" dirty="0"/>
          </a:p>
        </p:txBody>
      </p:sp>
      <p:sp>
        <p:nvSpPr>
          <p:cNvPr id="9" name="Rectangle 8"/>
          <p:cNvSpPr/>
          <p:nvPr/>
        </p:nvSpPr>
        <p:spPr>
          <a:xfrm>
            <a:off x="5410200" y="3200400"/>
            <a:ext cx="1184940" cy="1569660"/>
          </a:xfrm>
          <a:prstGeom prst="rect">
            <a:avLst/>
          </a:prstGeom>
        </p:spPr>
        <p:txBody>
          <a:bodyPr wrap="none">
            <a:spAutoFit/>
          </a:bodyPr>
          <a:lstStyle/>
          <a:p>
            <a:r>
              <a:rPr lang="en-US" altLang="en-US" sz="9600" b="1" i="1" dirty="0">
                <a:solidFill>
                  <a:schemeClr val="tx2">
                    <a:lumMod val="60000"/>
                    <a:lumOff val="40000"/>
                  </a:schemeClr>
                </a:solidFill>
                <a:latin typeface="Verdana" pitchFamily="34" charset="0"/>
                <a:ea typeface="Verdana" pitchFamily="34" charset="0"/>
                <a:cs typeface="Verdana" pitchFamily="34" charset="0"/>
              </a:rPr>
              <a:t>U</a:t>
            </a:r>
            <a:endParaRPr lang="en-US" sz="9600" dirty="0"/>
          </a:p>
        </p:txBody>
      </p:sp>
    </p:spTree>
    <p:extLst>
      <p:ext uri="{BB962C8B-B14F-4D97-AF65-F5344CB8AC3E}">
        <p14:creationId xmlns:p14="http://schemas.microsoft.com/office/powerpoint/2010/main" val="132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500"/>
                                        <p:tgtEl>
                                          <p:spTgt spid="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500"/>
                                        <p:tgtEl>
                                          <p:spTgt spid="5"/>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500"/>
                                        <p:tgtEl>
                                          <p:spTgt spid="6"/>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500"/>
                                        <p:tgtEl>
                                          <p:spTgt spid="7"/>
                                        </p:tgtEl>
                                      </p:cBhvr>
                                    </p:animEffect>
                                  </p:childTnLst>
                                </p:cTn>
                              </p:par>
                            </p:childTnLst>
                          </p:cTn>
                        </p:par>
                        <p:par>
                          <p:cTn id="24" fill="hold">
                            <p:stCondLst>
                              <p:cond delay="2500"/>
                            </p:stCondLst>
                            <p:childTnLst>
                              <p:par>
                                <p:cTn id="25" presetID="6" presetClass="entr" presetSubtype="3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out)">
                                      <p:cBhvr>
                                        <p:cTn id="27" dur="500"/>
                                        <p:tgtEl>
                                          <p:spTgt spid="3"/>
                                        </p:tgtEl>
                                      </p:cBhvr>
                                    </p:animEffect>
                                  </p:childTnLst>
                                </p:cTn>
                              </p:par>
                            </p:childTnLst>
                          </p:cTn>
                        </p:par>
                        <p:par>
                          <p:cTn id="28" fill="hold">
                            <p:stCondLst>
                              <p:cond delay="3000"/>
                            </p:stCondLst>
                            <p:childTnLst>
                              <p:par>
                                <p:cTn id="29" presetID="6" presetClass="entr" presetSubtype="3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out)">
                                      <p:cBhvr>
                                        <p:cTn id="31" dur="500"/>
                                        <p:tgtEl>
                                          <p:spTgt spid="8"/>
                                        </p:tgtEl>
                                      </p:cBhvr>
                                    </p:animEffect>
                                  </p:childTnLst>
                                </p:cTn>
                              </p:par>
                            </p:childTnLst>
                          </p:cTn>
                        </p:par>
                        <p:par>
                          <p:cTn id="32" fill="hold">
                            <p:stCondLst>
                              <p:cond delay="3500"/>
                            </p:stCondLst>
                            <p:childTnLst>
                              <p:par>
                                <p:cTn id="33" presetID="6" presetClass="entr" presetSubtype="3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ou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6294031"/>
          </a:xfrm>
        </p:spPr>
        <p:txBody>
          <a:bodyPr/>
          <a:lstStyle/>
          <a:p>
            <a:pPr>
              <a:buClr>
                <a:schemeClr val="tx2">
                  <a:lumMod val="50000"/>
                </a:schemeClr>
              </a:buClr>
              <a:buSzPct val="75000"/>
              <a:buFont typeface="Wingdings" pitchFamily="2" charset="2"/>
              <a:buChar char="v"/>
            </a:pPr>
            <a:r>
              <a:rPr lang="en-IN" sz="2400" dirty="0">
                <a:latin typeface="Times New Roman" pitchFamily="18" charset="0"/>
                <a:cs typeface="Times New Roman" pitchFamily="18" charset="0"/>
              </a:rPr>
              <a:t>Dependency Injection(DI)</a:t>
            </a:r>
          </a:p>
          <a:p>
            <a:pPr>
              <a:buClr>
                <a:schemeClr val="tx2">
                  <a:lumMod val="50000"/>
                </a:schemeClr>
              </a:buClr>
              <a:buSzPct val="75000"/>
              <a:buFont typeface="Wingdings" pitchFamily="2" charset="2"/>
              <a:buChar char="v"/>
            </a:pPr>
            <a:endParaRPr lang="en-IN" sz="24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400" dirty="0">
                <a:latin typeface="Times New Roman" pitchFamily="18" charset="0"/>
                <a:cs typeface="Times New Roman" pitchFamily="18" charset="0"/>
              </a:rPr>
              <a:t>Inversion of control (IoC) : Loose coupling is achieved in spring using the technique Inversion of Control. The objects give their dependencies instead of creating or looking for dependent objects.</a:t>
            </a:r>
          </a:p>
          <a:p>
            <a:pPr>
              <a:buClr>
                <a:schemeClr val="tx2">
                  <a:lumMod val="50000"/>
                </a:schemeClr>
              </a:buClr>
              <a:buSzPct val="75000"/>
              <a:buFont typeface="Wingdings" pitchFamily="2" charset="2"/>
              <a:buChar char="v"/>
            </a:pPr>
            <a:endParaRPr lang="en-IN" sz="24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400" dirty="0">
                <a:latin typeface="Times New Roman" pitchFamily="18" charset="0"/>
                <a:cs typeface="Times New Roman" pitchFamily="18" charset="0"/>
              </a:rPr>
              <a:t>Aspect oriented (AOP) : Spring supports Aspect oriented programming and enables cohesive development by separating application business logic from system services.</a:t>
            </a:r>
          </a:p>
          <a:p>
            <a:pPr>
              <a:buClr>
                <a:schemeClr val="tx2">
                  <a:lumMod val="50000"/>
                </a:schemeClr>
              </a:buClr>
              <a:buSzPct val="75000"/>
              <a:buFont typeface="Wingdings" pitchFamily="2" charset="2"/>
              <a:buChar char="v"/>
            </a:pPr>
            <a:endParaRPr lang="en-IN" sz="24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400" dirty="0">
                <a:latin typeface="Times New Roman" pitchFamily="18" charset="0"/>
                <a:cs typeface="Times New Roman" pitchFamily="18" charset="0"/>
              </a:rPr>
              <a:t>Container : Spring contains and manages the life cycle and configuration of application objects.</a:t>
            </a:r>
          </a:p>
          <a:p>
            <a:pPr>
              <a:buClr>
                <a:schemeClr val="tx2">
                  <a:lumMod val="50000"/>
                </a:schemeClr>
              </a:buClr>
              <a:buSzPct val="75000"/>
              <a:buFont typeface="Wingdings" pitchFamily="2" charset="2"/>
              <a:buChar char="v"/>
            </a:pPr>
            <a:endParaRPr lang="en-IN" sz="2400" dirty="0">
              <a:latin typeface="Times New Roman" pitchFamily="18" charset="0"/>
              <a:cs typeface="Times New Roman" pitchFamily="18" charset="0"/>
            </a:endParaRPr>
          </a:p>
          <a:p>
            <a:pPr>
              <a:buClr>
                <a:schemeClr val="tx2">
                  <a:lumMod val="50000"/>
                </a:schemeClr>
              </a:buClr>
              <a:buSzPct val="75000"/>
              <a:buFont typeface="Wingdings" pitchFamily="2" charset="2"/>
              <a:buChar char="v"/>
            </a:pPr>
            <a:r>
              <a:rPr lang="en-IN" sz="2400" dirty="0">
                <a:latin typeface="Times New Roman" pitchFamily="18" charset="0"/>
                <a:cs typeface="Times New Roman" pitchFamily="18" charset="0"/>
              </a:rPr>
              <a:t>Pluggable Modules: JDBC, AOP, MVC…</a:t>
            </a:r>
          </a:p>
        </p:txBody>
      </p:sp>
      <p:sp>
        <p:nvSpPr>
          <p:cNvPr id="2" name="Title 1"/>
          <p:cNvSpPr>
            <a:spLocks noGrp="1"/>
          </p:cNvSpPr>
          <p:nvPr>
            <p:ph type="title"/>
          </p:nvPr>
        </p:nvSpPr>
        <p:spPr/>
        <p:txBody>
          <a:bodyPr/>
          <a:lstStyle/>
          <a:p>
            <a:r>
              <a:rPr lang="en-IN" dirty="0">
                <a:latin typeface="Times New Roman" pitchFamily="18" charset="0"/>
                <a:cs typeface="Times New Roman" pitchFamily="18" charset="0"/>
              </a:rPr>
              <a:t>Spring – Features</a:t>
            </a:r>
          </a:p>
        </p:txBody>
      </p:sp>
    </p:spTree>
    <p:extLst>
      <p:ext uri="{BB962C8B-B14F-4D97-AF65-F5344CB8AC3E}">
        <p14:creationId xmlns:p14="http://schemas.microsoft.com/office/powerpoint/2010/main" val="237028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03458" y="750668"/>
            <a:ext cx="2937084" cy="2692400"/>
          </a:xfrm>
        </p:spPr>
      </p:pic>
      <p:sp>
        <p:nvSpPr>
          <p:cNvPr id="2" name="Title 1"/>
          <p:cNvSpPr>
            <a:spLocks noGrp="1"/>
          </p:cNvSpPr>
          <p:nvPr>
            <p:ph type="title"/>
          </p:nvPr>
        </p:nvSpPr>
        <p:spPr>
          <a:xfrm>
            <a:off x="0" y="201168"/>
            <a:ext cx="9144000" cy="713232"/>
          </a:xfrm>
        </p:spPr>
        <p:txBody>
          <a:bodyPr>
            <a:noAutofit/>
          </a:bodyPr>
          <a:lstStyle/>
          <a:p>
            <a:r>
              <a:rPr lang="en-IN" sz="3200" dirty="0"/>
              <a:t>Modules in Spring</a:t>
            </a:r>
            <a:br>
              <a:rPr lang="en-IN" sz="3200" dirty="0"/>
            </a:br>
            <a:endParaRPr lang="en-IN" sz="3200" dirty="0"/>
          </a:p>
        </p:txBody>
      </p:sp>
      <p:sp>
        <p:nvSpPr>
          <p:cNvPr id="4" name="Content Placeholder 2">
            <a:extLst>
              <a:ext uri="{FF2B5EF4-FFF2-40B4-BE49-F238E27FC236}">
                <a16:creationId xmlns:a16="http://schemas.microsoft.com/office/drawing/2014/main" id="{45ADDA34-7E18-11BE-294C-8CB23BC92746}"/>
              </a:ext>
            </a:extLst>
          </p:cNvPr>
          <p:cNvSpPr txBox="1">
            <a:spLocks/>
          </p:cNvSpPr>
          <p:nvPr/>
        </p:nvSpPr>
        <p:spPr>
          <a:xfrm>
            <a:off x="457200" y="3738652"/>
            <a:ext cx="6659880" cy="2446824"/>
          </a:xfrm>
          <a:prstGeom prst="rect">
            <a:avLst/>
          </a:prstGeom>
        </p:spPr>
        <p:txBody>
          <a:bodyPr wrap="square" tIns="91440">
            <a:spAutoFit/>
          </a:bodyPr>
          <a:lstStyle>
            <a:lvl1pPr marL="457200" indent="-457200" algn="l" defTabSz="914400" rtl="0" eaLnBrk="1" latinLnBrk="0" hangingPunct="1">
              <a:spcBef>
                <a:spcPts val="600"/>
              </a:spcBef>
              <a:buClr>
                <a:schemeClr val="tx2">
                  <a:lumMod val="50000"/>
                </a:schemeClr>
              </a:buClr>
              <a:buSzPct val="75000"/>
              <a:buFont typeface="Arial" pitchFamily="34" charset="0"/>
              <a:buChar char="•"/>
              <a:defRPr sz="3200" kern="1200">
                <a:solidFill>
                  <a:schemeClr val="tx1"/>
                </a:solidFill>
                <a:latin typeface="Myriad Web Pro" pitchFamily="34" charset="0"/>
                <a:ea typeface="+mn-ea"/>
                <a:cs typeface="+mn-cs"/>
              </a:defRPr>
            </a:lvl1pPr>
            <a:lvl2pPr marL="457200" indent="-457200" algn="l" defTabSz="914400" rtl="0" eaLnBrk="1" latinLnBrk="0" hangingPunct="1">
              <a:spcBef>
                <a:spcPts val="600"/>
              </a:spcBef>
              <a:buClr>
                <a:schemeClr val="tx2">
                  <a:lumMod val="50000"/>
                </a:schemeClr>
              </a:buClr>
              <a:buSzPct val="75000"/>
              <a:buFont typeface="Wingdings" pitchFamily="2" charset="2"/>
              <a:buChar char="Ø"/>
              <a:defRPr lang="en-US" sz="2000" kern="1200" dirty="0">
                <a:solidFill>
                  <a:schemeClr val="tx2">
                    <a:lumMod val="50000"/>
                  </a:schemeClr>
                </a:solidFill>
                <a:latin typeface="Arial" pitchFamily="34" charset="0"/>
                <a:ea typeface="+mn-ea"/>
                <a:cs typeface="Arial" pitchFamily="34" charset="0"/>
              </a:defRPr>
            </a:lvl2pPr>
            <a:lvl3pPr marL="457200" indent="-457200" algn="l" defTabSz="914400" rtl="0" eaLnBrk="1" latinLnBrk="0" hangingPunct="1">
              <a:spcBef>
                <a:spcPts val="600"/>
              </a:spcBef>
              <a:buClr>
                <a:schemeClr val="tx2">
                  <a:lumMod val="50000"/>
                </a:schemeClr>
              </a:buClr>
              <a:buSzPct val="75000"/>
              <a:buFont typeface="Arial" pitchFamily="34" charset="0"/>
              <a:buChar char="•"/>
              <a:defRPr sz="2400" kern="1200">
                <a:solidFill>
                  <a:schemeClr val="tx1"/>
                </a:solidFill>
                <a:latin typeface="Myriad Web Pro" pitchFamily="34" charset="0"/>
                <a:ea typeface="+mn-ea"/>
                <a:cs typeface="+mn-cs"/>
              </a:defRPr>
            </a:lvl3pPr>
            <a:lvl4pPr marL="457200" indent="-457200" algn="l" defTabSz="914400" rtl="0" eaLnBrk="1" latinLnBrk="0" hangingPunct="1">
              <a:spcBef>
                <a:spcPts val="600"/>
              </a:spcBef>
              <a:buClr>
                <a:schemeClr val="tx2">
                  <a:lumMod val="50000"/>
                </a:schemeClr>
              </a:buClr>
              <a:buSzPct val="75000"/>
              <a:buFont typeface="Arial" pitchFamily="34" charset="0"/>
              <a:buChar char="•"/>
              <a:defRPr sz="2000" kern="1200">
                <a:solidFill>
                  <a:schemeClr val="tx1"/>
                </a:solidFill>
                <a:latin typeface="Myriad Web Pro" pitchFamily="34" charset="0"/>
                <a:ea typeface="+mn-ea"/>
                <a:cs typeface="+mn-cs"/>
              </a:defRPr>
            </a:lvl4pPr>
            <a:lvl5pPr marL="457200" indent="-457200" algn="l" defTabSz="914400" rtl="0" eaLnBrk="1" latinLnBrk="0" hangingPunct="1">
              <a:spcBef>
                <a:spcPts val="600"/>
              </a:spcBef>
              <a:buClr>
                <a:schemeClr val="tx2">
                  <a:lumMod val="50000"/>
                </a:schemeClr>
              </a:buClr>
              <a:buSzPct val="75000"/>
              <a:buFont typeface="Arial" pitchFamily="34" charset="0"/>
              <a:buChar char="•"/>
              <a:defRPr sz="2000" kern="1200">
                <a:solidFill>
                  <a:schemeClr val="tx1"/>
                </a:solidFill>
                <a:latin typeface="Myriad Web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IN" sz="2400" dirty="0">
                <a:latin typeface="Times New Roman" pitchFamily="18" charset="0"/>
                <a:cs typeface="Times New Roman" pitchFamily="18" charset="0"/>
              </a:rPr>
              <a:t>Spring provides around 20 modules such as,</a:t>
            </a:r>
          </a:p>
          <a:p>
            <a:pPr lvl="1">
              <a:buFont typeface="Wingdings" pitchFamily="2" charset="2"/>
              <a:buChar char="v"/>
            </a:pPr>
            <a:r>
              <a:rPr lang="en-IN" sz="1600" dirty="0">
                <a:latin typeface="Times New Roman" pitchFamily="18" charset="0"/>
                <a:cs typeface="Times New Roman" pitchFamily="18" charset="0"/>
              </a:rPr>
              <a:t>Core</a:t>
            </a:r>
          </a:p>
          <a:p>
            <a:pPr lvl="1">
              <a:buFont typeface="Wingdings" pitchFamily="2" charset="2"/>
              <a:buChar char="v"/>
            </a:pPr>
            <a:r>
              <a:rPr lang="en-IN" sz="1600" dirty="0">
                <a:latin typeface="Times New Roman" pitchFamily="18" charset="0"/>
                <a:cs typeface="Times New Roman" pitchFamily="18" charset="0"/>
              </a:rPr>
              <a:t>Context</a:t>
            </a:r>
          </a:p>
          <a:p>
            <a:pPr lvl="1">
              <a:buFont typeface="Wingdings" pitchFamily="2" charset="2"/>
              <a:buChar char="v"/>
            </a:pPr>
            <a:r>
              <a:rPr lang="en-IN" sz="1600" dirty="0">
                <a:latin typeface="Times New Roman" pitchFamily="18" charset="0"/>
                <a:cs typeface="Times New Roman" pitchFamily="18" charset="0"/>
              </a:rPr>
              <a:t>AOP</a:t>
            </a:r>
          </a:p>
          <a:p>
            <a:pPr lvl="1">
              <a:buFont typeface="Wingdings" pitchFamily="2" charset="2"/>
              <a:buChar char="v"/>
            </a:pPr>
            <a:r>
              <a:rPr lang="en-IN" sz="1600" dirty="0">
                <a:latin typeface="Times New Roman" pitchFamily="18" charset="0"/>
                <a:cs typeface="Times New Roman" pitchFamily="18" charset="0"/>
              </a:rPr>
              <a:t>DAO</a:t>
            </a:r>
          </a:p>
          <a:p>
            <a:pPr lvl="1">
              <a:buFont typeface="Wingdings" pitchFamily="2" charset="2"/>
              <a:buChar char="v"/>
            </a:pPr>
            <a:r>
              <a:rPr lang="en-IN" sz="1600" dirty="0">
                <a:latin typeface="Times New Roman" pitchFamily="18" charset="0"/>
                <a:cs typeface="Times New Roman" pitchFamily="18" charset="0"/>
              </a:rPr>
              <a:t>ORM</a:t>
            </a:r>
          </a:p>
          <a:p>
            <a:pPr lvl="1">
              <a:buFont typeface="Wingdings" pitchFamily="2" charset="2"/>
              <a:buChar char="v"/>
            </a:pPr>
            <a:r>
              <a:rPr lang="en-IN" sz="1600" dirty="0">
                <a:latin typeface="Times New Roman" pitchFamily="18" charset="0"/>
                <a:cs typeface="Times New Roman" pitchFamily="18" charset="0"/>
              </a:rPr>
              <a:t>Web MVC </a:t>
            </a:r>
          </a:p>
        </p:txBody>
      </p:sp>
    </p:spTree>
    <p:extLst>
      <p:ext uri="{BB962C8B-B14F-4D97-AF65-F5344CB8AC3E}">
        <p14:creationId xmlns:p14="http://schemas.microsoft.com/office/powerpoint/2010/main" val="272064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124206"/>
          </a:xfrm>
        </p:spPr>
        <p:txBody>
          <a:bodyPr/>
          <a:lstStyle/>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Install JDK 1.8</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Install Apache Common Logging API</a:t>
            </a:r>
          </a:p>
          <a:p>
            <a:pPr marL="0" lvl="4" indent="0">
              <a:buNone/>
            </a:pPr>
            <a:r>
              <a:rPr lang="en-IN" sz="2800" dirty="0">
                <a:latin typeface="Times New Roman" pitchFamily="18" charset="0"/>
                <a:cs typeface="Times New Roman" pitchFamily="18" charset="0"/>
              </a:rPr>
              <a:t>          Download and install from   </a:t>
            </a:r>
          </a:p>
          <a:p>
            <a:pPr marL="0" lvl="4" indent="0">
              <a:buNone/>
            </a:pPr>
            <a:r>
              <a:rPr lang="en-IN" sz="2800" dirty="0">
                <a:latin typeface="Times New Roman" pitchFamily="18" charset="0"/>
                <a:cs typeface="Times New Roman" pitchFamily="18" charset="0"/>
              </a:rPr>
              <a:t>                          http://commons.apache.org/logging/</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Step up Eclipse IDE for J2EE</a:t>
            </a:r>
          </a:p>
          <a:p>
            <a:pPr>
              <a:buClr>
                <a:schemeClr val="tx2">
                  <a:lumMod val="50000"/>
                </a:schemeClr>
              </a:buClr>
              <a:buSzPct val="75000"/>
              <a:buFont typeface="Wingdings" pitchFamily="2" charset="2"/>
              <a:buChar char="v"/>
            </a:pPr>
            <a:r>
              <a:rPr lang="en-IN" sz="2800" dirty="0">
                <a:latin typeface="Times New Roman" pitchFamily="18" charset="0"/>
                <a:cs typeface="Times New Roman" pitchFamily="18" charset="0"/>
              </a:rPr>
              <a:t>Setup Spring Framework libraries</a:t>
            </a:r>
          </a:p>
          <a:p>
            <a:pPr marL="0" lvl="1" indent="0">
              <a:buClr>
                <a:schemeClr val="tx2">
                  <a:lumMod val="50000"/>
                </a:schemeClr>
              </a:buClr>
              <a:buSzPct val="75000"/>
              <a:buNone/>
            </a:pPr>
            <a:r>
              <a:rPr lang="en-IN" sz="2800" dirty="0">
                <a:latin typeface="Times New Roman" pitchFamily="18" charset="0"/>
                <a:cs typeface="Times New Roman" pitchFamily="18" charset="0"/>
              </a:rPr>
              <a:t>        Download Spring 5.X.Xjars from  </a:t>
            </a:r>
          </a:p>
          <a:p>
            <a:pPr marL="0" lvl="1" indent="0">
              <a:buClr>
                <a:schemeClr val="tx2">
                  <a:lumMod val="50000"/>
                </a:schemeClr>
              </a:buClr>
              <a:buSzPct val="75000"/>
              <a:buNone/>
            </a:pPr>
            <a:r>
              <a:rPr lang="en-IN" sz="2800" dirty="0">
                <a:latin typeface="Times New Roman" pitchFamily="18" charset="0"/>
                <a:cs typeface="Times New Roman" pitchFamily="18" charset="0"/>
              </a:rPr>
              <a:t>                      www.springsource.org/download.</a:t>
            </a:r>
          </a:p>
        </p:txBody>
      </p:sp>
      <p:sp>
        <p:nvSpPr>
          <p:cNvPr id="2" name="Title 1"/>
          <p:cNvSpPr>
            <a:spLocks noGrp="1"/>
          </p:cNvSpPr>
          <p:nvPr>
            <p:ph type="title"/>
          </p:nvPr>
        </p:nvSpPr>
        <p:spPr/>
        <p:txBody>
          <a:bodyPr/>
          <a:lstStyle/>
          <a:p>
            <a:r>
              <a:rPr lang="en-IN"/>
              <a:t>Setting up Spring</a:t>
            </a:r>
            <a:endParaRPr lang="en-IN" dirty="0"/>
          </a:p>
        </p:txBody>
      </p:sp>
    </p:spTree>
    <p:extLst>
      <p:ext uri="{BB962C8B-B14F-4D97-AF65-F5344CB8AC3E}">
        <p14:creationId xmlns:p14="http://schemas.microsoft.com/office/powerpoint/2010/main" val="367298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739485"/>
          </a:xfrm>
        </p:spPr>
        <p:txBody>
          <a:bodyPr/>
          <a:lstStyle/>
          <a:p>
            <a:pPr>
              <a:buClr>
                <a:schemeClr val="tx2">
                  <a:lumMod val="50000"/>
                </a:schemeClr>
              </a:buClr>
              <a:buSzPct val="75000"/>
              <a:buFont typeface="Wingdings" pitchFamily="2" charset="2"/>
              <a:buChar char="v"/>
            </a:pPr>
            <a:r>
              <a:rPr lang="en-IN" sz="2800" dirty="0">
                <a:latin typeface="Arial" pitchFamily="34" charset="0"/>
                <a:cs typeface="Arial" pitchFamily="34" charset="0"/>
              </a:rPr>
              <a:t>The Spring container is at the core of the Spring framework</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The container will create the objects, wire them together, configure them, and manage their complete lifecycle from creation to destruction.</a:t>
            </a:r>
          </a:p>
          <a:p>
            <a:pPr>
              <a:buClr>
                <a:schemeClr val="tx2">
                  <a:lumMod val="50000"/>
                </a:schemeClr>
              </a:buClr>
              <a:buSzPct val="75000"/>
              <a:buFont typeface="Wingdings" pitchFamily="2" charset="2"/>
              <a:buChar char="v"/>
            </a:pPr>
            <a:r>
              <a:rPr lang="en-IN" sz="2800" dirty="0">
                <a:latin typeface="Arial" pitchFamily="34" charset="0"/>
                <a:cs typeface="Arial" pitchFamily="34" charset="0"/>
              </a:rPr>
              <a:t>The Spring container uses dependency injection (DI) technique to manage the components that make up an application.</a:t>
            </a:r>
          </a:p>
        </p:txBody>
      </p:sp>
      <p:sp>
        <p:nvSpPr>
          <p:cNvPr id="2" name="Title 1"/>
          <p:cNvSpPr>
            <a:spLocks noGrp="1"/>
          </p:cNvSpPr>
          <p:nvPr>
            <p:ph type="title"/>
          </p:nvPr>
        </p:nvSpPr>
        <p:spPr/>
        <p:txBody>
          <a:bodyPr/>
          <a:lstStyle/>
          <a:p>
            <a:r>
              <a:rPr lang="en-IN" dirty="0"/>
              <a:t>Spring IoC Containers</a:t>
            </a:r>
          </a:p>
        </p:txBody>
      </p:sp>
    </p:spTree>
    <p:extLst>
      <p:ext uri="{BB962C8B-B14F-4D97-AF65-F5344CB8AC3E}">
        <p14:creationId xmlns:p14="http://schemas.microsoft.com/office/powerpoint/2010/main" val="236427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2614" y="1676400"/>
            <a:ext cx="3678772" cy="2692400"/>
          </a:xfrm>
        </p:spPr>
      </p:pic>
      <p:sp>
        <p:nvSpPr>
          <p:cNvPr id="2" name="Title 1"/>
          <p:cNvSpPr>
            <a:spLocks noGrp="1"/>
          </p:cNvSpPr>
          <p:nvPr>
            <p:ph type="title"/>
          </p:nvPr>
        </p:nvSpPr>
        <p:spPr/>
        <p:txBody>
          <a:bodyPr/>
          <a:lstStyle/>
          <a:p>
            <a:r>
              <a:rPr lang="en-IN" dirty="0"/>
              <a:t>Spring IoC Containers</a:t>
            </a:r>
          </a:p>
        </p:txBody>
      </p:sp>
    </p:spTree>
    <p:extLst>
      <p:ext uri="{BB962C8B-B14F-4D97-AF65-F5344CB8AC3E}">
        <p14:creationId xmlns:p14="http://schemas.microsoft.com/office/powerpoint/2010/main" val="2475332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d0fbf3da651ee6c3ada993f271c2878949ce14"/>
</p:tagLst>
</file>

<file path=ppt/theme/theme1.xml><?xml version="1.0" encoding="utf-8"?>
<a:theme xmlns:a="http://schemas.openxmlformats.org/drawingml/2006/main" name="MG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MX Slide Master - 30Jan14</Template>
  <TotalTime>3174</TotalTime>
  <Words>1969</Words>
  <Application>Microsoft Office PowerPoint</Application>
  <PresentationFormat>On-screen Show (4:3)</PresentationFormat>
  <Paragraphs>241</Paragraphs>
  <Slides>42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inter-regular</vt:lpstr>
      <vt:lpstr>Myriad Web Pro</vt:lpstr>
      <vt:lpstr>Times New Roman</vt:lpstr>
      <vt:lpstr>Verdana</vt:lpstr>
      <vt:lpstr>Wingdings</vt:lpstr>
      <vt:lpstr>MG Theme</vt:lpstr>
      <vt:lpstr> Core Spring Framework  </vt:lpstr>
      <vt:lpstr>Agenda</vt:lpstr>
      <vt:lpstr>Why another framework?</vt:lpstr>
      <vt:lpstr>What is Spring?</vt:lpstr>
      <vt:lpstr>Spring – Features</vt:lpstr>
      <vt:lpstr>Modules in Spring </vt:lpstr>
      <vt:lpstr>Setting up Spring</vt:lpstr>
      <vt:lpstr>Spring IoC Containers</vt:lpstr>
      <vt:lpstr>Spring IoC Containers</vt:lpstr>
      <vt:lpstr>Spring Configuration metadata</vt:lpstr>
      <vt:lpstr>Types of Containers</vt:lpstr>
      <vt:lpstr>Types of Containers</vt:lpstr>
      <vt:lpstr>An example using  BeanFactory container</vt:lpstr>
      <vt:lpstr>An example  using ApplicationContext </vt:lpstr>
      <vt:lpstr>Spring Bean Definition</vt:lpstr>
      <vt:lpstr>Spring Bean Definition</vt:lpstr>
      <vt:lpstr>attributes of a &lt;bean&gt;</vt:lpstr>
      <vt:lpstr>Spring Bean Scope</vt:lpstr>
      <vt:lpstr>Bean Scopes</vt:lpstr>
      <vt:lpstr>Setting Scope for a bean</vt:lpstr>
      <vt:lpstr>An example  setting scop</vt:lpstr>
      <vt:lpstr>Spring Bean Life Cycle</vt:lpstr>
      <vt:lpstr>Demostrating Bean life cycle</vt:lpstr>
      <vt:lpstr>Spring DI (Dependency Injection)</vt:lpstr>
      <vt:lpstr>Types of Dependency Injection</vt:lpstr>
      <vt:lpstr>An example  Demonstrating DI</vt:lpstr>
      <vt:lpstr>DI for Collections</vt:lpstr>
      <vt:lpstr>Spring Beans auto-wiring</vt:lpstr>
      <vt:lpstr>An example  using autowiring</vt:lpstr>
      <vt:lpstr>Limitations of Auto-wiring mode</vt:lpstr>
      <vt:lpstr>Spring Annotation Based Configuration</vt:lpstr>
      <vt:lpstr>Spring Annotation Based Configuration</vt:lpstr>
      <vt:lpstr>Enabling annotation</vt:lpstr>
      <vt:lpstr>Stereotype annotations</vt:lpstr>
      <vt:lpstr>An example  for  stereotype annotations</vt:lpstr>
      <vt:lpstr>Some important annotations</vt:lpstr>
      <vt:lpstr>An example  for  auto wiring properties  using @Autowired annotation</vt:lpstr>
      <vt:lpstr>Spring Java based configuration</vt:lpstr>
      <vt:lpstr>Accessing database</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 Bhaskar</dc:creator>
  <cp:lastModifiedBy>Mandar</cp:lastModifiedBy>
  <cp:revision>469</cp:revision>
  <dcterms:created xsi:type="dcterms:W3CDTF">2012-10-05T11:18:05Z</dcterms:created>
  <dcterms:modified xsi:type="dcterms:W3CDTF">2022-06-19T17:36:20Z</dcterms:modified>
</cp:coreProperties>
</file>