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568" r:id="rId2"/>
    <p:sldId id="706" r:id="rId3"/>
    <p:sldId id="569" r:id="rId4"/>
    <p:sldId id="570" r:id="rId5"/>
    <p:sldId id="571" r:id="rId6"/>
    <p:sldId id="572" r:id="rId7"/>
    <p:sldId id="631" r:id="rId8"/>
    <p:sldId id="632" r:id="rId9"/>
    <p:sldId id="573" r:id="rId10"/>
    <p:sldId id="588" r:id="rId11"/>
    <p:sldId id="621" r:id="rId12"/>
    <p:sldId id="622" r:id="rId13"/>
    <p:sldId id="647" r:id="rId14"/>
    <p:sldId id="584" r:id="rId15"/>
    <p:sldId id="700" r:id="rId16"/>
    <p:sldId id="701" r:id="rId17"/>
    <p:sldId id="577" r:id="rId18"/>
    <p:sldId id="593" r:id="rId19"/>
    <p:sldId id="589" r:id="rId20"/>
    <p:sldId id="590" r:id="rId21"/>
    <p:sldId id="591" r:id="rId22"/>
    <p:sldId id="578" r:id="rId23"/>
    <p:sldId id="592" r:id="rId24"/>
    <p:sldId id="594" r:id="rId25"/>
    <p:sldId id="595" r:id="rId26"/>
    <p:sldId id="579" r:id="rId27"/>
    <p:sldId id="580" r:id="rId28"/>
    <p:sldId id="702" r:id="rId29"/>
    <p:sldId id="603" r:id="rId30"/>
    <p:sldId id="602" r:id="rId31"/>
    <p:sldId id="604" r:id="rId32"/>
    <p:sldId id="605" r:id="rId33"/>
    <p:sldId id="598" r:id="rId34"/>
    <p:sldId id="600" r:id="rId35"/>
    <p:sldId id="607" r:id="rId36"/>
    <p:sldId id="699" r:id="rId37"/>
    <p:sldId id="667" r:id="rId38"/>
    <p:sldId id="668" r:id="rId39"/>
    <p:sldId id="680" r:id="rId40"/>
    <p:sldId id="681" r:id="rId41"/>
    <p:sldId id="669" r:id="rId42"/>
    <p:sldId id="673" r:id="rId43"/>
    <p:sldId id="674" r:id="rId44"/>
    <p:sldId id="654" r:id="rId45"/>
    <p:sldId id="703" r:id="rId46"/>
    <p:sldId id="704" r:id="rId47"/>
    <p:sldId id="655" r:id="rId48"/>
    <p:sldId id="656" r:id="rId49"/>
    <p:sldId id="705" r:id="rId50"/>
    <p:sldId id="499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0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0586" autoAdjust="0"/>
  </p:normalViewPr>
  <p:slideViewPr>
    <p:cSldViewPr>
      <p:cViewPr varScale="1">
        <p:scale>
          <a:sx n="62" d="100"/>
          <a:sy n="62" d="100"/>
        </p:scale>
        <p:origin x="9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07EF9-30CF-4AAE-9D17-255FBED9613B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CCC4F-146D-459C-911E-E0CC49939F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1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Anonymous1.java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Anonymous1.java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Anonymous1.java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Anonymous1.java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Anonymous1.java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Anonymous1.java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Anonymous1.java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Anonymous1.java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Anonymous1.java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Anonymous1.java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Anonymous1.java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Anonymous1.java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Anonymous1.java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Anonymous1.java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Anonymous1.java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Demonsrtate</a:t>
            </a:r>
            <a:r>
              <a:rPr lang="en-US" dirty="0"/>
              <a:t> the above mentioned end point and test them from POSTMAN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Anonymous1.java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60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Anonymous1.java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52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layer will be between Database layer and controller layer to have layered architecture. Add service layer in your project and demonstrate DI, </a:t>
            </a:r>
            <a:r>
              <a:rPr lang="en-US" dirty="0" err="1"/>
              <a:t>Autowiring</a:t>
            </a:r>
            <a:r>
              <a:rPr lang="en-US" dirty="0"/>
              <a:t>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 err="1">
                <a:effectLst/>
                <a:latin typeface="ui-monospace"/>
              </a:rPr>
              <a:t>spring.jpa.hibernate.naming</a:t>
            </a:r>
            <a:r>
              <a:rPr lang="en-IN" b="0" i="0" dirty="0">
                <a:effectLst/>
                <a:latin typeface="ui-monospace"/>
              </a:rPr>
              <a:t>-strategy</a:t>
            </a:r>
            <a:r>
              <a:rPr lang="en-IN" b="0" i="0" dirty="0">
                <a:solidFill>
                  <a:srgbClr val="24292F"/>
                </a:solidFill>
                <a:effectLst/>
                <a:latin typeface="ui-monospace"/>
              </a:rPr>
              <a:t> = </a:t>
            </a:r>
            <a:r>
              <a:rPr lang="en-IN" b="0" i="0" dirty="0" err="1">
                <a:effectLst/>
                <a:latin typeface="ui-monospace"/>
              </a:rPr>
              <a:t>org.hibernate.cfg.ImprovedNamingStrategy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919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Anonymous1.java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Anonymous1.java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Anonymous1.java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Anonymous1.java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Anonymous1.java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2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Anonymous1.java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73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Anonymous1.java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CCC4F-146D-459C-911E-E0CC49939F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8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jpe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UA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59024"/>
            <a:ext cx="7315200" cy="685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03120"/>
            <a:ext cx="7315200" cy="2286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5857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0" y="91440"/>
            <a:ext cx="9144000" cy="731520"/>
          </a:xfrm>
          <a:prstGeom prst="rect">
            <a:avLst/>
          </a:prstGeom>
        </p:spPr>
        <p:txBody>
          <a:bodyPr wrap="none" lIns="274320" rIns="274320" anchor="ctr" anchorCtr="0">
            <a:normAutofit/>
          </a:bodyPr>
          <a:lstStyle>
            <a:lvl1pPr>
              <a:defRPr lang="en-US" sz="4000" b="1" i="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l"/>
            <a:r>
              <a:rPr lang="en-US" dirty="0"/>
              <a:t>Click to edit </a:t>
            </a:r>
            <a:r>
              <a:rPr lang="en-US" dirty="0" err="1"/>
              <a:t>AMaster</a:t>
            </a:r>
            <a:r>
              <a:rPr lang="en-US" dirty="0"/>
              <a:t>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72400" y="6525344"/>
            <a:ext cx="936104" cy="31402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CBE0357F-229F-4BD9-AE90-5490DF2A6E29}" type="slidenum">
              <a:rPr lang="en-US" sz="1400" smtClean="0">
                <a:solidFill>
                  <a:schemeClr val="accent3">
                    <a:lumMod val="50000"/>
                  </a:schemeClr>
                </a:solidFill>
                <a:latin typeface="Myriad Web Pro" panose="020B0503030403020204" pitchFamily="34" charset="0"/>
              </a:rPr>
              <a:pPr algn="r"/>
              <a:t>‹#›</a:t>
            </a:fld>
            <a:endParaRPr lang="en-US" sz="1400" dirty="0">
              <a:solidFill>
                <a:schemeClr val="accent3">
                  <a:lumMod val="50000"/>
                </a:schemeClr>
              </a:solidFill>
              <a:latin typeface="Myriad Web Pro" panose="020B0503030403020204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457200" y="1188720"/>
            <a:ext cx="8229600" cy="50292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6576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v"/>
              <a:defRPr lang="en-US" sz="2400" b="1" kern="12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3152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Ø"/>
              <a:defRPr lang="en-US" sz="2000" kern="12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09728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ü"/>
              <a:defRPr lang="en-US" sz="2000" kern="1200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5251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UA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1371600"/>
            <a:ext cx="7315200" cy="274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Valediction</a:t>
            </a:r>
          </a:p>
        </p:txBody>
      </p:sp>
    </p:spTree>
    <p:extLst>
      <p:ext uri="{BB962C8B-B14F-4D97-AF65-F5344CB8AC3E}">
        <p14:creationId xmlns:p14="http://schemas.microsoft.com/office/powerpoint/2010/main" val="1618776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UA SALT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1371600"/>
            <a:ext cx="7315200" cy="274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Valediction</a:t>
            </a: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457200" y="6400800"/>
            <a:ext cx="8229600" cy="457200"/>
          </a:xfrm>
          <a:prstGeom prst="rect">
            <a:avLst/>
          </a:prstGeom>
        </p:spPr>
        <p:txBody>
          <a:bodyPr anchor="ctr" anchorCtr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0" dirty="0">
                <a:solidFill>
                  <a:schemeClr val="tx2">
                    <a:lumMod val="50000"/>
                  </a:schemeClr>
                </a:solidFill>
              </a:rPr>
              <a:t>Created in partnership with the School of Applied Learning in Testing</a:t>
            </a:r>
            <a:r>
              <a:rPr lang="en-US" sz="1200" b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818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X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1371600"/>
            <a:ext cx="7315200" cy="274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Valediction</a:t>
            </a:r>
          </a:p>
        </p:txBody>
      </p:sp>
    </p:spTree>
    <p:extLst>
      <p:ext uri="{BB962C8B-B14F-4D97-AF65-F5344CB8AC3E}">
        <p14:creationId xmlns:p14="http://schemas.microsoft.com/office/powerpoint/2010/main" val="178777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X SALT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1371600"/>
            <a:ext cx="7315200" cy="2743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Valediction</a:t>
            </a:r>
          </a:p>
        </p:txBody>
      </p:sp>
      <p:sp>
        <p:nvSpPr>
          <p:cNvPr id="6" name="Subtitle 2"/>
          <p:cNvSpPr txBox="1">
            <a:spLocks/>
          </p:cNvSpPr>
          <p:nvPr userDrawn="1"/>
        </p:nvSpPr>
        <p:spPr>
          <a:xfrm>
            <a:off x="457200" y="6400800"/>
            <a:ext cx="8229600" cy="457200"/>
          </a:xfrm>
          <a:prstGeom prst="rect">
            <a:avLst/>
          </a:prstGeom>
        </p:spPr>
        <p:txBody>
          <a:bodyPr anchor="ctr" anchorCtr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0" dirty="0">
                <a:solidFill>
                  <a:schemeClr val="tx2">
                    <a:lumMod val="50000"/>
                  </a:schemeClr>
                </a:solidFill>
              </a:rPr>
              <a:t>Created in partnership with the School of Applied Learning in Testing</a:t>
            </a:r>
            <a:r>
              <a:rPr lang="en-US" sz="1200" b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203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9CE611-81BB-4F68-9DCE-7122D6BF5A21}" type="datetimeFigureOut">
              <a:rPr lang="en-IN" smtClean="0"/>
              <a:pPr/>
              <a:t>19-06-2022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20EB92-6F84-4A9E-9A59-D2D5AB21217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90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348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0"/>
            <a:ext cx="9144000" cy="76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6556384"/>
            <a:ext cx="1524000" cy="21907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7132320" y="6529088"/>
            <a:ext cx="2011680" cy="276999"/>
          </a:xfrm>
          <a:prstGeom prst="rect">
            <a:avLst/>
          </a:prstGeom>
          <a:noFill/>
        </p:spPr>
        <p:txBody>
          <a:bodyPr wrap="square" lIns="0" rIns="274320" rtlCol="0" anchor="ctr" anchorCtr="0">
            <a:spAutoFit/>
          </a:bodyPr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1"/>
          <a:stretch/>
        </p:blipFill>
        <p:spPr>
          <a:xfrm>
            <a:off x="0" y="640080"/>
            <a:ext cx="91440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42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28800"/>
            <a:ext cx="8229600" cy="1463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24071"/>
                </a:solidFill>
                <a:latin typeface="Myriad Web Pro" pitchFamily="34" charset="0"/>
              </a:defRPr>
            </a:lvl1pPr>
          </a:lstStyle>
          <a:p>
            <a:r>
              <a:rPr lang="en-US" dirty="0"/>
              <a:t>Click to add valediction</a:t>
            </a:r>
          </a:p>
        </p:txBody>
      </p:sp>
    </p:spTree>
    <p:extLst>
      <p:ext uri="{BB962C8B-B14F-4D97-AF65-F5344CB8AC3E}">
        <p14:creationId xmlns:p14="http://schemas.microsoft.com/office/powerpoint/2010/main" val="2361057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95" y="5312049"/>
            <a:ext cx="3214211" cy="46958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788920" y="5897880"/>
            <a:ext cx="3566160" cy="274320"/>
          </a:xfrm>
          <a:prstGeom prst="rect">
            <a:avLst/>
          </a:prstGeom>
          <a:noFill/>
        </p:spPr>
        <p:txBody>
          <a:bodyPr wrap="none" lIns="0" rIns="0" rtlCol="0" anchor="ctr" anchorCtr="0">
            <a:spAutoFit/>
          </a:bodyPr>
          <a:lstStyle/>
          <a:p>
            <a:r>
              <a:rPr lang="en-US" sz="2000" b="0" dirty="0">
                <a:latin typeface="Myriad Web Pro" pitchFamily="34" charset="0"/>
              </a:rPr>
              <a:t>Building Learning Organizations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200400" y="6202680"/>
            <a:ext cx="2743200" cy="274320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Myriad Web Pro" pitchFamily="34" charset="0"/>
              </a:rPr>
              <a:t>www.mentor-global.com</a:t>
            </a:r>
          </a:p>
        </p:txBody>
      </p:sp>
    </p:spTree>
    <p:extLst>
      <p:ext uri="{BB962C8B-B14F-4D97-AF65-F5344CB8AC3E}">
        <p14:creationId xmlns:p14="http://schemas.microsoft.com/office/powerpoint/2010/main" val="169622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X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59024"/>
            <a:ext cx="73152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03120"/>
            <a:ext cx="7315200" cy="2286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4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UA Testi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68880"/>
            <a:ext cx="4114800" cy="73152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4720"/>
            <a:ext cx="8229600" cy="1828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"/>
            <a:ext cx="4572000" cy="36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3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UA SALT Testi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68880"/>
            <a:ext cx="4114800" cy="73152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4720"/>
            <a:ext cx="8229600" cy="1828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"/>
            <a:ext cx="4572000" cy="36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1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X Testi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68880"/>
            <a:ext cx="4114800" cy="73152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4720"/>
            <a:ext cx="8229600" cy="1828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"/>
            <a:ext cx="4572000" cy="36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9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X SALT Testi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68880"/>
            <a:ext cx="4114800" cy="73152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i="0" u="none" kern="1200" dirty="0">
                <a:solidFill>
                  <a:srgbClr val="D43A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4720"/>
            <a:ext cx="8229600" cy="1828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4800" b="1" i="0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457200" y="6400800"/>
            <a:ext cx="8229600" cy="457200"/>
          </a:xfrm>
          <a:prstGeom prst="rect">
            <a:avLst/>
          </a:prstGeom>
        </p:spPr>
        <p:txBody>
          <a:bodyPr anchor="ctr" anchorCtr="1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0" dirty="0">
                <a:solidFill>
                  <a:schemeClr val="tx2">
                    <a:lumMod val="50000"/>
                  </a:schemeClr>
                </a:solidFill>
              </a:rPr>
              <a:t>Created in partnership with the School of Applied Learning in Testing</a:t>
            </a:r>
            <a:r>
              <a:rPr lang="en-US" sz="1200" b="0" baseline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1200" b="0" i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"/>
            <a:ext cx="4572000" cy="36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0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0" y="91440"/>
            <a:ext cx="9144000" cy="731520"/>
          </a:xfrm>
          <a:prstGeom prst="rect">
            <a:avLst/>
          </a:prstGeom>
        </p:spPr>
        <p:txBody>
          <a:bodyPr wrap="none" lIns="274320" rIns="274320" anchor="ctr" anchorCtr="0">
            <a:normAutofit/>
          </a:bodyPr>
          <a:lstStyle>
            <a:lvl1pPr algn="l">
              <a:defRPr sz="4000" b="1" i="0" u="none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err="1"/>
              <a:t>CMaster</a:t>
            </a:r>
            <a:r>
              <a:rPr lang="en-US" dirty="0"/>
              <a:t>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548640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sz="2800" b="1" i="0">
                <a:solidFill>
                  <a:schemeClr val="tx2">
                    <a:lumMod val="50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1737360"/>
            <a:ext cx="8229600" cy="448056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65760" indent="-36576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v"/>
              <a:defRPr sz="24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31520" indent="-36576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Ø"/>
              <a:defRPr sz="20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097280" indent="-36576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ü"/>
              <a:defRPr sz="2000"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172400" y="6525344"/>
            <a:ext cx="936104" cy="31402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CBE0357F-229F-4BD9-AE90-5490DF2A6E29}" type="slidenum">
              <a:rPr lang="en-US" sz="1400" smtClean="0">
                <a:solidFill>
                  <a:schemeClr val="tx2">
                    <a:lumMod val="50000"/>
                  </a:schemeClr>
                </a:solidFill>
                <a:latin typeface="Myriad Web Pro" panose="020B0503030403020204" pitchFamily="34" charset="0"/>
              </a:rPr>
              <a:pPr algn="r"/>
              <a:t>‹#›</a:t>
            </a:fld>
            <a:endParaRPr lang="en-US" sz="1400" dirty="0">
              <a:solidFill>
                <a:schemeClr val="tx2">
                  <a:lumMod val="50000"/>
                </a:schemeClr>
              </a:solidFill>
              <a:latin typeface="Myriad Web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7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0" y="91440"/>
            <a:ext cx="9144000" cy="731520"/>
          </a:xfrm>
          <a:prstGeom prst="rect">
            <a:avLst/>
          </a:prstGeom>
        </p:spPr>
        <p:txBody>
          <a:bodyPr wrap="none" lIns="274320" rIns="274320" anchor="ctr" anchorCtr="0">
            <a:normAutofit/>
          </a:bodyPr>
          <a:lstStyle>
            <a:lvl1pPr algn="l">
              <a:defRPr sz="4000" b="1" i="0" u="none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err="1"/>
              <a:t>CMaster</a:t>
            </a:r>
            <a:r>
              <a:rPr lang="en-US" dirty="0"/>
              <a:t>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1188720"/>
            <a:ext cx="8229600" cy="50292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6576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v"/>
              <a:defRPr lang="en-US" sz="2400" kern="1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3152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Ø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09728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ü"/>
              <a:defRPr lang="en-US" sz="2000" kern="1200" dirty="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172400" y="6531592"/>
            <a:ext cx="936104" cy="3077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CBE0357F-229F-4BD9-AE90-5490DF2A6E29}" type="slidenum">
              <a:rPr lang="en-US" sz="1400" smtClean="0">
                <a:solidFill>
                  <a:schemeClr val="tx2">
                    <a:lumMod val="50000"/>
                  </a:schemeClr>
                </a:solidFill>
                <a:latin typeface="Myriad Web Pro" panose="020B0503030403020204" pitchFamily="34" charset="0"/>
              </a:rPr>
              <a:pPr algn="r"/>
              <a:t>‹#›</a:t>
            </a:fld>
            <a:endParaRPr lang="en-US" sz="1400" dirty="0">
              <a:solidFill>
                <a:schemeClr val="tx2">
                  <a:lumMod val="50000"/>
                </a:schemeClr>
              </a:solidFill>
              <a:latin typeface="Myriad Web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20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 noChangeAspect="1"/>
          </p:cNvSpPr>
          <p:nvPr>
            <p:ph type="title" hasCustomPrompt="1"/>
          </p:nvPr>
        </p:nvSpPr>
        <p:spPr>
          <a:xfrm>
            <a:off x="0" y="91440"/>
            <a:ext cx="9144000" cy="731520"/>
          </a:xfrm>
          <a:prstGeom prst="rect">
            <a:avLst/>
          </a:prstGeom>
        </p:spPr>
        <p:txBody>
          <a:bodyPr wrap="none" lIns="274320" rIns="274320" anchor="ctr" anchorCtr="0">
            <a:normAutofit/>
          </a:bodyPr>
          <a:lstStyle>
            <a:lvl1pPr>
              <a:defRPr lang="en-US" sz="4000" b="1" i="0" u="none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l"/>
            <a:r>
              <a:rPr lang="en-US" dirty="0"/>
              <a:t>Click to edit </a:t>
            </a:r>
            <a:r>
              <a:rPr lang="en-US" dirty="0" err="1"/>
              <a:t>QMaster</a:t>
            </a:r>
            <a:r>
              <a:rPr lang="en-US" dirty="0"/>
              <a:t> title style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172400" y="6531592"/>
            <a:ext cx="936104" cy="30777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fld id="{CBE0357F-229F-4BD9-AE90-5490DF2A6E29}" type="slidenum">
              <a:rPr lang="en-US" sz="1400" smtClean="0">
                <a:solidFill>
                  <a:schemeClr val="accent6">
                    <a:lumMod val="50000"/>
                  </a:schemeClr>
                </a:solidFill>
                <a:latin typeface="Myriad Web Pro" panose="020B0503030403020204" pitchFamily="34" charset="0"/>
              </a:rPr>
              <a:pPr algn="r"/>
              <a:t>‹#›</a:t>
            </a:fld>
            <a:endParaRPr lang="en-US" sz="1400" dirty="0">
              <a:solidFill>
                <a:schemeClr val="accent6">
                  <a:lumMod val="50000"/>
                </a:schemeClr>
              </a:solidFill>
              <a:latin typeface="Myriad Web Pro" panose="020B0503030403020204" pitchFamily="3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457200" y="1188720"/>
            <a:ext cx="8229600" cy="50292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36576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v"/>
              <a:defRPr lang="en-US" sz="2400" b="1" kern="12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73152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Ø"/>
              <a:defRPr lang="en-US" sz="2000" kern="12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097280" indent="-36576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D43A3C"/>
              </a:buClr>
              <a:buFont typeface="Wingdings" panose="05000000000000000000" pitchFamily="2" charset="2"/>
              <a:buChar char="ü"/>
              <a:defRPr lang="en-US" sz="2000" kern="1200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6093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39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getting-started-installing-spring-boo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repo.spring.io/release/org/springframework/boot/spring-boot-cli/2.1.2.RELEASE/spring-boot-cli-2.1.2.RELEASE-bin.zip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i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8/customer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tools3/sts/al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2"/>
              </a:buClr>
              <a:buSzPct val="75000"/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endParaRPr lang="en-US" sz="6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6600" b="1" dirty="0">
                <a:latin typeface="Times New Roman" pitchFamily="18" charset="0"/>
                <a:cs typeface="Times New Roman" pitchFamily="18" charset="0"/>
              </a:rPr>
              <a:t>Spring Boot Fundamentals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50793"/>
            <a:ext cx="2992793" cy="918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846054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Creating spring boot application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are multiple ways: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1. Create a simple maven project, turn it into Spring Boot application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Using online Spring Intializr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Using Spring Boot CLI with groovy scripts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Using Spring Starter Project in 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09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Spring Initializr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This is another way of creating Spring Boot application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Go to the website: </a:t>
            </a:r>
            <a:r>
              <a:rPr lang="en-US" sz="2400" dirty="0">
                <a:latin typeface="Arial" pitchFamily="34" charset="0"/>
                <a:cs typeface="Arial" pitchFamily="34" charset="0"/>
                <a:hlinkClick r:id="rId3"/>
              </a:rPr>
              <a:t>https://start.spring.io/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Fill up some required details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Your spring boot application is ready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Download as .zip file and extract local folder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In STS, import this .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pom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as maven project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Just run the program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Your application will just run </a:t>
            </a:r>
            <a:r>
              <a:rPr lang="en-US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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Just take care of the tomcat port #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352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Spring Boot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This is the command line interface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You can create spring boot application using this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This is not very popular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Just use this for demo purpose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Go to this web site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  <a:hlinkClick r:id="rId3"/>
              </a:rPr>
              <a:t>https://docs.spring.io/spring-boot/docs/current/reference/html/getting-started-installing-spring-boot.html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Download and extract the following file into local folder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  <a:hlinkClick r:id="rId4"/>
              </a:rPr>
              <a:t>spring-boot-cli-2.1.2.RELEASE-bin.zip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915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Using STS IDE </a:t>
            </a:r>
            <a:b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Spring Starter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916363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Recall bootstrapping from spring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initializr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>
                <a:latin typeface="Arial" pitchFamily="34" charset="0"/>
                <a:cs typeface="Arial" pitchFamily="34" charset="0"/>
                <a:hlinkClick r:id="rId2"/>
              </a:rPr>
              <a:t>https://start.spring.io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Select File…New…Spring Starter Project and fill the details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We will be using STS here onwards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U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9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Managing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 Enterprise applications, we depend on other libraries (.jar files)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Downloading and keeping in the classpath – difficult step, we need to manage such dependencies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For Spring Boot, we will be using MAVEN as dependency management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568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13FB-260D-5577-82F5-D3921641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IN" dirty="0"/>
              <a:t>Spring boot starters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351D9-EB5F-FB7A-60E7-EF3F4694C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  <a:r>
              <a:rPr lang="en-US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provides a number of </a:t>
            </a:r>
            <a:r>
              <a:rPr lang="en-US" sz="25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starters</a:t>
            </a:r>
            <a:r>
              <a:rPr lang="en-US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that allow us to add jars in the </a:t>
            </a:r>
            <a:r>
              <a:rPr lang="en-US" sz="25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classpath</a:t>
            </a:r>
            <a:r>
              <a:rPr lang="en-US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Boot built-in</a:t>
            </a:r>
            <a:r>
              <a:rPr lang="en-US" sz="25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starters</a:t>
            </a:r>
            <a:r>
              <a:rPr lang="en-US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make development easier and rapid.</a:t>
            </a:r>
            <a:r>
              <a:rPr lang="en-US" sz="25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Spring Boot Starters</a:t>
            </a:r>
            <a:r>
              <a:rPr lang="en-US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the </a:t>
            </a:r>
            <a:r>
              <a:rPr lang="en-US" sz="25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dependency descriptors</a:t>
            </a:r>
            <a:r>
              <a:rPr lang="en-US" sz="25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5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the starters as,</a:t>
            </a:r>
          </a:p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1D72E-E580-31D9-1270-0FDC436F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69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C9EB-46F4-12A2-8C69-8FD33B8C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676"/>
            <a:ext cx="8229600" cy="1143000"/>
          </a:xfrm>
        </p:spPr>
        <p:txBody>
          <a:bodyPr/>
          <a:lstStyle/>
          <a:p>
            <a:r>
              <a:rPr lang="en-IN" dirty="0"/>
              <a:t>Spring starters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CF714F6-AD5D-3BA2-5F14-1532A16C00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716706"/>
              </p:ext>
            </p:extLst>
          </p:nvPr>
        </p:nvGraphicFramePr>
        <p:xfrm>
          <a:off x="1055303" y="1993219"/>
          <a:ext cx="7791154" cy="1524000"/>
        </p:xfrm>
        <a:graphic>
          <a:graphicData uri="http://schemas.openxmlformats.org/drawingml/2006/table">
            <a:tbl>
              <a:tblPr/>
              <a:tblGrid>
                <a:gridCol w="3895577">
                  <a:extLst>
                    <a:ext uri="{9D8B030D-6E8A-4147-A177-3AD203B41FA5}">
                      <a16:colId xmlns:a16="http://schemas.microsoft.com/office/drawing/2014/main" val="2287402039"/>
                    </a:ext>
                  </a:extLst>
                </a:gridCol>
                <a:gridCol w="3895577">
                  <a:extLst>
                    <a:ext uri="{9D8B030D-6E8A-4147-A177-3AD203B41FA5}">
                      <a16:colId xmlns:a16="http://schemas.microsoft.com/office/drawing/2014/main" val="3522287513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spring-boot-starter-web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for building the web application, including RESTful applications using Spring MVC. It uses Tomcat as the default embedded container.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25665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1CB5C-E4D4-6180-9285-AE5E4494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16</a:t>
            </a:fld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712140-C34E-F225-21B4-B16CE3F81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820185"/>
              </p:ext>
            </p:extLst>
          </p:nvPr>
        </p:nvGraphicFramePr>
        <p:xfrm>
          <a:off x="1048046" y="3517219"/>
          <a:ext cx="7791152" cy="701040"/>
        </p:xfrm>
        <a:graphic>
          <a:graphicData uri="http://schemas.openxmlformats.org/drawingml/2006/table">
            <a:tbl>
              <a:tblPr/>
              <a:tblGrid>
                <a:gridCol w="3895576">
                  <a:extLst>
                    <a:ext uri="{9D8B030D-6E8A-4147-A177-3AD203B41FA5}">
                      <a16:colId xmlns:a16="http://schemas.microsoft.com/office/drawing/2014/main" val="4053212665"/>
                    </a:ext>
                  </a:extLst>
                </a:gridCol>
                <a:gridCol w="3895576">
                  <a:extLst>
                    <a:ext uri="{9D8B030D-6E8A-4147-A177-3AD203B41FA5}">
                      <a16:colId xmlns:a16="http://schemas.microsoft.com/office/drawing/2014/main" val="3682137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spring-boot-starter-</a:t>
                      </a:r>
                      <a:r>
                        <a:rPr lang="en-IN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jdbc</a:t>
                      </a:r>
                      <a:endParaRPr lang="en-IN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for JDBC with the Tomcat JDBC connection pool.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6639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21DD35-E2E9-B3DB-857C-4CD33432D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6273"/>
              </p:ext>
            </p:extLst>
          </p:nvPr>
        </p:nvGraphicFramePr>
        <p:xfrm>
          <a:off x="1048044" y="999377"/>
          <a:ext cx="7791152" cy="975360"/>
        </p:xfrm>
        <a:graphic>
          <a:graphicData uri="http://schemas.openxmlformats.org/drawingml/2006/table">
            <a:tbl>
              <a:tblPr/>
              <a:tblGrid>
                <a:gridCol w="3895576">
                  <a:extLst>
                    <a:ext uri="{9D8B030D-6E8A-4147-A177-3AD203B41FA5}">
                      <a16:colId xmlns:a16="http://schemas.microsoft.com/office/drawing/2014/main" val="2831668086"/>
                    </a:ext>
                  </a:extLst>
                </a:gridCol>
                <a:gridCol w="3895576">
                  <a:extLst>
                    <a:ext uri="{9D8B030D-6E8A-4147-A177-3AD203B41FA5}">
                      <a16:colId xmlns:a16="http://schemas.microsoft.com/office/drawing/2014/main" val="3939211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spring-boot-starter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for core starter, including auto-configuration support, logging, and YAML.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06576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7829EF-AF72-86FD-55AD-5D967FE52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645491"/>
              </p:ext>
            </p:extLst>
          </p:nvPr>
        </p:nvGraphicFramePr>
        <p:xfrm>
          <a:off x="1040786" y="4220754"/>
          <a:ext cx="7791152" cy="1249680"/>
        </p:xfrm>
        <a:graphic>
          <a:graphicData uri="http://schemas.openxmlformats.org/drawingml/2006/table">
            <a:tbl>
              <a:tblPr/>
              <a:tblGrid>
                <a:gridCol w="3895576">
                  <a:extLst>
                    <a:ext uri="{9D8B030D-6E8A-4147-A177-3AD203B41FA5}">
                      <a16:colId xmlns:a16="http://schemas.microsoft.com/office/drawing/2014/main" val="1079957564"/>
                    </a:ext>
                  </a:extLst>
                </a:gridCol>
                <a:gridCol w="3895576">
                  <a:extLst>
                    <a:ext uri="{9D8B030D-6E8A-4147-A177-3AD203B41FA5}">
                      <a16:colId xmlns:a16="http://schemas.microsoft.com/office/drawing/2014/main" val="20907967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spring-boot-starter-actuator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for Spring Boot's Actuator that provides production-ready features to help you monitor and manage your application.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360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094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Create a Java class with main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160020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Name: CustomerAPIApp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Add main() method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is going to bootstrap the application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3" r="40001" b="55970"/>
          <a:stretch/>
        </p:blipFill>
        <p:spPr bwMode="auto">
          <a:xfrm>
            <a:off x="533400" y="3222008"/>
            <a:ext cx="7806519" cy="2797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134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The magic of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@SpringBootApplication – the class will be treated as spring boot application</a:t>
            </a:r>
          </a:p>
          <a:p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@SpringBootApplication annotation can be used to enable those three features, that is:</a:t>
            </a:r>
          </a:p>
          <a:p>
            <a:r>
              <a:rPr lang="en-US" sz="2500" b="1" u="sng" dirty="0">
                <a:latin typeface="Times New Roman" pitchFamily="18" charset="0"/>
                <a:cs typeface="Times New Roman" pitchFamily="18" charset="0"/>
              </a:rPr>
              <a:t>@EnableAutoConfiguration: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enable Spring Boot’s auto-configuration mechanism</a:t>
            </a:r>
          </a:p>
          <a:p>
            <a:r>
              <a:rPr lang="en-US" sz="2500" b="1" u="sng" dirty="0">
                <a:latin typeface="Times New Roman" pitchFamily="18" charset="0"/>
                <a:cs typeface="Times New Roman" pitchFamily="18" charset="0"/>
              </a:rPr>
              <a:t>@ComponentScan: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enable @Component scan on the package where the application is located (see the best practices)</a:t>
            </a:r>
          </a:p>
          <a:p>
            <a:r>
              <a:rPr lang="en-US" sz="2500" b="1" u="sng" dirty="0">
                <a:latin typeface="Times New Roman" pitchFamily="18" charset="0"/>
                <a:cs typeface="Times New Roman" pitchFamily="18" charset="0"/>
              </a:rPr>
              <a:t>@Configuration: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allow to register extra beans in the context or import additional configuration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376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Run the project Java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Right click this class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Run as Java application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is just a dummy project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has nothing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Let’s add the controller class now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Look at the console:</a:t>
            </a: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F1A2-4BD4-9BD9-4665-D83C23399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295D0-A005-2214-85DE-A4A69582B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/>
              <a:t>Introduction to Spring boot</a:t>
            </a:r>
          </a:p>
          <a:p>
            <a:r>
              <a:rPr lang="en-US" dirty="0"/>
              <a:t>Developing Spring boot REST application</a:t>
            </a:r>
          </a:p>
          <a:p>
            <a:r>
              <a:rPr lang="en-US" dirty="0"/>
              <a:t>Customizing application properties</a:t>
            </a:r>
          </a:p>
          <a:p>
            <a:r>
              <a:rPr lang="en-US" dirty="0"/>
              <a:t>Writing Controllers, services</a:t>
            </a:r>
          </a:p>
          <a:p>
            <a:r>
              <a:rPr lang="en-US" dirty="0"/>
              <a:t>Integrating REST application with DB</a:t>
            </a:r>
          </a:p>
          <a:p>
            <a:r>
              <a:rPr lang="en-US" dirty="0"/>
              <a:t>Integrating REST application with ORM</a:t>
            </a:r>
          </a:p>
          <a:p>
            <a:r>
              <a:rPr lang="en-US" dirty="0"/>
              <a:t>Testing application in POSTMAN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48ACD-EF67-9FFA-C7EB-5D7F1961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069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Look at the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23" r="3499" b="10448"/>
          <a:stretch/>
        </p:blipFill>
        <p:spPr bwMode="auto">
          <a:xfrm>
            <a:off x="0" y="1676400"/>
            <a:ext cx="8915400" cy="3585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790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Changing the container’s port 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any other application listens to port number 8080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You would get a failure message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case, we need to change the port number of the tomcat container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Just add “application.properties” with the following one line to /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/main/resources folder and restart the application</a:t>
            </a:r>
          </a:p>
          <a:p>
            <a:pPr marL="457200" lvl="1" indent="0">
              <a:buNone/>
            </a:pPr>
            <a:r>
              <a:rPr lang="en-US" sz="2400" dirty="0" err="1"/>
              <a:t>server.port</a:t>
            </a:r>
            <a:r>
              <a:rPr lang="en-US" sz="2400" dirty="0"/>
              <a:t> = 8088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Now, tomcat will be started on port no. 8088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559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Starting Spring Boot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magic line - SpringApplication.run()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1. Sets up default configuration (addresses 80% use cases) – convention over configuration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Starts Spring application context (Spring Container)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- Creates a contains - runtime environment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- starts when spring application starts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 Performs class path scan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- Marking your class with annotation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- Looking at the annotation, it will be creating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component accordingly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Starts tomcat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682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Access the URL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51778"/>
            <a:ext cx="8229600" cy="2438400"/>
          </a:xfrm>
        </p:spPr>
        <p:txBody>
          <a:bodyPr/>
          <a:lstStyle/>
          <a:p>
            <a:r>
              <a:rPr lang="en-US" sz="2800" dirty="0">
                <a:latin typeface="Arial" pitchFamily="34" charset="0"/>
                <a:cs typeface="Arial" pitchFamily="34" charset="0"/>
                <a:hlinkClick r:id="rId3"/>
              </a:rPr>
              <a:t>http://localhost:8088/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It would display the error page, since there is no explicit mapping, so you would get a fall back page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1" r="54791" b="66045"/>
          <a:stretch/>
        </p:blipFill>
        <p:spPr bwMode="auto">
          <a:xfrm>
            <a:off x="1981200" y="3200400"/>
            <a:ext cx="5882185" cy="212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465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Why Spring Boot is stand-alone?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24</a:t>
            </a:fld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Did you add Tomcat container?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All you needed was to just invoke the run method on SpringApplication class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You didn’t need to download any .jar files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Running a web application is just like running a stand-alone Java program from a main method.</a:t>
            </a:r>
          </a:p>
        </p:txBody>
      </p:sp>
    </p:spTree>
    <p:extLst>
      <p:ext uri="{BB962C8B-B14F-4D97-AF65-F5344CB8AC3E}">
        <p14:creationId xmlns:p14="http://schemas.microsoft.com/office/powerpoint/2010/main" val="593025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Add a controller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25</a:t>
            </a:fld>
            <a:endParaRPr lang="en-IN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Let’s map a URL to a controller class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So, when we access the URL, let’s display some message on the browser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Let’s start with a simple example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hlinkClick r:id="rId3"/>
              </a:rPr>
              <a:t>http://localhost:8080/hi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 URL (‘hi’ is the request)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We should display “Hi to Spring Boot”</a:t>
            </a:r>
          </a:p>
        </p:txBody>
      </p:sp>
    </p:spTree>
    <p:extLst>
      <p:ext uri="{BB962C8B-B14F-4D97-AF65-F5344CB8AC3E}">
        <p14:creationId xmlns:p14="http://schemas.microsoft.com/office/powerpoint/2010/main" val="492385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Add Controller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26</a:t>
            </a:fld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0" r="41994" b="47015"/>
          <a:stretch/>
        </p:blipFill>
        <p:spPr bwMode="auto">
          <a:xfrm>
            <a:off x="3124200" y="3574648"/>
            <a:ext cx="5867400" cy="2673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37160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Controller class is a Java class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It has @RestController annotation at class level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It has @RequestMapping annotation at method level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The web layer in Spring Boot application leverages spring-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mvc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framework which is a child project of entire spring framework.</a:t>
            </a:r>
          </a:p>
        </p:txBody>
      </p:sp>
    </p:spTree>
    <p:extLst>
      <p:ext uri="{BB962C8B-B14F-4D97-AF65-F5344CB8AC3E}">
        <p14:creationId xmlns:p14="http://schemas.microsoft.com/office/powerpoint/2010/main" val="2349513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Restart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Click the Relaunch icon from STS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Open the browser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Type: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  <a:hlinkClick r:id="rId3"/>
              </a:rPr>
              <a:t>http://localhost:8080/hi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should print "</a:t>
            </a:r>
            <a:r>
              <a:rPr lang="en-US" sz="2400" dirty="0"/>
              <a:t>Hi to Spring Boot"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27</a:t>
            </a:fld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24" t="5411" r="65757" b="90298"/>
          <a:stretch/>
        </p:blipFill>
        <p:spPr bwMode="auto">
          <a:xfrm>
            <a:off x="6019800" y="1219200"/>
            <a:ext cx="152741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000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CB9C-1C90-0B81-9FE2-AAFC0F052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2657"/>
            <a:ext cx="8229600" cy="1143000"/>
          </a:xfrm>
        </p:spPr>
        <p:txBody>
          <a:bodyPr/>
          <a:lstStyle/>
          <a:p>
            <a:r>
              <a:rPr lang="en-IN" dirty="0"/>
              <a:t>Testing application Using Postman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580EC-4F71-9F91-DF18-5F0ACBBF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28</a:t>
            </a:fld>
            <a:endParaRPr lang="en-IN" dirty="0"/>
          </a:p>
        </p:txBody>
      </p:sp>
      <p:pic>
        <p:nvPicPr>
          <p:cNvPr id="4098" name="Picture 2" descr="How to Download and Install POSTMAN">
            <a:extLst>
              <a:ext uri="{FF2B5EF4-FFF2-40B4-BE49-F238E27FC236}">
                <a16:creationId xmlns:a16="http://schemas.microsoft.com/office/drawing/2014/main" id="{072BA18C-9431-8A14-B258-B67186C477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463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763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Case Study – Employee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29</a:t>
            </a:fld>
            <a:endParaRPr lang="en-I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137160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Imagine, we are going to build REST API using Spring Boot for a Chartered Accountant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The CA maintains different customers’ data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The main entities are: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Employee 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Project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Company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379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What is 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Spring – Framework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Boot – BootStrap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Bootstrap spring application from the scratch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55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How to design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designing / developing REST API, you need to think about: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need to identify the resources: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Resources Deal with NOUNS or ENTITIES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Recall: Employee, Project, Company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terms of Employees API, Employee is the resource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consumers can access these resources using different HTTP methods: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GET – for reading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POST – for creating / inserting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DELETE – for removing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PUT – for updating completely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PATCH – for updating partially</a:t>
            </a:r>
          </a:p>
          <a:p>
            <a:pPr marL="857250" lvl="1" indent="-457200"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009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Designing Customers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Resources:</a:t>
            </a:r>
          </a:p>
          <a:p>
            <a:pPr lvl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Employee</a:t>
            </a:r>
          </a:p>
          <a:p>
            <a:pPr lvl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Projects</a:t>
            </a:r>
          </a:p>
          <a:p>
            <a:pPr lvl="1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924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Designing Employees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GET /employees Gets all employees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GET /employees/id – Gets a employee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POST /employees – Creates a new employee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need to send the POST BODY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PUT /employees/id – Updates an employee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DELETE /employees/id – Deletes a specific employee</a:t>
            </a:r>
          </a:p>
          <a:p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101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Returning list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Building a REST API: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  <a:hlinkClick r:id="rId3"/>
              </a:rPr>
              <a:t>http://localhost:8088/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employees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should return a list of employees objects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need a Employee class with properties like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firstName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lastName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etc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Create some good bunch of employee objects (with values) and add it to Collection List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Return this list from the controller class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Implement this and restart the application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When the URL is fired, it would return an array of JSON objects.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409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Verify in postman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34</a:t>
            </a:fld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" r="40002" b="6250"/>
          <a:stretch/>
        </p:blipFill>
        <p:spPr bwMode="auto">
          <a:xfrm>
            <a:off x="1295400" y="838200"/>
            <a:ext cx="6072344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9026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Introducing service classes/layer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 any application, service class / layer is a place where other components seek the services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For instance, the controller ask service class to give a list of customers, give the database connection, open a specific file etc.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 Spring framework, service class is a normal class with @service annotation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4027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End of Spring Boot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580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pPr lvl="0"/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Spring Boot Database</a:t>
            </a:r>
            <a:br>
              <a:rPr lang="en-US" dirty="0"/>
            </a:br>
            <a:b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Spring JDBC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222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Spring JDBC </a:t>
            </a:r>
            <a:b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with 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We need data source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We need to build JdbcTemplate using DS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We will be using methods defined in JdbcTemplate and providing our SQL queries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Spring Boot requires very minimal configuration for this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No need to explicitly define dependencies in Beans.xml 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We will be using spring-boot-starter-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jdbc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179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Spring JDBC </a:t>
            </a:r>
            <a:b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with 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600" dirty="0">
                <a:latin typeface="Arial" pitchFamily="34" charset="0"/>
                <a:cs typeface="Arial" pitchFamily="34" charset="0"/>
              </a:rPr>
              <a:t>We need data source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We need to build JdbcTemplate using DS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We will be using methods defined in JdbcTemplate and providing our SQL queries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Spring Boot requires very minimal configuration for this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No need to explicitly define dependencies in Beans.xml 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We will be using spring-boot-starter-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jdbc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39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65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What is Spring Boot?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latin typeface="Times New Roman" pitchFamily="18" charset="0"/>
                <a:cs typeface="Times New Roman" pitchFamily="18" charset="0"/>
              </a:rPr>
              <a:t>Official definition (spring.io):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Spring Boot makes it easy to create stand-alone, production-grade Spring based applications that you can "just run“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Developed by Pivotal Team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Used to create micro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928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Spring JDBC </a:t>
            </a:r>
            <a:b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with Spring Boot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40</a:t>
            </a:fld>
            <a:endParaRPr lang="en-IN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7247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105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Spring JDBC </a:t>
            </a:r>
            <a:b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with 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438400"/>
          </a:xfrm>
        </p:spPr>
        <p:txBody>
          <a:bodyPr/>
          <a:lstStyle/>
          <a:p>
            <a:r>
              <a:rPr lang="en-US" sz="2600" dirty="0">
                <a:latin typeface="Arial" pitchFamily="34" charset="0"/>
                <a:cs typeface="Arial" pitchFamily="34" charset="0"/>
              </a:rPr>
              <a:t>Let’s create a console based application for a change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So, bootstrap Spring application using File…new…Spring Starter Project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Your pom.xml should depend on:</a:t>
            </a:r>
          </a:p>
          <a:p>
            <a:pPr lvl="1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41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B4C754-1753-4142-5F7F-0F4DFA029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3710013"/>
            <a:ext cx="62674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254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42</a:t>
            </a:fld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Provide all connection details of MySQL DB in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application.properties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#MySQL db settings</a:t>
            </a: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Spring JDBC </a:t>
            </a:r>
            <a:b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with Spring Boot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0E2179-E657-8ED3-B709-450CA34FE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77" y="3429000"/>
            <a:ext cx="77152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362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43</a:t>
            </a:fld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>
                <a:latin typeface="Arial" pitchFamily="34" charset="0"/>
                <a:cs typeface="Arial" pitchFamily="34" charset="0"/>
              </a:rPr>
              <a:t>Steps</a:t>
            </a:r>
          </a:p>
          <a:p>
            <a:pPr marL="514350" indent="-514350">
              <a:buAutoNum type="arabicPeriod"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Create table from the entities</a:t>
            </a:r>
          </a:p>
          <a:p>
            <a:pPr marL="514350" indent="-514350">
              <a:buAutoNum type="arabicPeriod"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Declare the interface for CRUD operations</a:t>
            </a:r>
          </a:p>
          <a:p>
            <a:pPr marL="514350" indent="-514350">
              <a:buAutoNum type="arabicPeriod"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Provide the implementation for interface</a:t>
            </a:r>
          </a:p>
          <a:p>
            <a:pPr marL="514350" indent="-514350">
              <a:buAutoNum type="arabicPeriod"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Wire DB layer in Service</a:t>
            </a:r>
          </a:p>
          <a:p>
            <a:pPr marL="514350" indent="-514350">
              <a:buAutoNum type="arabicPeriod"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Test the code using POSTMAN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Spring JDBC </a:t>
            </a:r>
            <a:b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with Spring Boot</a:t>
            </a:r>
          </a:p>
        </p:txBody>
      </p:sp>
    </p:spTree>
    <p:extLst>
      <p:ext uri="{BB962C8B-B14F-4D97-AF65-F5344CB8AC3E}">
        <p14:creationId xmlns:p14="http://schemas.microsoft.com/office/powerpoint/2010/main" val="3890472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44</a:t>
            </a:fld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981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Spring Boot Database</a:t>
            </a:r>
            <a:br>
              <a:rPr lang="en-US" dirty="0"/>
            </a:br>
            <a:b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Spring Data JPA</a:t>
            </a:r>
          </a:p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>
                <a:latin typeface="Verdana" pitchFamily="34" charset="0"/>
                <a:ea typeface="Verdana" pitchFamily="34" charset="0"/>
                <a:cs typeface="Verdana" pitchFamily="34" charset="0"/>
              </a:rPr>
              <a:t>with Hibernate)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90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EAF9-1109-2F53-999C-08E868E0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68" y="40575"/>
            <a:ext cx="8229600" cy="1143000"/>
          </a:xfrm>
        </p:spPr>
        <p:txBody>
          <a:bodyPr/>
          <a:lstStyle/>
          <a:p>
            <a:r>
              <a:rPr lang="en-IN" dirty="0"/>
              <a:t>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77BF5-0E29-49BD-4EDD-0B1B6E20A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BAA17-B8E6-A67F-9DFC-1E936FE8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45</a:t>
            </a:fld>
            <a:endParaRPr lang="en-IN" dirty="0"/>
          </a:p>
        </p:txBody>
      </p:sp>
      <p:pic>
        <p:nvPicPr>
          <p:cNvPr id="1026" name="Picture 2" descr="JPQL Enhancements in JPA 2.1 and Java EE 7 - JOIN ON - .Lost in Coding">
            <a:extLst>
              <a:ext uri="{FF2B5EF4-FFF2-40B4-BE49-F238E27FC236}">
                <a16:creationId xmlns:a16="http://schemas.microsoft.com/office/drawing/2014/main" id="{07506A6A-2FDA-7B49-8C20-8EB6B6FA2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399"/>
            <a:ext cx="7010400" cy="52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123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3AEE-992F-0EE7-1106-0EF050E3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25" y="0"/>
            <a:ext cx="8229600" cy="1143000"/>
          </a:xfrm>
        </p:spPr>
        <p:txBody>
          <a:bodyPr/>
          <a:lstStyle/>
          <a:p>
            <a:r>
              <a:rPr lang="en-IN" dirty="0"/>
              <a:t>JPA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0A40-D569-4C0F-0F56-12880E9ED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B7096-7C9B-C9A7-9446-A55E5A51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46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5AF6C4-FE3D-9CA5-43C3-439A6E45F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00" y="1970247"/>
            <a:ext cx="8154375" cy="260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788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Spring Data JPA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F62EA8-2A1D-6FC8-F3C8-A17865810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643" y="1371600"/>
            <a:ext cx="5702713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1440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Spring Data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Steps: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Add Spring-data-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jpa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dependency in pom.xml</a:t>
            </a: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rabicPeriod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rabicPeriod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2. Configure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jpa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properties</a:t>
            </a:r>
          </a:p>
          <a:p>
            <a:pPr marL="0" indent="0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48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66E3C-DC2F-AFC1-0EB2-DF90F2A7C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2438400"/>
            <a:ext cx="5867400" cy="1362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807621-17ED-45EE-16C6-3A346CB49D3A}"/>
              </a:ext>
            </a:extLst>
          </p:cNvPr>
          <p:cNvSpPr txBox="1"/>
          <p:nvPr/>
        </p:nvSpPr>
        <p:spPr>
          <a:xfrm>
            <a:off x="762000" y="4741962"/>
            <a:ext cx="9220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spring.jpa.show-sql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true</a:t>
            </a:r>
          </a:p>
          <a:p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spring.jpa.hibernate.ddl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-auto = update</a:t>
            </a:r>
          </a:p>
          <a:p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spring.jpa.properties.hibernate.dialect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org.hibernate.dialect.MySQL8Dialect</a:t>
            </a:r>
          </a:p>
        </p:txBody>
      </p:sp>
    </p:spTree>
    <p:extLst>
      <p:ext uri="{BB962C8B-B14F-4D97-AF65-F5344CB8AC3E}">
        <p14:creationId xmlns:p14="http://schemas.microsoft.com/office/powerpoint/2010/main" val="23526418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7129-A880-AFC8-68E0-3BA566E68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F4A0B-851B-C26F-938B-4E1F315F5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3. Add the entity classes</a:t>
            </a:r>
          </a:p>
          <a:p>
            <a:pPr marL="0" indent="0"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4. Declare JPA repository interfaces</a:t>
            </a:r>
          </a:p>
          <a:p>
            <a:pPr marL="0" indent="0"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5.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Autowire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the repository to service</a:t>
            </a:r>
          </a:p>
          <a:p>
            <a:pPr marL="0" indent="0">
              <a:buNone/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6. Test the application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0CEA5-CE60-B8AB-89C1-54DF3EA5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49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145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Problems with Spring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Huge framework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Multiple setup steps (Spring can do many things)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Multiple configuration steps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Multiple build and deploy steps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Handling dependency management is a difficult task when the project grows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Spring boot will abstract out these steps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 that we can focus only on business logic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4790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50</a:t>
            </a:fld>
            <a:endParaRPr lang="en-IN" dirty="0"/>
          </a:p>
        </p:txBody>
      </p:sp>
      <p:sp>
        <p:nvSpPr>
          <p:cNvPr id="5" name="Subtitle 3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End of Spring Boot</a:t>
            </a:r>
          </a:p>
        </p:txBody>
      </p:sp>
    </p:spTree>
    <p:extLst>
      <p:ext uri="{BB962C8B-B14F-4D97-AF65-F5344CB8AC3E}">
        <p14:creationId xmlns:p14="http://schemas.microsoft.com/office/powerpoint/2010/main" val="340901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Spring Boot -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305800" cy="528955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Stand alone (Just run, no looking for servlet container &amp; configure etc.)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You can develop web application as well as webservices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Production ready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You can get started with minimum configurations without the need for an entire Spring configuration setup.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Supports inbuilt servers such as Tomcat , Jetty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Supports in memory DB- H2 database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71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Spring Boot -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Easy to understand and develop spring applications</a:t>
            </a: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Increases productivity</a:t>
            </a: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Reduces the development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95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Spring Boot – Goals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latin typeface="Arial" pitchFamily="34" charset="0"/>
                <a:cs typeface="Arial" pitchFamily="34" charset="0"/>
              </a:rPr>
              <a:t>To avoid complex XML configuration in Spring</a:t>
            </a:r>
          </a:p>
          <a:p>
            <a:r>
              <a:rPr lang="en-US" sz="3000" dirty="0">
                <a:latin typeface="Arial" pitchFamily="34" charset="0"/>
                <a:cs typeface="Arial" pitchFamily="34" charset="0"/>
              </a:rPr>
              <a:t>To develop a production ready Spring applications in an easier way</a:t>
            </a:r>
          </a:p>
          <a:p>
            <a:r>
              <a:rPr lang="en-US" sz="3000" dirty="0">
                <a:latin typeface="Arial" pitchFamily="34" charset="0"/>
                <a:cs typeface="Arial" pitchFamily="34" charset="0"/>
              </a:rPr>
              <a:t>To reduce the development time and run the application independently</a:t>
            </a:r>
          </a:p>
          <a:p>
            <a:r>
              <a:rPr lang="en-US" sz="3000" dirty="0">
                <a:latin typeface="Arial" pitchFamily="34" charset="0"/>
                <a:cs typeface="Arial" pitchFamily="34" charset="0"/>
              </a:rPr>
              <a:t>Offer an easier way of getting started with the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69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229600" cy="7921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Spring Boot – Set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 JAVA 8 JDK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 Spring STS (Spring Tool Suite)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- flavor of Eclipse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- tweaked to work with spring boot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 Download from </a:t>
            </a:r>
            <a:r>
              <a:rPr lang="en-US" dirty="0">
                <a:latin typeface="Times New Roman" pitchFamily="18" charset="0"/>
                <a:cs typeface="Times New Roman" pitchFamily="18" charset="0"/>
                <a:hlinkClick r:id="rId3"/>
              </a:rPr>
              <a:t>https://spring.io/tools3/sts/all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- Java dependencies: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Use Maven as dependency management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EB92-6F84-4A9E-9A59-D2D5AB212173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157565"/>
      </p:ext>
    </p:extLst>
  </p:cSld>
  <p:clrMapOvr>
    <a:masterClrMapping/>
  </p:clrMapOvr>
</p:sld>
</file>

<file path=ppt/theme/theme1.xml><?xml version="1.0" encoding="utf-8"?>
<a:theme xmlns:a="http://schemas.openxmlformats.org/drawingml/2006/main" name="MG Grey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16594</TotalTime>
  <Words>2064</Words>
  <Application>Microsoft Office PowerPoint</Application>
  <PresentationFormat>On-screen Show (4:3)</PresentationFormat>
  <Paragraphs>363</Paragraphs>
  <Slides>50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Calibri</vt:lpstr>
      <vt:lpstr>Consolas</vt:lpstr>
      <vt:lpstr>inter-regular</vt:lpstr>
      <vt:lpstr>Myriad Web Pro</vt:lpstr>
      <vt:lpstr>Times New Roman</vt:lpstr>
      <vt:lpstr>ui-monospace</vt:lpstr>
      <vt:lpstr>Verdana</vt:lpstr>
      <vt:lpstr>Wingdings</vt:lpstr>
      <vt:lpstr>MG Grey Theme</vt:lpstr>
      <vt:lpstr>PowerPoint Presentation</vt:lpstr>
      <vt:lpstr>Agenda</vt:lpstr>
      <vt:lpstr>What is Spring Boot</vt:lpstr>
      <vt:lpstr>What is Spring Boot?</vt:lpstr>
      <vt:lpstr>Problems with Spring</vt:lpstr>
      <vt:lpstr>Spring Boot - Characteristics</vt:lpstr>
      <vt:lpstr>Spring Boot - Advantages</vt:lpstr>
      <vt:lpstr>Spring Boot – Goals </vt:lpstr>
      <vt:lpstr>Spring Boot – Set up</vt:lpstr>
      <vt:lpstr>Creating spring boot application </vt:lpstr>
      <vt:lpstr>Spring Initializr</vt:lpstr>
      <vt:lpstr>Spring Boot CLI</vt:lpstr>
      <vt:lpstr>Using STS IDE  Spring Starter Project</vt:lpstr>
      <vt:lpstr>Managing Dependencies</vt:lpstr>
      <vt:lpstr>Spring boot starters</vt:lpstr>
      <vt:lpstr>Spring starters</vt:lpstr>
      <vt:lpstr>Create a Java class with main method</vt:lpstr>
      <vt:lpstr>The magic of annotation</vt:lpstr>
      <vt:lpstr>Run the project Java Application</vt:lpstr>
      <vt:lpstr>Look at the console</vt:lpstr>
      <vt:lpstr>Changing the container’s port no</vt:lpstr>
      <vt:lpstr>Starting Spring Boot The magic line - SpringApplication.run()</vt:lpstr>
      <vt:lpstr>Access the URL</vt:lpstr>
      <vt:lpstr>Why Spring Boot is stand-alone?</vt:lpstr>
      <vt:lpstr>Add a controller class</vt:lpstr>
      <vt:lpstr>Add Controller class</vt:lpstr>
      <vt:lpstr>Restart the application</vt:lpstr>
      <vt:lpstr>Testing application Using Postman</vt:lpstr>
      <vt:lpstr>Case Study – Employee Management System</vt:lpstr>
      <vt:lpstr>How to design API?</vt:lpstr>
      <vt:lpstr>Designing Customers API</vt:lpstr>
      <vt:lpstr>Designing Employees API</vt:lpstr>
      <vt:lpstr>Returning list objects</vt:lpstr>
      <vt:lpstr>Verify in postman </vt:lpstr>
      <vt:lpstr>Introducing service classes/layer</vt:lpstr>
      <vt:lpstr>PowerPoint Presentation</vt:lpstr>
      <vt:lpstr>Spring Boot Database  Spring JDBC</vt:lpstr>
      <vt:lpstr>Spring JDBC  with Spring Boot</vt:lpstr>
      <vt:lpstr>Spring JDBC  with Spring Boot</vt:lpstr>
      <vt:lpstr>Spring JDBC  with Spring Boot</vt:lpstr>
      <vt:lpstr>Spring JDBC  with Spring Boot</vt:lpstr>
      <vt:lpstr>Spring JDBC  with Spring Boot</vt:lpstr>
      <vt:lpstr>Spring JDBC  with Spring Boot</vt:lpstr>
      <vt:lpstr>PowerPoint Presentation</vt:lpstr>
      <vt:lpstr>JPA</vt:lpstr>
      <vt:lpstr>JPA implementation</vt:lpstr>
      <vt:lpstr>Spring Data JPA</vt:lpstr>
      <vt:lpstr>Spring Data JPA</vt:lpstr>
      <vt:lpstr>PowerPoint Presentation</vt:lpstr>
      <vt:lpstr>End of Spring Boot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Anantha Bhaskar</dc:creator>
  <cp:lastModifiedBy>Mandar</cp:lastModifiedBy>
  <cp:revision>1033</cp:revision>
  <dcterms:created xsi:type="dcterms:W3CDTF">2014-11-14T08:39:44Z</dcterms:created>
  <dcterms:modified xsi:type="dcterms:W3CDTF">2022-06-19T17:20:33Z</dcterms:modified>
</cp:coreProperties>
</file>