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1"/>
  </p:notesMasterIdLst>
  <p:sldIdLst>
    <p:sldId id="568" r:id="rId2"/>
    <p:sldId id="569" r:id="rId3"/>
    <p:sldId id="570" r:id="rId4"/>
    <p:sldId id="571" r:id="rId5"/>
    <p:sldId id="572" r:id="rId6"/>
    <p:sldId id="573" r:id="rId7"/>
    <p:sldId id="575" r:id="rId8"/>
    <p:sldId id="576" r:id="rId9"/>
    <p:sldId id="577" r:id="rId10"/>
    <p:sldId id="579" r:id="rId11"/>
    <p:sldId id="580" r:id="rId12"/>
    <p:sldId id="581" r:id="rId13"/>
    <p:sldId id="582" r:id="rId14"/>
    <p:sldId id="583" r:id="rId15"/>
    <p:sldId id="584" r:id="rId16"/>
    <p:sldId id="585" r:id="rId17"/>
    <p:sldId id="586" r:id="rId18"/>
    <p:sldId id="587" r:id="rId19"/>
    <p:sldId id="588" r:id="rId20"/>
    <p:sldId id="589" r:id="rId21"/>
    <p:sldId id="594" r:id="rId22"/>
    <p:sldId id="595" r:id="rId23"/>
    <p:sldId id="596" r:id="rId24"/>
    <p:sldId id="597" r:id="rId25"/>
    <p:sldId id="598" r:id="rId26"/>
    <p:sldId id="602" r:id="rId27"/>
    <p:sldId id="600" r:id="rId28"/>
    <p:sldId id="637" r:id="rId29"/>
    <p:sldId id="601" r:id="rId30"/>
    <p:sldId id="603" r:id="rId31"/>
    <p:sldId id="590" r:id="rId32"/>
    <p:sldId id="604" r:id="rId33"/>
    <p:sldId id="605" r:id="rId34"/>
    <p:sldId id="606" r:id="rId35"/>
    <p:sldId id="607" r:id="rId36"/>
    <p:sldId id="591" r:id="rId37"/>
    <p:sldId id="593" r:id="rId38"/>
    <p:sldId id="608" r:id="rId39"/>
    <p:sldId id="609" r:id="rId40"/>
    <p:sldId id="610" r:id="rId41"/>
    <p:sldId id="613" r:id="rId42"/>
    <p:sldId id="614" r:id="rId43"/>
    <p:sldId id="611" r:id="rId44"/>
    <p:sldId id="638" r:id="rId45"/>
    <p:sldId id="612" r:id="rId46"/>
    <p:sldId id="618" r:id="rId47"/>
    <p:sldId id="645" r:id="rId48"/>
    <p:sldId id="626" r:id="rId49"/>
    <p:sldId id="639" r:id="rId50"/>
    <p:sldId id="640" r:id="rId51"/>
    <p:sldId id="641" r:id="rId52"/>
    <p:sldId id="642" r:id="rId53"/>
    <p:sldId id="643" r:id="rId54"/>
    <p:sldId id="644" r:id="rId55"/>
    <p:sldId id="646" r:id="rId56"/>
    <p:sldId id="647" r:id="rId57"/>
    <p:sldId id="648" r:id="rId58"/>
    <p:sldId id="649" r:id="rId59"/>
    <p:sldId id="650" r:id="rId60"/>
    <p:sldId id="651" r:id="rId61"/>
    <p:sldId id="652" r:id="rId62"/>
    <p:sldId id="653" r:id="rId63"/>
    <p:sldId id="654" r:id="rId64"/>
    <p:sldId id="655" r:id="rId65"/>
    <p:sldId id="656" r:id="rId66"/>
    <p:sldId id="657" r:id="rId67"/>
    <p:sldId id="658" r:id="rId68"/>
    <p:sldId id="659" r:id="rId69"/>
    <p:sldId id="660" r:id="rId70"/>
    <p:sldId id="661" r:id="rId71"/>
    <p:sldId id="664" r:id="rId72"/>
    <p:sldId id="665" r:id="rId73"/>
    <p:sldId id="666" r:id="rId74"/>
    <p:sldId id="662" r:id="rId75"/>
    <p:sldId id="663" r:id="rId76"/>
    <p:sldId id="667" r:id="rId77"/>
    <p:sldId id="668" r:id="rId78"/>
    <p:sldId id="669" r:id="rId79"/>
    <p:sldId id="499"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0B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0586" autoAdjust="0"/>
  </p:normalViewPr>
  <p:slideViewPr>
    <p:cSldViewPr>
      <p:cViewPr varScale="1">
        <p:scale>
          <a:sx n="69" d="100"/>
          <a:sy n="69" d="100"/>
        </p:scale>
        <p:origin x="1440"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007EF9-30CF-4AAE-9D17-255FBED9613B}" type="datetimeFigureOut">
              <a:rPr lang="en-US" smtClean="0"/>
              <a:t>6/19/2022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0CCC4F-146D-459C-911E-E0CC49939FE0}" type="slidenum">
              <a:rPr lang="en-US" smtClean="0"/>
              <a:t>‹#›</a:t>
            </a:fld>
            <a:endParaRPr lang="en-US" dirty="0"/>
          </a:p>
        </p:txBody>
      </p:sp>
    </p:spTree>
    <p:extLst>
      <p:ext uri="{BB962C8B-B14F-4D97-AF65-F5344CB8AC3E}">
        <p14:creationId xmlns:p14="http://schemas.microsoft.com/office/powerpoint/2010/main" val="3657117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Talk about load balancing and how it works etc</a:t>
            </a:r>
          </a:p>
        </p:txBody>
      </p:sp>
      <p:sp>
        <p:nvSpPr>
          <p:cNvPr id="4" name="Slide Number Placeholder 3"/>
          <p:cNvSpPr>
            <a:spLocks noGrp="1"/>
          </p:cNvSpPr>
          <p:nvPr>
            <p:ph type="sldNum" sz="quarter" idx="5"/>
          </p:nvPr>
        </p:nvSpPr>
        <p:spPr/>
        <p:txBody>
          <a:bodyPr/>
          <a:lstStyle/>
          <a:p>
            <a:fld id="{FE0CCC4F-146D-459C-911E-E0CC49939FE0}" type="slidenum">
              <a:rPr lang="en-US" smtClean="0"/>
              <a:t>48</a:t>
            </a:fld>
            <a:endParaRPr lang="en-US" dirty="0"/>
          </a:p>
        </p:txBody>
      </p:sp>
    </p:spTree>
    <p:extLst>
      <p:ext uri="{BB962C8B-B14F-4D97-AF65-F5344CB8AC3E}">
        <p14:creationId xmlns:p14="http://schemas.microsoft.com/office/powerpoint/2010/main" val="2976776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Talk about load balancing and how it works etc</a:t>
            </a:r>
          </a:p>
        </p:txBody>
      </p:sp>
      <p:sp>
        <p:nvSpPr>
          <p:cNvPr id="4" name="Slide Number Placeholder 3"/>
          <p:cNvSpPr>
            <a:spLocks noGrp="1"/>
          </p:cNvSpPr>
          <p:nvPr>
            <p:ph type="sldNum" sz="quarter" idx="5"/>
          </p:nvPr>
        </p:nvSpPr>
        <p:spPr/>
        <p:txBody>
          <a:bodyPr/>
          <a:lstStyle/>
          <a:p>
            <a:fld id="{FE0CCC4F-146D-459C-911E-E0CC49939FE0}" type="slidenum">
              <a:rPr lang="en-US" smtClean="0"/>
              <a:t>57</a:t>
            </a:fld>
            <a:endParaRPr lang="en-US" dirty="0"/>
          </a:p>
        </p:txBody>
      </p:sp>
    </p:spTree>
    <p:extLst>
      <p:ext uri="{BB962C8B-B14F-4D97-AF65-F5344CB8AC3E}">
        <p14:creationId xmlns:p14="http://schemas.microsoft.com/office/powerpoint/2010/main" val="2493994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5.jpe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IUA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59024"/>
            <a:ext cx="7315200" cy="685800"/>
          </a:xfrm>
          <a:prstGeom prst="rect">
            <a:avLst/>
          </a:prstGeom>
        </p:spPr>
        <p:txBody>
          <a:bodyPr>
            <a:normAutofit/>
          </a:bodyPr>
          <a:lstStyle>
            <a:lvl1pPr>
              <a:defRPr lang="en-US" sz="3600" b="0" i="0" u="none" kern="1200" dirty="0">
                <a:solidFill>
                  <a:srgbClr val="D43A3C"/>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914400" y="2103120"/>
            <a:ext cx="7315200" cy="2286000"/>
          </a:xfrm>
          <a:prstGeom prst="rect">
            <a:avLst/>
          </a:prstGeom>
        </p:spPr>
        <p:txBody>
          <a:bodyPr anchor="ctr" anchorCtr="0">
            <a:normAutofit/>
          </a:bodyPr>
          <a:lstStyle>
            <a:lvl1pPr marL="0" indent="0" algn="ctr" defTabSz="914400" rtl="0" eaLnBrk="1" latinLnBrk="0" hangingPunct="1">
              <a:spcBef>
                <a:spcPts val="0"/>
              </a:spcBef>
              <a:buFont typeface="Arial" pitchFamily="34" charset="0"/>
              <a:buNone/>
              <a:defRPr lang="en-US" sz="4800" b="1" i="0" kern="1200" dirty="0">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258570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ctivity">
    <p:spTree>
      <p:nvGrpSpPr>
        <p:cNvPr id="1" name=""/>
        <p:cNvGrpSpPr/>
        <p:nvPr/>
      </p:nvGrpSpPr>
      <p:grpSpPr>
        <a:xfrm>
          <a:off x="0" y="0"/>
          <a:ext cx="0" cy="0"/>
          <a:chOff x="0" y="0"/>
          <a:chExt cx="0" cy="0"/>
        </a:xfrm>
      </p:grpSpPr>
      <p:sp>
        <p:nvSpPr>
          <p:cNvPr id="5" name="Title 1"/>
          <p:cNvSpPr>
            <a:spLocks noGrp="1" noChangeAspect="1"/>
          </p:cNvSpPr>
          <p:nvPr>
            <p:ph type="title" hasCustomPrompt="1"/>
          </p:nvPr>
        </p:nvSpPr>
        <p:spPr>
          <a:xfrm>
            <a:off x="0" y="91440"/>
            <a:ext cx="9144000" cy="731520"/>
          </a:xfrm>
          <a:prstGeom prst="rect">
            <a:avLst/>
          </a:prstGeom>
        </p:spPr>
        <p:txBody>
          <a:bodyPr wrap="none" lIns="274320" rIns="274320" anchor="ctr" anchorCtr="0">
            <a:normAutofit/>
          </a:bodyPr>
          <a:lstStyle>
            <a:lvl1pPr>
              <a:defRPr lang="en-US" sz="4000" b="1" i="0" dirty="0">
                <a:solidFill>
                  <a:schemeClr val="accent3">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pPr lvl="0" algn="l"/>
            <a:r>
              <a:rPr lang="en-US" dirty="0"/>
              <a:t>Click to edit </a:t>
            </a:r>
            <a:r>
              <a:rPr lang="en-US" dirty="0" err="1"/>
              <a:t>AMaster</a:t>
            </a:r>
            <a:r>
              <a:rPr lang="en-US" dirty="0"/>
              <a:t> title style</a:t>
            </a:r>
          </a:p>
        </p:txBody>
      </p:sp>
      <p:sp>
        <p:nvSpPr>
          <p:cNvPr id="8" name="TextBox 7"/>
          <p:cNvSpPr txBox="1"/>
          <p:nvPr userDrawn="1"/>
        </p:nvSpPr>
        <p:spPr>
          <a:xfrm>
            <a:off x="8172400" y="6525344"/>
            <a:ext cx="936104" cy="314025"/>
          </a:xfrm>
          <a:prstGeom prst="rect">
            <a:avLst/>
          </a:prstGeom>
          <a:noFill/>
        </p:spPr>
        <p:txBody>
          <a:bodyPr wrap="square" rtlCol="0" anchor="b" anchorCtr="0">
            <a:spAutoFit/>
          </a:bodyPr>
          <a:lstStyle/>
          <a:p>
            <a:pPr algn="r"/>
            <a:fld id="{CBE0357F-229F-4BD9-AE90-5490DF2A6E29}" type="slidenum">
              <a:rPr lang="en-US" sz="1400" smtClean="0">
                <a:solidFill>
                  <a:schemeClr val="accent3">
                    <a:lumMod val="50000"/>
                  </a:schemeClr>
                </a:solidFill>
                <a:latin typeface="Myriad Web Pro" panose="020B0503030403020204" pitchFamily="34" charset="0"/>
              </a:rPr>
              <a:pPr algn="r"/>
              <a:t>‹#›</a:t>
            </a:fld>
            <a:endParaRPr lang="en-US" sz="1400" dirty="0">
              <a:solidFill>
                <a:schemeClr val="accent3">
                  <a:lumMod val="50000"/>
                </a:schemeClr>
              </a:solidFill>
              <a:latin typeface="Myriad Web Pro" panose="020B0503030403020204" pitchFamily="34" charset="0"/>
            </a:endParaRPr>
          </a:p>
        </p:txBody>
      </p:sp>
      <p:sp>
        <p:nvSpPr>
          <p:cNvPr id="6" name="Content Placeholder 2"/>
          <p:cNvSpPr>
            <a:spLocks noGrp="1"/>
          </p:cNvSpPr>
          <p:nvPr>
            <p:ph idx="13"/>
          </p:nvPr>
        </p:nvSpPr>
        <p:spPr>
          <a:xfrm>
            <a:off x="457200" y="1188720"/>
            <a:ext cx="8229600" cy="5029200"/>
          </a:xfrm>
          <a:prstGeom prst="rect">
            <a:avLst/>
          </a:prstGeom>
        </p:spPr>
        <p:txBody>
          <a:bodyPr lIns="0" rIns="0">
            <a:normAutofit/>
          </a:bodyPr>
          <a:lstStyle>
            <a:lvl1pPr marL="365760" indent="-365760" algn="l" defTabSz="914400" rtl="0" eaLnBrk="1" latinLnBrk="0" hangingPunct="1">
              <a:lnSpc>
                <a:spcPct val="150000"/>
              </a:lnSpc>
              <a:spcBef>
                <a:spcPts val="0"/>
              </a:spcBef>
              <a:spcAft>
                <a:spcPts val="600"/>
              </a:spcAft>
              <a:buClr>
                <a:srgbClr val="D43A3C"/>
              </a:buClr>
              <a:buFont typeface="Wingdings" panose="05000000000000000000" pitchFamily="2" charset="2"/>
              <a:buChar char="v"/>
              <a:defRPr lang="en-US" sz="2400" b="1" kern="1200" dirty="0" smtClean="0">
                <a:solidFill>
                  <a:schemeClr val="accent3">
                    <a:lumMod val="50000"/>
                  </a:schemeClr>
                </a:solidFill>
                <a:latin typeface="Arial" panose="020B0604020202020204" pitchFamily="34" charset="0"/>
                <a:ea typeface="Verdana" panose="020B0604030504040204" pitchFamily="34" charset="0"/>
                <a:cs typeface="Arial" panose="020B0604020202020204" pitchFamily="34" charset="0"/>
              </a:defRPr>
            </a:lvl1pPr>
            <a:lvl2pPr marL="731520" indent="-365760" algn="l" defTabSz="914400" rtl="0" eaLnBrk="1" latinLnBrk="0" hangingPunct="1">
              <a:lnSpc>
                <a:spcPct val="150000"/>
              </a:lnSpc>
              <a:spcBef>
                <a:spcPts val="0"/>
              </a:spcBef>
              <a:spcAft>
                <a:spcPts val="600"/>
              </a:spcAft>
              <a:buClr>
                <a:srgbClr val="D43A3C"/>
              </a:buClr>
              <a:buFont typeface="Wingdings" panose="05000000000000000000" pitchFamily="2" charset="2"/>
              <a:buChar char="Ø"/>
              <a:defRPr lang="en-US" sz="2000" kern="1200" dirty="0" smtClean="0">
                <a:solidFill>
                  <a:schemeClr val="accent3">
                    <a:lumMod val="50000"/>
                  </a:schemeClr>
                </a:solidFill>
                <a:latin typeface="Arial" panose="020B0604020202020204" pitchFamily="34" charset="0"/>
                <a:ea typeface="Verdana" panose="020B0604030504040204" pitchFamily="34" charset="0"/>
                <a:cs typeface="Arial" panose="020B0604020202020204" pitchFamily="34" charset="0"/>
              </a:defRPr>
            </a:lvl2pPr>
            <a:lvl3pPr marL="1097280" indent="-365760" algn="l" defTabSz="914400" rtl="0" eaLnBrk="1" latinLnBrk="0" hangingPunct="1">
              <a:lnSpc>
                <a:spcPct val="150000"/>
              </a:lnSpc>
              <a:spcBef>
                <a:spcPts val="0"/>
              </a:spcBef>
              <a:spcAft>
                <a:spcPts val="600"/>
              </a:spcAft>
              <a:buClr>
                <a:srgbClr val="D43A3C"/>
              </a:buClr>
              <a:buFont typeface="Wingdings" panose="05000000000000000000" pitchFamily="2" charset="2"/>
              <a:buChar char="ü"/>
              <a:defRPr lang="en-US" sz="2000" kern="1200" dirty="0" smtClean="0">
                <a:solidFill>
                  <a:schemeClr val="accent3">
                    <a:lumMod val="50000"/>
                  </a:schemeClr>
                </a:solidFill>
                <a:latin typeface="Arial" panose="020B0604020202020204" pitchFamily="34" charset="0"/>
                <a:ea typeface="Verdana" panose="020B0604030504040204" pitchFamily="34" charset="0"/>
                <a:cs typeface="Arial" panose="020B0604020202020204" pitchFamily="34" charset="0"/>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952513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IUA End Slide">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a:effectLst/>
        </p:spPr>
      </p:pic>
      <p:sp>
        <p:nvSpPr>
          <p:cNvPr id="3" name="Subtitle 2"/>
          <p:cNvSpPr>
            <a:spLocks noGrp="1"/>
          </p:cNvSpPr>
          <p:nvPr>
            <p:ph type="subTitle" idx="1" hasCustomPrompt="1"/>
          </p:nvPr>
        </p:nvSpPr>
        <p:spPr>
          <a:xfrm>
            <a:off x="914400" y="1371600"/>
            <a:ext cx="7315200" cy="2743200"/>
          </a:xfrm>
          <a:prstGeom prst="rect">
            <a:avLst/>
          </a:prstGeom>
        </p:spPr>
        <p:txBody>
          <a:bodyPr anchor="ctr" anchorCtr="0">
            <a:normAutofit/>
          </a:bodyPr>
          <a:lstStyle>
            <a:lvl1pPr marL="0" indent="0" algn="ctr" defTabSz="914400" rtl="0" eaLnBrk="1" latinLnBrk="0" hangingPunct="1">
              <a:spcBef>
                <a:spcPts val="0"/>
              </a:spcBef>
              <a:buFont typeface="Arial" pitchFamily="34" charset="0"/>
              <a:buNone/>
              <a:defRPr lang="en-US" sz="4800" b="1" i="0" kern="1200" dirty="0">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Valediction</a:t>
            </a:r>
          </a:p>
        </p:txBody>
      </p:sp>
    </p:spTree>
    <p:extLst>
      <p:ext uri="{BB962C8B-B14F-4D97-AF65-F5344CB8AC3E}">
        <p14:creationId xmlns:p14="http://schemas.microsoft.com/office/powerpoint/2010/main" val="1618776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IUA SALT End Slide">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a:effectLst/>
        </p:spPr>
      </p:pic>
      <p:sp>
        <p:nvSpPr>
          <p:cNvPr id="3" name="Subtitle 2"/>
          <p:cNvSpPr>
            <a:spLocks noGrp="1"/>
          </p:cNvSpPr>
          <p:nvPr>
            <p:ph type="subTitle" idx="1" hasCustomPrompt="1"/>
          </p:nvPr>
        </p:nvSpPr>
        <p:spPr>
          <a:xfrm>
            <a:off x="914400" y="1371600"/>
            <a:ext cx="7315200" cy="2743200"/>
          </a:xfrm>
          <a:prstGeom prst="rect">
            <a:avLst/>
          </a:prstGeom>
        </p:spPr>
        <p:txBody>
          <a:bodyPr anchor="ctr" anchorCtr="0">
            <a:normAutofit/>
          </a:bodyPr>
          <a:lstStyle>
            <a:lvl1pPr marL="0" indent="0" algn="ctr" defTabSz="914400" rtl="0" eaLnBrk="1" latinLnBrk="0" hangingPunct="1">
              <a:spcBef>
                <a:spcPts val="0"/>
              </a:spcBef>
              <a:buFont typeface="Arial" pitchFamily="34" charset="0"/>
              <a:buNone/>
              <a:defRPr lang="en-US" sz="4800" b="1" i="0" kern="1200" dirty="0">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Valediction</a:t>
            </a:r>
          </a:p>
        </p:txBody>
      </p:sp>
      <p:sp>
        <p:nvSpPr>
          <p:cNvPr id="5" name="Subtitle 2"/>
          <p:cNvSpPr txBox="1">
            <a:spLocks/>
          </p:cNvSpPr>
          <p:nvPr userDrawn="1"/>
        </p:nvSpPr>
        <p:spPr>
          <a:xfrm>
            <a:off x="457200" y="6400800"/>
            <a:ext cx="8229600" cy="457200"/>
          </a:xfrm>
          <a:prstGeom prst="rect">
            <a:avLst/>
          </a:prstGeom>
        </p:spPr>
        <p:txBody>
          <a:bodyPr anchor="ctr" anchorCtr="1"/>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0" dirty="0">
                <a:solidFill>
                  <a:schemeClr val="tx2">
                    <a:lumMod val="50000"/>
                  </a:schemeClr>
                </a:solidFill>
              </a:rPr>
              <a:t>Created in partnership with the School of Applied Learning in Testing</a:t>
            </a:r>
            <a:r>
              <a:rPr lang="en-US" sz="1200" b="0" baseline="0" dirty="0">
                <a:solidFill>
                  <a:schemeClr val="tx2">
                    <a:lumMod val="50000"/>
                  </a:schemeClr>
                </a:solidFill>
              </a:rPr>
              <a:t> </a:t>
            </a:r>
            <a:endParaRPr lang="en-US" sz="1200" b="0" i="1" dirty="0">
              <a:solidFill>
                <a:schemeClr val="tx2">
                  <a:lumMod val="50000"/>
                </a:schemeClr>
              </a:solidFill>
            </a:endParaRPr>
          </a:p>
        </p:txBody>
      </p:sp>
    </p:spTree>
    <p:extLst>
      <p:ext uri="{BB962C8B-B14F-4D97-AF65-F5344CB8AC3E}">
        <p14:creationId xmlns:p14="http://schemas.microsoft.com/office/powerpoint/2010/main" val="4154818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X End Slide">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srcRect/>
          <a:stretch>
            <a:fillRect/>
          </a:stretch>
        </p:blipFill>
        <p:spPr bwMode="auto">
          <a:xfrm>
            <a:off x="0" y="0"/>
            <a:ext cx="9144000" cy="6858000"/>
          </a:xfrm>
          <a:prstGeom prst="rect">
            <a:avLst/>
          </a:prstGeom>
          <a:noFill/>
          <a:ln w="9525">
            <a:noFill/>
            <a:miter lim="800000"/>
            <a:headEnd/>
            <a:tailEnd/>
          </a:ln>
          <a:effectLst/>
        </p:spPr>
      </p:pic>
      <p:sp>
        <p:nvSpPr>
          <p:cNvPr id="3" name="Subtitle 2"/>
          <p:cNvSpPr>
            <a:spLocks noGrp="1"/>
          </p:cNvSpPr>
          <p:nvPr>
            <p:ph type="subTitle" idx="1" hasCustomPrompt="1"/>
          </p:nvPr>
        </p:nvSpPr>
        <p:spPr>
          <a:xfrm>
            <a:off x="914400" y="1371600"/>
            <a:ext cx="7315200" cy="2743200"/>
          </a:xfrm>
          <a:prstGeom prst="rect">
            <a:avLst/>
          </a:prstGeom>
        </p:spPr>
        <p:txBody>
          <a:bodyPr anchor="ctr" anchorCtr="0">
            <a:normAutofit/>
          </a:bodyPr>
          <a:lstStyle>
            <a:lvl1pPr marL="0" indent="0" algn="ctr" defTabSz="914400" rtl="0" eaLnBrk="1" latinLnBrk="0" hangingPunct="1">
              <a:spcBef>
                <a:spcPts val="0"/>
              </a:spcBef>
              <a:buFont typeface="Arial" pitchFamily="34" charset="0"/>
              <a:buNone/>
              <a:defRPr lang="en-US" sz="4800" b="1" i="0" kern="1200" dirty="0">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Valediction</a:t>
            </a:r>
          </a:p>
        </p:txBody>
      </p:sp>
    </p:spTree>
    <p:extLst>
      <p:ext uri="{BB962C8B-B14F-4D97-AF65-F5344CB8AC3E}">
        <p14:creationId xmlns:p14="http://schemas.microsoft.com/office/powerpoint/2010/main" val="1787772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X SALT End Slide">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srcRect/>
          <a:stretch>
            <a:fillRect/>
          </a:stretch>
        </p:blipFill>
        <p:spPr bwMode="auto">
          <a:xfrm>
            <a:off x="0" y="0"/>
            <a:ext cx="9144000" cy="6858000"/>
          </a:xfrm>
          <a:prstGeom prst="rect">
            <a:avLst/>
          </a:prstGeom>
          <a:noFill/>
          <a:ln w="9525">
            <a:noFill/>
            <a:miter lim="800000"/>
            <a:headEnd/>
            <a:tailEnd/>
          </a:ln>
          <a:effectLst/>
        </p:spPr>
      </p:pic>
      <p:sp>
        <p:nvSpPr>
          <p:cNvPr id="3" name="Subtitle 2"/>
          <p:cNvSpPr>
            <a:spLocks noGrp="1"/>
          </p:cNvSpPr>
          <p:nvPr>
            <p:ph type="subTitle" idx="1" hasCustomPrompt="1"/>
          </p:nvPr>
        </p:nvSpPr>
        <p:spPr>
          <a:xfrm>
            <a:off x="914400" y="1371600"/>
            <a:ext cx="7315200" cy="2743200"/>
          </a:xfrm>
          <a:prstGeom prst="rect">
            <a:avLst/>
          </a:prstGeom>
        </p:spPr>
        <p:txBody>
          <a:bodyPr anchor="ctr" anchorCtr="0">
            <a:normAutofit/>
          </a:bodyPr>
          <a:lstStyle>
            <a:lvl1pPr marL="0" indent="0" algn="ctr" defTabSz="914400" rtl="0" eaLnBrk="1" latinLnBrk="0" hangingPunct="1">
              <a:spcBef>
                <a:spcPts val="0"/>
              </a:spcBef>
              <a:buFont typeface="Arial" pitchFamily="34" charset="0"/>
              <a:buNone/>
              <a:defRPr lang="en-US" sz="4800" b="1" i="0" kern="1200" dirty="0">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Valediction</a:t>
            </a:r>
          </a:p>
        </p:txBody>
      </p:sp>
      <p:sp>
        <p:nvSpPr>
          <p:cNvPr id="6" name="Subtitle 2"/>
          <p:cNvSpPr txBox="1">
            <a:spLocks/>
          </p:cNvSpPr>
          <p:nvPr userDrawn="1"/>
        </p:nvSpPr>
        <p:spPr>
          <a:xfrm>
            <a:off x="457200" y="6400800"/>
            <a:ext cx="8229600" cy="457200"/>
          </a:xfrm>
          <a:prstGeom prst="rect">
            <a:avLst/>
          </a:prstGeom>
        </p:spPr>
        <p:txBody>
          <a:bodyPr anchor="ctr" anchorCtr="1"/>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0" dirty="0">
                <a:solidFill>
                  <a:schemeClr val="tx2">
                    <a:lumMod val="50000"/>
                  </a:schemeClr>
                </a:solidFill>
              </a:rPr>
              <a:t>Created in partnership with the School of Applied Learning in Testing</a:t>
            </a:r>
            <a:r>
              <a:rPr lang="en-US" sz="1200" b="0" baseline="0" dirty="0">
                <a:solidFill>
                  <a:schemeClr val="tx2">
                    <a:lumMod val="50000"/>
                  </a:schemeClr>
                </a:solidFill>
              </a:rPr>
              <a:t> </a:t>
            </a:r>
            <a:endParaRPr lang="en-US" sz="1200" b="0" i="1" dirty="0">
              <a:solidFill>
                <a:schemeClr val="tx2">
                  <a:lumMod val="50000"/>
                </a:schemeClr>
              </a:solidFill>
            </a:endParaRPr>
          </a:p>
        </p:txBody>
      </p:sp>
    </p:spTree>
    <p:extLst>
      <p:ext uri="{BB962C8B-B14F-4D97-AF65-F5344CB8AC3E}">
        <p14:creationId xmlns:p14="http://schemas.microsoft.com/office/powerpoint/2010/main" val="3958203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09CE611-81BB-4F68-9DCE-7122D6BF5A21}" type="datetimeFigureOut">
              <a:rPr lang="en-IN" smtClean="0"/>
              <a:pPr/>
              <a:t>19-06-2022</a:t>
            </a:fld>
            <a:endParaRPr lang="en-IN"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F920EB92-6F84-4A9E-9A59-D2D5AB212173}" type="slidenum">
              <a:rPr lang="en-IN" smtClean="0"/>
              <a:pPr/>
              <a:t>‹#›</a:t>
            </a:fld>
            <a:endParaRPr lang="en-IN"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Picture 7"/>
          <p:cNvPicPr>
            <a:picLocks noChangeAspect="1"/>
          </p:cNvPicPr>
          <p:nvPr userDrawn="1"/>
        </p:nvPicPr>
        <p:blipFill rotWithShape="1">
          <a:blip r:embed="rId4">
            <a:extLst>
              <a:ext uri="{28A0092B-C50C-407E-A947-70E740481C1C}">
                <a14:useLocalDpi xmlns:a14="http://schemas.microsoft.com/office/drawing/2010/main" val="0"/>
              </a:ext>
            </a:extLst>
          </a:blip>
          <a:srcRect b="89361"/>
          <a:stretch/>
        </p:blipFill>
        <p:spPr>
          <a:xfrm>
            <a:off x="0" y="6400800"/>
            <a:ext cx="9144000" cy="76200"/>
          </a:xfrm>
          <a:prstGeom prst="rect">
            <a:avLst/>
          </a:prstGeom>
        </p:spPr>
      </p:pic>
      <p:pic>
        <p:nvPicPr>
          <p:cNvPr id="11" name="Picture 10"/>
          <p:cNvPicPr>
            <a:picLocks noChangeAspect="1"/>
          </p:cNvPicPr>
          <p:nvPr userDrawn="1"/>
        </p:nvPicPr>
        <p:blipFill rotWithShape="1">
          <a:blip r:embed="rId4">
            <a:extLst>
              <a:ext uri="{28A0092B-C50C-407E-A947-70E740481C1C}">
                <a14:useLocalDpi xmlns:a14="http://schemas.microsoft.com/office/drawing/2010/main" val="0"/>
              </a:ext>
            </a:extLst>
          </a:blip>
          <a:srcRect b="89361"/>
          <a:stretch/>
        </p:blipFill>
        <p:spPr>
          <a:xfrm>
            <a:off x="0" y="640080"/>
            <a:ext cx="9144000" cy="76200"/>
          </a:xfrm>
          <a:prstGeom prst="rect">
            <a:avLst/>
          </a:prstGeom>
        </p:spPr>
      </p:pic>
    </p:spTree>
    <p:extLst>
      <p:ext uri="{BB962C8B-B14F-4D97-AF65-F5344CB8AC3E}">
        <p14:creationId xmlns:p14="http://schemas.microsoft.com/office/powerpoint/2010/main" val="2192290164"/>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Background">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83348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Background">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b="89361"/>
          <a:stretch/>
        </p:blipFill>
        <p:spPr>
          <a:xfrm>
            <a:off x="0" y="6400800"/>
            <a:ext cx="9144000" cy="76200"/>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4320" y="6556384"/>
            <a:ext cx="1524000" cy="219075"/>
          </a:xfrm>
          <a:prstGeom prst="rect">
            <a:avLst/>
          </a:prstGeom>
        </p:spPr>
      </p:pic>
      <p:sp>
        <p:nvSpPr>
          <p:cNvPr id="12" name="TextBox 11"/>
          <p:cNvSpPr txBox="1"/>
          <p:nvPr userDrawn="1"/>
        </p:nvSpPr>
        <p:spPr>
          <a:xfrm>
            <a:off x="7132320" y="6529088"/>
            <a:ext cx="2011680" cy="276999"/>
          </a:xfrm>
          <a:prstGeom prst="rect">
            <a:avLst/>
          </a:prstGeom>
          <a:noFill/>
        </p:spPr>
        <p:txBody>
          <a:bodyPr wrap="square" lIns="0" rIns="274320" rtlCol="0" anchor="ctr" anchorCtr="0">
            <a:spAutoFit/>
          </a:bodyPr>
          <a:lstStyle/>
          <a:p>
            <a:pPr algn="r"/>
            <a:r>
              <a:rPr lang="en-US" sz="1200" dirty="0">
                <a:solidFill>
                  <a:schemeClr val="tx1"/>
                </a:solidFill>
                <a:latin typeface="Myriad Web Pro" pitchFamily="34" charset="0"/>
              </a:rPr>
              <a:t>www.mentor-global.com</a:t>
            </a:r>
          </a:p>
        </p:txBody>
      </p:sp>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b="89361"/>
          <a:stretch/>
        </p:blipFill>
        <p:spPr>
          <a:xfrm>
            <a:off x="0" y="640080"/>
            <a:ext cx="9144000" cy="76200"/>
          </a:xfrm>
          <a:prstGeom prst="rect">
            <a:avLst/>
          </a:prstGeom>
        </p:spPr>
      </p:pic>
    </p:spTree>
    <p:extLst>
      <p:ext uri="{BB962C8B-B14F-4D97-AF65-F5344CB8AC3E}">
        <p14:creationId xmlns:p14="http://schemas.microsoft.com/office/powerpoint/2010/main" val="12746427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hasCustomPrompt="1"/>
          </p:nvPr>
        </p:nvSpPr>
        <p:spPr>
          <a:xfrm>
            <a:off x="457200" y="1828800"/>
            <a:ext cx="8229600" cy="1463040"/>
          </a:xfrm>
          <a:prstGeom prst="rect">
            <a:avLst/>
          </a:prstGeom>
        </p:spPr>
        <p:txBody>
          <a:bodyPr/>
          <a:lstStyle>
            <a:lvl1pPr>
              <a:defRPr>
                <a:solidFill>
                  <a:srgbClr val="124071"/>
                </a:solidFill>
                <a:latin typeface="Myriad Web Pro" pitchFamily="34" charset="0"/>
              </a:defRPr>
            </a:lvl1pPr>
          </a:lstStyle>
          <a:p>
            <a:r>
              <a:rPr lang="en-US" dirty="0"/>
              <a:t>Click to add valediction</a:t>
            </a:r>
          </a:p>
        </p:txBody>
      </p:sp>
    </p:spTree>
    <p:extLst>
      <p:ext uri="{BB962C8B-B14F-4D97-AF65-F5344CB8AC3E}">
        <p14:creationId xmlns:p14="http://schemas.microsoft.com/office/powerpoint/2010/main" val="23610572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d Slide Background">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64895" y="5312049"/>
            <a:ext cx="3214211" cy="469583"/>
          </a:xfrm>
          <a:prstGeom prst="rect">
            <a:avLst/>
          </a:prstGeom>
        </p:spPr>
      </p:pic>
      <p:sp>
        <p:nvSpPr>
          <p:cNvPr id="10" name="TextBox 9"/>
          <p:cNvSpPr txBox="1"/>
          <p:nvPr userDrawn="1"/>
        </p:nvSpPr>
        <p:spPr>
          <a:xfrm>
            <a:off x="2788920" y="5897880"/>
            <a:ext cx="3566160" cy="274320"/>
          </a:xfrm>
          <a:prstGeom prst="rect">
            <a:avLst/>
          </a:prstGeom>
          <a:noFill/>
        </p:spPr>
        <p:txBody>
          <a:bodyPr wrap="none" lIns="0" rIns="0" rtlCol="0" anchor="ctr" anchorCtr="0">
            <a:spAutoFit/>
          </a:bodyPr>
          <a:lstStyle/>
          <a:p>
            <a:r>
              <a:rPr lang="en-US" sz="2000" b="0" dirty="0">
                <a:latin typeface="Myriad Web Pro" pitchFamily="34" charset="0"/>
              </a:rPr>
              <a:t>Building Learning Organizations</a:t>
            </a:r>
          </a:p>
        </p:txBody>
      </p:sp>
      <p:sp>
        <p:nvSpPr>
          <p:cNvPr id="11" name="TextBox 10"/>
          <p:cNvSpPr txBox="1"/>
          <p:nvPr userDrawn="1"/>
        </p:nvSpPr>
        <p:spPr>
          <a:xfrm>
            <a:off x="3200400" y="6202680"/>
            <a:ext cx="2743200" cy="274320"/>
          </a:xfrm>
          <a:prstGeom prst="rect">
            <a:avLst/>
          </a:prstGeom>
          <a:noFill/>
        </p:spPr>
        <p:txBody>
          <a:bodyPr wrap="square" lIns="0" rIns="0" rtlCol="0" anchor="ctr" anchorCtr="0">
            <a:spAutoFit/>
          </a:bodyPr>
          <a:lstStyle/>
          <a:p>
            <a:pPr algn="r"/>
            <a:r>
              <a:rPr lang="en-US" sz="2000" dirty="0">
                <a:solidFill>
                  <a:schemeClr val="tx1"/>
                </a:solidFill>
                <a:latin typeface="Myriad Web Pro" pitchFamily="34" charset="0"/>
              </a:rPr>
              <a:t>www.mentor-global.com</a:t>
            </a:r>
          </a:p>
        </p:txBody>
      </p:sp>
    </p:spTree>
    <p:extLst>
      <p:ext uri="{BB962C8B-B14F-4D97-AF65-F5344CB8AC3E}">
        <p14:creationId xmlns:p14="http://schemas.microsoft.com/office/powerpoint/2010/main" val="1696228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MX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59024"/>
            <a:ext cx="7315200" cy="685800"/>
          </a:xfrm>
          <a:prstGeom prst="rect">
            <a:avLst/>
          </a:prstGeom>
        </p:spPr>
        <p:txBody>
          <a:bodyPr>
            <a:normAutofit/>
          </a:bodyPr>
          <a:lstStyle>
            <a:lvl1pPr algn="ctr" defTabSz="914400" rtl="0" eaLnBrk="1" latinLnBrk="0" hangingPunct="1">
              <a:spcBef>
                <a:spcPct val="0"/>
              </a:spcBef>
              <a:buNone/>
              <a:defRPr lang="en-US" sz="3600" b="0" i="0" u="none" kern="1200" dirty="0">
                <a:solidFill>
                  <a:srgbClr val="D43A3C"/>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914400" y="2103120"/>
            <a:ext cx="7315200" cy="2286000"/>
          </a:xfrm>
          <a:prstGeom prst="rect">
            <a:avLst/>
          </a:prstGeom>
        </p:spPr>
        <p:txBody>
          <a:bodyPr anchor="ctr" anchorCtr="0">
            <a:normAutofit/>
          </a:bodyPr>
          <a:lstStyle>
            <a:lvl1pPr marL="0" indent="0" algn="ctr" defTabSz="914400" rtl="0" eaLnBrk="1" latinLnBrk="0" hangingPunct="1">
              <a:spcBef>
                <a:spcPts val="0"/>
              </a:spcBef>
              <a:buFont typeface="Arial" pitchFamily="34" charset="0"/>
              <a:buNone/>
              <a:defRPr lang="en-US" sz="4800" b="1" i="0" kern="1200" dirty="0">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067461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IUA Testing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68880"/>
            <a:ext cx="4114800" cy="731520"/>
          </a:xfrm>
          <a:prstGeom prst="rect">
            <a:avLst/>
          </a:prstGeom>
        </p:spPr>
        <p:txBody>
          <a:bodyPr anchor="ctr" anchorCtr="0">
            <a:noAutofit/>
          </a:bodyPr>
          <a:lstStyle>
            <a:lvl1pPr algn="ctr" defTabSz="914400" rtl="0" eaLnBrk="1" latinLnBrk="0" hangingPunct="1">
              <a:spcBef>
                <a:spcPct val="0"/>
              </a:spcBef>
              <a:buNone/>
              <a:defRPr lang="en-US" sz="3600" b="0" i="0" u="none" kern="1200" dirty="0">
                <a:solidFill>
                  <a:srgbClr val="D43A3C"/>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457200" y="3474720"/>
            <a:ext cx="8229600" cy="1828800"/>
          </a:xfrm>
          <a:prstGeom prst="rect">
            <a:avLst/>
          </a:prstGeom>
        </p:spPr>
        <p:txBody>
          <a:bodyPr anchor="ctr" anchorCtr="0">
            <a:normAutofit/>
          </a:bodyPr>
          <a:lstStyle>
            <a:lvl1pPr marL="0" indent="0" algn="ctr" defTabSz="914400" rtl="0" eaLnBrk="1" latinLnBrk="0" hangingPunct="1">
              <a:spcBef>
                <a:spcPts val="0"/>
              </a:spcBef>
              <a:buFont typeface="Arial" pitchFamily="34" charset="0"/>
              <a:buNone/>
              <a:defRPr lang="en-US" sz="4800" b="1" i="0" kern="1200" dirty="0">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0" y="2"/>
            <a:ext cx="4572000" cy="3628569"/>
          </a:xfrm>
          <a:prstGeom prst="rect">
            <a:avLst/>
          </a:prstGeom>
        </p:spPr>
      </p:pic>
    </p:spTree>
    <p:extLst>
      <p:ext uri="{BB962C8B-B14F-4D97-AF65-F5344CB8AC3E}">
        <p14:creationId xmlns:p14="http://schemas.microsoft.com/office/powerpoint/2010/main" val="2447236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IUA SALT Testing 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68880"/>
            <a:ext cx="4114800" cy="731520"/>
          </a:xfrm>
          <a:prstGeom prst="rect">
            <a:avLst/>
          </a:prstGeom>
        </p:spPr>
        <p:txBody>
          <a:bodyPr anchor="ctr" anchorCtr="0">
            <a:noAutofit/>
          </a:bodyPr>
          <a:lstStyle>
            <a:lvl1pPr algn="ctr" defTabSz="914400" rtl="0" eaLnBrk="1" latinLnBrk="0" hangingPunct="1">
              <a:spcBef>
                <a:spcPct val="0"/>
              </a:spcBef>
              <a:buNone/>
              <a:defRPr lang="en-US" sz="3600" b="0" i="0" u="none" kern="1200" dirty="0">
                <a:solidFill>
                  <a:srgbClr val="D43A3C"/>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457200" y="3474720"/>
            <a:ext cx="8229600" cy="1828800"/>
          </a:xfrm>
          <a:prstGeom prst="rect">
            <a:avLst/>
          </a:prstGeom>
        </p:spPr>
        <p:txBody>
          <a:bodyPr anchor="ctr" anchorCtr="0">
            <a:normAutofit/>
          </a:bodyPr>
          <a:lstStyle>
            <a:lvl1pPr marL="0" indent="0" algn="ctr" defTabSz="914400" rtl="0" eaLnBrk="1" latinLnBrk="0" hangingPunct="1">
              <a:spcBef>
                <a:spcPts val="0"/>
              </a:spcBef>
              <a:buFont typeface="Arial" pitchFamily="34" charset="0"/>
              <a:buNone/>
              <a:defRPr lang="en-US" sz="4800" b="1" i="0" kern="1200" dirty="0">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0" y="2"/>
            <a:ext cx="4572000" cy="3628569"/>
          </a:xfrm>
          <a:prstGeom prst="rect">
            <a:avLst/>
          </a:prstGeom>
        </p:spPr>
      </p:pic>
    </p:spTree>
    <p:extLst>
      <p:ext uri="{BB962C8B-B14F-4D97-AF65-F5344CB8AC3E}">
        <p14:creationId xmlns:p14="http://schemas.microsoft.com/office/powerpoint/2010/main" val="4207917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MX Testing Title Slide">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srcRect/>
          <a:stretch>
            <a:fillRect/>
          </a:stretch>
        </p:blipFill>
        <p:spPr bwMode="auto">
          <a:xfrm>
            <a:off x="0" y="0"/>
            <a:ext cx="9144000" cy="6858000"/>
          </a:xfrm>
          <a:prstGeom prst="rect">
            <a:avLst/>
          </a:prstGeom>
          <a:noFill/>
          <a:ln w="9525">
            <a:noFill/>
            <a:miter lim="800000"/>
            <a:headEnd/>
            <a:tailEnd/>
          </a:ln>
          <a:effectLst/>
        </p:spPr>
      </p:pic>
      <p:sp>
        <p:nvSpPr>
          <p:cNvPr id="2" name="Title 1"/>
          <p:cNvSpPr>
            <a:spLocks noGrp="1"/>
          </p:cNvSpPr>
          <p:nvPr>
            <p:ph type="ctrTitle"/>
          </p:nvPr>
        </p:nvSpPr>
        <p:spPr>
          <a:xfrm>
            <a:off x="457200" y="2468880"/>
            <a:ext cx="4114800" cy="731520"/>
          </a:xfrm>
          <a:prstGeom prst="rect">
            <a:avLst/>
          </a:prstGeom>
        </p:spPr>
        <p:txBody>
          <a:bodyPr anchor="ctr" anchorCtr="0">
            <a:noAutofit/>
          </a:bodyPr>
          <a:lstStyle>
            <a:lvl1pPr algn="ctr" defTabSz="914400" rtl="0" eaLnBrk="1" latinLnBrk="0" hangingPunct="1">
              <a:spcBef>
                <a:spcPct val="0"/>
              </a:spcBef>
              <a:buNone/>
              <a:defRPr lang="en-US" sz="3600" b="0" i="0" u="none" kern="1200" dirty="0">
                <a:solidFill>
                  <a:srgbClr val="D43A3C"/>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457200" y="3474720"/>
            <a:ext cx="8229600" cy="1828800"/>
          </a:xfrm>
          <a:prstGeom prst="rect">
            <a:avLst/>
          </a:prstGeom>
        </p:spPr>
        <p:txBody>
          <a:bodyPr anchor="ctr" anchorCtr="0">
            <a:normAutofit/>
          </a:bodyPr>
          <a:lstStyle>
            <a:lvl1pPr marL="0" indent="0" algn="ctr" defTabSz="914400" rtl="0" eaLnBrk="1" latinLnBrk="0" hangingPunct="1">
              <a:spcBef>
                <a:spcPts val="0"/>
              </a:spcBef>
              <a:buFont typeface="Arial" pitchFamily="34" charset="0"/>
              <a:buNone/>
              <a:defRPr lang="en-US" sz="4800" b="1" i="0" kern="1200" dirty="0">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2"/>
            <a:ext cx="4572000" cy="3628569"/>
          </a:xfrm>
          <a:prstGeom prst="rect">
            <a:avLst/>
          </a:prstGeom>
        </p:spPr>
      </p:pic>
    </p:spTree>
    <p:extLst>
      <p:ext uri="{BB962C8B-B14F-4D97-AF65-F5344CB8AC3E}">
        <p14:creationId xmlns:p14="http://schemas.microsoft.com/office/powerpoint/2010/main" val="3300795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MX SALT Testing Title Slide">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a:blip r:embed="rId2"/>
          <a:srcRect/>
          <a:stretch>
            <a:fillRect/>
          </a:stretch>
        </p:blipFill>
        <p:spPr bwMode="auto">
          <a:xfrm>
            <a:off x="0" y="0"/>
            <a:ext cx="9144000" cy="6858000"/>
          </a:xfrm>
          <a:prstGeom prst="rect">
            <a:avLst/>
          </a:prstGeom>
          <a:noFill/>
          <a:ln w="9525">
            <a:noFill/>
            <a:miter lim="800000"/>
            <a:headEnd/>
            <a:tailEnd/>
          </a:ln>
          <a:effectLst/>
        </p:spPr>
      </p:pic>
      <p:sp>
        <p:nvSpPr>
          <p:cNvPr id="2" name="Title 1"/>
          <p:cNvSpPr>
            <a:spLocks noGrp="1"/>
          </p:cNvSpPr>
          <p:nvPr>
            <p:ph type="ctrTitle"/>
          </p:nvPr>
        </p:nvSpPr>
        <p:spPr>
          <a:xfrm>
            <a:off x="457200" y="2468880"/>
            <a:ext cx="4114800" cy="731520"/>
          </a:xfrm>
          <a:prstGeom prst="rect">
            <a:avLst/>
          </a:prstGeom>
        </p:spPr>
        <p:txBody>
          <a:bodyPr anchor="ctr" anchorCtr="0">
            <a:noAutofit/>
          </a:bodyPr>
          <a:lstStyle>
            <a:lvl1pPr algn="ctr" defTabSz="914400" rtl="0" eaLnBrk="1" latinLnBrk="0" hangingPunct="1">
              <a:spcBef>
                <a:spcPct val="0"/>
              </a:spcBef>
              <a:buNone/>
              <a:defRPr lang="en-US" sz="3600" b="0" i="0" u="none" kern="1200" dirty="0">
                <a:solidFill>
                  <a:srgbClr val="D43A3C"/>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457200" y="3474720"/>
            <a:ext cx="8229600" cy="1828800"/>
          </a:xfrm>
          <a:prstGeom prst="rect">
            <a:avLst/>
          </a:prstGeom>
        </p:spPr>
        <p:txBody>
          <a:bodyPr anchor="ctr" anchorCtr="0">
            <a:normAutofit/>
          </a:bodyPr>
          <a:lstStyle>
            <a:lvl1pPr marL="0" indent="0" algn="ctr" defTabSz="914400" rtl="0" eaLnBrk="1" latinLnBrk="0" hangingPunct="1">
              <a:spcBef>
                <a:spcPts val="0"/>
              </a:spcBef>
              <a:buFont typeface="Arial" pitchFamily="34" charset="0"/>
              <a:buNone/>
              <a:defRPr lang="en-US" sz="4800" b="1" i="0" kern="1200" dirty="0">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Subtitle 2"/>
          <p:cNvSpPr txBox="1">
            <a:spLocks/>
          </p:cNvSpPr>
          <p:nvPr userDrawn="1"/>
        </p:nvSpPr>
        <p:spPr>
          <a:xfrm>
            <a:off x="457200" y="6400800"/>
            <a:ext cx="8229600" cy="457200"/>
          </a:xfrm>
          <a:prstGeom prst="rect">
            <a:avLst/>
          </a:prstGeom>
        </p:spPr>
        <p:txBody>
          <a:bodyPr anchor="ctr" anchorCtr="1"/>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b="0" dirty="0">
                <a:solidFill>
                  <a:schemeClr val="tx2">
                    <a:lumMod val="50000"/>
                  </a:schemeClr>
                </a:solidFill>
              </a:rPr>
              <a:t>Created in partnership with the School of Applied Learning in Testing</a:t>
            </a:r>
            <a:r>
              <a:rPr lang="en-US" sz="1200" b="0" baseline="0" dirty="0">
                <a:solidFill>
                  <a:schemeClr val="tx2">
                    <a:lumMod val="50000"/>
                  </a:schemeClr>
                </a:solidFill>
              </a:rPr>
              <a:t> </a:t>
            </a:r>
            <a:endParaRPr lang="en-US" sz="1200" b="0" i="1" dirty="0">
              <a:solidFill>
                <a:schemeClr val="tx2">
                  <a:lumMod val="50000"/>
                </a:schemeClr>
              </a:solidFill>
            </a:endParaRP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2"/>
            <a:ext cx="4572000" cy="3628569"/>
          </a:xfrm>
          <a:prstGeom prst="rect">
            <a:avLst/>
          </a:prstGeom>
        </p:spPr>
      </p:pic>
    </p:spTree>
    <p:extLst>
      <p:ext uri="{BB962C8B-B14F-4D97-AF65-F5344CB8AC3E}">
        <p14:creationId xmlns:p14="http://schemas.microsoft.com/office/powerpoint/2010/main" val="3744801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with Subtitle">
    <p:spTree>
      <p:nvGrpSpPr>
        <p:cNvPr id="1" name=""/>
        <p:cNvGrpSpPr/>
        <p:nvPr/>
      </p:nvGrpSpPr>
      <p:grpSpPr>
        <a:xfrm>
          <a:off x="0" y="0"/>
          <a:ext cx="0" cy="0"/>
          <a:chOff x="0" y="0"/>
          <a:chExt cx="0" cy="0"/>
        </a:xfrm>
      </p:grpSpPr>
      <p:sp>
        <p:nvSpPr>
          <p:cNvPr id="2" name="Title 1"/>
          <p:cNvSpPr>
            <a:spLocks noGrp="1" noChangeAspect="1"/>
          </p:cNvSpPr>
          <p:nvPr>
            <p:ph type="title" hasCustomPrompt="1"/>
          </p:nvPr>
        </p:nvSpPr>
        <p:spPr>
          <a:xfrm>
            <a:off x="0" y="91440"/>
            <a:ext cx="9144000" cy="731520"/>
          </a:xfrm>
          <a:prstGeom prst="rect">
            <a:avLst/>
          </a:prstGeom>
        </p:spPr>
        <p:txBody>
          <a:bodyPr wrap="none" lIns="274320" rIns="274320" anchor="ctr" anchorCtr="0">
            <a:normAutofit/>
          </a:bodyPr>
          <a:lstStyle>
            <a:lvl1pPr algn="l">
              <a:defRPr sz="4000" b="1" i="0" u="none">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a:t>
            </a:r>
            <a:r>
              <a:rPr lang="en-US" dirty="0" err="1"/>
              <a:t>CMaster</a:t>
            </a:r>
            <a:r>
              <a:rPr lang="en-US" dirty="0"/>
              <a:t> title style</a:t>
            </a:r>
          </a:p>
        </p:txBody>
      </p:sp>
      <p:sp>
        <p:nvSpPr>
          <p:cNvPr id="3" name="Content Placeholder 2"/>
          <p:cNvSpPr>
            <a:spLocks noGrp="1"/>
          </p:cNvSpPr>
          <p:nvPr>
            <p:ph idx="1"/>
          </p:nvPr>
        </p:nvSpPr>
        <p:spPr>
          <a:xfrm>
            <a:off x="457200" y="1188720"/>
            <a:ext cx="8229600" cy="548640"/>
          </a:xfrm>
          <a:prstGeom prst="rect">
            <a:avLst/>
          </a:prstGeom>
        </p:spPr>
        <p:txBody>
          <a:bodyPr lIns="0" rIns="0" anchor="ctr" anchorCtr="0">
            <a:normAutofit/>
          </a:bodyPr>
          <a:lstStyle>
            <a:lvl1pPr marL="0" indent="0">
              <a:spcBef>
                <a:spcPts val="0"/>
              </a:spcBef>
              <a:buNone/>
              <a:defRPr sz="2800" b="1" i="0">
                <a:solidFill>
                  <a:schemeClr val="tx2">
                    <a:lumMod val="50000"/>
                  </a:schemeClr>
                </a:solidFill>
                <a:effectLst/>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Click to edit Master text styles</a:t>
            </a:r>
          </a:p>
        </p:txBody>
      </p:sp>
      <p:sp>
        <p:nvSpPr>
          <p:cNvPr id="7" name="Content Placeholder 2"/>
          <p:cNvSpPr>
            <a:spLocks noGrp="1"/>
          </p:cNvSpPr>
          <p:nvPr>
            <p:ph idx="13"/>
          </p:nvPr>
        </p:nvSpPr>
        <p:spPr>
          <a:xfrm>
            <a:off x="457200" y="1737360"/>
            <a:ext cx="8229600" cy="4480560"/>
          </a:xfrm>
          <a:prstGeom prst="rect">
            <a:avLst/>
          </a:prstGeom>
        </p:spPr>
        <p:txBody>
          <a:bodyPr lIns="0" rIns="0">
            <a:normAutofit/>
          </a:bodyPr>
          <a:lstStyle>
            <a:lvl1pPr marL="365760" indent="-365760">
              <a:lnSpc>
                <a:spcPct val="150000"/>
              </a:lnSpc>
              <a:spcBef>
                <a:spcPts val="0"/>
              </a:spcBef>
              <a:spcAft>
                <a:spcPts val="600"/>
              </a:spcAft>
              <a:buClr>
                <a:srgbClr val="D43A3C"/>
              </a:buClr>
              <a:buFont typeface="Wingdings" panose="05000000000000000000" pitchFamily="2" charset="2"/>
              <a:buChar char="v"/>
              <a:defRPr sz="2400">
                <a:solidFill>
                  <a:schemeClr val="tx2">
                    <a:lumMod val="50000"/>
                  </a:schemeClr>
                </a:solidFill>
                <a:latin typeface="Arial" panose="020B0604020202020204" pitchFamily="34" charset="0"/>
                <a:ea typeface="Verdana" panose="020B0604030504040204" pitchFamily="34" charset="0"/>
                <a:cs typeface="Arial" panose="020B0604020202020204" pitchFamily="34" charset="0"/>
              </a:defRPr>
            </a:lvl1pPr>
            <a:lvl2pPr marL="731520" indent="-365760">
              <a:lnSpc>
                <a:spcPct val="150000"/>
              </a:lnSpc>
              <a:spcBef>
                <a:spcPts val="0"/>
              </a:spcBef>
              <a:spcAft>
                <a:spcPts val="600"/>
              </a:spcAft>
              <a:buClr>
                <a:srgbClr val="D43A3C"/>
              </a:buClr>
              <a:buFont typeface="Wingdings" panose="05000000000000000000" pitchFamily="2" charset="2"/>
              <a:buChar char="Ø"/>
              <a:defRPr sz="2000">
                <a:solidFill>
                  <a:schemeClr val="tx2">
                    <a:lumMod val="50000"/>
                  </a:schemeClr>
                </a:solidFill>
                <a:latin typeface="Arial" panose="020B0604020202020204" pitchFamily="34" charset="0"/>
                <a:ea typeface="Verdana" panose="020B0604030504040204" pitchFamily="34" charset="0"/>
                <a:cs typeface="Arial" panose="020B0604020202020204" pitchFamily="34" charset="0"/>
              </a:defRPr>
            </a:lvl2pPr>
            <a:lvl3pPr marL="1097280" indent="-365760">
              <a:lnSpc>
                <a:spcPct val="150000"/>
              </a:lnSpc>
              <a:spcBef>
                <a:spcPts val="0"/>
              </a:spcBef>
              <a:spcAft>
                <a:spcPts val="600"/>
              </a:spcAft>
              <a:buClr>
                <a:srgbClr val="D43A3C"/>
              </a:buClr>
              <a:buFont typeface="Wingdings" panose="05000000000000000000" pitchFamily="2" charset="2"/>
              <a:buChar char="ü"/>
              <a:defRPr sz="2000" baseline="0">
                <a:solidFill>
                  <a:schemeClr val="tx2">
                    <a:lumMod val="50000"/>
                  </a:schemeClr>
                </a:solidFill>
                <a:latin typeface="Arial" panose="020B0604020202020204" pitchFamily="34" charset="0"/>
                <a:cs typeface="Arial" panose="020B0604020202020204"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8172400" y="6525344"/>
            <a:ext cx="936104" cy="314025"/>
          </a:xfrm>
          <a:prstGeom prst="rect">
            <a:avLst/>
          </a:prstGeom>
          <a:noFill/>
        </p:spPr>
        <p:txBody>
          <a:bodyPr wrap="square" rtlCol="0" anchor="b" anchorCtr="0">
            <a:spAutoFit/>
          </a:bodyPr>
          <a:lstStyle/>
          <a:p>
            <a:pPr algn="r"/>
            <a:fld id="{CBE0357F-229F-4BD9-AE90-5490DF2A6E29}" type="slidenum">
              <a:rPr lang="en-US" sz="1400" smtClean="0">
                <a:solidFill>
                  <a:schemeClr val="tx2">
                    <a:lumMod val="50000"/>
                  </a:schemeClr>
                </a:solidFill>
                <a:latin typeface="Myriad Web Pro" panose="020B0503030403020204" pitchFamily="34" charset="0"/>
              </a:rPr>
              <a:pPr algn="r"/>
              <a:t>‹#›</a:t>
            </a:fld>
            <a:endParaRPr lang="en-US" sz="1400" dirty="0">
              <a:solidFill>
                <a:schemeClr val="tx2">
                  <a:lumMod val="50000"/>
                </a:schemeClr>
              </a:solidFill>
              <a:latin typeface="Myriad Web Pro" panose="020B0503030403020204" pitchFamily="34" charset="0"/>
            </a:endParaRPr>
          </a:p>
        </p:txBody>
      </p:sp>
    </p:spTree>
    <p:extLst>
      <p:ext uri="{BB962C8B-B14F-4D97-AF65-F5344CB8AC3E}">
        <p14:creationId xmlns:p14="http://schemas.microsoft.com/office/powerpoint/2010/main" val="1173725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noChangeAspect="1"/>
          </p:cNvSpPr>
          <p:nvPr>
            <p:ph type="title" hasCustomPrompt="1"/>
          </p:nvPr>
        </p:nvSpPr>
        <p:spPr>
          <a:xfrm>
            <a:off x="0" y="91440"/>
            <a:ext cx="9144000" cy="731520"/>
          </a:xfrm>
          <a:prstGeom prst="rect">
            <a:avLst/>
          </a:prstGeom>
        </p:spPr>
        <p:txBody>
          <a:bodyPr wrap="none" lIns="274320" rIns="274320" anchor="ctr" anchorCtr="0">
            <a:normAutofit/>
          </a:bodyPr>
          <a:lstStyle>
            <a:lvl1pPr algn="l">
              <a:defRPr sz="4000" b="1" i="0" u="none">
                <a:solidFill>
                  <a:schemeClr val="tx2">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a:t>
            </a:r>
            <a:r>
              <a:rPr lang="en-US" dirty="0" err="1"/>
              <a:t>CMaster</a:t>
            </a:r>
            <a:r>
              <a:rPr lang="en-US" dirty="0"/>
              <a:t> title style</a:t>
            </a:r>
          </a:p>
        </p:txBody>
      </p:sp>
      <p:sp>
        <p:nvSpPr>
          <p:cNvPr id="7" name="Content Placeholder 2"/>
          <p:cNvSpPr>
            <a:spLocks noGrp="1"/>
          </p:cNvSpPr>
          <p:nvPr>
            <p:ph idx="13"/>
          </p:nvPr>
        </p:nvSpPr>
        <p:spPr>
          <a:xfrm>
            <a:off x="457200" y="1188720"/>
            <a:ext cx="8229600" cy="5029200"/>
          </a:xfrm>
          <a:prstGeom prst="rect">
            <a:avLst/>
          </a:prstGeom>
        </p:spPr>
        <p:txBody>
          <a:bodyPr lIns="0" rIns="0">
            <a:normAutofit/>
          </a:bodyPr>
          <a:lstStyle>
            <a:lvl1pPr marL="365760" indent="-365760" algn="l" defTabSz="914400" rtl="0" eaLnBrk="1" latinLnBrk="0" hangingPunct="1">
              <a:lnSpc>
                <a:spcPct val="150000"/>
              </a:lnSpc>
              <a:spcBef>
                <a:spcPts val="0"/>
              </a:spcBef>
              <a:spcAft>
                <a:spcPts val="600"/>
              </a:spcAft>
              <a:buClr>
                <a:srgbClr val="D43A3C"/>
              </a:buClr>
              <a:buFont typeface="Wingdings" panose="05000000000000000000" pitchFamily="2" charset="2"/>
              <a:buChar char="v"/>
              <a:defRPr lang="en-US" sz="2400" kern="1200" dirty="0" smtClean="0">
                <a:solidFill>
                  <a:schemeClr val="tx2">
                    <a:lumMod val="50000"/>
                  </a:schemeClr>
                </a:solidFill>
                <a:latin typeface="Arial" panose="020B0604020202020204" pitchFamily="34" charset="0"/>
                <a:ea typeface="Verdana" panose="020B0604030504040204" pitchFamily="34" charset="0"/>
                <a:cs typeface="Arial" panose="020B0604020202020204" pitchFamily="34" charset="0"/>
              </a:defRPr>
            </a:lvl1pPr>
            <a:lvl2pPr marL="731520" indent="-365760" algn="l" defTabSz="914400" rtl="0" eaLnBrk="1" latinLnBrk="0" hangingPunct="1">
              <a:lnSpc>
                <a:spcPct val="150000"/>
              </a:lnSpc>
              <a:spcBef>
                <a:spcPts val="0"/>
              </a:spcBef>
              <a:spcAft>
                <a:spcPts val="600"/>
              </a:spcAft>
              <a:buClr>
                <a:srgbClr val="D43A3C"/>
              </a:buClr>
              <a:buFont typeface="Wingdings" panose="05000000000000000000" pitchFamily="2" charset="2"/>
              <a:buChar char="Ø"/>
              <a:defRPr lang="en-US" sz="2000" kern="1200" dirty="0" smtClean="0">
                <a:solidFill>
                  <a:schemeClr val="tx2">
                    <a:lumMod val="50000"/>
                  </a:schemeClr>
                </a:solidFill>
                <a:latin typeface="Arial" panose="020B0604020202020204" pitchFamily="34" charset="0"/>
                <a:ea typeface="Verdana" panose="020B0604030504040204" pitchFamily="34" charset="0"/>
                <a:cs typeface="Arial" panose="020B0604020202020204" pitchFamily="34" charset="0"/>
              </a:defRPr>
            </a:lvl2pPr>
            <a:lvl3pPr marL="1097280" indent="-365760" algn="l" defTabSz="914400" rtl="0" eaLnBrk="1" latinLnBrk="0" hangingPunct="1">
              <a:lnSpc>
                <a:spcPct val="150000"/>
              </a:lnSpc>
              <a:spcBef>
                <a:spcPts val="0"/>
              </a:spcBef>
              <a:spcAft>
                <a:spcPts val="600"/>
              </a:spcAft>
              <a:buClr>
                <a:srgbClr val="D43A3C"/>
              </a:buClr>
              <a:buFont typeface="Wingdings" panose="05000000000000000000" pitchFamily="2" charset="2"/>
              <a:buChar char="ü"/>
              <a:defRPr lang="en-US" sz="2000" kern="1200" dirty="0" smtClean="0">
                <a:solidFill>
                  <a:schemeClr val="tx2">
                    <a:lumMod val="50000"/>
                  </a:schemeClr>
                </a:solidFill>
                <a:latin typeface="Arial" panose="020B0604020202020204" pitchFamily="34" charset="0"/>
                <a:ea typeface="Verdana" panose="020B0604030504040204" pitchFamily="34" charset="0"/>
                <a:cs typeface="Arial" panose="020B0604020202020204"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6" name="TextBox 5"/>
          <p:cNvSpPr txBox="1"/>
          <p:nvPr userDrawn="1"/>
        </p:nvSpPr>
        <p:spPr>
          <a:xfrm>
            <a:off x="8172400" y="6531592"/>
            <a:ext cx="936104" cy="307777"/>
          </a:xfrm>
          <a:prstGeom prst="rect">
            <a:avLst/>
          </a:prstGeom>
          <a:noFill/>
        </p:spPr>
        <p:txBody>
          <a:bodyPr wrap="square" rtlCol="0" anchor="b" anchorCtr="0">
            <a:spAutoFit/>
          </a:bodyPr>
          <a:lstStyle/>
          <a:p>
            <a:pPr algn="r"/>
            <a:fld id="{CBE0357F-229F-4BD9-AE90-5490DF2A6E29}" type="slidenum">
              <a:rPr lang="en-US" sz="1400" smtClean="0">
                <a:solidFill>
                  <a:schemeClr val="tx2">
                    <a:lumMod val="50000"/>
                  </a:schemeClr>
                </a:solidFill>
                <a:latin typeface="Myriad Web Pro" panose="020B0503030403020204" pitchFamily="34" charset="0"/>
              </a:rPr>
              <a:pPr algn="r"/>
              <a:t>‹#›</a:t>
            </a:fld>
            <a:endParaRPr lang="en-US" sz="1400" dirty="0">
              <a:solidFill>
                <a:schemeClr val="tx2">
                  <a:lumMod val="50000"/>
                </a:schemeClr>
              </a:solidFill>
              <a:latin typeface="Myriad Web Pro" panose="020B0503030403020204" pitchFamily="34" charset="0"/>
            </a:endParaRPr>
          </a:p>
        </p:txBody>
      </p:sp>
    </p:spTree>
    <p:extLst>
      <p:ext uri="{BB962C8B-B14F-4D97-AF65-F5344CB8AC3E}">
        <p14:creationId xmlns:p14="http://schemas.microsoft.com/office/powerpoint/2010/main" val="2356205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iz">
    <p:spTree>
      <p:nvGrpSpPr>
        <p:cNvPr id="1" name=""/>
        <p:cNvGrpSpPr/>
        <p:nvPr/>
      </p:nvGrpSpPr>
      <p:grpSpPr>
        <a:xfrm>
          <a:off x="0" y="0"/>
          <a:ext cx="0" cy="0"/>
          <a:chOff x="0" y="0"/>
          <a:chExt cx="0" cy="0"/>
        </a:xfrm>
      </p:grpSpPr>
      <p:sp>
        <p:nvSpPr>
          <p:cNvPr id="4" name="Title 1"/>
          <p:cNvSpPr>
            <a:spLocks noGrp="1" noChangeAspect="1"/>
          </p:cNvSpPr>
          <p:nvPr>
            <p:ph type="title" hasCustomPrompt="1"/>
          </p:nvPr>
        </p:nvSpPr>
        <p:spPr>
          <a:xfrm>
            <a:off x="0" y="91440"/>
            <a:ext cx="9144000" cy="731520"/>
          </a:xfrm>
          <a:prstGeom prst="rect">
            <a:avLst/>
          </a:prstGeom>
        </p:spPr>
        <p:txBody>
          <a:bodyPr wrap="none" lIns="274320" rIns="274320" anchor="ctr" anchorCtr="0">
            <a:normAutofit/>
          </a:bodyPr>
          <a:lstStyle>
            <a:lvl1pPr>
              <a:defRPr lang="en-US" sz="4000" b="1" i="0" u="none" dirty="0">
                <a:solidFill>
                  <a:schemeClr val="accent6">
                    <a:lumMod val="50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pPr lvl="0" algn="l"/>
            <a:r>
              <a:rPr lang="en-US" dirty="0"/>
              <a:t>Click to edit </a:t>
            </a:r>
            <a:r>
              <a:rPr lang="en-US" dirty="0" err="1"/>
              <a:t>QMaster</a:t>
            </a:r>
            <a:r>
              <a:rPr lang="en-US" dirty="0"/>
              <a:t> title style</a:t>
            </a:r>
          </a:p>
        </p:txBody>
      </p:sp>
      <p:sp>
        <p:nvSpPr>
          <p:cNvPr id="6" name="TextBox 5"/>
          <p:cNvSpPr txBox="1"/>
          <p:nvPr userDrawn="1"/>
        </p:nvSpPr>
        <p:spPr>
          <a:xfrm>
            <a:off x="8172400" y="6531592"/>
            <a:ext cx="936104" cy="307777"/>
          </a:xfrm>
          <a:prstGeom prst="rect">
            <a:avLst/>
          </a:prstGeom>
          <a:noFill/>
        </p:spPr>
        <p:txBody>
          <a:bodyPr wrap="square" rtlCol="0" anchor="b" anchorCtr="0">
            <a:spAutoFit/>
          </a:bodyPr>
          <a:lstStyle/>
          <a:p>
            <a:pPr algn="r"/>
            <a:fld id="{CBE0357F-229F-4BD9-AE90-5490DF2A6E29}" type="slidenum">
              <a:rPr lang="en-US" sz="1400" smtClean="0">
                <a:solidFill>
                  <a:schemeClr val="accent6">
                    <a:lumMod val="50000"/>
                  </a:schemeClr>
                </a:solidFill>
                <a:latin typeface="Myriad Web Pro" panose="020B0503030403020204" pitchFamily="34" charset="0"/>
              </a:rPr>
              <a:pPr algn="r"/>
              <a:t>‹#›</a:t>
            </a:fld>
            <a:endParaRPr lang="en-US" sz="1400" dirty="0">
              <a:solidFill>
                <a:schemeClr val="accent6">
                  <a:lumMod val="50000"/>
                </a:schemeClr>
              </a:solidFill>
              <a:latin typeface="Myriad Web Pro" panose="020B0503030403020204" pitchFamily="34" charset="0"/>
            </a:endParaRPr>
          </a:p>
        </p:txBody>
      </p:sp>
      <p:sp>
        <p:nvSpPr>
          <p:cNvPr id="5" name="Content Placeholder 2"/>
          <p:cNvSpPr>
            <a:spLocks noGrp="1"/>
          </p:cNvSpPr>
          <p:nvPr>
            <p:ph idx="13"/>
          </p:nvPr>
        </p:nvSpPr>
        <p:spPr>
          <a:xfrm>
            <a:off x="457200" y="1188720"/>
            <a:ext cx="8229600" cy="5029200"/>
          </a:xfrm>
          <a:prstGeom prst="rect">
            <a:avLst/>
          </a:prstGeom>
        </p:spPr>
        <p:txBody>
          <a:bodyPr lIns="0" rIns="0">
            <a:normAutofit/>
          </a:bodyPr>
          <a:lstStyle>
            <a:lvl1pPr marL="365760" indent="-365760" algn="l" defTabSz="914400" rtl="0" eaLnBrk="1" latinLnBrk="0" hangingPunct="1">
              <a:lnSpc>
                <a:spcPct val="150000"/>
              </a:lnSpc>
              <a:spcBef>
                <a:spcPts val="0"/>
              </a:spcBef>
              <a:spcAft>
                <a:spcPts val="600"/>
              </a:spcAft>
              <a:buClr>
                <a:srgbClr val="D43A3C"/>
              </a:buClr>
              <a:buFont typeface="Wingdings" panose="05000000000000000000" pitchFamily="2" charset="2"/>
              <a:buChar char="v"/>
              <a:defRPr lang="en-US" sz="2400" b="1" kern="1200" dirty="0" smtClean="0">
                <a:solidFill>
                  <a:schemeClr val="accent6">
                    <a:lumMod val="50000"/>
                  </a:schemeClr>
                </a:solidFill>
                <a:latin typeface="Arial" panose="020B0604020202020204" pitchFamily="34" charset="0"/>
                <a:ea typeface="Verdana" panose="020B0604030504040204" pitchFamily="34" charset="0"/>
                <a:cs typeface="Arial" panose="020B0604020202020204" pitchFamily="34" charset="0"/>
              </a:defRPr>
            </a:lvl1pPr>
            <a:lvl2pPr marL="731520" indent="-365760" algn="l" defTabSz="914400" rtl="0" eaLnBrk="1" latinLnBrk="0" hangingPunct="1">
              <a:lnSpc>
                <a:spcPct val="150000"/>
              </a:lnSpc>
              <a:spcBef>
                <a:spcPts val="0"/>
              </a:spcBef>
              <a:spcAft>
                <a:spcPts val="600"/>
              </a:spcAft>
              <a:buClr>
                <a:srgbClr val="D43A3C"/>
              </a:buClr>
              <a:buFont typeface="Wingdings" panose="05000000000000000000" pitchFamily="2" charset="2"/>
              <a:buChar char="Ø"/>
              <a:defRPr lang="en-US" sz="2000" kern="1200" dirty="0" smtClean="0">
                <a:solidFill>
                  <a:schemeClr val="accent6">
                    <a:lumMod val="50000"/>
                  </a:schemeClr>
                </a:solidFill>
                <a:latin typeface="Arial" panose="020B0604020202020204" pitchFamily="34" charset="0"/>
                <a:ea typeface="Verdana" panose="020B0604030504040204" pitchFamily="34" charset="0"/>
                <a:cs typeface="Arial" panose="020B0604020202020204" pitchFamily="34" charset="0"/>
              </a:defRPr>
            </a:lvl2pPr>
            <a:lvl3pPr marL="1097280" indent="-365760" algn="l" defTabSz="914400" rtl="0" eaLnBrk="1" latinLnBrk="0" hangingPunct="1">
              <a:lnSpc>
                <a:spcPct val="150000"/>
              </a:lnSpc>
              <a:spcBef>
                <a:spcPts val="0"/>
              </a:spcBef>
              <a:spcAft>
                <a:spcPts val="600"/>
              </a:spcAft>
              <a:buClr>
                <a:srgbClr val="D43A3C"/>
              </a:buClr>
              <a:buFont typeface="Wingdings" panose="05000000000000000000" pitchFamily="2" charset="2"/>
              <a:buChar char="ü"/>
              <a:defRPr lang="en-US" sz="2000" kern="1200" dirty="0" smtClean="0">
                <a:solidFill>
                  <a:schemeClr val="accent6">
                    <a:lumMod val="50000"/>
                  </a:schemeClr>
                </a:solidFill>
                <a:latin typeface="Arial" panose="020B0604020202020204" pitchFamily="34" charset="0"/>
                <a:ea typeface="Verdana" panose="020B0604030504040204" pitchFamily="34" charset="0"/>
                <a:cs typeface="Arial" panose="020B0604020202020204" pitchFamily="34" charset="0"/>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460937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8390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hyperlink" Target="http://localhost:4567/" TargetMode="Externa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hyperlink" Target="http://localhost:4567/" TargetMode="External"/><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bin"/><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4525963"/>
          </a:xfrm>
        </p:spPr>
        <p:txBody>
          <a:bodyPr>
            <a:normAutofit fontScale="92500" lnSpcReduction="10000"/>
          </a:bodyPr>
          <a:lstStyle/>
          <a:p>
            <a:pPr>
              <a:lnSpc>
                <a:spcPct val="110000"/>
              </a:lnSpc>
              <a:buClr>
                <a:schemeClr val="tx2"/>
              </a:buClr>
              <a:buSzPct val="75000"/>
              <a:buNone/>
            </a:pPr>
            <a:endParaRPr lang="en-US" dirty="0">
              <a:latin typeface="Arial" pitchFamily="34" charset="0"/>
              <a:cs typeface="Arial" pitchFamily="34" charset="0"/>
            </a:endParaRPr>
          </a:p>
          <a:p>
            <a:pPr marL="0" indent="0" algn="ctr">
              <a:buNone/>
            </a:pPr>
            <a:endParaRPr lang="en-US" sz="6600" b="1" dirty="0">
              <a:latin typeface="Times New Roman" pitchFamily="18" charset="0"/>
              <a:cs typeface="Times New Roman" pitchFamily="18" charset="0"/>
            </a:endParaRPr>
          </a:p>
          <a:p>
            <a:pPr marL="0" indent="0" algn="ctr">
              <a:buNone/>
            </a:pPr>
            <a:r>
              <a:rPr lang="en-US" sz="6600" b="1" dirty="0">
                <a:latin typeface="Times New Roman" pitchFamily="18" charset="0"/>
                <a:cs typeface="Times New Roman" pitchFamily="18" charset="0"/>
              </a:rPr>
              <a:t>Microservice Architecture with Spring Boot</a:t>
            </a:r>
          </a:p>
          <a:p>
            <a:pPr marL="0" indent="0" algn="ctr">
              <a:buNone/>
            </a:pPr>
            <a:endParaRPr lang="en-US" sz="6600" b="1" dirty="0">
              <a:latin typeface="Times New Roman" pitchFamily="18" charset="0"/>
              <a:cs typeface="Times New Roman" pitchFamily="18" charset="0"/>
            </a:endParaRPr>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950793"/>
            <a:ext cx="2992793" cy="918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6846054"/>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pPr lvl="0"/>
            <a:r>
              <a:rPr lang="en-US" dirty="0">
                <a:latin typeface="Times New Roman" pitchFamily="18" charset="0"/>
                <a:cs typeface="Times New Roman" pitchFamily="18" charset="0"/>
              </a:rPr>
              <a:t>When to use Microservices? - Usecases</a:t>
            </a:r>
          </a:p>
        </p:txBody>
      </p:sp>
      <p:sp>
        <p:nvSpPr>
          <p:cNvPr id="3" name="Content Placeholder 2"/>
          <p:cNvSpPr>
            <a:spLocks noGrp="1"/>
          </p:cNvSpPr>
          <p:nvPr>
            <p:ph idx="1"/>
          </p:nvPr>
        </p:nvSpPr>
        <p:spPr>
          <a:xfrm>
            <a:off x="457200" y="1371600"/>
            <a:ext cx="8229600" cy="4876800"/>
          </a:xfrm>
        </p:spPr>
        <p:txBody>
          <a:bodyPr/>
          <a:lstStyle/>
          <a:p>
            <a:r>
              <a:rPr lang="en-US" sz="2700" dirty="0">
                <a:latin typeface="Times New Roman" pitchFamily="18" charset="0"/>
                <a:cs typeface="Times New Roman" pitchFamily="18" charset="0"/>
              </a:rPr>
              <a:t>Based on situation</a:t>
            </a:r>
          </a:p>
          <a:p>
            <a:r>
              <a:rPr lang="en-US" sz="2700" dirty="0">
                <a:latin typeface="Times New Roman" pitchFamily="18" charset="0"/>
                <a:cs typeface="Times New Roman" pitchFamily="18" charset="0"/>
              </a:rPr>
              <a:t>During the first version of any application, this architecture is not needed (application is going to be relatively small &amp; simple)</a:t>
            </a:r>
          </a:p>
          <a:p>
            <a:r>
              <a:rPr lang="en-US" sz="2700" dirty="0">
                <a:latin typeface="Times New Roman" pitchFamily="18" charset="0"/>
                <a:cs typeface="Times New Roman" pitchFamily="18" charset="0"/>
              </a:rPr>
              <a:t>But, when the application evolves over period of time, developing distributed architecture will slow down the development viz.</a:t>
            </a:r>
          </a:p>
          <a:p>
            <a:pPr lvl="1"/>
            <a:r>
              <a:rPr lang="en-US" sz="2300" dirty="0">
                <a:latin typeface="Times New Roman" pitchFamily="18" charset="0"/>
                <a:cs typeface="Times New Roman" pitchFamily="18" charset="0"/>
              </a:rPr>
              <a:t>Adding more features (you can’t pull the fat war files)</a:t>
            </a:r>
          </a:p>
          <a:p>
            <a:pPr lvl="1"/>
            <a:r>
              <a:rPr lang="en-US" sz="2300" dirty="0">
                <a:latin typeface="Times New Roman" pitchFamily="18" charset="0"/>
                <a:cs typeface="Times New Roman" pitchFamily="18" charset="0"/>
              </a:rPr>
              <a:t>Need to scale individual modules/services </a:t>
            </a:r>
          </a:p>
          <a:p>
            <a:pPr lvl="1"/>
            <a:r>
              <a:rPr lang="en-US" sz="2300" dirty="0">
                <a:latin typeface="Times New Roman" pitchFamily="18" charset="0"/>
                <a:cs typeface="Times New Roman" pitchFamily="18" charset="0"/>
              </a:rPr>
              <a:t>Autonomous team development is required</a:t>
            </a:r>
          </a:p>
          <a:p>
            <a:pPr lvl="1"/>
            <a:r>
              <a:rPr lang="en-US" sz="2300" dirty="0">
                <a:latin typeface="Times New Roman" pitchFamily="18" charset="0"/>
                <a:cs typeface="Times New Roman" pitchFamily="18" charset="0"/>
              </a:rPr>
              <a:t>Devlopment, testing and deployment should not take more time</a:t>
            </a:r>
            <a:endParaRPr lang="en-US" sz="27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920EB92-6F84-4A9E-9A59-D2D5AB212173}" type="slidenum">
              <a:rPr lang="en-IN" smtClean="0"/>
              <a:pPr/>
              <a:t>10</a:t>
            </a:fld>
            <a:endParaRPr lang="en-IN"/>
          </a:p>
        </p:txBody>
      </p:sp>
    </p:spTree>
    <p:extLst>
      <p:ext uri="{BB962C8B-B14F-4D97-AF65-F5344CB8AC3E}">
        <p14:creationId xmlns:p14="http://schemas.microsoft.com/office/powerpoint/2010/main" val="1760585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pPr lvl="0"/>
            <a:r>
              <a:rPr lang="en-US" dirty="0">
                <a:latin typeface="Times New Roman" pitchFamily="18" charset="0"/>
                <a:cs typeface="Times New Roman" pitchFamily="18" charset="0"/>
              </a:rPr>
              <a:t>Ecosystem, tools and infrastructure</a:t>
            </a:r>
          </a:p>
        </p:txBody>
      </p:sp>
      <p:sp>
        <p:nvSpPr>
          <p:cNvPr id="3" name="Content Placeholder 2"/>
          <p:cNvSpPr>
            <a:spLocks noGrp="1"/>
          </p:cNvSpPr>
          <p:nvPr>
            <p:ph idx="1"/>
          </p:nvPr>
        </p:nvSpPr>
        <p:spPr>
          <a:xfrm>
            <a:off x="457200" y="762000"/>
            <a:ext cx="8229600" cy="5486400"/>
          </a:xfrm>
        </p:spPr>
        <p:txBody>
          <a:bodyPr/>
          <a:lstStyle/>
          <a:p>
            <a:r>
              <a:rPr lang="en-US" sz="2800" dirty="0">
                <a:latin typeface="Times New Roman" pitchFamily="18" charset="0"/>
                <a:cs typeface="Times New Roman" pitchFamily="18" charset="0"/>
              </a:rPr>
              <a:t>Infrastructure:</a:t>
            </a:r>
          </a:p>
          <a:p>
            <a:pPr lvl="1"/>
            <a:r>
              <a:rPr lang="en-US" sz="2400" dirty="0">
                <a:latin typeface="Times New Roman" pitchFamily="18" charset="0"/>
                <a:cs typeface="Times New Roman" pitchFamily="18" charset="0"/>
              </a:rPr>
              <a:t>Platform As A Service (PAAS)</a:t>
            </a:r>
          </a:p>
          <a:p>
            <a:pPr lvl="1"/>
            <a:r>
              <a:rPr lang="en-US" sz="2400" dirty="0">
                <a:latin typeface="Times New Roman" pitchFamily="18" charset="0"/>
                <a:cs typeface="Times New Roman" pitchFamily="18" charset="0"/>
              </a:rPr>
              <a:t>We can use </a:t>
            </a:r>
            <a:r>
              <a:rPr lang="en-US" dirty="0">
                <a:latin typeface="Times New Roman" pitchFamily="18" charset="0"/>
                <a:cs typeface="Times New Roman" pitchFamily="18" charset="0"/>
              </a:rPr>
              <a:t>Platform as a Service like Pivotal Cloud Foundry help to deployment, easily run, scale, monitor etc.</a:t>
            </a:r>
          </a:p>
          <a:p>
            <a:pPr lvl="1"/>
            <a:r>
              <a:rPr lang="en-US" dirty="0">
                <a:latin typeface="Times New Roman" pitchFamily="18" charset="0"/>
                <a:cs typeface="Times New Roman" pitchFamily="18" charset="0"/>
              </a:rPr>
              <a:t>It supports for continuous deployment, rolling upgrades of new versions of code, running multiple versions of the same service at same time</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920EB92-6F84-4A9E-9A59-D2D5AB212173}" type="slidenum">
              <a:rPr lang="en-IN" smtClean="0"/>
              <a:pPr/>
              <a:t>11</a:t>
            </a:fld>
            <a:endParaRPr lang="en-IN"/>
          </a:p>
        </p:txBody>
      </p:sp>
    </p:spTree>
    <p:extLst>
      <p:ext uri="{BB962C8B-B14F-4D97-AF65-F5344CB8AC3E}">
        <p14:creationId xmlns:p14="http://schemas.microsoft.com/office/powerpoint/2010/main" val="611546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pPr lvl="0"/>
            <a:r>
              <a:rPr lang="en-US" dirty="0">
                <a:latin typeface="Times New Roman" pitchFamily="18" charset="0"/>
                <a:cs typeface="Times New Roman" pitchFamily="18" charset="0"/>
              </a:rPr>
              <a:t>Ecosystem: tools and infrastructure</a:t>
            </a:r>
          </a:p>
        </p:txBody>
      </p:sp>
      <p:sp>
        <p:nvSpPr>
          <p:cNvPr id="3" name="Content Placeholder 2"/>
          <p:cNvSpPr>
            <a:spLocks noGrp="1"/>
          </p:cNvSpPr>
          <p:nvPr>
            <p:ph idx="1"/>
          </p:nvPr>
        </p:nvSpPr>
        <p:spPr>
          <a:xfrm>
            <a:off x="457200" y="762000"/>
            <a:ext cx="8229600" cy="5486400"/>
          </a:xfrm>
        </p:spPr>
        <p:txBody>
          <a:bodyPr/>
          <a:lstStyle/>
          <a:p>
            <a:r>
              <a:rPr lang="en-US" sz="2800" dirty="0">
                <a:latin typeface="Times New Roman" pitchFamily="18" charset="0"/>
                <a:cs typeface="Times New Roman" pitchFamily="18" charset="0"/>
              </a:rPr>
              <a:t>Tools:</a:t>
            </a:r>
          </a:p>
          <a:p>
            <a:pPr lvl="1"/>
            <a:r>
              <a:rPr lang="en-US" sz="2400" dirty="0">
                <a:latin typeface="Times New Roman" pitchFamily="18" charset="0"/>
                <a:cs typeface="Times New Roman" pitchFamily="18" charset="0"/>
              </a:rPr>
              <a:t>Use Spring Boot to create </a:t>
            </a:r>
            <a:r>
              <a:rPr lang="en-US" sz="2400" dirty="0" err="1">
                <a:latin typeface="Times New Roman" pitchFamily="18" charset="0"/>
                <a:cs typeface="Times New Roman" pitchFamily="18" charset="0"/>
              </a:rPr>
              <a:t>microservices</a:t>
            </a:r>
            <a:endParaRPr lang="en-US" sz="2400" dirty="0">
              <a:latin typeface="Times New Roman" pitchFamily="18" charset="0"/>
              <a:cs typeface="Times New Roman" pitchFamily="18" charset="0"/>
            </a:endParaRPr>
          </a:p>
          <a:p>
            <a:pPr lvl="2"/>
            <a:r>
              <a:rPr lang="en-US" sz="2000" dirty="0">
                <a:latin typeface="Times New Roman" pitchFamily="18" charset="0"/>
                <a:cs typeface="Times New Roman" pitchFamily="18" charset="0"/>
              </a:rPr>
              <a:t>Setting up new service by using Spring Boot</a:t>
            </a:r>
          </a:p>
          <a:p>
            <a:pPr lvl="2"/>
            <a:r>
              <a:rPr lang="en-US" sz="2000" dirty="0">
                <a:latin typeface="Times New Roman" pitchFamily="18" charset="0"/>
                <a:cs typeface="Times New Roman" pitchFamily="18" charset="0"/>
              </a:rPr>
              <a:t>Exposing resources via RestController</a:t>
            </a:r>
          </a:p>
          <a:p>
            <a:pPr lvl="2"/>
            <a:r>
              <a:rPr lang="en-US" sz="2000" dirty="0">
                <a:latin typeface="Times New Roman" pitchFamily="18" charset="0"/>
                <a:cs typeface="Times New Roman" pitchFamily="18" charset="0"/>
              </a:rPr>
              <a:t>Consuming remote services using RestTemplate</a:t>
            </a:r>
          </a:p>
          <a:p>
            <a:pPr lvl="1"/>
            <a:r>
              <a:rPr lang="en-US" dirty="0">
                <a:latin typeface="Times New Roman" pitchFamily="18" charset="0"/>
                <a:cs typeface="Times New Roman" pitchFamily="18" charset="0"/>
              </a:rPr>
              <a:t>Adding Spring Cloud and Discovery server</a:t>
            </a:r>
          </a:p>
          <a:p>
            <a:pPr lvl="2"/>
            <a:r>
              <a:rPr lang="en-US" dirty="0">
                <a:latin typeface="Times New Roman" pitchFamily="18" charset="0"/>
                <a:cs typeface="Times New Roman" pitchFamily="18" charset="0"/>
              </a:rPr>
              <a:t>It provides </a:t>
            </a:r>
            <a:r>
              <a:rPr lang="en-US" dirty="0" err="1">
                <a:latin typeface="Times New Roman" pitchFamily="18" charset="0"/>
                <a:cs typeface="Times New Roman" pitchFamily="18" charset="0"/>
              </a:rPr>
              <a:t>microservices</a:t>
            </a:r>
            <a:r>
              <a:rPr lang="en-US" dirty="0">
                <a:latin typeface="Times New Roman" pitchFamily="18" charset="0"/>
                <a:cs typeface="Times New Roman" pitchFamily="18" charset="0"/>
              </a:rPr>
              <a:t> infrastructure like provide use services such as Service Discovery, a Configuration server and Monitoring.</a:t>
            </a:r>
          </a:p>
          <a:p>
            <a:pPr lvl="2"/>
            <a:r>
              <a:rPr lang="en-US" dirty="0">
                <a:latin typeface="Times New Roman" pitchFamily="18" charset="0"/>
                <a:cs typeface="Times New Roman" pitchFamily="18" charset="0"/>
              </a:rPr>
              <a:t>It provides several other open source projects like Netflix OSS.</a:t>
            </a:r>
          </a:p>
          <a:p>
            <a:pPr lvl="2"/>
            <a:r>
              <a:rPr lang="en-US" dirty="0">
                <a:latin typeface="Times New Roman" pitchFamily="18" charset="0"/>
                <a:cs typeface="Times New Roman" pitchFamily="18" charset="0"/>
              </a:rPr>
              <a:t>It provides PaaS like Cloud Foundry, AWS and </a:t>
            </a:r>
            <a:r>
              <a:rPr lang="en-US" dirty="0" err="1">
                <a:latin typeface="Times New Roman" pitchFamily="18" charset="0"/>
                <a:cs typeface="Times New Roman" pitchFamily="18" charset="0"/>
              </a:rPr>
              <a:t>Heroku</a:t>
            </a:r>
            <a:r>
              <a:rPr lang="en-US" dirty="0">
                <a:latin typeface="Times New Roman" pitchFamily="18" charset="0"/>
                <a:cs typeface="Times New Roman" pitchFamily="18" charset="0"/>
              </a:rPr>
              <a:t>.</a:t>
            </a:r>
          </a:p>
          <a:p>
            <a:pPr lvl="2"/>
            <a:r>
              <a:rPr lang="en-US" dirty="0">
                <a:latin typeface="Times New Roman" pitchFamily="18" charset="0"/>
                <a:cs typeface="Times New Roman" pitchFamily="18" charset="0"/>
              </a:rPr>
              <a:t>It uses Spring Boot style starters</a:t>
            </a:r>
          </a:p>
          <a:p>
            <a:pPr lvl="2"/>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920EB92-6F84-4A9E-9A59-D2D5AB212173}" type="slidenum">
              <a:rPr lang="en-IN" smtClean="0"/>
              <a:pPr/>
              <a:t>12</a:t>
            </a:fld>
            <a:endParaRPr lang="en-IN"/>
          </a:p>
        </p:txBody>
      </p:sp>
    </p:spTree>
    <p:extLst>
      <p:ext uri="{BB962C8B-B14F-4D97-AF65-F5344CB8AC3E}">
        <p14:creationId xmlns:p14="http://schemas.microsoft.com/office/powerpoint/2010/main" val="1750326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pPr lvl="0"/>
            <a:r>
              <a:rPr lang="en-US" dirty="0">
                <a:latin typeface="Times New Roman" pitchFamily="18" charset="0"/>
                <a:cs typeface="Times New Roman" pitchFamily="18" charset="0"/>
              </a:rPr>
              <a:t>Ecosystem: tools and infrastructure</a:t>
            </a:r>
          </a:p>
        </p:txBody>
      </p:sp>
      <p:sp>
        <p:nvSpPr>
          <p:cNvPr id="3" name="Content Placeholder 2"/>
          <p:cNvSpPr>
            <a:spLocks noGrp="1"/>
          </p:cNvSpPr>
          <p:nvPr>
            <p:ph idx="1"/>
          </p:nvPr>
        </p:nvSpPr>
        <p:spPr>
          <a:xfrm>
            <a:off x="457200" y="762000"/>
            <a:ext cx="8229600" cy="5486400"/>
          </a:xfrm>
        </p:spPr>
        <p:txBody>
          <a:bodyPr/>
          <a:lstStyle/>
          <a:p>
            <a:r>
              <a:rPr lang="en-US" sz="2400" b="1" dirty="0">
                <a:latin typeface="Times New Roman" pitchFamily="18" charset="0"/>
                <a:cs typeface="Times New Roman" pitchFamily="18" charset="0"/>
              </a:rPr>
              <a:t>Infrastructure</a:t>
            </a:r>
            <a:r>
              <a:rPr lang="en-US" sz="2400" dirty="0">
                <a:latin typeface="Times New Roman" pitchFamily="18" charset="0"/>
                <a:cs typeface="Times New Roman" pitchFamily="18" charset="0"/>
              </a:rPr>
              <a:t>: Where should I host my </a:t>
            </a:r>
            <a:r>
              <a:rPr lang="en-US" sz="2400" dirty="0" err="1">
                <a:latin typeface="Times New Roman" pitchFamily="18" charset="0"/>
                <a:cs typeface="Times New Roman" pitchFamily="18" charset="0"/>
              </a:rPr>
              <a:t>microservices</a:t>
            </a:r>
            <a:r>
              <a:rPr lang="en-US" sz="2400" dirty="0">
                <a:latin typeface="Times New Roman" pitchFamily="18" charset="0"/>
                <a:cs typeface="Times New Roman" pitchFamily="18" charset="0"/>
              </a:rPr>
              <a:t>? (Amazon Web services, Azure, Oracle cloud etc.)</a:t>
            </a:r>
          </a:p>
          <a:p>
            <a:r>
              <a:rPr lang="en-US" sz="2400" b="1" dirty="0">
                <a:latin typeface="Times New Roman" pitchFamily="18" charset="0"/>
                <a:cs typeface="Times New Roman" pitchFamily="18" charset="0"/>
              </a:rPr>
              <a:t>Orchestration</a:t>
            </a:r>
            <a:r>
              <a:rPr lang="en-US" sz="2400" dirty="0">
                <a:latin typeface="Times New Roman" pitchFamily="18" charset="0"/>
                <a:cs typeface="Times New Roman" pitchFamily="18" charset="0"/>
              </a:rPr>
              <a:t>: How should I manage the containers that host my </a:t>
            </a:r>
            <a:r>
              <a:rPr lang="en-US" sz="2400" dirty="0" err="1">
                <a:latin typeface="Times New Roman" pitchFamily="18" charset="0"/>
                <a:cs typeface="Times New Roman" pitchFamily="18" charset="0"/>
              </a:rPr>
              <a:t>microservices</a:t>
            </a:r>
            <a:r>
              <a:rPr lang="en-US" sz="2400" dirty="0">
                <a:latin typeface="Times New Roman" pitchFamily="18" charset="0"/>
                <a:cs typeface="Times New Roman" pitchFamily="18" charset="0"/>
              </a:rPr>
              <a:t>? (dockers, Kubernetes etc.)</a:t>
            </a:r>
          </a:p>
          <a:p>
            <a:r>
              <a:rPr lang="en-US" sz="2400" b="1" dirty="0">
                <a:latin typeface="Times New Roman" pitchFamily="18" charset="0"/>
                <a:cs typeface="Times New Roman" pitchFamily="18" charset="0"/>
              </a:rPr>
              <a:t>API Gateways</a:t>
            </a:r>
            <a:r>
              <a:rPr lang="en-US" sz="2400" dirty="0">
                <a:latin typeface="Times New Roman" pitchFamily="18" charset="0"/>
                <a:cs typeface="Times New Roman" pitchFamily="18" charset="0"/>
              </a:rPr>
              <a:t>: How should I expose, secure and manage access to my </a:t>
            </a:r>
            <a:r>
              <a:rPr lang="en-US" sz="2400" dirty="0" err="1">
                <a:latin typeface="Times New Roman" pitchFamily="18" charset="0"/>
                <a:cs typeface="Times New Roman" pitchFamily="18" charset="0"/>
              </a:rPr>
              <a:t>microservices</a:t>
            </a:r>
            <a:r>
              <a:rPr lang="en-US" sz="2400" dirty="0">
                <a:latin typeface="Times New Roman" pitchFamily="18" charset="0"/>
                <a:cs typeface="Times New Roman" pitchFamily="18" charset="0"/>
              </a:rPr>
              <a:t> via APIs? Gate keeper between clients and </a:t>
            </a:r>
            <a:r>
              <a:rPr lang="en-US" sz="2400" dirty="0" err="1">
                <a:latin typeface="Times New Roman" pitchFamily="18" charset="0"/>
                <a:cs typeface="Times New Roman" pitchFamily="18" charset="0"/>
              </a:rPr>
              <a:t>microservices</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Service Meshes</a:t>
            </a:r>
            <a:r>
              <a:rPr lang="en-US" sz="2400" dirty="0">
                <a:latin typeface="Times New Roman" pitchFamily="18" charset="0"/>
                <a:cs typeface="Times New Roman" pitchFamily="18" charset="0"/>
              </a:rPr>
              <a:t>: How should I manage the service-to-service communication between my </a:t>
            </a:r>
            <a:r>
              <a:rPr lang="en-US" sz="2400" dirty="0" err="1">
                <a:latin typeface="Times New Roman" pitchFamily="18" charset="0"/>
                <a:cs typeface="Times New Roman" pitchFamily="18" charset="0"/>
              </a:rPr>
              <a:t>microservices</a:t>
            </a:r>
            <a:r>
              <a:rPr lang="en-US" sz="2400" dirty="0">
                <a:latin typeface="Times New Roman" pitchFamily="18" charset="0"/>
                <a:cs typeface="Times New Roman" pitchFamily="18" charset="0"/>
              </a:rPr>
              <a:t>?</a:t>
            </a:r>
          </a:p>
          <a:p>
            <a:r>
              <a:rPr lang="en-US" sz="2400" b="1" dirty="0">
                <a:latin typeface="Times New Roman" pitchFamily="18" charset="0"/>
                <a:cs typeface="Times New Roman" pitchFamily="18" charset="0"/>
              </a:rPr>
              <a:t>Serverless</a:t>
            </a:r>
            <a:r>
              <a:rPr lang="en-US" sz="2400" dirty="0">
                <a:latin typeface="Times New Roman" pitchFamily="18" charset="0"/>
                <a:cs typeface="Times New Roman" pitchFamily="18" charset="0"/>
              </a:rPr>
              <a:t>: Should I consider consuming cloud resources in a “pay-as-you-go” model or pre-purchase the capacity I need?</a:t>
            </a:r>
          </a:p>
          <a:p>
            <a:r>
              <a:rPr lang="en-US" sz="2400" b="1" dirty="0">
                <a:latin typeface="Times New Roman" pitchFamily="18" charset="0"/>
                <a:cs typeface="Times New Roman" pitchFamily="18" charset="0"/>
              </a:rPr>
              <a:t>Security</a:t>
            </a:r>
            <a:r>
              <a:rPr lang="en-US" sz="2400" dirty="0">
                <a:latin typeface="Times New Roman" pitchFamily="18" charset="0"/>
                <a:cs typeface="Times New Roman" pitchFamily="18" charset="0"/>
              </a:rPr>
              <a:t>: How should I secure my containers and infrastructure?</a:t>
            </a:r>
          </a:p>
          <a:p>
            <a:r>
              <a:rPr lang="en-US" sz="2400" b="1" dirty="0">
                <a:latin typeface="Times New Roman" pitchFamily="18" charset="0"/>
                <a:cs typeface="Times New Roman" pitchFamily="18" charset="0"/>
              </a:rPr>
              <a:t>Monitoring</a:t>
            </a:r>
            <a:r>
              <a:rPr lang="en-US" sz="2400" dirty="0">
                <a:latin typeface="Times New Roman" pitchFamily="18" charset="0"/>
                <a:cs typeface="Times New Roman" pitchFamily="18" charset="0"/>
              </a:rPr>
              <a:t>: How can I monitor the health and performance of my </a:t>
            </a:r>
            <a:r>
              <a:rPr lang="en-US" sz="2400" dirty="0" err="1">
                <a:latin typeface="Times New Roman" pitchFamily="18" charset="0"/>
                <a:cs typeface="Times New Roman" pitchFamily="18" charset="0"/>
              </a:rPr>
              <a:t>microservices</a:t>
            </a:r>
            <a:r>
              <a:rPr lang="en-US" sz="2400" dirty="0">
                <a:latin typeface="Times New Roman" pitchFamily="18" charset="0"/>
                <a:cs typeface="Times New Roman" pitchFamily="18" charset="0"/>
              </a:rPr>
              <a:t> and hosts?</a:t>
            </a:r>
          </a:p>
        </p:txBody>
      </p:sp>
      <p:sp>
        <p:nvSpPr>
          <p:cNvPr id="4" name="Slide Number Placeholder 3"/>
          <p:cNvSpPr>
            <a:spLocks noGrp="1"/>
          </p:cNvSpPr>
          <p:nvPr>
            <p:ph type="sldNum" sz="quarter" idx="12"/>
          </p:nvPr>
        </p:nvSpPr>
        <p:spPr/>
        <p:txBody>
          <a:bodyPr/>
          <a:lstStyle/>
          <a:p>
            <a:fld id="{F920EB92-6F84-4A9E-9A59-D2D5AB212173}" type="slidenum">
              <a:rPr lang="en-IN" smtClean="0"/>
              <a:pPr/>
              <a:t>13</a:t>
            </a:fld>
            <a:endParaRPr lang="en-IN"/>
          </a:p>
        </p:txBody>
      </p:sp>
    </p:spTree>
    <p:extLst>
      <p:ext uri="{BB962C8B-B14F-4D97-AF65-F5344CB8AC3E}">
        <p14:creationId xmlns:p14="http://schemas.microsoft.com/office/powerpoint/2010/main" val="1470993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pPr lvl="0"/>
            <a:r>
              <a:rPr lang="en-US" dirty="0">
                <a:latin typeface="Times New Roman" pitchFamily="18" charset="0"/>
                <a:cs typeface="Times New Roman" pitchFamily="18" charset="0"/>
              </a:rPr>
              <a:t>Server side Load Balancing</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such as Netscaler</a:t>
            </a:r>
          </a:p>
        </p:txBody>
      </p:sp>
      <p:sp>
        <p:nvSpPr>
          <p:cNvPr id="4" name="Slide Number Placeholder 3"/>
          <p:cNvSpPr>
            <a:spLocks noGrp="1"/>
          </p:cNvSpPr>
          <p:nvPr>
            <p:ph type="sldNum" sz="quarter" idx="12"/>
          </p:nvPr>
        </p:nvSpPr>
        <p:spPr/>
        <p:txBody>
          <a:bodyPr/>
          <a:lstStyle/>
          <a:p>
            <a:fld id="{F920EB92-6F84-4A9E-9A59-D2D5AB212173}" type="slidenum">
              <a:rPr lang="en-IN" smtClean="0"/>
              <a:pPr/>
              <a:t>14</a:t>
            </a:fld>
            <a:endParaRPr lang="en-IN"/>
          </a:p>
        </p:txBody>
      </p:sp>
      <p:pic>
        <p:nvPicPr>
          <p:cNvPr id="6" name="Picture 5" descr="server side Load Balancing"/>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790700"/>
            <a:ext cx="5943600" cy="4457700"/>
          </a:xfrm>
          <a:prstGeom prst="rect">
            <a:avLst/>
          </a:prstGeom>
          <a:noFill/>
          <a:ln>
            <a:noFill/>
          </a:ln>
        </p:spPr>
      </p:pic>
    </p:spTree>
    <p:extLst>
      <p:ext uri="{BB962C8B-B14F-4D97-AF65-F5344CB8AC3E}">
        <p14:creationId xmlns:p14="http://schemas.microsoft.com/office/powerpoint/2010/main" val="775269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pPr lvl="0"/>
            <a:r>
              <a:rPr lang="en-US" dirty="0">
                <a:latin typeface="Times New Roman" pitchFamily="18" charset="0"/>
                <a:cs typeface="Times New Roman" pitchFamily="18" charset="0"/>
              </a:rPr>
              <a:t>Server side Load Balancing</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920EB92-6F84-4A9E-9A59-D2D5AB212173}" type="slidenum">
              <a:rPr lang="en-IN" smtClean="0"/>
              <a:pPr/>
              <a:t>15</a:t>
            </a:fld>
            <a:endParaRPr lang="en-IN"/>
          </a:p>
        </p:txBody>
      </p:sp>
      <p:sp>
        <p:nvSpPr>
          <p:cNvPr id="5" name="Content Placeholder 2"/>
          <p:cNvSpPr>
            <a:spLocks noGrp="1"/>
          </p:cNvSpPr>
          <p:nvPr>
            <p:ph idx="1"/>
          </p:nvPr>
        </p:nvSpPr>
        <p:spPr>
          <a:xfrm>
            <a:off x="457200" y="1447800"/>
            <a:ext cx="8229600" cy="4800600"/>
          </a:xfrm>
        </p:spPr>
        <p:txBody>
          <a:bodyPr/>
          <a:lstStyle/>
          <a:p>
            <a:r>
              <a:rPr lang="en-US" sz="2800" dirty="0">
                <a:latin typeface="Times New Roman" pitchFamily="18" charset="0"/>
                <a:cs typeface="Times New Roman" pitchFamily="18" charset="0"/>
              </a:rPr>
              <a:t>In Java EE architecture, we deploy our war/ear files into multiple application servers, </a:t>
            </a:r>
          </a:p>
          <a:p>
            <a:r>
              <a:rPr lang="en-US" sz="2800" dirty="0">
                <a:latin typeface="Times New Roman" pitchFamily="18" charset="0"/>
                <a:cs typeface="Times New Roman" pitchFamily="18" charset="0"/>
              </a:rPr>
              <a:t>then we create a pool of server and put a load balancer (Netscaler) in front of it, which has a public IP. </a:t>
            </a:r>
          </a:p>
          <a:p>
            <a:r>
              <a:rPr lang="en-US" sz="2800" dirty="0">
                <a:latin typeface="Times New Roman" pitchFamily="18" charset="0"/>
                <a:cs typeface="Times New Roman" pitchFamily="18" charset="0"/>
              </a:rPr>
              <a:t>The client makes a request using that public IP, and Netscaler decides in which internal application server it forwards the request by round robin or sticky session algorithm. </a:t>
            </a:r>
          </a:p>
          <a:p>
            <a:r>
              <a:rPr lang="en-US" sz="2800" dirty="0">
                <a:latin typeface="Times New Roman" pitchFamily="18" charset="0"/>
                <a:cs typeface="Times New Roman" pitchFamily="18" charset="0"/>
              </a:rPr>
              <a:t>We call it server side load balancing.</a:t>
            </a:r>
          </a:p>
        </p:txBody>
      </p:sp>
    </p:spTree>
    <p:extLst>
      <p:ext uri="{BB962C8B-B14F-4D97-AF65-F5344CB8AC3E}">
        <p14:creationId xmlns:p14="http://schemas.microsoft.com/office/powerpoint/2010/main" val="1137575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pPr lvl="0"/>
            <a:r>
              <a:rPr lang="en-US" dirty="0">
                <a:latin typeface="Times New Roman" pitchFamily="18" charset="0"/>
                <a:cs typeface="Times New Roman" pitchFamily="18" charset="0"/>
              </a:rPr>
              <a:t>Server side Load Balancing - Problems</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920EB92-6F84-4A9E-9A59-D2D5AB212173}" type="slidenum">
              <a:rPr lang="en-IN" smtClean="0"/>
              <a:pPr/>
              <a:t>16</a:t>
            </a:fld>
            <a:endParaRPr lang="en-IN"/>
          </a:p>
        </p:txBody>
      </p:sp>
      <p:sp>
        <p:nvSpPr>
          <p:cNvPr id="5" name="Content Placeholder 2"/>
          <p:cNvSpPr>
            <a:spLocks noGrp="1"/>
          </p:cNvSpPr>
          <p:nvPr>
            <p:ph idx="1"/>
          </p:nvPr>
        </p:nvSpPr>
        <p:spPr>
          <a:xfrm>
            <a:off x="457200" y="1447800"/>
            <a:ext cx="8229600" cy="4800600"/>
          </a:xfrm>
        </p:spPr>
        <p:txBody>
          <a:bodyPr/>
          <a:lstStyle/>
          <a:p>
            <a:r>
              <a:rPr lang="en-US" sz="2800" dirty="0">
                <a:latin typeface="Times New Roman" pitchFamily="18" charset="0"/>
                <a:cs typeface="Times New Roman" pitchFamily="18" charset="0"/>
              </a:rPr>
              <a:t>If one or more servers stop responding, we have to manually remove those servers from the load balancer by updating the IP table of the load balancer.</a:t>
            </a:r>
          </a:p>
          <a:p>
            <a:r>
              <a:rPr lang="en-US" sz="2800" dirty="0">
                <a:latin typeface="Times New Roman" pitchFamily="18" charset="0"/>
                <a:cs typeface="Times New Roman" pitchFamily="18" charset="0"/>
              </a:rPr>
              <a:t>Another problem is that we have to implement a failover policy to provide the client with a seamless experience.</a:t>
            </a:r>
          </a:p>
          <a:p>
            <a:r>
              <a:rPr lang="en-US" sz="2800" dirty="0">
                <a:latin typeface="Times New Roman" pitchFamily="18" charset="0"/>
                <a:cs typeface="Times New Roman" pitchFamily="18" charset="0"/>
              </a:rPr>
              <a:t>So, </a:t>
            </a:r>
            <a:r>
              <a:rPr lang="en-US" sz="2800" dirty="0" err="1">
                <a:latin typeface="Times New Roman" pitchFamily="18" charset="0"/>
                <a:cs typeface="Times New Roman" pitchFamily="18" charset="0"/>
              </a:rPr>
              <a:t>microservices</a:t>
            </a:r>
            <a:r>
              <a:rPr lang="en-US" sz="2800" dirty="0">
                <a:latin typeface="Times New Roman" pitchFamily="18" charset="0"/>
                <a:cs typeface="Times New Roman" pitchFamily="18" charset="0"/>
              </a:rPr>
              <a:t> DON’T USE SERVER SIDE LOAD BALANCING</a:t>
            </a:r>
          </a:p>
        </p:txBody>
      </p:sp>
    </p:spTree>
    <p:extLst>
      <p:ext uri="{BB962C8B-B14F-4D97-AF65-F5344CB8AC3E}">
        <p14:creationId xmlns:p14="http://schemas.microsoft.com/office/powerpoint/2010/main" val="2515786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pPr lvl="0"/>
            <a:r>
              <a:rPr lang="en-US" dirty="0">
                <a:latin typeface="Times New Roman" pitchFamily="18" charset="0"/>
                <a:cs typeface="Times New Roman" pitchFamily="18" charset="0"/>
              </a:rPr>
              <a:t>Client Side Load Balancing</a:t>
            </a:r>
          </a:p>
        </p:txBody>
      </p:sp>
      <p:sp>
        <p:nvSpPr>
          <p:cNvPr id="4" name="Slide Number Placeholder 3"/>
          <p:cNvSpPr>
            <a:spLocks noGrp="1"/>
          </p:cNvSpPr>
          <p:nvPr>
            <p:ph type="sldNum" sz="quarter" idx="12"/>
          </p:nvPr>
        </p:nvSpPr>
        <p:spPr/>
        <p:txBody>
          <a:bodyPr/>
          <a:lstStyle/>
          <a:p>
            <a:fld id="{F920EB92-6F84-4A9E-9A59-D2D5AB212173}" type="slidenum">
              <a:rPr lang="en-IN" smtClean="0"/>
              <a:pPr/>
              <a:t>17</a:t>
            </a:fld>
            <a:endParaRPr lang="en-IN"/>
          </a:p>
        </p:txBody>
      </p:sp>
      <p:sp>
        <p:nvSpPr>
          <p:cNvPr id="5" name="Content Placeholder 2"/>
          <p:cNvSpPr>
            <a:spLocks noGrp="1"/>
          </p:cNvSpPr>
          <p:nvPr>
            <p:ph idx="1"/>
          </p:nvPr>
        </p:nvSpPr>
        <p:spPr>
          <a:xfrm>
            <a:off x="457200" y="990600"/>
            <a:ext cx="8229600" cy="5257800"/>
          </a:xfrm>
        </p:spPr>
        <p:txBody>
          <a:bodyPr/>
          <a:lstStyle/>
          <a:p>
            <a:r>
              <a:rPr lang="en-US" dirty="0">
                <a:latin typeface="Times New Roman" pitchFamily="18" charset="0"/>
                <a:cs typeface="Times New Roman" pitchFamily="18" charset="0"/>
              </a:rPr>
              <a:t>We will be using Eureka server for registering the </a:t>
            </a:r>
            <a:r>
              <a:rPr lang="en-US" dirty="0" err="1">
                <a:latin typeface="Times New Roman" pitchFamily="18" charset="0"/>
                <a:cs typeface="Times New Roman" pitchFamily="18" charset="0"/>
              </a:rPr>
              <a:t>microservices</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It contains a list of registered </a:t>
            </a:r>
            <a:r>
              <a:rPr lang="en-US" dirty="0" err="1">
                <a:latin typeface="Times New Roman" pitchFamily="18" charset="0"/>
                <a:cs typeface="Times New Roman" pitchFamily="18" charset="0"/>
              </a:rPr>
              <a:t>microservices</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If one microservice wants to communicate to another, it looks up the service registry using DiscoveryClient</a:t>
            </a:r>
          </a:p>
          <a:p>
            <a:r>
              <a:rPr lang="en-US" dirty="0">
                <a:latin typeface="Times New Roman" pitchFamily="18" charset="0"/>
                <a:cs typeface="Times New Roman" pitchFamily="18" charset="0"/>
              </a:rPr>
              <a:t>Client side load balancing also maintains an algorithm like round robin or zone specific</a:t>
            </a:r>
          </a:p>
          <a:p>
            <a:r>
              <a:rPr lang="en-US" dirty="0">
                <a:latin typeface="Times New Roman" pitchFamily="18" charset="0"/>
                <a:cs typeface="Times New Roman" pitchFamily="18" charset="0"/>
              </a:rPr>
              <a:t>Consul is another Microservices Discovery Server/tool</a:t>
            </a:r>
          </a:p>
        </p:txBody>
      </p:sp>
    </p:spTree>
    <p:extLst>
      <p:ext uri="{BB962C8B-B14F-4D97-AF65-F5344CB8AC3E}">
        <p14:creationId xmlns:p14="http://schemas.microsoft.com/office/powerpoint/2010/main" val="3138579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pPr lvl="0"/>
            <a:r>
              <a:rPr lang="en-US" dirty="0">
                <a:latin typeface="Times New Roman" pitchFamily="18" charset="0"/>
                <a:cs typeface="Times New Roman" pitchFamily="18" charset="0"/>
              </a:rPr>
              <a:t>Client Side Load Balancing - Benefits</a:t>
            </a:r>
          </a:p>
        </p:txBody>
      </p:sp>
      <p:sp>
        <p:nvSpPr>
          <p:cNvPr id="4" name="Slide Number Placeholder 3"/>
          <p:cNvSpPr>
            <a:spLocks noGrp="1"/>
          </p:cNvSpPr>
          <p:nvPr>
            <p:ph type="sldNum" sz="quarter" idx="12"/>
          </p:nvPr>
        </p:nvSpPr>
        <p:spPr/>
        <p:txBody>
          <a:bodyPr/>
          <a:lstStyle/>
          <a:p>
            <a:fld id="{F920EB92-6F84-4A9E-9A59-D2D5AB212173}" type="slidenum">
              <a:rPr lang="en-IN" smtClean="0"/>
              <a:pPr/>
              <a:t>18</a:t>
            </a:fld>
            <a:endParaRPr lang="en-IN"/>
          </a:p>
        </p:txBody>
      </p:sp>
      <p:sp>
        <p:nvSpPr>
          <p:cNvPr id="5" name="Content Placeholder 2"/>
          <p:cNvSpPr>
            <a:spLocks noGrp="1"/>
          </p:cNvSpPr>
          <p:nvPr>
            <p:ph idx="1"/>
          </p:nvPr>
        </p:nvSpPr>
        <p:spPr>
          <a:xfrm>
            <a:off x="457200" y="1524000"/>
            <a:ext cx="8229600" cy="4724400"/>
          </a:xfrm>
        </p:spPr>
        <p:txBody>
          <a:bodyPr/>
          <a:lstStyle/>
          <a:p>
            <a:r>
              <a:rPr lang="en-US" dirty="0">
                <a:latin typeface="Times New Roman" pitchFamily="18" charset="0"/>
                <a:cs typeface="Times New Roman" pitchFamily="18" charset="0"/>
              </a:rPr>
              <a:t>The service registry always updates itself</a:t>
            </a:r>
          </a:p>
          <a:p>
            <a:r>
              <a:rPr lang="en-US" dirty="0">
                <a:latin typeface="Times New Roman" pitchFamily="18" charset="0"/>
                <a:cs typeface="Times New Roman" pitchFamily="18" charset="0"/>
              </a:rPr>
              <a:t>If one instance goes down, it removes it from its registry, so when the client side load balancer talks to the Eureka server, it always updates itself</a:t>
            </a:r>
          </a:p>
          <a:p>
            <a:r>
              <a:rPr lang="en-US" dirty="0">
                <a:latin typeface="Times New Roman" pitchFamily="18" charset="0"/>
                <a:cs typeface="Times New Roman" pitchFamily="18" charset="0"/>
              </a:rPr>
              <a:t>So there is no manual intervention- unlike server side load balancing- to remove an instance.</a:t>
            </a:r>
          </a:p>
        </p:txBody>
      </p:sp>
    </p:spTree>
    <p:extLst>
      <p:ext uri="{BB962C8B-B14F-4D97-AF65-F5344CB8AC3E}">
        <p14:creationId xmlns:p14="http://schemas.microsoft.com/office/powerpoint/2010/main" val="1161615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pPr lvl="0"/>
            <a:r>
              <a:rPr lang="en-US" dirty="0">
                <a:latin typeface="Times New Roman" pitchFamily="18" charset="0"/>
                <a:cs typeface="Times New Roman" pitchFamily="18" charset="0"/>
              </a:rPr>
              <a:t>What is Eureka?</a:t>
            </a:r>
          </a:p>
        </p:txBody>
      </p:sp>
      <p:sp>
        <p:nvSpPr>
          <p:cNvPr id="4" name="Slide Number Placeholder 3"/>
          <p:cNvSpPr>
            <a:spLocks noGrp="1"/>
          </p:cNvSpPr>
          <p:nvPr>
            <p:ph type="sldNum" sz="quarter" idx="12"/>
          </p:nvPr>
        </p:nvSpPr>
        <p:spPr/>
        <p:txBody>
          <a:bodyPr/>
          <a:lstStyle/>
          <a:p>
            <a:fld id="{F920EB92-6F84-4A9E-9A59-D2D5AB212173}" type="slidenum">
              <a:rPr lang="en-IN" smtClean="0"/>
              <a:pPr/>
              <a:t>19</a:t>
            </a:fld>
            <a:endParaRPr lang="en-IN"/>
          </a:p>
        </p:txBody>
      </p:sp>
      <p:sp>
        <p:nvSpPr>
          <p:cNvPr id="5" name="Content Placeholder 2"/>
          <p:cNvSpPr>
            <a:spLocks noGrp="1"/>
          </p:cNvSpPr>
          <p:nvPr>
            <p:ph idx="1"/>
          </p:nvPr>
        </p:nvSpPr>
        <p:spPr>
          <a:xfrm>
            <a:off x="457200" y="1524000"/>
            <a:ext cx="8229600" cy="4724400"/>
          </a:xfrm>
        </p:spPr>
        <p:txBody>
          <a:bodyPr/>
          <a:lstStyle/>
          <a:p>
            <a:r>
              <a:rPr lang="en-US" sz="2500" dirty="0">
                <a:latin typeface="Times New Roman" pitchFamily="18" charset="0"/>
                <a:cs typeface="Times New Roman" pitchFamily="18" charset="0"/>
              </a:rPr>
              <a:t>Eureka is the Netflix Service Discovery Server and Client. </a:t>
            </a:r>
          </a:p>
          <a:p>
            <a:r>
              <a:rPr lang="en-US" sz="2500" dirty="0">
                <a:latin typeface="Times New Roman" pitchFamily="18" charset="0"/>
                <a:cs typeface="Times New Roman" pitchFamily="18" charset="0"/>
              </a:rPr>
              <a:t>Eureka Server is using Spring Cloud.</a:t>
            </a:r>
          </a:p>
          <a:p>
            <a:r>
              <a:rPr lang="en-US" sz="2500" dirty="0">
                <a:latin typeface="Times New Roman" pitchFamily="18" charset="0"/>
                <a:cs typeface="Times New Roman" pitchFamily="18" charset="0"/>
              </a:rPr>
              <a:t>When a client registers with Eureka, it provides meta-data about itself such as host and port, health indicator URL, home page etc. </a:t>
            </a:r>
          </a:p>
          <a:p>
            <a:r>
              <a:rPr lang="en-US" sz="2500" dirty="0">
                <a:latin typeface="Times New Roman" pitchFamily="18" charset="0"/>
                <a:cs typeface="Times New Roman" pitchFamily="18" charset="0"/>
              </a:rPr>
              <a:t>Eureka receives heartbeat messages from each instance belonging to a service. </a:t>
            </a:r>
          </a:p>
          <a:p>
            <a:r>
              <a:rPr lang="en-US" sz="2500" dirty="0">
                <a:latin typeface="Times New Roman" pitchFamily="18" charset="0"/>
                <a:cs typeface="Times New Roman" pitchFamily="18" charset="0"/>
              </a:rPr>
              <a:t>If the heartbeat fails over a configurable timetable, the instance is normally removed from the registry.</a:t>
            </a:r>
          </a:p>
        </p:txBody>
      </p:sp>
    </p:spTree>
    <p:extLst>
      <p:ext uri="{BB962C8B-B14F-4D97-AF65-F5344CB8AC3E}">
        <p14:creationId xmlns:p14="http://schemas.microsoft.com/office/powerpoint/2010/main" val="852405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a:latin typeface="Times New Roman" pitchFamily="18" charset="0"/>
                <a:cs typeface="Times New Roman" pitchFamily="18" charset="0"/>
              </a:rPr>
              <a:t>Agenda</a:t>
            </a:r>
          </a:p>
        </p:txBody>
      </p:sp>
      <p:sp>
        <p:nvSpPr>
          <p:cNvPr id="3" name="Content Placeholder 2"/>
          <p:cNvSpPr>
            <a:spLocks noGrp="1"/>
          </p:cNvSpPr>
          <p:nvPr>
            <p:ph idx="1"/>
          </p:nvPr>
        </p:nvSpPr>
        <p:spPr>
          <a:xfrm>
            <a:off x="533400" y="1066800"/>
            <a:ext cx="8229600" cy="5105400"/>
          </a:xfrm>
        </p:spPr>
        <p:txBody>
          <a:bodyPr/>
          <a:lstStyle/>
          <a:p>
            <a:pPr lvl="0"/>
            <a:r>
              <a:rPr lang="en-US" sz="2400" dirty="0">
                <a:latin typeface="Times New Roman" pitchFamily="18" charset="0"/>
                <a:cs typeface="Times New Roman" pitchFamily="18" charset="0"/>
              </a:rPr>
              <a:t>Introduction to Microservices</a:t>
            </a:r>
          </a:p>
          <a:p>
            <a:pPr lvl="0"/>
            <a:r>
              <a:rPr lang="en-US" sz="2400" dirty="0">
                <a:latin typeface="Times New Roman" pitchFamily="18" charset="0"/>
                <a:cs typeface="Times New Roman" pitchFamily="18" charset="0"/>
              </a:rPr>
              <a:t>Monolithic vs. Microservices architecture</a:t>
            </a:r>
          </a:p>
          <a:p>
            <a:pPr lvl="0"/>
            <a:r>
              <a:rPr lang="en-US" sz="2400" dirty="0">
                <a:latin typeface="Times New Roman" pitchFamily="18" charset="0"/>
                <a:cs typeface="Times New Roman" pitchFamily="18" charset="0"/>
              </a:rPr>
              <a:t>Benefits and Drawbacks</a:t>
            </a:r>
          </a:p>
          <a:p>
            <a:pPr lvl="0"/>
            <a:r>
              <a:rPr lang="en-US" sz="2400" dirty="0">
                <a:latin typeface="Times New Roman" pitchFamily="18" charset="0"/>
                <a:cs typeface="Times New Roman" pitchFamily="18" charset="0"/>
              </a:rPr>
              <a:t>Ecosystem / Tools / Infrastructure</a:t>
            </a:r>
          </a:p>
          <a:p>
            <a:pPr lvl="0"/>
            <a:r>
              <a:rPr lang="en-US" sz="2400" dirty="0">
                <a:latin typeface="Times New Roman" pitchFamily="18" charset="0"/>
                <a:cs typeface="Times New Roman" pitchFamily="18" charset="0"/>
              </a:rPr>
              <a:t>Load Balancer</a:t>
            </a:r>
          </a:p>
          <a:p>
            <a:pPr lvl="0"/>
            <a:r>
              <a:rPr lang="en-US" sz="2400" dirty="0">
                <a:latin typeface="Times New Roman" pitchFamily="18" charset="0"/>
                <a:cs typeface="Times New Roman" pitchFamily="18" charset="0"/>
              </a:rPr>
              <a:t>Microservices usecases</a:t>
            </a:r>
          </a:p>
          <a:p>
            <a:pPr lvl="0"/>
            <a:r>
              <a:rPr lang="en-US" sz="2400" dirty="0">
                <a:latin typeface="Times New Roman" pitchFamily="18" charset="0"/>
                <a:cs typeface="Times New Roman" pitchFamily="18" charset="0"/>
              </a:rPr>
              <a:t>Microservices with Boot</a:t>
            </a:r>
          </a:p>
          <a:p>
            <a:pPr lvl="0"/>
            <a:r>
              <a:rPr lang="en-US" sz="2400" dirty="0">
                <a:latin typeface="Times New Roman" pitchFamily="18" charset="0"/>
                <a:cs typeface="Times New Roman" pitchFamily="18" charset="0"/>
              </a:rPr>
              <a:t>Designing Microservices</a:t>
            </a:r>
          </a:p>
          <a:p>
            <a:pPr lvl="0"/>
            <a:r>
              <a:rPr lang="en-US" sz="2400" dirty="0">
                <a:latin typeface="Times New Roman" pitchFamily="18" charset="0"/>
                <a:cs typeface="Times New Roman" pitchFamily="18" charset="0"/>
              </a:rPr>
              <a:t>Creating a Eureka Service</a:t>
            </a:r>
          </a:p>
          <a:p>
            <a:pPr lvl="0"/>
            <a:r>
              <a:rPr lang="en-US" sz="2400" dirty="0">
                <a:latin typeface="Times New Roman" pitchFamily="18" charset="0"/>
                <a:cs typeface="Times New Roman" pitchFamily="18" charset="0"/>
              </a:rPr>
              <a:t>Microservices communication</a:t>
            </a:r>
          </a:p>
          <a:p>
            <a:pPr lvl="0"/>
            <a:r>
              <a:rPr lang="en-US" sz="2400" dirty="0">
                <a:latin typeface="Times New Roman" pitchFamily="18" charset="0"/>
                <a:cs typeface="Times New Roman" pitchFamily="18" charset="0"/>
              </a:rPr>
              <a:t>Configuration management</a:t>
            </a:r>
          </a:p>
          <a:p>
            <a:pPr lvl="0"/>
            <a:r>
              <a:rPr lang="en-US" sz="2400" dirty="0">
                <a:latin typeface="Times New Roman" pitchFamily="18" charset="0"/>
                <a:cs typeface="Times New Roman" pitchFamily="18" charset="0"/>
              </a:rPr>
              <a:t>API </a:t>
            </a:r>
            <a:r>
              <a:rPr lang="en-US" sz="2400" dirty="0" err="1">
                <a:latin typeface="Times New Roman" pitchFamily="18" charset="0"/>
                <a:cs typeface="Times New Roman" pitchFamily="18" charset="0"/>
              </a:rPr>
              <a:t>Getway</a:t>
            </a:r>
            <a:r>
              <a:rPr lang="en-US" sz="2400" dirty="0">
                <a:latin typeface="Times New Roman" pitchFamily="18" charset="0"/>
                <a:cs typeface="Times New Roman" pitchFamily="18" charset="0"/>
              </a:rPr>
              <a:t> Service</a:t>
            </a:r>
          </a:p>
          <a:p>
            <a:pPr lvl="0"/>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920EB92-6F84-4A9E-9A59-D2D5AB212173}" type="slidenum">
              <a:rPr lang="en-IN" smtClean="0"/>
              <a:pPr/>
              <a:t>2</a:t>
            </a:fld>
            <a:endParaRPr lang="en-IN"/>
          </a:p>
        </p:txBody>
      </p:sp>
    </p:spTree>
    <p:extLst>
      <p:ext uri="{BB962C8B-B14F-4D97-AF65-F5344CB8AC3E}">
        <p14:creationId xmlns:p14="http://schemas.microsoft.com/office/powerpoint/2010/main" val="2295655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latin typeface="Times New Roman" pitchFamily="18" charset="0"/>
                <a:cs typeface="Times New Roman" pitchFamily="18" charset="0"/>
              </a:rPr>
              <a:t>First microservice - HelloWorld</a:t>
            </a: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In this demo, we will see how to create a simple microservice that returns “HelloWorld”</a:t>
            </a:r>
          </a:p>
          <a:p>
            <a:r>
              <a:rPr lang="en-US" dirty="0">
                <a:latin typeface="Times New Roman" pitchFamily="18" charset="0"/>
                <a:cs typeface="Times New Roman" pitchFamily="18" charset="0"/>
              </a:rPr>
              <a:t>We will register this microservice in Eureka server</a:t>
            </a:r>
          </a:p>
          <a:p>
            <a:r>
              <a:rPr lang="en-US" dirty="0">
                <a:latin typeface="Times New Roman" pitchFamily="18" charset="0"/>
                <a:cs typeface="Times New Roman" pitchFamily="18" charset="0"/>
              </a:rPr>
              <a:t>We will start Eureka server</a:t>
            </a:r>
          </a:p>
          <a:p>
            <a:r>
              <a:rPr lang="en-US" dirty="0">
                <a:latin typeface="Times New Roman" pitchFamily="18" charset="0"/>
                <a:cs typeface="Times New Roman" pitchFamily="18" charset="0"/>
              </a:rPr>
              <a:t>Then, we will create a program to discover this microservice and access it.</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920EB92-6F84-4A9E-9A59-D2D5AB212173}" type="slidenum">
              <a:rPr lang="en-IN" smtClean="0"/>
              <a:pPr/>
              <a:t>20</a:t>
            </a:fld>
            <a:endParaRPr lang="en-IN" dirty="0"/>
          </a:p>
        </p:txBody>
      </p:sp>
    </p:spTree>
    <p:extLst>
      <p:ext uri="{BB962C8B-B14F-4D97-AF65-F5344CB8AC3E}">
        <p14:creationId xmlns:p14="http://schemas.microsoft.com/office/powerpoint/2010/main" val="3265183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latin typeface="Times New Roman" pitchFamily="18" charset="0"/>
                <a:cs typeface="Times New Roman" pitchFamily="18" charset="0"/>
              </a:rPr>
              <a:t>First microservice - HelloWorld</a:t>
            </a: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We need to create two maven projects:</a:t>
            </a:r>
          </a:p>
          <a:p>
            <a:r>
              <a:rPr lang="en-US" dirty="0">
                <a:latin typeface="Times New Roman" pitchFamily="18" charset="0"/>
                <a:cs typeface="Times New Roman" pitchFamily="18" charset="0"/>
              </a:rPr>
              <a:t>First Maven Project: Microservice-</a:t>
            </a:r>
            <a:r>
              <a:rPr lang="en-US" dirty="0" err="1">
                <a:latin typeface="Times New Roman" pitchFamily="18" charset="0"/>
                <a:cs typeface="Times New Roman" pitchFamily="18" charset="0"/>
              </a:rPr>
              <a:t>DiscoveryServer</a:t>
            </a:r>
            <a:r>
              <a:rPr lang="en-US" dirty="0">
                <a:latin typeface="Times New Roman" pitchFamily="18" charset="0"/>
                <a:cs typeface="Times New Roman" pitchFamily="18" charset="0"/>
              </a:rPr>
              <a:t> (could be any name)</a:t>
            </a:r>
          </a:p>
          <a:p>
            <a:r>
              <a:rPr lang="en-US" dirty="0">
                <a:latin typeface="Times New Roman" pitchFamily="18" charset="0"/>
                <a:cs typeface="Times New Roman" pitchFamily="18" charset="0"/>
              </a:rPr>
              <a:t>This will be playing the role of microservice registry</a:t>
            </a:r>
          </a:p>
          <a:p>
            <a:r>
              <a:rPr lang="en-US" dirty="0">
                <a:latin typeface="Times New Roman" pitchFamily="18" charset="0"/>
                <a:cs typeface="Times New Roman" pitchFamily="18" charset="0"/>
              </a:rPr>
              <a:t>When you run this project, it will show all the </a:t>
            </a:r>
            <a:r>
              <a:rPr lang="en-US" dirty="0" err="1">
                <a:latin typeface="Times New Roman" pitchFamily="18" charset="0"/>
                <a:cs typeface="Times New Roman" pitchFamily="18" charset="0"/>
              </a:rPr>
              <a:t>microservices</a:t>
            </a:r>
            <a:r>
              <a:rPr lang="en-US" dirty="0">
                <a:latin typeface="Times New Roman" pitchFamily="18" charset="0"/>
                <a:cs typeface="Times New Roman" pitchFamily="18" charset="0"/>
              </a:rPr>
              <a:t> listing in this registry</a:t>
            </a:r>
          </a:p>
          <a:p>
            <a:r>
              <a:rPr lang="en-US" dirty="0">
                <a:latin typeface="Times New Roman" pitchFamily="18" charset="0"/>
                <a:cs typeface="Times New Roman" pitchFamily="18" charset="0"/>
              </a:rPr>
              <a:t>This is a registry application</a:t>
            </a:r>
          </a:p>
        </p:txBody>
      </p:sp>
      <p:sp>
        <p:nvSpPr>
          <p:cNvPr id="4" name="Slide Number Placeholder 3"/>
          <p:cNvSpPr>
            <a:spLocks noGrp="1"/>
          </p:cNvSpPr>
          <p:nvPr>
            <p:ph type="sldNum" sz="quarter" idx="12"/>
          </p:nvPr>
        </p:nvSpPr>
        <p:spPr/>
        <p:txBody>
          <a:bodyPr/>
          <a:lstStyle/>
          <a:p>
            <a:fld id="{F920EB92-6F84-4A9E-9A59-D2D5AB212173}" type="slidenum">
              <a:rPr lang="en-IN" smtClean="0"/>
              <a:pPr/>
              <a:t>21</a:t>
            </a:fld>
            <a:endParaRPr lang="en-IN" dirty="0"/>
          </a:p>
        </p:txBody>
      </p:sp>
    </p:spTree>
    <p:extLst>
      <p:ext uri="{BB962C8B-B14F-4D97-AF65-F5344CB8AC3E}">
        <p14:creationId xmlns:p14="http://schemas.microsoft.com/office/powerpoint/2010/main" val="1080051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latin typeface="Times New Roman" pitchFamily="18" charset="0"/>
                <a:cs typeface="Times New Roman" pitchFamily="18" charset="0"/>
              </a:rPr>
              <a:t>First microservice - HelloWorld</a:t>
            </a: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2</a:t>
            </a:r>
            <a:r>
              <a:rPr lang="en-US" baseline="30000" dirty="0">
                <a:latin typeface="Times New Roman" pitchFamily="18" charset="0"/>
                <a:cs typeface="Times New Roman" pitchFamily="18" charset="0"/>
              </a:rPr>
              <a:t>nd</a:t>
            </a:r>
            <a:r>
              <a:rPr lang="en-US" dirty="0">
                <a:latin typeface="Times New Roman" pitchFamily="18" charset="0"/>
                <a:cs typeface="Times New Roman" pitchFamily="18" charset="0"/>
              </a:rPr>
              <a:t> Maven Project: HelloWorldMicroservice</a:t>
            </a:r>
          </a:p>
          <a:p>
            <a:r>
              <a:rPr lang="en-US" dirty="0">
                <a:latin typeface="Times New Roman" pitchFamily="18" charset="0"/>
                <a:cs typeface="Times New Roman" pitchFamily="18" charset="0"/>
              </a:rPr>
              <a:t>We will be creating the Controller classes with methods to map to specific URI</a:t>
            </a:r>
          </a:p>
          <a:p>
            <a:r>
              <a:rPr lang="en-US" dirty="0">
                <a:latin typeface="Times New Roman" pitchFamily="18" charset="0"/>
                <a:cs typeface="Times New Roman" pitchFamily="18" charset="0"/>
              </a:rPr>
              <a:t>We will be returning either view or Response body from these methods based on HTTP method types (GET, POST, DELETE, PUT etc.)</a:t>
            </a:r>
          </a:p>
        </p:txBody>
      </p:sp>
      <p:sp>
        <p:nvSpPr>
          <p:cNvPr id="4" name="Slide Number Placeholder 3"/>
          <p:cNvSpPr>
            <a:spLocks noGrp="1"/>
          </p:cNvSpPr>
          <p:nvPr>
            <p:ph type="sldNum" sz="quarter" idx="12"/>
          </p:nvPr>
        </p:nvSpPr>
        <p:spPr/>
        <p:txBody>
          <a:bodyPr/>
          <a:lstStyle/>
          <a:p>
            <a:fld id="{F920EB92-6F84-4A9E-9A59-D2D5AB212173}" type="slidenum">
              <a:rPr lang="en-IN" smtClean="0"/>
              <a:pPr/>
              <a:t>22</a:t>
            </a:fld>
            <a:endParaRPr lang="en-IN" dirty="0"/>
          </a:p>
        </p:txBody>
      </p:sp>
    </p:spTree>
    <p:extLst>
      <p:ext uri="{BB962C8B-B14F-4D97-AF65-F5344CB8AC3E}">
        <p14:creationId xmlns:p14="http://schemas.microsoft.com/office/powerpoint/2010/main" val="3513883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latin typeface="Times New Roman" pitchFamily="18" charset="0"/>
                <a:cs typeface="Times New Roman" pitchFamily="18" charset="0"/>
              </a:rPr>
              <a:t>First microservice - HelloWorld</a:t>
            </a:r>
          </a:p>
        </p:txBody>
      </p:sp>
      <p:sp>
        <p:nvSpPr>
          <p:cNvPr id="3" name="Content Placeholder 2"/>
          <p:cNvSpPr>
            <a:spLocks noGrp="1"/>
          </p:cNvSpPr>
          <p:nvPr>
            <p:ph idx="1"/>
          </p:nvPr>
        </p:nvSpPr>
        <p:spPr>
          <a:xfrm>
            <a:off x="457200" y="1143000"/>
            <a:ext cx="8229600" cy="4525963"/>
          </a:xfrm>
        </p:spPr>
        <p:txBody>
          <a:bodyPr/>
          <a:lstStyle/>
          <a:p>
            <a:r>
              <a:rPr lang="en-US" dirty="0">
                <a:latin typeface="Times New Roman" pitchFamily="18" charset="0"/>
                <a:cs typeface="Times New Roman" pitchFamily="18" charset="0"/>
              </a:rPr>
              <a:t>In the Discovery Service project (</a:t>
            </a:r>
            <a:r>
              <a:rPr lang="en-US" dirty="0" err="1">
                <a:latin typeface="Times New Roman" pitchFamily="18" charset="0"/>
                <a:cs typeface="Times New Roman" pitchFamily="18" charset="0"/>
              </a:rPr>
              <a:t>Microservice-DiscoveryServer</a:t>
            </a:r>
            <a:r>
              <a:rPr lang="en-US" dirty="0">
                <a:latin typeface="Times New Roman" pitchFamily="18" charset="0"/>
                <a:cs typeface="Times New Roman" pitchFamily="18" charset="0"/>
              </a:rPr>
              <a:t>), we will create application.yml or application.properties file to specify the port #</a:t>
            </a:r>
          </a:p>
          <a:p>
            <a:r>
              <a:rPr lang="en-US" dirty="0">
                <a:latin typeface="Times New Roman" pitchFamily="18" charset="0"/>
                <a:cs typeface="Times New Roman" pitchFamily="18" charset="0"/>
              </a:rPr>
              <a:t>In the HelloWorld microservice project, we create application.yml or application.properties file to specify the port#, name under which this microservice to be registered and the Discovery service access (URL of the 1</a:t>
            </a:r>
            <a:r>
              <a:rPr lang="en-US" baseline="30000" dirty="0">
                <a:latin typeface="Times New Roman" pitchFamily="18" charset="0"/>
                <a:cs typeface="Times New Roman" pitchFamily="18" charset="0"/>
              </a:rPr>
              <a:t>st</a:t>
            </a:r>
            <a:r>
              <a:rPr lang="en-US" dirty="0">
                <a:latin typeface="Times New Roman" pitchFamily="18" charset="0"/>
                <a:cs typeface="Times New Roman" pitchFamily="18" charset="0"/>
              </a:rPr>
              <a:t> project)</a:t>
            </a:r>
          </a:p>
        </p:txBody>
      </p:sp>
      <p:sp>
        <p:nvSpPr>
          <p:cNvPr id="4" name="Slide Number Placeholder 3"/>
          <p:cNvSpPr>
            <a:spLocks noGrp="1"/>
          </p:cNvSpPr>
          <p:nvPr>
            <p:ph type="sldNum" sz="quarter" idx="12"/>
          </p:nvPr>
        </p:nvSpPr>
        <p:spPr/>
        <p:txBody>
          <a:bodyPr/>
          <a:lstStyle/>
          <a:p>
            <a:fld id="{F920EB92-6F84-4A9E-9A59-D2D5AB212173}" type="slidenum">
              <a:rPr lang="en-IN" smtClean="0"/>
              <a:pPr/>
              <a:t>23</a:t>
            </a:fld>
            <a:endParaRPr lang="en-IN" dirty="0"/>
          </a:p>
        </p:txBody>
      </p:sp>
    </p:spTree>
    <p:extLst>
      <p:ext uri="{BB962C8B-B14F-4D97-AF65-F5344CB8AC3E}">
        <p14:creationId xmlns:p14="http://schemas.microsoft.com/office/powerpoint/2010/main" val="3021242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latin typeface="Times New Roman" pitchFamily="18" charset="0"/>
                <a:cs typeface="Times New Roman" pitchFamily="18" charset="0"/>
              </a:rPr>
              <a:t>First microservice – HelloWorld – pom.xml</a:t>
            </a:r>
          </a:p>
        </p:txBody>
      </p:sp>
      <p:sp>
        <p:nvSpPr>
          <p:cNvPr id="3" name="Content Placeholder 2"/>
          <p:cNvSpPr>
            <a:spLocks noGrp="1"/>
          </p:cNvSpPr>
          <p:nvPr>
            <p:ph idx="1"/>
          </p:nvPr>
        </p:nvSpPr>
        <p:spPr>
          <a:xfrm>
            <a:off x="457200" y="1493837"/>
            <a:ext cx="8229600" cy="4525963"/>
          </a:xfrm>
        </p:spPr>
        <p:txBody>
          <a:bodyPr/>
          <a:lstStyle/>
          <a:p>
            <a:r>
              <a:rPr lang="en-US" dirty="0">
                <a:latin typeface="Times New Roman" pitchFamily="18" charset="0"/>
                <a:cs typeface="Times New Roman" pitchFamily="18" charset="0"/>
              </a:rPr>
              <a:t>We need the following dependencies in our pom.xml file (Discovery Service Server)</a:t>
            </a:r>
          </a:p>
          <a:p>
            <a:r>
              <a:rPr lang="en-US" dirty="0">
                <a:latin typeface="Times New Roman" pitchFamily="18" charset="0"/>
                <a:cs typeface="Times New Roman" pitchFamily="18" charset="0"/>
              </a:rPr>
              <a:t>First, we need spring-boot-starter-parent</a:t>
            </a:r>
          </a:p>
          <a:p>
            <a:pPr marL="0" indent="0">
              <a:buNone/>
            </a:pPr>
            <a:r>
              <a:rPr lang="en-US" sz="2400" dirty="0">
                <a:latin typeface="Times New Roman" pitchFamily="18" charset="0"/>
                <a:cs typeface="Times New Roman" pitchFamily="18" charset="0"/>
              </a:rPr>
              <a:t>	&lt;parent&gt;</a:t>
            </a:r>
          </a:p>
          <a:p>
            <a:pPr marL="0" indent="0">
              <a:buNone/>
            </a:pPr>
            <a:r>
              <a:rPr lang="en-US" sz="2400" dirty="0">
                <a:latin typeface="Times New Roman" pitchFamily="18" charset="0"/>
                <a:cs typeface="Times New Roman" pitchFamily="18" charset="0"/>
              </a:rPr>
              <a:t>		&lt;groupId&gt;</a:t>
            </a:r>
            <a:r>
              <a:rPr lang="en-US" sz="2400" dirty="0" err="1">
                <a:latin typeface="Times New Roman" pitchFamily="18" charset="0"/>
                <a:cs typeface="Times New Roman" pitchFamily="18" charset="0"/>
              </a:rPr>
              <a:t>org.springframework.boot</a:t>
            </a:r>
            <a:r>
              <a:rPr lang="en-US" sz="2400" dirty="0">
                <a:latin typeface="Times New Roman" pitchFamily="18" charset="0"/>
                <a:cs typeface="Times New Roman" pitchFamily="18" charset="0"/>
              </a:rPr>
              <a:t>&lt;/groupId&gt;</a:t>
            </a:r>
          </a:p>
          <a:p>
            <a:pPr marL="0" indent="0">
              <a:buNone/>
            </a:pPr>
            <a:r>
              <a:rPr lang="en-US" sz="2400" dirty="0">
                <a:latin typeface="Times New Roman" pitchFamily="18" charset="0"/>
                <a:cs typeface="Times New Roman" pitchFamily="18" charset="0"/>
              </a:rPr>
              <a:t>		&lt;</a:t>
            </a:r>
            <a:r>
              <a:rPr lang="en-US" sz="2400" dirty="0" err="1">
                <a:latin typeface="Times New Roman" pitchFamily="18" charset="0"/>
                <a:cs typeface="Times New Roman" pitchFamily="18" charset="0"/>
              </a:rPr>
              <a:t>artifactId</a:t>
            </a:r>
            <a:r>
              <a:rPr lang="en-US" sz="2400" dirty="0">
                <a:latin typeface="Times New Roman" pitchFamily="18" charset="0"/>
                <a:cs typeface="Times New Roman" pitchFamily="18" charset="0"/>
              </a:rPr>
              <a:t>&gt;spring-boot-starter-parent&lt;/</a:t>
            </a:r>
            <a:r>
              <a:rPr lang="en-US" sz="2400" dirty="0" err="1">
                <a:latin typeface="Times New Roman" pitchFamily="18" charset="0"/>
                <a:cs typeface="Times New Roman" pitchFamily="18" charset="0"/>
              </a:rPr>
              <a:t>artifactId</a:t>
            </a:r>
            <a:r>
              <a:rPr lang="en-US" sz="2400" dirty="0">
                <a:latin typeface="Times New Roman" pitchFamily="18" charset="0"/>
                <a:cs typeface="Times New Roman" pitchFamily="18" charset="0"/>
              </a:rPr>
              <a:t>&gt;</a:t>
            </a:r>
          </a:p>
          <a:p>
            <a:pPr marL="0" indent="0">
              <a:buNone/>
            </a:pPr>
            <a:r>
              <a:rPr lang="en-US" sz="2400" dirty="0">
                <a:latin typeface="Times New Roman" pitchFamily="18" charset="0"/>
                <a:cs typeface="Times New Roman" pitchFamily="18" charset="0"/>
              </a:rPr>
              <a:t>		&lt;version&gt;1.5.3.RELEASE&lt;/version&gt;</a:t>
            </a:r>
          </a:p>
          <a:p>
            <a:pPr marL="0" indent="0">
              <a:buNone/>
            </a:pPr>
            <a:r>
              <a:rPr lang="en-US" sz="2400" dirty="0">
                <a:latin typeface="Times New Roman" pitchFamily="18" charset="0"/>
                <a:cs typeface="Times New Roman" pitchFamily="18" charset="0"/>
              </a:rPr>
              <a:t>		&lt;</a:t>
            </a:r>
            <a:r>
              <a:rPr lang="en-US" sz="2400" dirty="0" err="1">
                <a:latin typeface="Times New Roman" pitchFamily="18" charset="0"/>
                <a:cs typeface="Times New Roman" pitchFamily="18" charset="0"/>
              </a:rPr>
              <a:t>relativePath</a:t>
            </a:r>
            <a:r>
              <a:rPr lang="en-US" sz="2400" dirty="0">
                <a:latin typeface="Times New Roman" pitchFamily="18" charset="0"/>
                <a:cs typeface="Times New Roman" pitchFamily="18" charset="0"/>
              </a:rPr>
              <a:t>/&gt;  </a:t>
            </a:r>
          </a:p>
          <a:p>
            <a:pPr marL="0" indent="0">
              <a:buNone/>
            </a:pPr>
            <a:r>
              <a:rPr lang="en-US" sz="2400" dirty="0">
                <a:latin typeface="Times New Roman" pitchFamily="18" charset="0"/>
                <a:cs typeface="Times New Roman" pitchFamily="18" charset="0"/>
              </a:rPr>
              <a:t>	&lt;/parent&gt;</a:t>
            </a:r>
          </a:p>
        </p:txBody>
      </p:sp>
      <p:sp>
        <p:nvSpPr>
          <p:cNvPr id="4" name="Slide Number Placeholder 3"/>
          <p:cNvSpPr>
            <a:spLocks noGrp="1"/>
          </p:cNvSpPr>
          <p:nvPr>
            <p:ph type="sldNum" sz="quarter" idx="12"/>
          </p:nvPr>
        </p:nvSpPr>
        <p:spPr/>
        <p:txBody>
          <a:bodyPr/>
          <a:lstStyle/>
          <a:p>
            <a:fld id="{F920EB92-6F84-4A9E-9A59-D2D5AB212173}" type="slidenum">
              <a:rPr lang="en-IN" smtClean="0"/>
              <a:pPr/>
              <a:t>24</a:t>
            </a:fld>
            <a:endParaRPr lang="en-IN" dirty="0"/>
          </a:p>
        </p:txBody>
      </p:sp>
    </p:spTree>
    <p:extLst>
      <p:ext uri="{BB962C8B-B14F-4D97-AF65-F5344CB8AC3E}">
        <p14:creationId xmlns:p14="http://schemas.microsoft.com/office/powerpoint/2010/main" val="493605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latin typeface="Times New Roman" pitchFamily="18" charset="0"/>
                <a:cs typeface="Times New Roman" pitchFamily="18" charset="0"/>
              </a:rPr>
              <a:t>First microservice – HelloWorld – pom.xml</a:t>
            </a:r>
          </a:p>
        </p:txBody>
      </p:sp>
      <p:sp>
        <p:nvSpPr>
          <p:cNvPr id="3" name="Content Placeholder 2"/>
          <p:cNvSpPr>
            <a:spLocks noGrp="1"/>
          </p:cNvSpPr>
          <p:nvPr>
            <p:ph idx="1"/>
          </p:nvPr>
        </p:nvSpPr>
        <p:spPr>
          <a:xfrm>
            <a:off x="457200" y="1493837"/>
            <a:ext cx="8229600" cy="4525963"/>
          </a:xfrm>
        </p:spPr>
        <p:txBody>
          <a:bodyPr/>
          <a:lstStyle/>
          <a:p>
            <a:r>
              <a:rPr lang="en-US" dirty="0">
                <a:latin typeface="Times New Roman" pitchFamily="18" charset="0"/>
                <a:cs typeface="Times New Roman" pitchFamily="18" charset="0"/>
              </a:rPr>
              <a:t>We need the following dependencies in our pom.xml file (for Discovery Service Server)</a:t>
            </a:r>
          </a:p>
          <a:p>
            <a:r>
              <a:rPr lang="en-US" dirty="0">
                <a:latin typeface="Times New Roman" pitchFamily="18" charset="0"/>
                <a:cs typeface="Times New Roman" pitchFamily="18" charset="0"/>
              </a:rPr>
              <a:t>spring-cloud-starter</a:t>
            </a:r>
          </a:p>
          <a:p>
            <a:r>
              <a:rPr lang="en-US" dirty="0">
                <a:latin typeface="Times New Roman" pitchFamily="18" charset="0"/>
                <a:cs typeface="Times New Roman" pitchFamily="18" charset="0"/>
              </a:rPr>
              <a:t>spring-cloud-starter-eureka-server (for registration server)</a:t>
            </a:r>
          </a:p>
          <a:p>
            <a:r>
              <a:rPr lang="en-US" dirty="0">
                <a:solidFill>
                  <a:schemeClr val="tx1">
                    <a:lumMod val="50000"/>
                    <a:lumOff val="50000"/>
                  </a:schemeClr>
                </a:solidFill>
                <a:latin typeface="Times New Roman" pitchFamily="18" charset="0"/>
                <a:cs typeface="Times New Roman" pitchFamily="18" charset="0"/>
              </a:rPr>
              <a:t>But, Spring Cloud Starter Eureka Server (deprecated, please use spring-cloud-starter-</a:t>
            </a:r>
            <a:r>
              <a:rPr lang="en-US" dirty="0" err="1">
                <a:solidFill>
                  <a:schemeClr val="tx1">
                    <a:lumMod val="50000"/>
                    <a:lumOff val="50000"/>
                  </a:schemeClr>
                </a:solidFill>
                <a:latin typeface="Times New Roman" pitchFamily="18" charset="0"/>
                <a:cs typeface="Times New Roman" pitchFamily="18" charset="0"/>
              </a:rPr>
              <a:t>netflix</a:t>
            </a:r>
            <a:r>
              <a:rPr lang="en-US" dirty="0">
                <a:solidFill>
                  <a:schemeClr val="tx1">
                    <a:lumMod val="50000"/>
                    <a:lumOff val="50000"/>
                  </a:schemeClr>
                </a:solidFill>
                <a:latin typeface="Times New Roman" pitchFamily="18" charset="0"/>
                <a:cs typeface="Times New Roman" pitchFamily="18" charset="0"/>
              </a:rPr>
              <a:t>-eureka-server)</a:t>
            </a:r>
          </a:p>
        </p:txBody>
      </p:sp>
      <p:sp>
        <p:nvSpPr>
          <p:cNvPr id="4" name="Slide Number Placeholder 3"/>
          <p:cNvSpPr>
            <a:spLocks noGrp="1"/>
          </p:cNvSpPr>
          <p:nvPr>
            <p:ph type="sldNum" sz="quarter" idx="12"/>
          </p:nvPr>
        </p:nvSpPr>
        <p:spPr/>
        <p:txBody>
          <a:bodyPr/>
          <a:lstStyle/>
          <a:p>
            <a:fld id="{F920EB92-6F84-4A9E-9A59-D2D5AB212173}" type="slidenum">
              <a:rPr lang="en-IN" smtClean="0"/>
              <a:pPr/>
              <a:t>25</a:t>
            </a:fld>
            <a:endParaRPr lang="en-IN" dirty="0"/>
          </a:p>
        </p:txBody>
      </p:sp>
    </p:spTree>
    <p:extLst>
      <p:ext uri="{BB962C8B-B14F-4D97-AF65-F5344CB8AC3E}">
        <p14:creationId xmlns:p14="http://schemas.microsoft.com/office/powerpoint/2010/main" val="2126137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latin typeface="Times New Roman" pitchFamily="18" charset="0"/>
                <a:cs typeface="Times New Roman" pitchFamily="18" charset="0"/>
              </a:rPr>
              <a:t>What is spring cloud?</a:t>
            </a:r>
          </a:p>
        </p:txBody>
      </p:sp>
      <p:sp>
        <p:nvSpPr>
          <p:cNvPr id="3" name="Content Placeholder 2"/>
          <p:cNvSpPr>
            <a:spLocks noGrp="1"/>
          </p:cNvSpPr>
          <p:nvPr>
            <p:ph idx="1"/>
          </p:nvPr>
        </p:nvSpPr>
        <p:spPr>
          <a:xfrm>
            <a:off x="457200" y="1295400"/>
            <a:ext cx="8229600" cy="4525963"/>
          </a:xfrm>
        </p:spPr>
        <p:txBody>
          <a:bodyPr/>
          <a:lstStyle/>
          <a:p>
            <a:r>
              <a:rPr lang="en-US" dirty="0">
                <a:latin typeface="Times New Roman" pitchFamily="18" charset="0"/>
                <a:cs typeface="Times New Roman" pitchFamily="18" charset="0"/>
              </a:rPr>
              <a:t>Microservice infrastructure</a:t>
            </a:r>
          </a:p>
          <a:p>
            <a:r>
              <a:rPr lang="en-US" dirty="0">
                <a:latin typeface="Times New Roman" pitchFamily="18" charset="0"/>
                <a:cs typeface="Times New Roman" pitchFamily="18" charset="0"/>
              </a:rPr>
              <a:t>Spring Cloud provides tools for developers to quickly build some of the common patterns in distributed systems (e.g. configuration management, service discovery, circuit breakers, intelligent routing, micro-proxy, control bus, one-time tokens, global locks, leadership election, distributed sessions, cluster state).</a:t>
            </a:r>
          </a:p>
          <a:p>
            <a:r>
              <a:rPr lang="en-US" dirty="0">
                <a:latin typeface="Times New Roman" pitchFamily="18" charset="0"/>
                <a:cs typeface="Times New Roman" pitchFamily="18" charset="0"/>
              </a:rPr>
              <a:t>So, we need this in our dependency list.</a:t>
            </a:r>
          </a:p>
        </p:txBody>
      </p:sp>
      <p:sp>
        <p:nvSpPr>
          <p:cNvPr id="4" name="Slide Number Placeholder 3"/>
          <p:cNvSpPr>
            <a:spLocks noGrp="1"/>
          </p:cNvSpPr>
          <p:nvPr>
            <p:ph type="sldNum" sz="quarter" idx="12"/>
          </p:nvPr>
        </p:nvSpPr>
        <p:spPr/>
        <p:txBody>
          <a:bodyPr/>
          <a:lstStyle/>
          <a:p>
            <a:fld id="{F920EB92-6F84-4A9E-9A59-D2D5AB212173}" type="slidenum">
              <a:rPr lang="en-IN" smtClean="0"/>
              <a:pPr/>
              <a:t>26</a:t>
            </a:fld>
            <a:endParaRPr lang="en-IN" dirty="0"/>
          </a:p>
        </p:txBody>
      </p:sp>
    </p:spTree>
    <p:extLst>
      <p:ext uri="{BB962C8B-B14F-4D97-AF65-F5344CB8AC3E}">
        <p14:creationId xmlns:p14="http://schemas.microsoft.com/office/powerpoint/2010/main" val="2521519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latin typeface="Times New Roman" pitchFamily="18" charset="0"/>
                <a:cs typeface="Times New Roman" pitchFamily="18" charset="0"/>
              </a:rPr>
              <a:t>First Microservice – HelloWorld</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Configuration (application.yml)</a:t>
            </a:r>
          </a:p>
        </p:txBody>
      </p:sp>
      <p:sp>
        <p:nvSpPr>
          <p:cNvPr id="3" name="Content Placeholder 2"/>
          <p:cNvSpPr>
            <a:spLocks noGrp="1"/>
          </p:cNvSpPr>
          <p:nvPr>
            <p:ph idx="1"/>
          </p:nvPr>
        </p:nvSpPr>
        <p:spPr/>
        <p:txBody>
          <a:bodyPr/>
          <a:lstStyle/>
          <a:p>
            <a:r>
              <a:rPr lang="en-US" dirty="0"/>
              <a:t>Create a file “application.yml” under /</a:t>
            </a:r>
            <a:r>
              <a:rPr lang="en-US" dirty="0" err="1"/>
              <a:t>src</a:t>
            </a:r>
            <a:r>
              <a:rPr lang="en-US" dirty="0"/>
              <a:t>/main/resources folder (Mainly the host and the port #)</a:t>
            </a:r>
          </a:p>
          <a:p>
            <a:pPr marL="0" indent="0">
              <a:buNone/>
            </a:pPr>
            <a:r>
              <a:rPr lang="en-US" sz="1600" dirty="0">
                <a:latin typeface="Times New Roman" pitchFamily="18" charset="0"/>
                <a:cs typeface="Times New Roman" pitchFamily="18" charset="0"/>
              </a:rPr>
              <a:t># Configure this Discovery Server</a:t>
            </a:r>
          </a:p>
          <a:p>
            <a:pPr marL="0" indent="0">
              <a:buNone/>
            </a:pPr>
            <a:r>
              <a:rPr lang="en-US" sz="1600" dirty="0">
                <a:latin typeface="Times New Roman" pitchFamily="18" charset="0"/>
                <a:cs typeface="Times New Roman" pitchFamily="18" charset="0"/>
              </a:rPr>
              <a:t>eureka:</a:t>
            </a:r>
          </a:p>
          <a:p>
            <a:pPr marL="0" indent="0">
              <a:buNone/>
            </a:pPr>
            <a:r>
              <a:rPr lang="en-US" sz="1600" dirty="0">
                <a:latin typeface="Times New Roman" pitchFamily="18" charset="0"/>
                <a:cs typeface="Times New Roman" pitchFamily="18" charset="0"/>
              </a:rPr>
              <a:t>  instance:</a:t>
            </a:r>
          </a:p>
          <a:p>
            <a:pPr marL="0" indent="0">
              <a:buNone/>
            </a:pPr>
            <a:r>
              <a:rPr lang="en-US" sz="1600" dirty="0">
                <a:latin typeface="Times New Roman" pitchFamily="18" charset="0"/>
                <a:cs typeface="Times New Roman" pitchFamily="18" charset="0"/>
              </a:rPr>
              <a:t>    hostname: localhost</a:t>
            </a:r>
          </a:p>
          <a:p>
            <a:pPr marL="0" indent="0">
              <a:buNone/>
            </a:pPr>
            <a:r>
              <a:rPr lang="en-US" sz="1600" dirty="0">
                <a:latin typeface="Times New Roman" pitchFamily="18" charset="0"/>
                <a:cs typeface="Times New Roman" pitchFamily="18" charset="0"/>
              </a:rPr>
              <a:t>  client: </a:t>
            </a:r>
          </a:p>
          <a:p>
            <a:pPr marL="0" indent="0">
              <a:buNone/>
            </a:pPr>
            <a:r>
              <a:rPr lang="en-US" sz="1600" dirty="0">
                <a:latin typeface="Times New Roman" pitchFamily="18" charset="0"/>
                <a:cs typeface="Times New Roman" pitchFamily="18" charset="0"/>
              </a:rPr>
              <a:t>    registerWithEureka: </a:t>
            </a:r>
            <a:r>
              <a:rPr lang="en-US" sz="1600" b="1" dirty="0">
                <a:latin typeface="Times New Roman" pitchFamily="18" charset="0"/>
                <a:cs typeface="Times New Roman" pitchFamily="18" charset="0"/>
              </a:rPr>
              <a:t>false</a:t>
            </a:r>
          </a:p>
          <a:p>
            <a:pPr marL="0" indent="0">
              <a:buNone/>
            </a:pPr>
            <a:r>
              <a:rPr lang="en-US" sz="1600" dirty="0">
                <a:latin typeface="Times New Roman" pitchFamily="18" charset="0"/>
                <a:cs typeface="Times New Roman" pitchFamily="18" charset="0"/>
              </a:rPr>
              <a:t>    fetchRegistry: </a:t>
            </a:r>
            <a:r>
              <a:rPr lang="en-US" sz="1600" b="1" dirty="0">
                <a:latin typeface="Times New Roman" pitchFamily="18" charset="0"/>
                <a:cs typeface="Times New Roman" pitchFamily="18" charset="0"/>
              </a:rPr>
              <a:t>false</a:t>
            </a:r>
          </a:p>
          <a:p>
            <a:pPr marL="0" indent="0">
              <a:buNone/>
            </a:pP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 HTTP (Tomcat) port</a:t>
            </a:r>
          </a:p>
          <a:p>
            <a:pPr marL="0" indent="0">
              <a:buNone/>
            </a:pPr>
            <a:r>
              <a:rPr lang="en-US" sz="1600" dirty="0">
                <a:latin typeface="Times New Roman" pitchFamily="18" charset="0"/>
                <a:cs typeface="Times New Roman" pitchFamily="18" charset="0"/>
              </a:rPr>
              <a:t>server:</a:t>
            </a:r>
          </a:p>
          <a:p>
            <a:pPr marL="0" indent="0">
              <a:buNone/>
            </a:pPr>
            <a:r>
              <a:rPr lang="en-US" sz="1600" dirty="0">
                <a:latin typeface="Times New Roman" pitchFamily="18" charset="0"/>
                <a:cs typeface="Times New Roman" pitchFamily="18" charset="0"/>
              </a:rPr>
              <a:t>  port: 4567</a:t>
            </a:r>
          </a:p>
        </p:txBody>
      </p:sp>
      <p:sp>
        <p:nvSpPr>
          <p:cNvPr id="4" name="Slide Number Placeholder 3"/>
          <p:cNvSpPr>
            <a:spLocks noGrp="1"/>
          </p:cNvSpPr>
          <p:nvPr>
            <p:ph type="sldNum" sz="quarter" idx="12"/>
          </p:nvPr>
        </p:nvSpPr>
        <p:spPr/>
        <p:txBody>
          <a:bodyPr/>
          <a:lstStyle/>
          <a:p>
            <a:fld id="{F920EB92-6F84-4A9E-9A59-D2D5AB212173}" type="slidenum">
              <a:rPr lang="en-IN" smtClean="0"/>
              <a:pPr/>
              <a:t>27</a:t>
            </a:fld>
            <a:endParaRPr lang="en-IN" dirty="0"/>
          </a:p>
        </p:txBody>
      </p:sp>
    </p:spTree>
    <p:extLst>
      <p:ext uri="{BB962C8B-B14F-4D97-AF65-F5344CB8AC3E}">
        <p14:creationId xmlns:p14="http://schemas.microsoft.com/office/powerpoint/2010/main" val="3447975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latin typeface="Times New Roman" pitchFamily="18" charset="0"/>
                <a:cs typeface="Times New Roman" pitchFamily="18" charset="0"/>
              </a:rPr>
              <a:t>What is yml file?</a:t>
            </a:r>
          </a:p>
        </p:txBody>
      </p:sp>
      <p:sp>
        <p:nvSpPr>
          <p:cNvPr id="3" name="Content Placeholder 2"/>
          <p:cNvSpPr>
            <a:spLocks noGrp="1"/>
          </p:cNvSpPr>
          <p:nvPr>
            <p:ph idx="1"/>
          </p:nvPr>
        </p:nvSpPr>
        <p:spPr/>
        <p:txBody>
          <a:bodyPr/>
          <a:lstStyle/>
          <a:p>
            <a:r>
              <a:rPr lang="en-US" sz="2800" dirty="0">
                <a:latin typeface="Times New Roman" pitchFamily="18" charset="0"/>
                <a:cs typeface="Times New Roman" pitchFamily="18" charset="0"/>
              </a:rPr>
              <a:t>File contains configuration related settings</a:t>
            </a:r>
          </a:p>
          <a:p>
            <a:r>
              <a:rPr lang="en-US" sz="2800" dirty="0">
                <a:latin typeface="Times New Roman" pitchFamily="18" charset="0"/>
                <a:cs typeface="Times New Roman" pitchFamily="18" charset="0"/>
              </a:rPr>
              <a:t>It is commonly used for configuration files and in applications where data is being stored or transmitted. </a:t>
            </a:r>
          </a:p>
          <a:p>
            <a:r>
              <a:rPr lang="en-US" sz="2800" dirty="0">
                <a:latin typeface="Times New Roman" pitchFamily="18" charset="0"/>
                <a:cs typeface="Times New Roman" pitchFamily="18" charset="0"/>
              </a:rPr>
              <a:t>In Spring Boot, we can use </a:t>
            </a:r>
            <a:r>
              <a:rPr lang="en-US" sz="2800" b="1" dirty="0">
                <a:latin typeface="Times New Roman" pitchFamily="18" charset="0"/>
                <a:cs typeface="Times New Roman" pitchFamily="18" charset="0"/>
              </a:rPr>
              <a:t>YAML</a:t>
            </a:r>
            <a:r>
              <a:rPr lang="en-US" sz="2800" dirty="0">
                <a:latin typeface="Times New Roman" pitchFamily="18" charset="0"/>
                <a:cs typeface="Times New Roman" pitchFamily="18" charset="0"/>
              </a:rPr>
              <a:t> files instead of </a:t>
            </a:r>
            <a:r>
              <a:rPr lang="en-US" sz="2800" b="1" dirty="0">
                <a:latin typeface="Times New Roman" pitchFamily="18" charset="0"/>
                <a:cs typeface="Times New Roman" pitchFamily="18" charset="0"/>
              </a:rPr>
              <a:t>properties</a:t>
            </a:r>
            <a:r>
              <a:rPr lang="en-US" sz="2800" dirty="0">
                <a:latin typeface="Times New Roman" pitchFamily="18" charset="0"/>
                <a:cs typeface="Times New Roman" pitchFamily="18" charset="0"/>
              </a:rPr>
              <a:t> files. </a:t>
            </a:r>
          </a:p>
          <a:p>
            <a:r>
              <a:rPr lang="en-US" sz="2800" b="1" dirty="0">
                <a:latin typeface="Times New Roman" pitchFamily="18" charset="0"/>
                <a:cs typeface="Times New Roman" pitchFamily="18" charset="0"/>
              </a:rPr>
              <a:t>YAML</a:t>
            </a:r>
            <a:r>
              <a:rPr lang="en-US" sz="2800" dirty="0">
                <a:latin typeface="Times New Roman" pitchFamily="18" charset="0"/>
                <a:cs typeface="Times New Roman" pitchFamily="18" charset="0"/>
              </a:rPr>
              <a:t> is a human-friendly data serialization standard but is mainly used for configuration files. </a:t>
            </a:r>
          </a:p>
          <a:p>
            <a:r>
              <a:rPr lang="en-US" sz="2800" b="1" dirty="0">
                <a:latin typeface="Times New Roman" pitchFamily="18" charset="0"/>
                <a:cs typeface="Times New Roman" pitchFamily="18" charset="0"/>
              </a:rPr>
              <a:t>YAML</a:t>
            </a:r>
            <a:r>
              <a:rPr lang="en-US" sz="2800" dirty="0">
                <a:latin typeface="Times New Roman" pitchFamily="18" charset="0"/>
                <a:cs typeface="Times New Roman" pitchFamily="18" charset="0"/>
              </a:rPr>
              <a:t> files are more clear and human-readable in comparison to </a:t>
            </a:r>
            <a:r>
              <a:rPr lang="en-US" sz="2800" b="1" dirty="0">
                <a:latin typeface="Times New Roman" pitchFamily="18" charset="0"/>
                <a:cs typeface="Times New Roman" pitchFamily="18" charset="0"/>
              </a:rPr>
              <a:t>properties</a:t>
            </a:r>
            <a:r>
              <a:rPr lang="en-US" sz="2800" dirty="0">
                <a:latin typeface="Times New Roman" pitchFamily="18" charset="0"/>
                <a:cs typeface="Times New Roman" pitchFamily="18" charset="0"/>
              </a:rPr>
              <a:t> files and also provide several unique and useful feature for us.</a:t>
            </a:r>
          </a:p>
        </p:txBody>
      </p:sp>
      <p:sp>
        <p:nvSpPr>
          <p:cNvPr id="4" name="Slide Number Placeholder 3"/>
          <p:cNvSpPr>
            <a:spLocks noGrp="1"/>
          </p:cNvSpPr>
          <p:nvPr>
            <p:ph type="sldNum" sz="quarter" idx="12"/>
          </p:nvPr>
        </p:nvSpPr>
        <p:spPr/>
        <p:txBody>
          <a:bodyPr/>
          <a:lstStyle/>
          <a:p>
            <a:fld id="{F920EB92-6F84-4A9E-9A59-D2D5AB212173}" type="slidenum">
              <a:rPr lang="en-IN" smtClean="0"/>
              <a:pPr/>
              <a:t>28</a:t>
            </a:fld>
            <a:endParaRPr lang="en-IN" dirty="0"/>
          </a:p>
        </p:txBody>
      </p:sp>
    </p:spTree>
    <p:extLst>
      <p:ext uri="{BB962C8B-B14F-4D97-AF65-F5344CB8AC3E}">
        <p14:creationId xmlns:p14="http://schemas.microsoft.com/office/powerpoint/2010/main" val="1674093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latin typeface="Times New Roman" pitchFamily="18" charset="0"/>
                <a:cs typeface="Times New Roman" pitchFamily="18" charset="0"/>
              </a:rPr>
              <a:t>First Microservice – HelloWorld</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Main class</a:t>
            </a:r>
          </a:p>
        </p:txBody>
      </p:sp>
      <p:sp>
        <p:nvSpPr>
          <p:cNvPr id="3" name="Content Placeholder 2"/>
          <p:cNvSpPr>
            <a:spLocks noGrp="1"/>
          </p:cNvSpPr>
          <p:nvPr>
            <p:ph idx="1"/>
          </p:nvPr>
        </p:nvSpPr>
        <p:spPr>
          <a:xfrm>
            <a:off x="457200" y="1600201"/>
            <a:ext cx="8229600" cy="1600200"/>
          </a:xfrm>
        </p:spPr>
        <p:txBody>
          <a:bodyPr/>
          <a:lstStyle/>
          <a:p>
            <a:r>
              <a:rPr lang="en-US" dirty="0">
                <a:latin typeface="Times New Roman" pitchFamily="18" charset="0"/>
                <a:cs typeface="Times New Roman" pitchFamily="18" charset="0"/>
              </a:rPr>
              <a:t>In order to run this registry server, we need to create a Java class as a Spring Boot Application and invoke run method:</a:t>
            </a:r>
          </a:p>
          <a:p>
            <a:endParaRPr lang="en-US" sz="1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920EB92-6F84-4A9E-9A59-D2D5AB212173}" type="slidenum">
              <a:rPr lang="en-IN" smtClean="0"/>
              <a:pPr/>
              <a:t>29</a:t>
            </a:fld>
            <a:endParaRPr lang="en-IN"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172" r="21361" b="50000"/>
          <a:stretch/>
        </p:blipFill>
        <p:spPr bwMode="auto">
          <a:xfrm>
            <a:off x="131379" y="3276600"/>
            <a:ext cx="8686800" cy="2784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0849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pPr lvl="0"/>
            <a:r>
              <a:rPr lang="en-US" dirty="0">
                <a:latin typeface="Times New Roman" pitchFamily="18" charset="0"/>
                <a:cs typeface="Times New Roman" pitchFamily="18" charset="0"/>
              </a:rPr>
              <a:t>Introduction to Microservices</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33400" y="1066800"/>
            <a:ext cx="8229600" cy="5105400"/>
          </a:xfrm>
        </p:spPr>
        <p:txBody>
          <a:bodyPr/>
          <a:lstStyle/>
          <a:p>
            <a:r>
              <a:rPr lang="en-US" sz="2800" dirty="0">
                <a:latin typeface="Times New Roman" pitchFamily="18" charset="0"/>
                <a:cs typeface="Times New Roman" pitchFamily="18" charset="0"/>
              </a:rPr>
              <a:t>Microservices is also known as the microservice architecture </a:t>
            </a:r>
          </a:p>
          <a:p>
            <a:r>
              <a:rPr lang="en-US" sz="2800" dirty="0">
                <a:latin typeface="Times New Roman" pitchFamily="18" charset="0"/>
                <a:cs typeface="Times New Roman" pitchFamily="18" charset="0"/>
              </a:rPr>
              <a:t>An architectural style that structures an application as a collection of services.</a:t>
            </a:r>
          </a:p>
          <a:p>
            <a:r>
              <a:rPr lang="en-US" sz="2800" dirty="0">
                <a:latin typeface="Times New Roman" pitchFamily="18" charset="0"/>
                <a:cs typeface="Times New Roman" pitchFamily="18" charset="0"/>
              </a:rPr>
              <a:t>Microservices = a collection of services</a:t>
            </a:r>
          </a:p>
          <a:p>
            <a:r>
              <a:rPr lang="en-US" sz="2800" dirty="0">
                <a:latin typeface="Times New Roman" pitchFamily="18" charset="0"/>
                <a:cs typeface="Times New Roman" pitchFamily="18" charset="0"/>
              </a:rPr>
              <a:t>We break the entire application into smaller applications, each one can independently work</a:t>
            </a:r>
          </a:p>
          <a:p>
            <a:r>
              <a:rPr lang="en-US" sz="2800" dirty="0">
                <a:latin typeface="Times New Roman" pitchFamily="18" charset="0"/>
                <a:cs typeface="Times New Roman" pitchFamily="18" charset="0"/>
              </a:rPr>
              <a:t>Such small applications can be developed, deployed and maintained independently.</a:t>
            </a:r>
          </a:p>
        </p:txBody>
      </p:sp>
      <p:sp>
        <p:nvSpPr>
          <p:cNvPr id="4" name="Slide Number Placeholder 3"/>
          <p:cNvSpPr>
            <a:spLocks noGrp="1"/>
          </p:cNvSpPr>
          <p:nvPr>
            <p:ph type="sldNum" sz="quarter" idx="12"/>
          </p:nvPr>
        </p:nvSpPr>
        <p:spPr/>
        <p:txBody>
          <a:bodyPr/>
          <a:lstStyle/>
          <a:p>
            <a:fld id="{F920EB92-6F84-4A9E-9A59-D2D5AB212173}" type="slidenum">
              <a:rPr lang="en-IN" smtClean="0"/>
              <a:pPr/>
              <a:t>3</a:t>
            </a:fld>
            <a:endParaRPr lang="en-IN"/>
          </a:p>
        </p:txBody>
      </p:sp>
    </p:spTree>
    <p:extLst>
      <p:ext uri="{BB962C8B-B14F-4D97-AF65-F5344CB8AC3E}">
        <p14:creationId xmlns:p14="http://schemas.microsoft.com/office/powerpoint/2010/main" val="2660967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latin typeface="Times New Roman" pitchFamily="18" charset="0"/>
                <a:cs typeface="Times New Roman" pitchFamily="18" charset="0"/>
              </a:rPr>
              <a:t>First Microservice – HelloWorld</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Main class</a:t>
            </a:r>
          </a:p>
        </p:txBody>
      </p:sp>
      <p:sp>
        <p:nvSpPr>
          <p:cNvPr id="3" name="Content Placeholder 2"/>
          <p:cNvSpPr>
            <a:spLocks noGrp="1"/>
          </p:cNvSpPr>
          <p:nvPr>
            <p:ph idx="1"/>
          </p:nvPr>
        </p:nvSpPr>
        <p:spPr>
          <a:xfrm>
            <a:off x="457200" y="1600201"/>
            <a:ext cx="8229600" cy="1600200"/>
          </a:xfrm>
        </p:spPr>
        <p:txBody>
          <a:bodyPr/>
          <a:lstStyle/>
          <a:p>
            <a:r>
              <a:rPr lang="en-US" dirty="0">
                <a:latin typeface="Times New Roman" pitchFamily="18" charset="0"/>
                <a:cs typeface="Times New Roman" pitchFamily="18" charset="0"/>
              </a:rPr>
              <a:t>Now, right click and run this main class as Spring Boot application</a:t>
            </a:r>
          </a:p>
          <a:p>
            <a:r>
              <a:rPr lang="en-US" dirty="0">
                <a:latin typeface="Times New Roman" pitchFamily="18" charset="0"/>
                <a:cs typeface="Times New Roman" pitchFamily="18" charset="0"/>
              </a:rPr>
              <a:t>Then, open a browser and point to this URL:</a:t>
            </a:r>
          </a:p>
          <a:p>
            <a:pPr marL="0" indent="0">
              <a:buNone/>
            </a:pPr>
            <a:r>
              <a:rPr lang="en-US" dirty="0">
                <a:hlinkClick r:id="rId2"/>
              </a:rPr>
              <a:t>http://localhost:4567/</a:t>
            </a:r>
            <a:endParaRPr lang="en-US" dirty="0"/>
          </a:p>
          <a:p>
            <a:r>
              <a:rPr lang="en-US" dirty="0">
                <a:latin typeface="Times New Roman" pitchFamily="18" charset="0"/>
                <a:cs typeface="Times New Roman" pitchFamily="18" charset="0"/>
              </a:rPr>
              <a:t>You can see Eurkera server’s home page </a:t>
            </a:r>
          </a:p>
          <a:p>
            <a:r>
              <a:rPr lang="en-US" dirty="0">
                <a:latin typeface="Times New Roman" pitchFamily="18" charset="0"/>
                <a:cs typeface="Times New Roman" pitchFamily="18" charset="0"/>
              </a:rPr>
              <a:t>At this point, no microservice has been registered, so you won’t see any microservice instance in Eureka’s home page</a:t>
            </a:r>
          </a:p>
          <a:p>
            <a:pPr marL="0" indent="0">
              <a:buNone/>
            </a:pPr>
            <a:endParaRPr lang="en-US" sz="1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920EB92-6F84-4A9E-9A59-D2D5AB212173}" type="slidenum">
              <a:rPr lang="en-IN" smtClean="0"/>
              <a:pPr/>
              <a:t>30</a:t>
            </a:fld>
            <a:endParaRPr lang="en-IN" dirty="0"/>
          </a:p>
        </p:txBody>
      </p:sp>
    </p:spTree>
    <p:extLst>
      <p:ext uri="{BB962C8B-B14F-4D97-AF65-F5344CB8AC3E}">
        <p14:creationId xmlns:p14="http://schemas.microsoft.com/office/powerpoint/2010/main" val="541231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latin typeface="Times New Roman" pitchFamily="18" charset="0"/>
                <a:cs typeface="Times New Roman" pitchFamily="18" charset="0"/>
              </a:rPr>
              <a:t>Viewing Eureka Home page</a:t>
            </a:r>
          </a:p>
        </p:txBody>
      </p:sp>
      <p:sp>
        <p:nvSpPr>
          <p:cNvPr id="4" name="Slide Number Placeholder 3"/>
          <p:cNvSpPr>
            <a:spLocks noGrp="1"/>
          </p:cNvSpPr>
          <p:nvPr>
            <p:ph type="sldNum" sz="quarter" idx="12"/>
          </p:nvPr>
        </p:nvSpPr>
        <p:spPr/>
        <p:txBody>
          <a:bodyPr/>
          <a:lstStyle/>
          <a:p>
            <a:fld id="{F920EB92-6F84-4A9E-9A59-D2D5AB212173}" type="slidenum">
              <a:rPr lang="en-IN" smtClean="0"/>
              <a:pPr/>
              <a:t>31</a:t>
            </a:fld>
            <a:endParaRPr lang="en-IN"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81" t="4958" r="2181" b="11207"/>
          <a:stretch/>
        </p:blipFill>
        <p:spPr bwMode="auto">
          <a:xfrm>
            <a:off x="49924" y="1447800"/>
            <a:ext cx="8941676" cy="4214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24191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latin typeface="Times New Roman" pitchFamily="18" charset="0"/>
                <a:cs typeface="Times New Roman" pitchFamily="18" charset="0"/>
              </a:rPr>
              <a:t>First Microservice – HelloWorld</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The producer</a:t>
            </a:r>
          </a:p>
        </p:txBody>
      </p:sp>
      <p:sp>
        <p:nvSpPr>
          <p:cNvPr id="3" name="Content Placeholder 2"/>
          <p:cNvSpPr>
            <a:spLocks noGrp="1"/>
          </p:cNvSpPr>
          <p:nvPr>
            <p:ph idx="1"/>
          </p:nvPr>
        </p:nvSpPr>
        <p:spPr>
          <a:xfrm>
            <a:off x="457200" y="1600201"/>
            <a:ext cx="8229600" cy="1600200"/>
          </a:xfrm>
        </p:spPr>
        <p:txBody>
          <a:bodyPr/>
          <a:lstStyle/>
          <a:p>
            <a:r>
              <a:rPr lang="en-US" dirty="0">
                <a:latin typeface="Times New Roman" pitchFamily="18" charset="0"/>
                <a:cs typeface="Times New Roman" pitchFamily="18" charset="0"/>
              </a:rPr>
              <a:t>Now, let's create another Maven project for producing HelloWorld microservice and registers in Eureka server.</a:t>
            </a:r>
          </a:p>
          <a:p>
            <a:r>
              <a:rPr lang="en-US" dirty="0">
                <a:latin typeface="Times New Roman" pitchFamily="18" charset="0"/>
                <a:cs typeface="Times New Roman" pitchFamily="18" charset="0"/>
              </a:rPr>
              <a:t>Create Apache Maven project: Project name: HelloWorldMicroservice</a:t>
            </a:r>
          </a:p>
          <a:p>
            <a:r>
              <a:rPr lang="en-US" dirty="0">
                <a:latin typeface="Times New Roman" pitchFamily="18" charset="0"/>
                <a:cs typeface="Times New Roman" pitchFamily="18" charset="0"/>
              </a:rPr>
              <a:t>Add the same dependencies in pom.xml from the previous project</a:t>
            </a:r>
          </a:p>
          <a:p>
            <a:endParaRPr lang="en-US"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920EB92-6F84-4A9E-9A59-D2D5AB212173}" type="slidenum">
              <a:rPr lang="en-IN" smtClean="0"/>
              <a:pPr/>
              <a:t>32</a:t>
            </a:fld>
            <a:endParaRPr lang="en-IN" dirty="0"/>
          </a:p>
        </p:txBody>
      </p:sp>
    </p:spTree>
    <p:extLst>
      <p:ext uri="{BB962C8B-B14F-4D97-AF65-F5344CB8AC3E}">
        <p14:creationId xmlns:p14="http://schemas.microsoft.com/office/powerpoint/2010/main" val="13853435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latin typeface="Times New Roman" pitchFamily="18" charset="0"/>
                <a:cs typeface="Times New Roman" pitchFamily="18" charset="0"/>
              </a:rPr>
              <a:t>First Microservice – HelloWorld</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Create Controller class</a:t>
            </a:r>
          </a:p>
        </p:txBody>
      </p:sp>
      <p:sp>
        <p:nvSpPr>
          <p:cNvPr id="3" name="Content Placeholder 2"/>
          <p:cNvSpPr>
            <a:spLocks noGrp="1"/>
          </p:cNvSpPr>
          <p:nvPr>
            <p:ph idx="1"/>
          </p:nvPr>
        </p:nvSpPr>
        <p:spPr>
          <a:xfrm>
            <a:off x="457200" y="1600201"/>
            <a:ext cx="8229600" cy="1600200"/>
          </a:xfrm>
        </p:spPr>
        <p:txBody>
          <a:bodyPr/>
          <a:lstStyle/>
          <a:p>
            <a:pPr marL="0" indent="0">
              <a:buNone/>
            </a:pPr>
            <a:r>
              <a:rPr lang="en-US" dirty="0">
                <a:latin typeface="Times New Roman" pitchFamily="18" charset="0"/>
                <a:cs typeface="Times New Roman" pitchFamily="18" charset="0"/>
              </a:rPr>
              <a:t>@RestController</a:t>
            </a:r>
          </a:p>
          <a:p>
            <a:pPr marL="0" indent="0">
              <a:buNone/>
            </a:pPr>
            <a:r>
              <a:rPr lang="en-US" dirty="0">
                <a:latin typeface="Times New Roman" pitchFamily="18" charset="0"/>
                <a:cs typeface="Times New Roman" pitchFamily="18" charset="0"/>
              </a:rPr>
              <a:t>public class HelloWorldController {</a:t>
            </a:r>
          </a:p>
          <a:p>
            <a:pPr marL="0" indent="0">
              <a:buNone/>
            </a:pPr>
            <a:r>
              <a:rPr lang="en-US" dirty="0">
                <a:latin typeface="Times New Roman" pitchFamily="18" charset="0"/>
                <a:cs typeface="Times New Roman" pitchFamily="18" charset="0"/>
              </a:rPr>
              <a:t>	@RequestMapping("/hello")</a:t>
            </a:r>
          </a:p>
          <a:p>
            <a:pPr marL="0" indent="0">
              <a:buNone/>
            </a:pPr>
            <a:r>
              <a:rPr lang="en-US" dirty="0">
                <a:latin typeface="Times New Roman" pitchFamily="18" charset="0"/>
                <a:cs typeface="Times New Roman" pitchFamily="18" charset="0"/>
              </a:rPr>
              <a:t>	public String </a:t>
            </a:r>
            <a:r>
              <a:rPr lang="en-US" dirty="0" err="1">
                <a:latin typeface="Times New Roman" pitchFamily="18" charset="0"/>
                <a:cs typeface="Times New Roman" pitchFamily="18" charset="0"/>
              </a:rPr>
              <a:t>sayHello</a:t>
            </a:r>
            <a:r>
              <a:rPr lang="en-US" dirty="0">
                <a:latin typeface="Times New Roman" pitchFamily="18" charset="0"/>
                <a:cs typeface="Times New Roman" pitchFamily="18" charset="0"/>
              </a:rPr>
              <a:t>()</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return "Hello World Microservice";</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F920EB92-6F84-4A9E-9A59-D2D5AB212173}" type="slidenum">
              <a:rPr lang="en-IN" smtClean="0"/>
              <a:pPr/>
              <a:t>33</a:t>
            </a:fld>
            <a:endParaRPr lang="en-IN" dirty="0"/>
          </a:p>
        </p:txBody>
      </p:sp>
    </p:spTree>
    <p:extLst>
      <p:ext uri="{BB962C8B-B14F-4D97-AF65-F5344CB8AC3E}">
        <p14:creationId xmlns:p14="http://schemas.microsoft.com/office/powerpoint/2010/main" val="4022222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latin typeface="Times New Roman" pitchFamily="18" charset="0"/>
                <a:cs typeface="Times New Roman" pitchFamily="18" charset="0"/>
              </a:rPr>
              <a:t>First Microservice – HelloWorld</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Configuration (application.yml)</a:t>
            </a:r>
          </a:p>
        </p:txBody>
      </p:sp>
      <p:sp>
        <p:nvSpPr>
          <p:cNvPr id="4" name="Slide Number Placeholder 3"/>
          <p:cNvSpPr>
            <a:spLocks noGrp="1"/>
          </p:cNvSpPr>
          <p:nvPr>
            <p:ph type="sldNum" sz="quarter" idx="12"/>
          </p:nvPr>
        </p:nvSpPr>
        <p:spPr/>
        <p:txBody>
          <a:bodyPr/>
          <a:lstStyle/>
          <a:p>
            <a:fld id="{F920EB92-6F84-4A9E-9A59-D2D5AB212173}" type="slidenum">
              <a:rPr lang="en-IN" smtClean="0"/>
              <a:pPr/>
              <a:t>34</a:t>
            </a:fld>
            <a:endParaRPr lang="en-IN"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603" r="42566" b="46121"/>
          <a:stretch/>
        </p:blipFill>
        <p:spPr bwMode="auto">
          <a:xfrm>
            <a:off x="990600" y="2362200"/>
            <a:ext cx="7472855" cy="3531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52815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latin typeface="Times New Roman" pitchFamily="18" charset="0"/>
                <a:cs typeface="Times New Roman" pitchFamily="18" charset="0"/>
              </a:rPr>
              <a:t>First Microservice – HelloWorld</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Main class (Application)</a:t>
            </a:r>
          </a:p>
        </p:txBody>
      </p:sp>
      <p:sp>
        <p:nvSpPr>
          <p:cNvPr id="4" name="Slide Number Placeholder 3"/>
          <p:cNvSpPr>
            <a:spLocks noGrp="1"/>
          </p:cNvSpPr>
          <p:nvPr>
            <p:ph type="sldNum" sz="quarter" idx="12"/>
          </p:nvPr>
        </p:nvSpPr>
        <p:spPr/>
        <p:txBody>
          <a:bodyPr/>
          <a:lstStyle/>
          <a:p>
            <a:fld id="{F920EB92-6F84-4A9E-9A59-D2D5AB212173}" type="slidenum">
              <a:rPr lang="en-IN" smtClean="0"/>
              <a:pPr/>
              <a:t>35</a:t>
            </a:fld>
            <a:endParaRPr lang="en-IN" dirty="0"/>
          </a:p>
        </p:txBody>
      </p:sp>
      <p:pic>
        <p:nvPicPr>
          <p:cNvPr id="717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6573" r="28553" b="57866"/>
          <a:stretch/>
        </p:blipFill>
        <p:spPr bwMode="auto">
          <a:xfrm>
            <a:off x="328448" y="1676400"/>
            <a:ext cx="8382000" cy="2345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2"/>
          <p:cNvSpPr>
            <a:spLocks noGrp="1"/>
          </p:cNvSpPr>
          <p:nvPr>
            <p:ph idx="1"/>
          </p:nvPr>
        </p:nvSpPr>
        <p:spPr>
          <a:xfrm>
            <a:off x="480848" y="4267200"/>
            <a:ext cx="8229600" cy="1600200"/>
          </a:xfrm>
        </p:spPr>
        <p:txBody>
          <a:bodyPr/>
          <a:lstStyle/>
          <a:p>
            <a:r>
              <a:rPr lang="en-US" sz="2800" dirty="0">
                <a:latin typeface="Times New Roman" pitchFamily="18" charset="0"/>
                <a:cs typeface="Times New Roman" pitchFamily="18" charset="0"/>
              </a:rPr>
              <a:t>Run this as Spring Boot application</a:t>
            </a:r>
          </a:p>
          <a:p>
            <a:r>
              <a:rPr lang="en-US" sz="2800" dirty="0">
                <a:latin typeface="Times New Roman" pitchFamily="18" charset="0"/>
                <a:cs typeface="Times New Roman" pitchFamily="18" charset="0"/>
              </a:rPr>
              <a:t>Open browser and point to </a:t>
            </a:r>
            <a:r>
              <a:rPr lang="en-US" sz="2800" dirty="0">
                <a:hlinkClick r:id="rId3"/>
              </a:rPr>
              <a:t>http://localhost:4567/</a:t>
            </a:r>
            <a:endParaRPr lang="en-US" sz="2800" dirty="0"/>
          </a:p>
          <a:p>
            <a:r>
              <a:rPr lang="en-US" sz="2800" dirty="0">
                <a:latin typeface="Times New Roman" pitchFamily="18" charset="0"/>
                <a:cs typeface="Times New Roman" pitchFamily="18" charset="0"/>
              </a:rPr>
              <a:t>You would see HelloWorld microservice is registered now </a:t>
            </a:r>
            <a:r>
              <a:rPr lang="en-US" sz="2800" dirty="0">
                <a:latin typeface="Times New Roman" pitchFamily="18" charset="0"/>
                <a:cs typeface="Times New Roman" pitchFamily="18" charset="0"/>
                <a:sym typeface="Wingdings" pitchFamily="2" charset="2"/>
              </a:rPr>
              <a:t></a:t>
            </a:r>
            <a:endParaRPr lang="en-US" sz="28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122366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latin typeface="Times New Roman" pitchFamily="18" charset="0"/>
                <a:cs typeface="Times New Roman" pitchFamily="18" charset="0"/>
              </a:rPr>
              <a:t>HelloWorld-microservice in Eureka listing</a:t>
            </a:r>
          </a:p>
        </p:txBody>
      </p:sp>
      <p:sp>
        <p:nvSpPr>
          <p:cNvPr id="4" name="Slide Number Placeholder 3"/>
          <p:cNvSpPr>
            <a:spLocks noGrp="1"/>
          </p:cNvSpPr>
          <p:nvPr>
            <p:ph type="sldNum" sz="quarter" idx="12"/>
          </p:nvPr>
        </p:nvSpPr>
        <p:spPr/>
        <p:txBody>
          <a:bodyPr/>
          <a:lstStyle/>
          <a:p>
            <a:fld id="{F920EB92-6F84-4A9E-9A59-D2D5AB212173}" type="slidenum">
              <a:rPr lang="en-IN" smtClean="0"/>
              <a:pPr/>
              <a:t>36</a:t>
            </a:fld>
            <a:endParaRPr lang="en-IN"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388" r="2580" b="11854"/>
          <a:stretch/>
        </p:blipFill>
        <p:spPr bwMode="auto">
          <a:xfrm>
            <a:off x="44669" y="1689538"/>
            <a:ext cx="8747398" cy="417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5"/>
          <p:cNvSpPr/>
          <p:nvPr/>
        </p:nvSpPr>
        <p:spPr>
          <a:xfrm>
            <a:off x="4953000" y="2514600"/>
            <a:ext cx="3505200" cy="990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0071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latin typeface="Times New Roman" pitchFamily="18" charset="0"/>
                <a:cs typeface="Times New Roman" pitchFamily="18" charset="0"/>
              </a:rPr>
              <a:t>Accessing HelloWorld Microservice in browser</a:t>
            </a:r>
          </a:p>
        </p:txBody>
      </p:sp>
      <p:sp>
        <p:nvSpPr>
          <p:cNvPr id="4" name="Slide Number Placeholder 3"/>
          <p:cNvSpPr>
            <a:spLocks noGrp="1"/>
          </p:cNvSpPr>
          <p:nvPr>
            <p:ph type="sldNum" sz="quarter" idx="12"/>
          </p:nvPr>
        </p:nvSpPr>
        <p:spPr/>
        <p:txBody>
          <a:bodyPr/>
          <a:lstStyle/>
          <a:p>
            <a:fld id="{F920EB92-6F84-4A9E-9A59-D2D5AB212173}" type="slidenum">
              <a:rPr lang="en-IN" smtClean="0"/>
              <a:pPr/>
              <a:t>37</a:t>
            </a:fld>
            <a:endParaRPr lang="en-IN" dirty="0"/>
          </a:p>
        </p:txBody>
      </p:sp>
      <p:pic>
        <p:nvPicPr>
          <p:cNvPr id="4100"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r="45231" b="6250"/>
          <a:stretch/>
        </p:blipFill>
        <p:spPr bwMode="auto">
          <a:xfrm>
            <a:off x="1773095" y="1600200"/>
            <a:ext cx="4988210" cy="4800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a:xfrm>
            <a:off x="1568668" y="1576555"/>
            <a:ext cx="3505200" cy="990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00712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latin typeface="Times New Roman" pitchFamily="18" charset="0"/>
                <a:cs typeface="Times New Roman" pitchFamily="18" charset="0"/>
              </a:rPr>
              <a:t>Various annotations we used</a:t>
            </a:r>
          </a:p>
        </p:txBody>
      </p:sp>
      <p:sp>
        <p:nvSpPr>
          <p:cNvPr id="3" name="Content Placeholder 2"/>
          <p:cNvSpPr>
            <a:spLocks noGrp="1"/>
          </p:cNvSpPr>
          <p:nvPr>
            <p:ph idx="1"/>
          </p:nvPr>
        </p:nvSpPr>
        <p:spPr>
          <a:xfrm>
            <a:off x="457200" y="1219200"/>
            <a:ext cx="8229600" cy="4525963"/>
          </a:xfrm>
        </p:spPr>
        <p:txBody>
          <a:bodyPr/>
          <a:lstStyle/>
          <a:p>
            <a:r>
              <a:rPr lang="en-US" dirty="0">
                <a:latin typeface="Times New Roman" pitchFamily="18" charset="0"/>
                <a:cs typeface="Times New Roman" pitchFamily="18" charset="0"/>
              </a:rPr>
              <a:t>@EnableEurekaServer: Use in the Spring boot application class to enable the service registry</a:t>
            </a:r>
          </a:p>
          <a:p>
            <a:r>
              <a:rPr lang="en-US" dirty="0">
                <a:latin typeface="Times New Roman" pitchFamily="18" charset="0"/>
                <a:cs typeface="Times New Roman" pitchFamily="18" charset="0"/>
              </a:rPr>
              <a:t>@SpringBootApplication: This mentions that the application is a Spring Boot Application</a:t>
            </a:r>
          </a:p>
          <a:p>
            <a:r>
              <a:rPr lang="en-US" dirty="0">
                <a:latin typeface="Times New Roman" pitchFamily="18" charset="0"/>
                <a:cs typeface="Times New Roman" pitchFamily="18" charset="0"/>
              </a:rPr>
              <a:t>@EnableDiscoveryClient: Use this so that this microservice name can be discovered in the registry	</a:t>
            </a:r>
          </a:p>
          <a:p>
            <a:pPr lvl="1"/>
            <a:r>
              <a:rPr lang="en-US" dirty="0">
                <a:latin typeface="Times New Roman" pitchFamily="18" charset="0"/>
                <a:cs typeface="Times New Roman" pitchFamily="18" charset="0"/>
              </a:rPr>
              <a:t>Use this annotation mainly in the microservice class (not the service registry class)</a:t>
            </a:r>
          </a:p>
        </p:txBody>
      </p:sp>
      <p:sp>
        <p:nvSpPr>
          <p:cNvPr id="4" name="Slide Number Placeholder 3"/>
          <p:cNvSpPr>
            <a:spLocks noGrp="1"/>
          </p:cNvSpPr>
          <p:nvPr>
            <p:ph type="sldNum" sz="quarter" idx="12"/>
          </p:nvPr>
        </p:nvSpPr>
        <p:spPr/>
        <p:txBody>
          <a:bodyPr/>
          <a:lstStyle/>
          <a:p>
            <a:fld id="{F920EB92-6F84-4A9E-9A59-D2D5AB212173}" type="slidenum">
              <a:rPr lang="en-IN" smtClean="0"/>
              <a:pPr/>
              <a:t>38</a:t>
            </a:fld>
            <a:endParaRPr lang="en-IN" dirty="0"/>
          </a:p>
        </p:txBody>
      </p:sp>
    </p:spTree>
    <p:extLst>
      <p:ext uri="{BB962C8B-B14F-4D97-AF65-F5344CB8AC3E}">
        <p14:creationId xmlns:p14="http://schemas.microsoft.com/office/powerpoint/2010/main" val="27404372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latin typeface="Times New Roman" pitchFamily="18" charset="0"/>
                <a:cs typeface="Times New Roman" pitchFamily="18" charset="0"/>
              </a:rPr>
              <a:t>Hands on</a:t>
            </a:r>
          </a:p>
        </p:txBody>
      </p:sp>
      <p:sp>
        <p:nvSpPr>
          <p:cNvPr id="3" name="Content Placeholder 2"/>
          <p:cNvSpPr>
            <a:spLocks noGrp="1"/>
          </p:cNvSpPr>
          <p:nvPr>
            <p:ph idx="1"/>
          </p:nvPr>
        </p:nvSpPr>
        <p:spPr>
          <a:xfrm>
            <a:off x="457200" y="838200"/>
            <a:ext cx="8229600" cy="5257800"/>
          </a:xfrm>
        </p:spPr>
        <p:txBody>
          <a:bodyPr/>
          <a:lstStyle/>
          <a:p>
            <a:r>
              <a:rPr lang="en-US" dirty="0">
                <a:latin typeface="Times New Roman" pitchFamily="18" charset="0"/>
                <a:cs typeface="Times New Roman" pitchFamily="18" charset="0"/>
              </a:rPr>
              <a:t>Create another microservice with the name “Welcome-microservice”</a:t>
            </a:r>
          </a:p>
          <a:p>
            <a:r>
              <a:rPr lang="en-US" dirty="0">
                <a:latin typeface="Times New Roman" pitchFamily="18" charset="0"/>
                <a:cs typeface="Times New Roman" pitchFamily="18" charset="0"/>
              </a:rPr>
              <a:t>Define a controller class to map the following URI:</a:t>
            </a:r>
          </a:p>
          <a:p>
            <a:pPr lvl="1"/>
            <a:r>
              <a:rPr lang="en-US" dirty="0">
                <a:solidFill>
                  <a:srgbClr val="FF0000"/>
                </a:solidFill>
                <a:latin typeface="Times New Roman" pitchFamily="18" charset="0"/>
                <a:cs typeface="Times New Roman" pitchFamily="18" charset="0"/>
              </a:rPr>
              <a:t>/info: </a:t>
            </a:r>
            <a:r>
              <a:rPr lang="en-US" dirty="0">
                <a:latin typeface="Times New Roman" pitchFamily="18" charset="0"/>
                <a:cs typeface="Times New Roman" pitchFamily="18" charset="0"/>
              </a:rPr>
              <a:t>Displays “This is welcome microservice” in &lt;h1&gt; tag</a:t>
            </a:r>
          </a:p>
          <a:p>
            <a:pPr lvl="1"/>
            <a:r>
              <a:rPr lang="en-US" dirty="0">
                <a:solidFill>
                  <a:srgbClr val="FF0000"/>
                </a:solidFill>
                <a:latin typeface="Times New Roman" pitchFamily="18" charset="0"/>
                <a:cs typeface="Times New Roman" pitchFamily="18" charset="0"/>
              </a:rPr>
              <a:t>/welcome: </a:t>
            </a:r>
            <a:r>
              <a:rPr lang="en-US" dirty="0">
                <a:latin typeface="Times New Roman" pitchFamily="18" charset="0"/>
                <a:cs typeface="Times New Roman" pitchFamily="18" charset="0"/>
              </a:rPr>
              <a:t>Displays “Welcome” in &lt;h1&gt;tag</a:t>
            </a:r>
          </a:p>
          <a:p>
            <a:pPr lvl="1"/>
            <a:r>
              <a:rPr lang="en-US" dirty="0">
                <a:latin typeface="Times New Roman" pitchFamily="18" charset="0"/>
                <a:cs typeface="Times New Roman" pitchFamily="18" charset="0"/>
              </a:rPr>
              <a:t>Register this in Eureka server</a:t>
            </a:r>
          </a:p>
          <a:p>
            <a:pPr lvl="1"/>
            <a:r>
              <a:rPr lang="en-US" dirty="0">
                <a:latin typeface="Times New Roman" pitchFamily="18" charset="0"/>
                <a:cs typeface="Times New Roman" pitchFamily="18" charset="0"/>
              </a:rPr>
              <a:t>Verify that in browser, you see two </a:t>
            </a:r>
            <a:r>
              <a:rPr lang="en-US" dirty="0" err="1">
                <a:latin typeface="Times New Roman" pitchFamily="18" charset="0"/>
                <a:cs typeface="Times New Roman" pitchFamily="18" charset="0"/>
              </a:rPr>
              <a:t>microservices</a:t>
            </a:r>
            <a:r>
              <a:rPr lang="en-US" dirty="0">
                <a:latin typeface="Times New Roman" pitchFamily="18" charset="0"/>
                <a:cs typeface="Times New Roman" pitchFamily="18" charset="0"/>
              </a:rPr>
              <a:t> now and also access the above two URIs.</a:t>
            </a:r>
          </a:p>
        </p:txBody>
      </p:sp>
      <p:sp>
        <p:nvSpPr>
          <p:cNvPr id="4" name="Slide Number Placeholder 3"/>
          <p:cNvSpPr>
            <a:spLocks noGrp="1"/>
          </p:cNvSpPr>
          <p:nvPr>
            <p:ph type="sldNum" sz="quarter" idx="12"/>
          </p:nvPr>
        </p:nvSpPr>
        <p:spPr/>
        <p:txBody>
          <a:bodyPr/>
          <a:lstStyle/>
          <a:p>
            <a:fld id="{F920EB92-6F84-4A9E-9A59-D2D5AB212173}" type="slidenum">
              <a:rPr lang="en-IN" smtClean="0"/>
              <a:pPr/>
              <a:t>39</a:t>
            </a:fld>
            <a:endParaRPr lang="en-IN" dirty="0"/>
          </a:p>
        </p:txBody>
      </p:sp>
    </p:spTree>
    <p:extLst>
      <p:ext uri="{BB962C8B-B14F-4D97-AF65-F5344CB8AC3E}">
        <p14:creationId xmlns:p14="http://schemas.microsoft.com/office/powerpoint/2010/main" val="25888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pPr lvl="0"/>
            <a:r>
              <a:rPr lang="en-US" dirty="0">
                <a:latin typeface="Times New Roman" pitchFamily="18" charset="0"/>
                <a:cs typeface="Times New Roman" pitchFamily="18" charset="0"/>
              </a:rPr>
              <a:t>Traditional Web Application Architecture</a:t>
            </a:r>
          </a:p>
        </p:txBody>
      </p:sp>
      <p:sp>
        <p:nvSpPr>
          <p:cNvPr id="3" name="Content Placeholder 2"/>
          <p:cNvSpPr>
            <a:spLocks noGrp="1"/>
          </p:cNvSpPr>
          <p:nvPr>
            <p:ph idx="1"/>
          </p:nvPr>
        </p:nvSpPr>
        <p:spPr>
          <a:xfrm>
            <a:off x="533400" y="1295400"/>
            <a:ext cx="8229600" cy="4724400"/>
          </a:xfrm>
        </p:spPr>
        <p:txBody>
          <a:bodyPr/>
          <a:lstStyle/>
          <a:p>
            <a:r>
              <a:rPr lang="en-US" sz="2800" dirty="0">
                <a:latin typeface="Times New Roman" pitchFamily="18" charset="0"/>
                <a:cs typeface="Times New Roman" pitchFamily="18" charset="0"/>
              </a:rPr>
              <a:t>Consider an eCommerce  application that takes orders from the customers, verifies the inventories and the customers’ credits and ships them</a:t>
            </a:r>
          </a:p>
          <a:p>
            <a:r>
              <a:rPr lang="en-US" sz="2800" dirty="0">
                <a:latin typeface="Times New Roman" pitchFamily="18" charset="0"/>
                <a:cs typeface="Times New Roman" pitchFamily="18" charset="0"/>
              </a:rPr>
              <a:t>Example: Flipkart, Amazon etc.</a:t>
            </a:r>
          </a:p>
          <a:p>
            <a:r>
              <a:rPr lang="en-US" sz="2800" dirty="0">
                <a:latin typeface="Times New Roman" pitchFamily="18" charset="0"/>
                <a:cs typeface="Times New Roman" pitchFamily="18" charset="0"/>
              </a:rPr>
              <a:t>In traditional method: We have many modules under one umbrella artifact (.war file)</a:t>
            </a:r>
          </a:p>
          <a:p>
            <a:pPr lvl="1"/>
            <a:r>
              <a:rPr lang="en-US" sz="2400" dirty="0">
                <a:latin typeface="Times New Roman" pitchFamily="18" charset="0"/>
                <a:cs typeface="Times New Roman" pitchFamily="18" charset="0"/>
              </a:rPr>
              <a:t>Products module (Listing our products)</a:t>
            </a:r>
          </a:p>
          <a:p>
            <a:pPr lvl="1"/>
            <a:r>
              <a:rPr lang="en-US" sz="2400" dirty="0">
                <a:latin typeface="Times New Roman" pitchFamily="18" charset="0"/>
                <a:cs typeface="Times New Roman" pitchFamily="18" charset="0"/>
              </a:rPr>
              <a:t>Customer details module (Maintaining customers)</a:t>
            </a:r>
          </a:p>
          <a:p>
            <a:pPr lvl="1"/>
            <a:r>
              <a:rPr lang="en-US" sz="2400" dirty="0">
                <a:latin typeface="Times New Roman" pitchFamily="18" charset="0"/>
                <a:cs typeface="Times New Roman" pitchFamily="18" charset="0"/>
              </a:rPr>
              <a:t>Shopping module (add items to the cart)</a:t>
            </a:r>
          </a:p>
          <a:p>
            <a:pPr lvl="1"/>
            <a:r>
              <a:rPr lang="en-US" sz="2400" dirty="0">
                <a:latin typeface="Times New Roman" pitchFamily="18" charset="0"/>
                <a:cs typeface="Times New Roman" pitchFamily="18" charset="0"/>
              </a:rPr>
              <a:t>Payment module</a:t>
            </a:r>
          </a:p>
          <a:p>
            <a:pPr lvl="1"/>
            <a:endParaRPr lang="en-US" sz="24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920EB92-6F84-4A9E-9A59-D2D5AB212173}" type="slidenum">
              <a:rPr lang="en-IN" smtClean="0"/>
              <a:pPr/>
              <a:t>4</a:t>
            </a:fld>
            <a:endParaRPr lang="en-IN"/>
          </a:p>
        </p:txBody>
      </p:sp>
    </p:spTree>
    <p:extLst>
      <p:ext uri="{BB962C8B-B14F-4D97-AF65-F5344CB8AC3E}">
        <p14:creationId xmlns:p14="http://schemas.microsoft.com/office/powerpoint/2010/main" val="7426540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latin typeface="Times New Roman" pitchFamily="18" charset="0"/>
                <a:cs typeface="Times New Roman" pitchFamily="18" charset="0"/>
              </a:rPr>
              <a:t>Case Study: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Employee Management</a:t>
            </a:r>
          </a:p>
        </p:txBody>
      </p:sp>
      <p:sp>
        <p:nvSpPr>
          <p:cNvPr id="3" name="Content Placeholder 2"/>
          <p:cNvSpPr>
            <a:spLocks noGrp="1"/>
          </p:cNvSpPr>
          <p:nvPr>
            <p:ph idx="1"/>
          </p:nvPr>
        </p:nvSpPr>
        <p:spPr>
          <a:xfrm>
            <a:off x="457200" y="1371600"/>
            <a:ext cx="8229600" cy="4525963"/>
          </a:xfrm>
        </p:spPr>
        <p:txBody>
          <a:bodyPr/>
          <a:lstStyle/>
          <a:p>
            <a:r>
              <a:rPr lang="en-US" sz="4000" dirty="0">
                <a:latin typeface="Times New Roman" pitchFamily="18" charset="0"/>
                <a:cs typeface="Times New Roman" pitchFamily="18" charset="0"/>
              </a:rPr>
              <a:t>Let’s create the following two </a:t>
            </a:r>
            <a:r>
              <a:rPr lang="en-US" sz="4000" dirty="0" err="1">
                <a:latin typeface="Times New Roman" pitchFamily="18" charset="0"/>
                <a:cs typeface="Times New Roman" pitchFamily="18" charset="0"/>
              </a:rPr>
              <a:t>microservices</a:t>
            </a:r>
            <a:r>
              <a:rPr lang="en-US" sz="4000" dirty="0">
                <a:latin typeface="Times New Roman" pitchFamily="18" charset="0"/>
                <a:cs typeface="Times New Roman" pitchFamily="18" charset="0"/>
              </a:rPr>
              <a:t>:</a:t>
            </a:r>
          </a:p>
          <a:p>
            <a:pPr lvl="1"/>
            <a:r>
              <a:rPr lang="en-US" sz="3600" dirty="0">
                <a:latin typeface="Times New Roman" pitchFamily="18" charset="0"/>
                <a:cs typeface="Times New Roman" pitchFamily="18" charset="0"/>
              </a:rPr>
              <a:t>Employee microservice to add, delete, update and list the employee details</a:t>
            </a:r>
          </a:p>
          <a:p>
            <a:pPr lvl="1"/>
            <a:r>
              <a:rPr lang="en-US" sz="3600" dirty="0">
                <a:latin typeface="Times New Roman" pitchFamily="18" charset="0"/>
                <a:cs typeface="Times New Roman" pitchFamily="18" charset="0"/>
              </a:rPr>
              <a:t>Project microservices to add, delete, update and list the Project details </a:t>
            </a:r>
          </a:p>
          <a:p>
            <a:r>
              <a:rPr lang="en-US" sz="4000" dirty="0">
                <a:latin typeface="Times New Roman" pitchFamily="18" charset="0"/>
                <a:cs typeface="Times New Roman" pitchFamily="18" charset="0"/>
              </a:rPr>
              <a:t>Verify these two </a:t>
            </a:r>
            <a:r>
              <a:rPr lang="en-US" sz="4000" dirty="0" err="1">
                <a:latin typeface="Times New Roman" pitchFamily="18" charset="0"/>
                <a:cs typeface="Times New Roman" pitchFamily="18" charset="0"/>
              </a:rPr>
              <a:t>microservices</a:t>
            </a:r>
            <a:r>
              <a:rPr lang="en-US" sz="4000" dirty="0">
                <a:latin typeface="Times New Roman" pitchFamily="18" charset="0"/>
                <a:cs typeface="Times New Roman" pitchFamily="18" charset="0"/>
              </a:rPr>
              <a:t> working independently</a:t>
            </a:r>
          </a:p>
          <a:p>
            <a:pPr lvl="1"/>
            <a:endParaRPr lang="en-US" sz="3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920EB92-6F84-4A9E-9A59-D2D5AB212173}" type="slidenum">
              <a:rPr lang="en-IN" smtClean="0"/>
              <a:pPr/>
              <a:t>40</a:t>
            </a:fld>
            <a:endParaRPr lang="en-IN" dirty="0"/>
          </a:p>
        </p:txBody>
      </p:sp>
    </p:spTree>
    <p:extLst>
      <p:ext uri="{BB962C8B-B14F-4D97-AF65-F5344CB8AC3E}">
        <p14:creationId xmlns:p14="http://schemas.microsoft.com/office/powerpoint/2010/main" val="4755616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latin typeface="Times New Roman" pitchFamily="18" charset="0"/>
                <a:cs typeface="Times New Roman" pitchFamily="18" charset="0"/>
              </a:rPr>
              <a:t>Case Study: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Employee Management</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Designing Employee class</a:t>
            </a:r>
          </a:p>
        </p:txBody>
      </p:sp>
      <p:sp>
        <p:nvSpPr>
          <p:cNvPr id="3" name="Content Placeholder 2"/>
          <p:cNvSpPr>
            <a:spLocks noGrp="1"/>
          </p:cNvSpPr>
          <p:nvPr>
            <p:ph idx="1"/>
          </p:nvPr>
        </p:nvSpPr>
        <p:spPr>
          <a:xfrm>
            <a:off x="457200" y="2133600"/>
            <a:ext cx="8229600" cy="3581400"/>
          </a:xfrm>
        </p:spPr>
        <p:txBody>
          <a:bodyPr/>
          <a:lstStyle/>
          <a:p>
            <a:pPr lvl="1"/>
            <a:r>
              <a:rPr lang="en-US" sz="3600" dirty="0">
                <a:latin typeface="Times New Roman" pitchFamily="18" charset="0"/>
                <a:cs typeface="Times New Roman" pitchFamily="18" charset="0"/>
              </a:rPr>
              <a:t>Employee class has the following properties</a:t>
            </a:r>
          </a:p>
          <a:p>
            <a:pPr lvl="2"/>
            <a:r>
              <a:rPr lang="en-US" sz="3200" dirty="0">
                <a:latin typeface="Times New Roman" pitchFamily="18" charset="0"/>
                <a:cs typeface="Times New Roman" pitchFamily="18" charset="0"/>
              </a:rPr>
              <a:t>int </a:t>
            </a:r>
            <a:r>
              <a:rPr lang="en-US" sz="3200" dirty="0" err="1">
                <a:latin typeface="Times New Roman" pitchFamily="18" charset="0"/>
                <a:cs typeface="Times New Roman" pitchFamily="18" charset="0"/>
              </a:rPr>
              <a:t>employeeId</a:t>
            </a:r>
            <a:endParaRPr lang="en-US" sz="3200" dirty="0">
              <a:latin typeface="Times New Roman" pitchFamily="18" charset="0"/>
              <a:cs typeface="Times New Roman" pitchFamily="18" charset="0"/>
            </a:endParaRPr>
          </a:p>
          <a:p>
            <a:pPr lvl="2"/>
            <a:r>
              <a:rPr lang="en-US" sz="3200" dirty="0">
                <a:latin typeface="Times New Roman" pitchFamily="18" charset="0"/>
                <a:cs typeface="Times New Roman" pitchFamily="18" charset="0"/>
              </a:rPr>
              <a:t>String </a:t>
            </a:r>
            <a:r>
              <a:rPr lang="en-US" sz="3200" dirty="0" err="1">
                <a:latin typeface="Times New Roman" pitchFamily="18" charset="0"/>
                <a:cs typeface="Times New Roman" pitchFamily="18" charset="0"/>
              </a:rPr>
              <a:t>employeeName</a:t>
            </a:r>
            <a:endParaRPr lang="en-US" sz="3200" dirty="0">
              <a:latin typeface="Times New Roman" pitchFamily="18" charset="0"/>
              <a:cs typeface="Times New Roman" pitchFamily="18" charset="0"/>
            </a:endParaRPr>
          </a:p>
          <a:p>
            <a:pPr lvl="2"/>
            <a:r>
              <a:rPr lang="en-US" sz="3200" dirty="0">
                <a:latin typeface="Times New Roman" pitchFamily="18" charset="0"/>
                <a:cs typeface="Times New Roman" pitchFamily="18" charset="0"/>
              </a:rPr>
              <a:t>Address add (user defined class)</a:t>
            </a:r>
          </a:p>
          <a:p>
            <a:pPr lvl="2"/>
            <a:r>
              <a:rPr lang="en-US" sz="3200" dirty="0">
                <a:latin typeface="Times New Roman" pitchFamily="18" charset="0"/>
                <a:cs typeface="Times New Roman" pitchFamily="18" charset="0"/>
              </a:rPr>
              <a:t>List&lt;Project&gt;projects</a:t>
            </a:r>
          </a:p>
        </p:txBody>
      </p:sp>
      <p:sp>
        <p:nvSpPr>
          <p:cNvPr id="4" name="Slide Number Placeholder 3"/>
          <p:cNvSpPr>
            <a:spLocks noGrp="1"/>
          </p:cNvSpPr>
          <p:nvPr>
            <p:ph type="sldNum" sz="quarter" idx="12"/>
          </p:nvPr>
        </p:nvSpPr>
        <p:spPr/>
        <p:txBody>
          <a:bodyPr/>
          <a:lstStyle/>
          <a:p>
            <a:fld id="{F920EB92-6F84-4A9E-9A59-D2D5AB212173}" type="slidenum">
              <a:rPr lang="en-IN" smtClean="0"/>
              <a:pPr/>
              <a:t>41</a:t>
            </a:fld>
            <a:endParaRPr lang="en-IN" dirty="0"/>
          </a:p>
        </p:txBody>
      </p:sp>
    </p:spTree>
    <p:extLst>
      <p:ext uri="{BB962C8B-B14F-4D97-AF65-F5344CB8AC3E}">
        <p14:creationId xmlns:p14="http://schemas.microsoft.com/office/powerpoint/2010/main" val="13566480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latin typeface="Times New Roman" pitchFamily="18" charset="0"/>
                <a:cs typeface="Times New Roman" pitchFamily="18" charset="0"/>
              </a:rPr>
              <a:t>Case Study: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Employee Management</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Designing Address class</a:t>
            </a:r>
          </a:p>
        </p:txBody>
      </p:sp>
      <p:sp>
        <p:nvSpPr>
          <p:cNvPr id="3" name="Content Placeholder 2"/>
          <p:cNvSpPr>
            <a:spLocks noGrp="1"/>
          </p:cNvSpPr>
          <p:nvPr>
            <p:ph idx="1"/>
          </p:nvPr>
        </p:nvSpPr>
        <p:spPr>
          <a:xfrm>
            <a:off x="457200" y="2133600"/>
            <a:ext cx="8229600" cy="3581400"/>
          </a:xfrm>
        </p:spPr>
        <p:txBody>
          <a:bodyPr/>
          <a:lstStyle/>
          <a:p>
            <a:pPr lvl="1"/>
            <a:r>
              <a:rPr lang="en-US" sz="3600" dirty="0">
                <a:latin typeface="Times New Roman" pitchFamily="18" charset="0"/>
                <a:cs typeface="Times New Roman" pitchFamily="18" charset="0"/>
              </a:rPr>
              <a:t>Address class has the following properties</a:t>
            </a:r>
          </a:p>
          <a:p>
            <a:pPr lvl="2"/>
            <a:r>
              <a:rPr lang="en-US" sz="3200" dirty="0" err="1">
                <a:latin typeface="Times New Roman" pitchFamily="18" charset="0"/>
                <a:cs typeface="Times New Roman" pitchFamily="18" charset="0"/>
              </a:rPr>
              <a:t>int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flatNo</a:t>
            </a:r>
            <a:endParaRPr lang="en-US" sz="3200" dirty="0">
              <a:latin typeface="Times New Roman" pitchFamily="18" charset="0"/>
              <a:cs typeface="Times New Roman" pitchFamily="18" charset="0"/>
            </a:endParaRPr>
          </a:p>
          <a:p>
            <a:pPr lvl="2"/>
            <a:r>
              <a:rPr lang="en-US" sz="3200" dirty="0">
                <a:latin typeface="Times New Roman" pitchFamily="18" charset="0"/>
                <a:cs typeface="Times New Roman" pitchFamily="18" charset="0"/>
              </a:rPr>
              <a:t>String </a:t>
            </a:r>
            <a:r>
              <a:rPr lang="en-US" sz="3200" dirty="0" err="1">
                <a:latin typeface="Times New Roman" pitchFamily="18" charset="0"/>
                <a:cs typeface="Times New Roman" pitchFamily="18" charset="0"/>
              </a:rPr>
              <a:t>streetName</a:t>
            </a:r>
            <a:endParaRPr lang="en-US" sz="3200" dirty="0">
              <a:latin typeface="Times New Roman" pitchFamily="18" charset="0"/>
              <a:cs typeface="Times New Roman" pitchFamily="18" charset="0"/>
            </a:endParaRPr>
          </a:p>
          <a:p>
            <a:pPr lvl="2"/>
            <a:r>
              <a:rPr lang="en-US" sz="3200" dirty="0">
                <a:latin typeface="Times New Roman" pitchFamily="18" charset="0"/>
                <a:cs typeface="Times New Roman" pitchFamily="18" charset="0"/>
              </a:rPr>
              <a:t>String city</a:t>
            </a:r>
          </a:p>
          <a:p>
            <a:pPr lvl="2"/>
            <a:r>
              <a:rPr lang="en-US" sz="3200" dirty="0">
                <a:latin typeface="Times New Roman" pitchFamily="18" charset="0"/>
                <a:cs typeface="Times New Roman" pitchFamily="18" charset="0"/>
              </a:rPr>
              <a:t>Long </a:t>
            </a:r>
            <a:r>
              <a:rPr lang="en-US" sz="3200" dirty="0" err="1">
                <a:latin typeface="Times New Roman" pitchFamily="18" charset="0"/>
                <a:cs typeface="Times New Roman" pitchFamily="18" charset="0"/>
              </a:rPr>
              <a:t>pinCode</a:t>
            </a:r>
            <a:endParaRPr lang="en-US" sz="3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920EB92-6F84-4A9E-9A59-D2D5AB212173}" type="slidenum">
              <a:rPr lang="en-IN" smtClean="0"/>
              <a:pPr/>
              <a:t>42</a:t>
            </a:fld>
            <a:endParaRPr lang="en-IN" dirty="0"/>
          </a:p>
        </p:txBody>
      </p:sp>
    </p:spTree>
    <p:extLst>
      <p:ext uri="{BB962C8B-B14F-4D97-AF65-F5344CB8AC3E}">
        <p14:creationId xmlns:p14="http://schemas.microsoft.com/office/powerpoint/2010/main" val="2305242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latin typeface="Times New Roman" pitchFamily="18" charset="0"/>
                <a:cs typeface="Times New Roman" pitchFamily="18" charset="0"/>
              </a:rPr>
              <a:t>Microservices communication</a:t>
            </a:r>
          </a:p>
        </p:txBody>
      </p:sp>
      <p:sp>
        <p:nvSpPr>
          <p:cNvPr id="3" name="Content Placeholder 2"/>
          <p:cNvSpPr>
            <a:spLocks noGrp="1"/>
          </p:cNvSpPr>
          <p:nvPr>
            <p:ph idx="1"/>
          </p:nvPr>
        </p:nvSpPr>
        <p:spPr>
          <a:xfrm>
            <a:off x="457200" y="990600"/>
            <a:ext cx="8229600" cy="4525963"/>
          </a:xfrm>
        </p:spPr>
        <p:txBody>
          <a:bodyPr/>
          <a:lstStyle/>
          <a:p>
            <a:pPr lvl="1"/>
            <a:r>
              <a:rPr lang="en-US" sz="3600" dirty="0">
                <a:latin typeface="Times New Roman" pitchFamily="18" charset="0"/>
                <a:cs typeface="Times New Roman" pitchFamily="18" charset="0"/>
              </a:rPr>
              <a:t>Take this use case:</a:t>
            </a:r>
          </a:p>
          <a:p>
            <a:pPr lvl="1"/>
            <a:r>
              <a:rPr lang="en-US" sz="2600" dirty="0">
                <a:latin typeface="Times New Roman" pitchFamily="18" charset="0"/>
                <a:cs typeface="Times New Roman" pitchFamily="18" charset="0"/>
              </a:rPr>
              <a:t>An employee has some projects</a:t>
            </a:r>
          </a:p>
          <a:p>
            <a:pPr lvl="1"/>
            <a:r>
              <a:rPr lang="en-US" sz="2600" dirty="0">
                <a:latin typeface="Times New Roman" pitchFamily="18" charset="0"/>
                <a:cs typeface="Times New Roman" pitchFamily="18" charset="0"/>
              </a:rPr>
              <a:t>Employee details are found in Employee microservice</a:t>
            </a:r>
          </a:p>
          <a:p>
            <a:pPr lvl="1"/>
            <a:r>
              <a:rPr lang="en-US" sz="2600" dirty="0">
                <a:latin typeface="Times New Roman" pitchFamily="18" charset="0"/>
                <a:cs typeface="Times New Roman" pitchFamily="18" charset="0"/>
              </a:rPr>
              <a:t>Project details are found in Project microservice</a:t>
            </a:r>
          </a:p>
          <a:p>
            <a:pPr lvl="1"/>
            <a:r>
              <a:rPr lang="en-US" sz="2600" dirty="0">
                <a:latin typeface="Times New Roman" pitchFamily="18" charset="0"/>
                <a:cs typeface="Times New Roman" pitchFamily="18" charset="0"/>
              </a:rPr>
              <a:t>Now, we want to list out all projects of a particular employee</a:t>
            </a:r>
          </a:p>
          <a:p>
            <a:pPr lvl="1"/>
            <a:endParaRPr lang="en-US" sz="3600" dirty="0">
              <a:latin typeface="Times New Roman" pitchFamily="18" charset="0"/>
              <a:cs typeface="Times New Roman" pitchFamily="18" charset="0"/>
            </a:endParaRPr>
          </a:p>
          <a:p>
            <a:pPr lvl="1"/>
            <a:endParaRPr lang="en-US" sz="3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920EB92-6F84-4A9E-9A59-D2D5AB212173}" type="slidenum">
              <a:rPr lang="en-IN" smtClean="0"/>
              <a:pPr/>
              <a:t>43</a:t>
            </a:fld>
            <a:endParaRPr lang="en-IN" dirty="0"/>
          </a:p>
        </p:txBody>
      </p:sp>
      <p:pic>
        <p:nvPicPr>
          <p:cNvPr id="6" name="Picture 5">
            <a:extLst>
              <a:ext uri="{FF2B5EF4-FFF2-40B4-BE49-F238E27FC236}">
                <a16:creationId xmlns:a16="http://schemas.microsoft.com/office/drawing/2014/main" id="{F98BEDFF-B196-8E47-5D4F-B014E8162AEE}"/>
              </a:ext>
            </a:extLst>
          </p:cNvPr>
          <p:cNvPicPr>
            <a:picLocks noChangeAspect="1"/>
          </p:cNvPicPr>
          <p:nvPr/>
        </p:nvPicPr>
        <p:blipFill>
          <a:blip r:embed="rId2"/>
          <a:stretch>
            <a:fillRect/>
          </a:stretch>
        </p:blipFill>
        <p:spPr>
          <a:xfrm>
            <a:off x="2186853" y="4126544"/>
            <a:ext cx="4770293" cy="1390019"/>
          </a:xfrm>
          <a:prstGeom prst="rect">
            <a:avLst/>
          </a:prstGeom>
        </p:spPr>
      </p:pic>
    </p:spTree>
    <p:extLst>
      <p:ext uri="{BB962C8B-B14F-4D97-AF65-F5344CB8AC3E}">
        <p14:creationId xmlns:p14="http://schemas.microsoft.com/office/powerpoint/2010/main" val="19438634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A4800-86D3-2B68-2717-5AE0CF5E9707}"/>
              </a:ext>
            </a:extLst>
          </p:cNvPr>
          <p:cNvSpPr>
            <a:spLocks noGrp="1"/>
          </p:cNvSpPr>
          <p:nvPr>
            <p:ph type="title"/>
          </p:nvPr>
        </p:nvSpPr>
        <p:spPr/>
        <p:txBody>
          <a:bodyPr/>
          <a:lstStyle/>
          <a:p>
            <a:r>
              <a:rPr lang="en-IN" dirty="0"/>
              <a:t>Ways of inter service communication</a:t>
            </a:r>
          </a:p>
        </p:txBody>
      </p:sp>
      <p:sp>
        <p:nvSpPr>
          <p:cNvPr id="3" name="Content Placeholder 2">
            <a:extLst>
              <a:ext uri="{FF2B5EF4-FFF2-40B4-BE49-F238E27FC236}">
                <a16:creationId xmlns:a16="http://schemas.microsoft.com/office/drawing/2014/main" id="{492F9C05-7982-5F5D-B3BA-0E67ABD62679}"/>
              </a:ext>
            </a:extLst>
          </p:cNvPr>
          <p:cNvSpPr>
            <a:spLocks noGrp="1"/>
          </p:cNvSpPr>
          <p:nvPr>
            <p:ph idx="1"/>
          </p:nvPr>
        </p:nvSpPr>
        <p:spPr/>
        <p:txBody>
          <a:bodyPr/>
          <a:lstStyle/>
          <a:p>
            <a:endParaRPr lang="en-IN" dirty="0"/>
          </a:p>
          <a:p>
            <a:r>
              <a:rPr lang="en-IN" dirty="0"/>
              <a:t>Using </a:t>
            </a:r>
            <a:r>
              <a:rPr lang="en-IN" dirty="0" err="1"/>
              <a:t>RestTemplate</a:t>
            </a:r>
            <a:endParaRPr lang="en-IN" dirty="0"/>
          </a:p>
          <a:p>
            <a:r>
              <a:rPr lang="en-IN" dirty="0"/>
              <a:t>Using </a:t>
            </a:r>
            <a:r>
              <a:rPr lang="en-IN" dirty="0" err="1"/>
              <a:t>FeignClient</a:t>
            </a:r>
            <a:endParaRPr lang="en-IN" dirty="0"/>
          </a:p>
        </p:txBody>
      </p:sp>
      <p:sp>
        <p:nvSpPr>
          <p:cNvPr id="4" name="Slide Number Placeholder 3">
            <a:extLst>
              <a:ext uri="{FF2B5EF4-FFF2-40B4-BE49-F238E27FC236}">
                <a16:creationId xmlns:a16="http://schemas.microsoft.com/office/drawing/2014/main" id="{97AD285D-92D9-D3F9-EE7D-EE9F57D60A12}"/>
              </a:ext>
            </a:extLst>
          </p:cNvPr>
          <p:cNvSpPr>
            <a:spLocks noGrp="1"/>
          </p:cNvSpPr>
          <p:nvPr>
            <p:ph type="sldNum" sz="quarter" idx="12"/>
          </p:nvPr>
        </p:nvSpPr>
        <p:spPr/>
        <p:txBody>
          <a:bodyPr/>
          <a:lstStyle/>
          <a:p>
            <a:fld id="{F920EB92-6F84-4A9E-9A59-D2D5AB212173}" type="slidenum">
              <a:rPr lang="en-IN" smtClean="0"/>
              <a:pPr/>
              <a:t>44</a:t>
            </a:fld>
            <a:endParaRPr lang="en-IN" dirty="0"/>
          </a:p>
        </p:txBody>
      </p:sp>
    </p:spTree>
    <p:extLst>
      <p:ext uri="{BB962C8B-B14F-4D97-AF65-F5344CB8AC3E}">
        <p14:creationId xmlns:p14="http://schemas.microsoft.com/office/powerpoint/2010/main" val="37506740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latin typeface="Times New Roman" pitchFamily="18" charset="0"/>
                <a:cs typeface="Times New Roman" pitchFamily="18" charset="0"/>
              </a:rPr>
              <a:t>Microservices communication</a:t>
            </a:r>
            <a:br>
              <a:rPr lang="en-US" b="1" dirty="0">
                <a:latin typeface="Times New Roman" pitchFamily="18" charset="0"/>
                <a:cs typeface="Times New Roman" pitchFamily="18" charset="0"/>
              </a:rPr>
            </a:br>
            <a:r>
              <a:rPr lang="en-US" b="1" dirty="0" err="1">
                <a:latin typeface="Times New Roman" pitchFamily="18" charset="0"/>
                <a:cs typeface="Times New Roman" pitchFamily="18" charset="0"/>
              </a:rPr>
              <a:t>RestTemplate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72698" y="1486693"/>
            <a:ext cx="8229600" cy="4525963"/>
          </a:xfrm>
        </p:spPr>
        <p:txBody>
          <a:bodyPr/>
          <a:lstStyle/>
          <a:p>
            <a:pPr lvl="1"/>
            <a:r>
              <a:rPr lang="en-US" sz="2400" b="0" i="0" dirty="0">
                <a:solidFill>
                  <a:srgbClr val="273239"/>
                </a:solidFill>
                <a:effectLst/>
                <a:latin typeface="Times New Roman" panose="02020603050405020304" pitchFamily="18" charset="0"/>
                <a:cs typeface="Times New Roman" panose="02020603050405020304" pitchFamily="18" charset="0"/>
              </a:rPr>
              <a:t>REST Template is the easiest way to establish synchronous communication in between services. </a:t>
            </a:r>
          </a:p>
          <a:p>
            <a:pPr lvl="1"/>
            <a:r>
              <a:rPr lang="en-US" sz="2400" b="0" i="0" dirty="0" err="1">
                <a:solidFill>
                  <a:srgbClr val="273239"/>
                </a:solidFill>
                <a:effectLst/>
                <a:latin typeface="Times New Roman" panose="02020603050405020304" pitchFamily="18" charset="0"/>
                <a:cs typeface="Times New Roman" panose="02020603050405020304" pitchFamily="18" charset="0"/>
              </a:rPr>
              <a:t>RestTemplate</a:t>
            </a:r>
            <a:r>
              <a:rPr lang="en-US" sz="2400" b="0" i="0" dirty="0">
                <a:solidFill>
                  <a:srgbClr val="273239"/>
                </a:solidFill>
                <a:effectLst/>
                <a:latin typeface="Times New Roman" panose="02020603050405020304" pitchFamily="18" charset="0"/>
                <a:cs typeface="Times New Roman" panose="02020603050405020304" pitchFamily="18" charset="0"/>
              </a:rPr>
              <a:t> is a class available under </a:t>
            </a:r>
            <a:r>
              <a:rPr lang="en-US" sz="2400" b="0" i="0" dirty="0" err="1">
                <a:solidFill>
                  <a:srgbClr val="273239"/>
                </a:solidFill>
                <a:effectLst/>
                <a:latin typeface="Times New Roman" panose="02020603050405020304" pitchFamily="18" charset="0"/>
                <a:cs typeface="Times New Roman" panose="02020603050405020304" pitchFamily="18" charset="0"/>
              </a:rPr>
              <a:t>spring.framework.web.client</a:t>
            </a:r>
            <a:r>
              <a:rPr lang="en-US" sz="2400" b="0" i="0" dirty="0">
                <a:solidFill>
                  <a:srgbClr val="273239"/>
                </a:solidFill>
                <a:effectLst/>
                <a:latin typeface="Times New Roman" panose="02020603050405020304" pitchFamily="18" charset="0"/>
                <a:cs typeface="Times New Roman" panose="02020603050405020304" pitchFamily="18" charset="0"/>
              </a:rPr>
              <a:t> that acts as a synchronous client to perform HTTP requests and has ,</a:t>
            </a:r>
          </a:p>
        </p:txBody>
      </p:sp>
      <p:sp>
        <p:nvSpPr>
          <p:cNvPr id="4" name="Slide Number Placeholder 3"/>
          <p:cNvSpPr>
            <a:spLocks noGrp="1"/>
          </p:cNvSpPr>
          <p:nvPr>
            <p:ph type="sldNum" sz="quarter" idx="12"/>
          </p:nvPr>
        </p:nvSpPr>
        <p:spPr/>
        <p:txBody>
          <a:bodyPr/>
          <a:lstStyle/>
          <a:p>
            <a:fld id="{F920EB92-6F84-4A9E-9A59-D2D5AB212173}" type="slidenum">
              <a:rPr lang="en-IN" smtClean="0"/>
              <a:pPr/>
              <a:t>45</a:t>
            </a:fld>
            <a:endParaRPr lang="en-IN" dirty="0"/>
          </a:p>
        </p:txBody>
      </p:sp>
    </p:spTree>
    <p:extLst>
      <p:ext uri="{BB962C8B-B14F-4D97-AF65-F5344CB8AC3E}">
        <p14:creationId xmlns:p14="http://schemas.microsoft.com/office/powerpoint/2010/main" val="7004424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latin typeface="Times New Roman" pitchFamily="18" charset="0"/>
                <a:cs typeface="Times New Roman" pitchFamily="18" charset="0"/>
              </a:rPr>
              <a:t>Microservices communication - RestTemplate</a:t>
            </a:r>
          </a:p>
        </p:txBody>
      </p:sp>
      <p:sp>
        <p:nvSpPr>
          <p:cNvPr id="3" name="Content Placeholder 2"/>
          <p:cNvSpPr>
            <a:spLocks noGrp="1"/>
          </p:cNvSpPr>
          <p:nvPr>
            <p:ph idx="1"/>
          </p:nvPr>
        </p:nvSpPr>
        <p:spPr>
          <a:xfrm>
            <a:off x="457200" y="1371600"/>
            <a:ext cx="8229600" cy="4525963"/>
          </a:xfrm>
        </p:spPr>
        <p:txBody>
          <a:bodyPr/>
          <a:lstStyle/>
          <a:p>
            <a:pPr lvl="1"/>
            <a:r>
              <a:rPr lang="en-US" sz="2800" dirty="0" err="1">
                <a:latin typeface="Times New Roman" pitchFamily="18" charset="0"/>
                <a:cs typeface="Times New Roman" pitchFamily="18" charset="0"/>
              </a:rPr>
              <a:t>getForEntity</a:t>
            </a:r>
            <a:r>
              <a:rPr lang="en-US" sz="2800" dirty="0">
                <a:latin typeface="Times New Roman" pitchFamily="18" charset="0"/>
                <a:cs typeface="Times New Roman" pitchFamily="18" charset="0"/>
              </a:rPr>
              <a:t>(): </a:t>
            </a:r>
            <a:r>
              <a:rPr lang="en-US" sz="2500" dirty="0">
                <a:latin typeface="Times New Roman" pitchFamily="18" charset="0"/>
                <a:cs typeface="Times New Roman" pitchFamily="18" charset="0"/>
              </a:rPr>
              <a:t>executes a GET request and returns an object of </a:t>
            </a:r>
            <a:r>
              <a:rPr lang="en-US" sz="2500" dirty="0" err="1">
                <a:latin typeface="Times New Roman" pitchFamily="18" charset="0"/>
                <a:cs typeface="Times New Roman" pitchFamily="18" charset="0"/>
              </a:rPr>
              <a:t>ResponseEntity</a:t>
            </a:r>
            <a:r>
              <a:rPr lang="en-US" sz="2500" dirty="0">
                <a:latin typeface="Times New Roman" pitchFamily="18" charset="0"/>
                <a:cs typeface="Times New Roman" pitchFamily="18" charset="0"/>
              </a:rPr>
              <a:t> class that contains both the status code and the resource as an object.</a:t>
            </a:r>
          </a:p>
          <a:p>
            <a:pPr lvl="1"/>
            <a:r>
              <a:rPr lang="en-US" sz="2800" dirty="0" err="1">
                <a:latin typeface="Times New Roman" pitchFamily="18" charset="0"/>
                <a:cs typeface="Times New Roman" pitchFamily="18" charset="0"/>
              </a:rPr>
              <a:t>getForObject</a:t>
            </a:r>
            <a:r>
              <a:rPr lang="en-US" sz="2800" dirty="0">
                <a:latin typeface="Times New Roman" pitchFamily="18" charset="0"/>
                <a:cs typeface="Times New Roman" pitchFamily="18" charset="0"/>
              </a:rPr>
              <a:t>() : </a:t>
            </a:r>
            <a:r>
              <a:rPr lang="en-US" sz="2500" dirty="0">
                <a:latin typeface="Times New Roman" pitchFamily="18" charset="0"/>
                <a:cs typeface="Times New Roman" pitchFamily="18" charset="0"/>
              </a:rPr>
              <a:t>similar to </a:t>
            </a:r>
            <a:r>
              <a:rPr lang="en-US" sz="2500" dirty="0" err="1">
                <a:latin typeface="Times New Roman" pitchFamily="18" charset="0"/>
                <a:cs typeface="Times New Roman" pitchFamily="18" charset="0"/>
              </a:rPr>
              <a:t>getForEntity</a:t>
            </a:r>
            <a:r>
              <a:rPr lang="en-US" sz="2500" dirty="0">
                <a:latin typeface="Times New Roman" pitchFamily="18" charset="0"/>
                <a:cs typeface="Times New Roman" pitchFamily="18" charset="0"/>
              </a:rPr>
              <a:t>(), but returns the resource directly.</a:t>
            </a:r>
          </a:p>
          <a:p>
            <a:pPr lvl="1"/>
            <a:r>
              <a:rPr lang="en-US" sz="2800" dirty="0">
                <a:latin typeface="Times New Roman" pitchFamily="18" charset="0"/>
                <a:cs typeface="Times New Roman" pitchFamily="18" charset="0"/>
              </a:rPr>
              <a:t>exchange</a:t>
            </a:r>
            <a:r>
              <a:rPr lang="en-US" sz="2500" dirty="0">
                <a:latin typeface="Times New Roman" pitchFamily="18" charset="0"/>
                <a:cs typeface="Times New Roman" pitchFamily="18" charset="0"/>
              </a:rPr>
              <a:t>(): executes a specified HTTP method, such as GET, POST, PUT, </a:t>
            </a:r>
            <a:r>
              <a:rPr lang="en-US" sz="2500" dirty="0" err="1">
                <a:latin typeface="Times New Roman" pitchFamily="18" charset="0"/>
                <a:cs typeface="Times New Roman" pitchFamily="18" charset="0"/>
              </a:rPr>
              <a:t>etc</a:t>
            </a:r>
            <a:r>
              <a:rPr lang="en-US" sz="2500" dirty="0">
                <a:latin typeface="Times New Roman" pitchFamily="18" charset="0"/>
                <a:cs typeface="Times New Roman" pitchFamily="18" charset="0"/>
              </a:rPr>
              <a:t>, and returns a </a:t>
            </a:r>
            <a:r>
              <a:rPr lang="en-US" sz="2500" dirty="0" err="1">
                <a:latin typeface="Times New Roman" pitchFamily="18" charset="0"/>
                <a:cs typeface="Times New Roman" pitchFamily="18" charset="0"/>
              </a:rPr>
              <a:t>ResponseEntity</a:t>
            </a:r>
            <a:r>
              <a:rPr lang="en-US" sz="2500" dirty="0">
                <a:latin typeface="Times New Roman" pitchFamily="18" charset="0"/>
                <a:cs typeface="Times New Roman" pitchFamily="18" charset="0"/>
              </a:rPr>
              <a:t> containing both the HTTP status code and the resource as an object.</a:t>
            </a:r>
          </a:p>
          <a:p>
            <a:pPr lvl="1"/>
            <a:r>
              <a:rPr lang="en-US" sz="2800" dirty="0">
                <a:latin typeface="Times New Roman" pitchFamily="18" charset="0"/>
                <a:cs typeface="Times New Roman" pitchFamily="18" charset="0"/>
              </a:rPr>
              <a:t>execute() : </a:t>
            </a:r>
            <a:r>
              <a:rPr lang="en-US" sz="2500" dirty="0">
                <a:latin typeface="Times New Roman" pitchFamily="18" charset="0"/>
                <a:cs typeface="Times New Roman" pitchFamily="18" charset="0"/>
              </a:rPr>
              <a:t>similar to the exchange() method, but takes additional parameters: </a:t>
            </a:r>
            <a:r>
              <a:rPr lang="en-US" sz="2500" dirty="0" err="1">
                <a:latin typeface="Times New Roman" pitchFamily="18" charset="0"/>
                <a:cs typeface="Times New Roman" pitchFamily="18" charset="0"/>
              </a:rPr>
              <a:t>RequestCallback</a:t>
            </a:r>
            <a:r>
              <a:rPr lang="en-US" sz="2500" dirty="0">
                <a:latin typeface="Times New Roman" pitchFamily="18" charset="0"/>
                <a:cs typeface="Times New Roman" pitchFamily="18" charset="0"/>
              </a:rPr>
              <a:t> and </a:t>
            </a:r>
            <a:r>
              <a:rPr lang="en-US" sz="2500" dirty="0" err="1">
                <a:latin typeface="Times New Roman" pitchFamily="18" charset="0"/>
                <a:cs typeface="Times New Roman" pitchFamily="18" charset="0"/>
              </a:rPr>
              <a:t>ResultSetExtractor</a:t>
            </a:r>
            <a:r>
              <a:rPr lang="en-US" sz="2500" dirty="0">
                <a:latin typeface="Times New Roman" pitchFamily="18" charset="0"/>
                <a:cs typeface="Times New Roman" pitchFamily="18" charset="0"/>
              </a:rPr>
              <a:t>.</a:t>
            </a:r>
          </a:p>
          <a:p>
            <a:pPr lvl="1"/>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920EB92-6F84-4A9E-9A59-D2D5AB212173}" type="slidenum">
              <a:rPr lang="en-IN" smtClean="0"/>
              <a:pPr/>
              <a:t>46</a:t>
            </a:fld>
            <a:endParaRPr lang="en-IN" dirty="0"/>
          </a:p>
        </p:txBody>
      </p:sp>
    </p:spTree>
    <p:extLst>
      <p:ext uri="{BB962C8B-B14F-4D97-AF65-F5344CB8AC3E}">
        <p14:creationId xmlns:p14="http://schemas.microsoft.com/office/powerpoint/2010/main" val="6093194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E15AD-FF4C-0F31-46E4-3937EC8CBD22}"/>
              </a:ext>
            </a:extLst>
          </p:cNvPr>
          <p:cNvSpPr>
            <a:spLocks noGrp="1"/>
          </p:cNvSpPr>
          <p:nvPr>
            <p:ph type="title"/>
          </p:nvPr>
        </p:nvSpPr>
        <p:spPr>
          <a:xfrm>
            <a:off x="457200" y="0"/>
            <a:ext cx="8229600" cy="1143000"/>
          </a:xfrm>
        </p:spPr>
        <p:txBody>
          <a:bodyPr/>
          <a:lstStyle/>
          <a:p>
            <a:r>
              <a:rPr lang="en-US" b="1" dirty="0">
                <a:latin typeface="Times New Roman" pitchFamily="18" charset="0"/>
                <a:cs typeface="Times New Roman" pitchFamily="18" charset="0"/>
              </a:rPr>
              <a:t>Microservices communication – Feign Client</a:t>
            </a:r>
            <a:endParaRPr lang="en-IN" dirty="0"/>
          </a:p>
        </p:txBody>
      </p:sp>
      <p:sp>
        <p:nvSpPr>
          <p:cNvPr id="3" name="Content Placeholder 2">
            <a:extLst>
              <a:ext uri="{FF2B5EF4-FFF2-40B4-BE49-F238E27FC236}">
                <a16:creationId xmlns:a16="http://schemas.microsoft.com/office/drawing/2014/main" id="{A2D2FCE5-A4A8-9707-4083-7433E99B4EE8}"/>
              </a:ext>
            </a:extLst>
          </p:cNvPr>
          <p:cNvSpPr>
            <a:spLocks noGrp="1"/>
          </p:cNvSpPr>
          <p:nvPr>
            <p:ph idx="1"/>
          </p:nvPr>
        </p:nvSpPr>
        <p:spPr/>
        <p:txBody>
          <a:bodyPr/>
          <a:lstStyle/>
          <a:p>
            <a:r>
              <a:rPr lang="en-US" sz="2500" dirty="0">
                <a:latin typeface="Times New Roman" panose="02020603050405020304" pitchFamily="18" charset="0"/>
                <a:cs typeface="Times New Roman" panose="02020603050405020304" pitchFamily="18" charset="0"/>
              </a:rPr>
              <a:t>Feign makes writing web service clients easier with pluggable annotation support, which includes Feign annotations and JAX-RS annotations.</a:t>
            </a:r>
          </a:p>
          <a:p>
            <a:r>
              <a:rPr lang="en-US" sz="2500" dirty="0">
                <a:latin typeface="Times New Roman" panose="02020603050405020304" pitchFamily="18" charset="0"/>
                <a:cs typeface="Times New Roman" panose="02020603050405020304" pitchFamily="18" charset="0"/>
              </a:rPr>
              <a:t>Also, Spring Cloud adds support for Spring MVC annotations and for using the same </a:t>
            </a:r>
            <a:r>
              <a:rPr lang="en-US" sz="2500" dirty="0" err="1">
                <a:latin typeface="Times New Roman" panose="02020603050405020304" pitchFamily="18" charset="0"/>
                <a:cs typeface="Times New Roman" panose="02020603050405020304" pitchFamily="18" charset="0"/>
              </a:rPr>
              <a:t>HttpMessageConverters</a:t>
            </a:r>
            <a:r>
              <a:rPr lang="en-US" sz="2500" dirty="0">
                <a:latin typeface="Times New Roman" panose="02020603050405020304" pitchFamily="18" charset="0"/>
                <a:cs typeface="Times New Roman" panose="02020603050405020304" pitchFamily="18" charset="0"/>
              </a:rPr>
              <a:t> as used in Spring Web.</a:t>
            </a:r>
          </a:p>
          <a:p>
            <a:r>
              <a:rPr lang="en-US" sz="2500" dirty="0">
                <a:latin typeface="Times New Roman" panose="02020603050405020304" pitchFamily="18" charset="0"/>
                <a:cs typeface="Times New Roman" panose="02020603050405020304" pitchFamily="18" charset="0"/>
              </a:rPr>
              <a:t>One great thing about using Feign is that we don't have to write any code for calling the service, other than an interface definition.</a:t>
            </a:r>
            <a:endParaRPr lang="en-IN" sz="25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BA5B642-7744-AC9A-41B2-A34D06A28F85}"/>
              </a:ext>
            </a:extLst>
          </p:cNvPr>
          <p:cNvSpPr>
            <a:spLocks noGrp="1"/>
          </p:cNvSpPr>
          <p:nvPr>
            <p:ph type="sldNum" sz="quarter" idx="12"/>
          </p:nvPr>
        </p:nvSpPr>
        <p:spPr/>
        <p:txBody>
          <a:bodyPr/>
          <a:lstStyle/>
          <a:p>
            <a:fld id="{F920EB92-6F84-4A9E-9A59-D2D5AB212173}" type="slidenum">
              <a:rPr lang="en-IN" smtClean="0"/>
              <a:pPr/>
              <a:t>47</a:t>
            </a:fld>
            <a:endParaRPr lang="en-IN" dirty="0"/>
          </a:p>
        </p:txBody>
      </p:sp>
    </p:spTree>
    <p:extLst>
      <p:ext uri="{BB962C8B-B14F-4D97-AF65-F5344CB8AC3E}">
        <p14:creationId xmlns:p14="http://schemas.microsoft.com/office/powerpoint/2010/main" val="40549407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latin typeface="Times New Roman" pitchFamily="18" charset="0"/>
                <a:cs typeface="Times New Roman" pitchFamily="18" charset="0"/>
              </a:rPr>
              <a:t>What is if microservice fails?</a:t>
            </a:r>
          </a:p>
        </p:txBody>
      </p:sp>
      <p:sp>
        <p:nvSpPr>
          <p:cNvPr id="3" name="Content Placeholder 2"/>
          <p:cNvSpPr>
            <a:spLocks noGrp="1"/>
          </p:cNvSpPr>
          <p:nvPr>
            <p:ph idx="1"/>
          </p:nvPr>
        </p:nvSpPr>
        <p:spPr>
          <a:xfrm>
            <a:off x="457200" y="1143000"/>
            <a:ext cx="8229600" cy="5105400"/>
          </a:xfrm>
        </p:spPr>
        <p:txBody>
          <a:bodyPr/>
          <a:lstStyle/>
          <a:p>
            <a:r>
              <a:rPr lang="en-US" dirty="0">
                <a:latin typeface="Times New Roman" pitchFamily="18" charset="0"/>
                <a:cs typeface="Times New Roman" pitchFamily="18" charset="0"/>
              </a:rPr>
              <a:t>If one microservice fails, then the others will still fail.</a:t>
            </a:r>
          </a:p>
          <a:p>
            <a:r>
              <a:rPr lang="en-US" dirty="0">
                <a:latin typeface="Times New Roman" pitchFamily="18" charset="0"/>
                <a:cs typeface="Times New Roman" pitchFamily="18" charset="0"/>
              </a:rPr>
              <a:t>Now what’s the solution if we want highly available services</a:t>
            </a:r>
          </a:p>
          <a:p>
            <a:r>
              <a:rPr lang="en-US" dirty="0">
                <a:latin typeface="Times New Roman" pitchFamily="18" charset="0"/>
                <a:cs typeface="Times New Roman" pitchFamily="18" charset="0"/>
              </a:rPr>
              <a:t>For testing purpose, you can shutdown Project microservice and try to access others, it will not work</a:t>
            </a:r>
          </a:p>
          <a:p>
            <a:r>
              <a:rPr lang="en-US" dirty="0">
                <a:latin typeface="Times New Roman" pitchFamily="18" charset="0"/>
                <a:cs typeface="Times New Roman" pitchFamily="18" charset="0"/>
              </a:rPr>
              <a:t>Now we need more instance so that even one of them fails other still works.</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920EB92-6F84-4A9E-9A59-D2D5AB212173}" type="slidenum">
              <a:rPr lang="en-IN" smtClean="0"/>
              <a:pPr/>
              <a:t>48</a:t>
            </a:fld>
            <a:endParaRPr lang="en-IN" dirty="0"/>
          </a:p>
        </p:txBody>
      </p:sp>
    </p:spTree>
    <p:extLst>
      <p:ext uri="{BB962C8B-B14F-4D97-AF65-F5344CB8AC3E}">
        <p14:creationId xmlns:p14="http://schemas.microsoft.com/office/powerpoint/2010/main" val="13830273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F6295-C277-37CD-7816-39E3DC02A164}"/>
              </a:ext>
            </a:extLst>
          </p:cNvPr>
          <p:cNvSpPr>
            <a:spLocks noGrp="1"/>
          </p:cNvSpPr>
          <p:nvPr>
            <p:ph type="title"/>
          </p:nvPr>
        </p:nvSpPr>
        <p:spPr>
          <a:xfrm>
            <a:off x="457200" y="130782"/>
            <a:ext cx="8229600" cy="1143000"/>
          </a:xfrm>
        </p:spPr>
        <p:txBody>
          <a:bodyPr/>
          <a:lstStyle/>
          <a:p>
            <a:r>
              <a:rPr lang="en-IN" dirty="0"/>
              <a:t>Server side load balancing</a:t>
            </a:r>
          </a:p>
        </p:txBody>
      </p:sp>
      <p:sp>
        <p:nvSpPr>
          <p:cNvPr id="4" name="Slide Number Placeholder 3">
            <a:extLst>
              <a:ext uri="{FF2B5EF4-FFF2-40B4-BE49-F238E27FC236}">
                <a16:creationId xmlns:a16="http://schemas.microsoft.com/office/drawing/2014/main" id="{9F819A23-55BE-41C1-71E0-47FF40F86104}"/>
              </a:ext>
            </a:extLst>
          </p:cNvPr>
          <p:cNvSpPr>
            <a:spLocks noGrp="1"/>
          </p:cNvSpPr>
          <p:nvPr>
            <p:ph type="sldNum" sz="quarter" idx="12"/>
          </p:nvPr>
        </p:nvSpPr>
        <p:spPr/>
        <p:txBody>
          <a:bodyPr/>
          <a:lstStyle/>
          <a:p>
            <a:fld id="{F920EB92-6F84-4A9E-9A59-D2D5AB212173}" type="slidenum">
              <a:rPr lang="en-IN" smtClean="0"/>
              <a:pPr/>
              <a:t>49</a:t>
            </a:fld>
            <a:endParaRPr lang="en-IN" dirty="0"/>
          </a:p>
        </p:txBody>
      </p:sp>
      <p:sp>
        <p:nvSpPr>
          <p:cNvPr id="5" name="Content Placeholder 4">
            <a:extLst>
              <a:ext uri="{FF2B5EF4-FFF2-40B4-BE49-F238E27FC236}">
                <a16:creationId xmlns:a16="http://schemas.microsoft.com/office/drawing/2014/main" id="{B6867BA8-4AB4-0142-4DB8-C50F1EE8AA04}"/>
              </a:ext>
            </a:extLst>
          </p:cNvPr>
          <p:cNvSpPr>
            <a:spLocks noGrp="1"/>
          </p:cNvSpPr>
          <p:nvPr>
            <p:ph idx="1"/>
          </p:nvPr>
        </p:nvSpPr>
        <p:spPr/>
        <p:txBody>
          <a:bodyPr/>
          <a:lstStyle/>
          <a:p>
            <a:endParaRPr lang="en-IN" dirty="0"/>
          </a:p>
          <a:p>
            <a:endParaRPr lang="en-IN" dirty="0"/>
          </a:p>
          <a:p>
            <a:endParaRPr lang="en-IN" dirty="0"/>
          </a:p>
          <a:p>
            <a:endParaRPr lang="en-IN" dirty="0"/>
          </a:p>
          <a:p>
            <a:r>
              <a:rPr lang="en-US" sz="2000" dirty="0">
                <a:solidFill>
                  <a:srgbClr val="212529"/>
                </a:solidFill>
                <a:latin typeface="system-ui"/>
              </a:rPr>
              <a:t>T</a:t>
            </a:r>
            <a:r>
              <a:rPr lang="en-US" sz="2000" b="0" i="0" dirty="0">
                <a:solidFill>
                  <a:srgbClr val="212529"/>
                </a:solidFill>
                <a:effectLst/>
                <a:latin typeface="system-ui"/>
              </a:rPr>
              <a:t>he </a:t>
            </a:r>
            <a:r>
              <a:rPr lang="en-US" sz="2000" b="1" i="0" dirty="0">
                <a:solidFill>
                  <a:srgbClr val="212529"/>
                </a:solidFill>
                <a:effectLst/>
                <a:latin typeface="system-ui"/>
              </a:rPr>
              <a:t>instances of the service are deployed on multiple servers</a:t>
            </a:r>
            <a:r>
              <a:rPr lang="en-US" sz="2000" b="0" i="0" dirty="0">
                <a:solidFill>
                  <a:srgbClr val="212529"/>
                </a:solidFill>
                <a:effectLst/>
                <a:latin typeface="system-ui"/>
              </a:rPr>
              <a:t> and then a </a:t>
            </a:r>
            <a:r>
              <a:rPr lang="en-US" sz="2000" b="1" i="0" dirty="0">
                <a:solidFill>
                  <a:srgbClr val="212529"/>
                </a:solidFill>
                <a:effectLst/>
                <a:latin typeface="system-ui"/>
              </a:rPr>
              <a:t>load balancer is put in front</a:t>
            </a:r>
            <a:r>
              <a:rPr lang="en-US" sz="2000" b="0" i="0" dirty="0">
                <a:solidFill>
                  <a:srgbClr val="212529"/>
                </a:solidFill>
                <a:effectLst/>
                <a:latin typeface="system-ui"/>
              </a:rPr>
              <a:t> of them. </a:t>
            </a:r>
          </a:p>
          <a:p>
            <a:r>
              <a:rPr lang="en-US" sz="2000" b="0" i="0" dirty="0">
                <a:solidFill>
                  <a:srgbClr val="212529"/>
                </a:solidFill>
                <a:effectLst/>
                <a:latin typeface="system-ui"/>
              </a:rPr>
              <a:t>It is generally a hardware load balancer. </a:t>
            </a:r>
          </a:p>
          <a:p>
            <a:r>
              <a:rPr lang="en-US" sz="2000" b="0" i="0" dirty="0">
                <a:solidFill>
                  <a:srgbClr val="212529"/>
                </a:solidFill>
                <a:effectLst/>
                <a:latin typeface="system-ui"/>
              </a:rPr>
              <a:t>All the incoming requests traffic comes to load balancer which acts as a middle component. Then it decides to which instance/service a particular request must be directed to based on some algorithm.</a:t>
            </a:r>
            <a:endParaRPr lang="en-IN" sz="2000" dirty="0"/>
          </a:p>
          <a:p>
            <a:endParaRPr lang="en-IN" dirty="0"/>
          </a:p>
        </p:txBody>
      </p:sp>
      <p:pic>
        <p:nvPicPr>
          <p:cNvPr id="7" name="Picture 2" descr="Server side load balancing">
            <a:extLst>
              <a:ext uri="{FF2B5EF4-FFF2-40B4-BE49-F238E27FC236}">
                <a16:creationId xmlns:a16="http://schemas.microsoft.com/office/drawing/2014/main" id="{669C36AB-7699-029E-2EBD-C0FCE41587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947364"/>
            <a:ext cx="5376862" cy="28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98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pPr lvl="0"/>
            <a:r>
              <a:rPr lang="en-US" dirty="0">
                <a:latin typeface="Times New Roman" pitchFamily="18" charset="0"/>
                <a:cs typeface="Times New Roman" pitchFamily="18" charset="0"/>
              </a:rPr>
              <a:t>Traditional Web Application Architecture</a:t>
            </a:r>
          </a:p>
        </p:txBody>
      </p:sp>
      <p:sp>
        <p:nvSpPr>
          <p:cNvPr id="4" name="Slide Number Placeholder 3"/>
          <p:cNvSpPr>
            <a:spLocks noGrp="1"/>
          </p:cNvSpPr>
          <p:nvPr>
            <p:ph type="sldNum" sz="quarter" idx="12"/>
          </p:nvPr>
        </p:nvSpPr>
        <p:spPr/>
        <p:txBody>
          <a:bodyPr/>
          <a:lstStyle/>
          <a:p>
            <a:fld id="{F920EB92-6F84-4A9E-9A59-D2D5AB212173}" type="slidenum">
              <a:rPr lang="en-IN" smtClean="0"/>
              <a:pPr/>
              <a:t>5</a:t>
            </a:fld>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50" y="1333500"/>
            <a:ext cx="6819900" cy="506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8372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E9B42-114D-1E97-38FC-D2261EA84829}"/>
              </a:ext>
            </a:extLst>
          </p:cNvPr>
          <p:cNvSpPr>
            <a:spLocks noGrp="1"/>
          </p:cNvSpPr>
          <p:nvPr>
            <p:ph type="title"/>
          </p:nvPr>
        </p:nvSpPr>
        <p:spPr/>
        <p:txBody>
          <a:bodyPr/>
          <a:lstStyle/>
          <a:p>
            <a:r>
              <a:rPr lang="en-IN" dirty="0"/>
              <a:t>Disadvantages of server side load balancing</a:t>
            </a:r>
          </a:p>
        </p:txBody>
      </p:sp>
      <p:sp>
        <p:nvSpPr>
          <p:cNvPr id="3" name="Content Placeholder 2">
            <a:extLst>
              <a:ext uri="{FF2B5EF4-FFF2-40B4-BE49-F238E27FC236}">
                <a16:creationId xmlns:a16="http://schemas.microsoft.com/office/drawing/2014/main" id="{D0654F98-7A45-088E-67F0-CBB9D1F701BC}"/>
              </a:ext>
            </a:extLst>
          </p:cNvPr>
          <p:cNvSpPr>
            <a:spLocks noGrp="1"/>
          </p:cNvSpPr>
          <p:nvPr>
            <p:ph idx="1"/>
          </p:nvPr>
        </p:nvSpPr>
        <p:spPr/>
        <p:txBody>
          <a:bodyPr/>
          <a:lstStyle/>
          <a:p>
            <a:pPr algn="l">
              <a:buFont typeface="+mj-lt"/>
              <a:buAutoNum type="arabicPeriod"/>
            </a:pPr>
            <a:r>
              <a:rPr lang="en-US" sz="2200" b="0" i="0" dirty="0">
                <a:solidFill>
                  <a:srgbClr val="212529"/>
                </a:solidFill>
                <a:effectLst/>
                <a:latin typeface="system-ui"/>
              </a:rPr>
              <a:t>Server side load balancer is a </a:t>
            </a:r>
            <a:r>
              <a:rPr lang="en-US" sz="2200" b="1" i="0" dirty="0">
                <a:solidFill>
                  <a:srgbClr val="212529"/>
                </a:solidFill>
                <a:effectLst/>
                <a:latin typeface="system-ui"/>
              </a:rPr>
              <a:t>single point of failure</a:t>
            </a:r>
            <a:r>
              <a:rPr lang="en-US" sz="2200" b="0" i="0" dirty="0">
                <a:solidFill>
                  <a:srgbClr val="212529"/>
                </a:solidFill>
                <a:effectLst/>
                <a:latin typeface="system-ui"/>
              </a:rPr>
              <a:t> when it fails, all the instances of the microservice becomes inaccessible as only load balancer has the list of servers and it failed.</a:t>
            </a:r>
          </a:p>
          <a:p>
            <a:pPr algn="l">
              <a:buFont typeface="+mj-lt"/>
              <a:buAutoNum type="arabicPeriod"/>
            </a:pPr>
            <a:r>
              <a:rPr lang="en-US" sz="2200" b="0" i="0" dirty="0">
                <a:solidFill>
                  <a:srgbClr val="212529"/>
                </a:solidFill>
                <a:effectLst/>
                <a:latin typeface="system-ui"/>
              </a:rPr>
              <a:t>Each microservice will have a separate load balancer, so the </a:t>
            </a:r>
            <a:r>
              <a:rPr lang="en-US" sz="2200" b="1" i="0" dirty="0">
                <a:solidFill>
                  <a:srgbClr val="212529"/>
                </a:solidFill>
                <a:effectLst/>
                <a:latin typeface="system-ui"/>
              </a:rPr>
              <a:t>overall complexity of the system increases</a:t>
            </a:r>
            <a:r>
              <a:rPr lang="en-US" sz="2200" b="0" i="0" dirty="0">
                <a:solidFill>
                  <a:srgbClr val="212529"/>
                </a:solidFill>
                <a:effectLst/>
                <a:latin typeface="system-ui"/>
              </a:rPr>
              <a:t> and will </a:t>
            </a:r>
            <a:r>
              <a:rPr lang="en-US" sz="2200" b="1" i="0" dirty="0">
                <a:solidFill>
                  <a:srgbClr val="212529"/>
                </a:solidFill>
                <a:effectLst/>
                <a:latin typeface="system-ui"/>
              </a:rPr>
              <a:t>hard to manage</a:t>
            </a:r>
            <a:r>
              <a:rPr lang="en-US" sz="2200" b="0" i="0" dirty="0">
                <a:solidFill>
                  <a:srgbClr val="212529"/>
                </a:solidFill>
                <a:effectLst/>
                <a:latin typeface="system-ui"/>
              </a:rPr>
              <a:t>.</a:t>
            </a:r>
          </a:p>
          <a:p>
            <a:pPr algn="l">
              <a:buFont typeface="+mj-lt"/>
              <a:buAutoNum type="arabicPeriod"/>
            </a:pPr>
            <a:r>
              <a:rPr lang="en-US" sz="2200" b="0" i="0" dirty="0">
                <a:solidFill>
                  <a:srgbClr val="212529"/>
                </a:solidFill>
                <a:effectLst/>
                <a:latin typeface="system-ui"/>
              </a:rPr>
              <a:t>The </a:t>
            </a:r>
            <a:r>
              <a:rPr lang="en-US" sz="2200" b="1" i="0" dirty="0">
                <a:solidFill>
                  <a:srgbClr val="212529"/>
                </a:solidFill>
                <a:effectLst/>
                <a:latin typeface="system-ui"/>
              </a:rPr>
              <a:t>network latency increases</a:t>
            </a:r>
            <a:r>
              <a:rPr lang="en-US" sz="2200" b="0" i="0" dirty="0">
                <a:solidFill>
                  <a:srgbClr val="212529"/>
                </a:solidFill>
                <a:effectLst/>
                <a:latin typeface="system-ui"/>
              </a:rPr>
              <a:t> as the number of hops for the request increases from one to two with the load balancer</a:t>
            </a:r>
            <a:endParaRPr lang="en-IN" sz="2200" dirty="0"/>
          </a:p>
        </p:txBody>
      </p:sp>
      <p:sp>
        <p:nvSpPr>
          <p:cNvPr id="4" name="Slide Number Placeholder 3">
            <a:extLst>
              <a:ext uri="{FF2B5EF4-FFF2-40B4-BE49-F238E27FC236}">
                <a16:creationId xmlns:a16="http://schemas.microsoft.com/office/drawing/2014/main" id="{D376E2A8-95B2-8B27-F5D0-9709CE038D68}"/>
              </a:ext>
            </a:extLst>
          </p:cNvPr>
          <p:cNvSpPr>
            <a:spLocks noGrp="1"/>
          </p:cNvSpPr>
          <p:nvPr>
            <p:ph type="sldNum" sz="quarter" idx="12"/>
          </p:nvPr>
        </p:nvSpPr>
        <p:spPr/>
        <p:txBody>
          <a:bodyPr/>
          <a:lstStyle/>
          <a:p>
            <a:fld id="{F920EB92-6F84-4A9E-9A59-D2D5AB212173}" type="slidenum">
              <a:rPr lang="en-IN" smtClean="0"/>
              <a:pPr/>
              <a:t>50</a:t>
            </a:fld>
            <a:endParaRPr lang="en-IN" dirty="0"/>
          </a:p>
        </p:txBody>
      </p:sp>
    </p:spTree>
    <p:extLst>
      <p:ext uri="{BB962C8B-B14F-4D97-AF65-F5344CB8AC3E}">
        <p14:creationId xmlns:p14="http://schemas.microsoft.com/office/powerpoint/2010/main" val="39715024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47514-8793-3427-0A5A-ABBE2C47D3AD}"/>
              </a:ext>
            </a:extLst>
          </p:cNvPr>
          <p:cNvSpPr>
            <a:spLocks noGrp="1"/>
          </p:cNvSpPr>
          <p:nvPr>
            <p:ph type="title"/>
          </p:nvPr>
        </p:nvSpPr>
        <p:spPr>
          <a:xfrm>
            <a:off x="450574" y="132522"/>
            <a:ext cx="8229600" cy="1143000"/>
          </a:xfrm>
        </p:spPr>
        <p:txBody>
          <a:bodyPr/>
          <a:lstStyle/>
          <a:p>
            <a:r>
              <a:rPr lang="en-IN" b="0" i="0" dirty="0">
                <a:solidFill>
                  <a:srgbClr val="212529"/>
                </a:solidFill>
                <a:effectLst/>
                <a:latin typeface="system-ui"/>
              </a:rPr>
              <a:t>Client-side Load Balancing</a:t>
            </a:r>
            <a:br>
              <a:rPr lang="en-IN" b="0" i="0" dirty="0">
                <a:solidFill>
                  <a:srgbClr val="212529"/>
                </a:solidFill>
                <a:effectLst/>
                <a:latin typeface="system-ui"/>
              </a:rPr>
            </a:br>
            <a:endParaRPr lang="en-IN" dirty="0"/>
          </a:p>
        </p:txBody>
      </p:sp>
      <p:sp>
        <p:nvSpPr>
          <p:cNvPr id="3" name="Content Placeholder 2">
            <a:extLst>
              <a:ext uri="{FF2B5EF4-FFF2-40B4-BE49-F238E27FC236}">
                <a16:creationId xmlns:a16="http://schemas.microsoft.com/office/drawing/2014/main" id="{74A52B14-837E-0AD2-4830-FBA9EF12AC1A}"/>
              </a:ext>
            </a:extLst>
          </p:cNvPr>
          <p:cNvSpPr>
            <a:spLocks noGrp="1"/>
          </p:cNvSpPr>
          <p:nvPr>
            <p:ph idx="1"/>
          </p:nvPr>
        </p:nvSpPr>
        <p:spPr>
          <a:xfrm>
            <a:off x="450574" y="1295400"/>
            <a:ext cx="8229600" cy="4525963"/>
          </a:xfrm>
        </p:spPr>
        <p:txBody>
          <a:bodyPr/>
          <a:lstStyle/>
          <a:p>
            <a:endParaRPr lang="en-IN" dirty="0"/>
          </a:p>
          <a:p>
            <a:endParaRPr lang="en-IN" dirty="0"/>
          </a:p>
          <a:p>
            <a:endParaRPr lang="en-IN" dirty="0"/>
          </a:p>
          <a:p>
            <a:endParaRPr lang="en-IN" dirty="0"/>
          </a:p>
          <a:p>
            <a:r>
              <a:rPr lang="en-US" sz="2200" b="0" i="0" dirty="0">
                <a:solidFill>
                  <a:srgbClr val="212529"/>
                </a:solidFill>
                <a:effectLst/>
                <a:latin typeface="system-ui"/>
              </a:rPr>
              <a:t>The instances of the service are deployed on multiple servers. Load balancer's logic is part of the client itself and holds the list of servers.</a:t>
            </a:r>
          </a:p>
          <a:p>
            <a:r>
              <a:rPr lang="en-US" sz="2200" b="0" i="0" dirty="0">
                <a:solidFill>
                  <a:srgbClr val="212529"/>
                </a:solidFill>
                <a:effectLst/>
                <a:latin typeface="system-ui"/>
              </a:rPr>
              <a:t>It decides to which service a particular request must be directed to based on some algorithm. </a:t>
            </a:r>
          </a:p>
          <a:p>
            <a:r>
              <a:rPr lang="en-US" sz="2200" b="0" i="0" dirty="0">
                <a:solidFill>
                  <a:srgbClr val="212529"/>
                </a:solidFill>
                <a:effectLst/>
                <a:latin typeface="system-ui"/>
              </a:rPr>
              <a:t>These client side load balancers are also known as </a:t>
            </a:r>
            <a:r>
              <a:rPr lang="en-US" sz="2200" b="1" i="0" dirty="0">
                <a:solidFill>
                  <a:srgbClr val="212529"/>
                </a:solidFill>
                <a:effectLst/>
                <a:latin typeface="system-ui"/>
              </a:rPr>
              <a:t>software load balancers</a:t>
            </a:r>
            <a:r>
              <a:rPr lang="en-US" b="0" i="0" dirty="0">
                <a:solidFill>
                  <a:srgbClr val="212529"/>
                </a:solidFill>
                <a:effectLst/>
                <a:latin typeface="system-ui"/>
              </a:rPr>
              <a:t>.</a:t>
            </a: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D0223817-48FE-8B33-A7A6-3D3A1F8F44D4}"/>
              </a:ext>
            </a:extLst>
          </p:cNvPr>
          <p:cNvSpPr>
            <a:spLocks noGrp="1"/>
          </p:cNvSpPr>
          <p:nvPr>
            <p:ph type="sldNum" sz="quarter" idx="12"/>
          </p:nvPr>
        </p:nvSpPr>
        <p:spPr/>
        <p:txBody>
          <a:bodyPr/>
          <a:lstStyle/>
          <a:p>
            <a:fld id="{F920EB92-6F84-4A9E-9A59-D2D5AB212173}" type="slidenum">
              <a:rPr lang="en-IN" smtClean="0"/>
              <a:pPr/>
              <a:t>51</a:t>
            </a:fld>
            <a:endParaRPr lang="en-IN" dirty="0"/>
          </a:p>
        </p:txBody>
      </p:sp>
      <p:pic>
        <p:nvPicPr>
          <p:cNvPr id="2052" name="Picture 4">
            <a:extLst>
              <a:ext uri="{FF2B5EF4-FFF2-40B4-BE49-F238E27FC236}">
                <a16:creationId xmlns:a16="http://schemas.microsoft.com/office/drawing/2014/main" id="{02765F21-5B8E-8E46-AA9E-162F6B07F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143000"/>
            <a:ext cx="5224462" cy="2590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9539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97DF2-1D20-C094-691F-ED7E58DE230B}"/>
              </a:ext>
            </a:extLst>
          </p:cNvPr>
          <p:cNvSpPr>
            <a:spLocks noGrp="1"/>
          </p:cNvSpPr>
          <p:nvPr>
            <p:ph type="title"/>
          </p:nvPr>
        </p:nvSpPr>
        <p:spPr/>
        <p:txBody>
          <a:bodyPr/>
          <a:lstStyle/>
          <a:p>
            <a:r>
              <a:rPr lang="en-IN" dirty="0" err="1"/>
              <a:t>Getway</a:t>
            </a:r>
            <a:r>
              <a:rPr lang="en-IN" dirty="0"/>
              <a:t> API</a:t>
            </a:r>
          </a:p>
        </p:txBody>
      </p:sp>
      <p:sp>
        <p:nvSpPr>
          <p:cNvPr id="3" name="Content Placeholder 2">
            <a:extLst>
              <a:ext uri="{FF2B5EF4-FFF2-40B4-BE49-F238E27FC236}">
                <a16:creationId xmlns:a16="http://schemas.microsoft.com/office/drawing/2014/main" id="{926EAF7B-1D1F-E19E-BD69-64D5C07A2E83}"/>
              </a:ext>
            </a:extLst>
          </p:cNvPr>
          <p:cNvSpPr>
            <a:spLocks noGrp="1"/>
          </p:cNvSpPr>
          <p:nvPr>
            <p:ph idx="1"/>
          </p:nvPr>
        </p:nvSpPr>
        <p:spPr/>
        <p:txBody>
          <a:bodyPr/>
          <a:lstStyle/>
          <a:p>
            <a:r>
              <a:rPr lang="en-US" sz="2000" b="0" i="0" dirty="0">
                <a:solidFill>
                  <a:srgbClr val="221D1F"/>
                </a:solidFill>
                <a:effectLst/>
                <a:latin typeface="Roboto" panose="02000000000000000000" pitchFamily="2" charset="0"/>
              </a:rPr>
              <a:t>An API gateway is a service which sits in front of an API acts as the single-entry point for defined back-end APIs and microservices</a:t>
            </a:r>
          </a:p>
          <a:p>
            <a:r>
              <a:rPr lang="en-US" sz="2000" dirty="0">
                <a:solidFill>
                  <a:srgbClr val="221D1F"/>
                </a:solidFill>
                <a:latin typeface="Roboto" panose="02000000000000000000" pitchFamily="2" charset="0"/>
              </a:rPr>
              <a:t>As it s</a:t>
            </a:r>
            <a:r>
              <a:rPr lang="en-US" sz="2000" b="0" i="0" dirty="0">
                <a:solidFill>
                  <a:srgbClr val="221D1F"/>
                </a:solidFill>
                <a:effectLst/>
                <a:latin typeface="Roboto" panose="02000000000000000000" pitchFamily="2" charset="0"/>
              </a:rPr>
              <a:t>its in front of APIs, the gateway acts as protection, administering security and scalability, and high availability. </a:t>
            </a:r>
          </a:p>
          <a:p>
            <a:r>
              <a:rPr lang="en-US" sz="2000" b="0" i="0" dirty="0">
                <a:solidFill>
                  <a:srgbClr val="221D1F"/>
                </a:solidFill>
                <a:effectLst/>
                <a:latin typeface="Roboto" panose="02000000000000000000" pitchFamily="2" charset="0"/>
              </a:rPr>
              <a:t>The API Gateway takes all API requests from a client, then determines which services are demanded, then combines the result and gave a unified for users. </a:t>
            </a:r>
            <a:endParaRPr lang="en-IN" sz="2000" dirty="0"/>
          </a:p>
        </p:txBody>
      </p:sp>
      <p:sp>
        <p:nvSpPr>
          <p:cNvPr id="4" name="Slide Number Placeholder 3">
            <a:extLst>
              <a:ext uri="{FF2B5EF4-FFF2-40B4-BE49-F238E27FC236}">
                <a16:creationId xmlns:a16="http://schemas.microsoft.com/office/drawing/2014/main" id="{1E404E90-FFC2-B517-1433-57C2A12F006D}"/>
              </a:ext>
            </a:extLst>
          </p:cNvPr>
          <p:cNvSpPr>
            <a:spLocks noGrp="1"/>
          </p:cNvSpPr>
          <p:nvPr>
            <p:ph type="sldNum" sz="quarter" idx="12"/>
          </p:nvPr>
        </p:nvSpPr>
        <p:spPr/>
        <p:txBody>
          <a:bodyPr/>
          <a:lstStyle/>
          <a:p>
            <a:fld id="{F920EB92-6F84-4A9E-9A59-D2D5AB212173}" type="slidenum">
              <a:rPr lang="en-IN" smtClean="0"/>
              <a:pPr/>
              <a:t>52</a:t>
            </a:fld>
            <a:endParaRPr lang="en-IN" dirty="0"/>
          </a:p>
        </p:txBody>
      </p:sp>
    </p:spTree>
    <p:extLst>
      <p:ext uri="{BB962C8B-B14F-4D97-AF65-F5344CB8AC3E}">
        <p14:creationId xmlns:p14="http://schemas.microsoft.com/office/powerpoint/2010/main" val="20135114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4DF97-BA62-0618-D64E-760EE8017054}"/>
              </a:ext>
            </a:extLst>
          </p:cNvPr>
          <p:cNvSpPr>
            <a:spLocks noGrp="1"/>
          </p:cNvSpPr>
          <p:nvPr>
            <p:ph type="title"/>
          </p:nvPr>
        </p:nvSpPr>
        <p:spPr/>
        <p:txBody>
          <a:bodyPr/>
          <a:lstStyle/>
          <a:p>
            <a:r>
              <a:rPr lang="en-IN" b="0" i="0" dirty="0">
                <a:solidFill>
                  <a:srgbClr val="221D1F"/>
                </a:solidFill>
                <a:effectLst/>
                <a:latin typeface="Roboto" panose="02000000000000000000" pitchFamily="2" charset="0"/>
              </a:rPr>
              <a:t>Advantages of API Gateway</a:t>
            </a:r>
            <a:endParaRPr lang="en-IN" dirty="0"/>
          </a:p>
        </p:txBody>
      </p:sp>
      <p:sp>
        <p:nvSpPr>
          <p:cNvPr id="3" name="Content Placeholder 2">
            <a:extLst>
              <a:ext uri="{FF2B5EF4-FFF2-40B4-BE49-F238E27FC236}">
                <a16:creationId xmlns:a16="http://schemas.microsoft.com/office/drawing/2014/main" id="{4BEAE527-B398-A443-3583-A326F7113FA3}"/>
              </a:ext>
            </a:extLst>
          </p:cNvPr>
          <p:cNvSpPr>
            <a:spLocks noGrp="1"/>
          </p:cNvSpPr>
          <p:nvPr>
            <p:ph idx="1"/>
          </p:nvPr>
        </p:nvSpPr>
        <p:spPr/>
        <p:txBody>
          <a:bodyPr/>
          <a:lstStyle/>
          <a:p>
            <a:pPr algn="l">
              <a:buFont typeface="Arial" panose="020B0604020202020204" pitchFamily="34" charset="0"/>
              <a:buChar char="•"/>
            </a:pPr>
            <a:r>
              <a:rPr lang="en-US" sz="2200" b="0" i="0" dirty="0">
                <a:effectLst/>
                <a:latin typeface="Roboto" panose="02000000000000000000" pitchFamily="2" charset="0"/>
              </a:rPr>
              <a:t>As we limit the access of external calls to all our </a:t>
            </a:r>
            <a:r>
              <a:rPr lang="en-US" sz="2200" b="0" i="0" dirty="0" err="1">
                <a:effectLst/>
                <a:latin typeface="Roboto" panose="02000000000000000000" pitchFamily="2" charset="0"/>
              </a:rPr>
              <a:t>services,it</a:t>
            </a:r>
            <a:r>
              <a:rPr lang="en-US" sz="2200" b="0" i="0" dirty="0">
                <a:effectLst/>
                <a:latin typeface="Roboto" panose="02000000000000000000" pitchFamily="2" charset="0"/>
              </a:rPr>
              <a:t> improves the security of the microservices.</a:t>
            </a:r>
          </a:p>
          <a:p>
            <a:pPr algn="l">
              <a:buFont typeface="Arial" panose="020B0604020202020204" pitchFamily="34" charset="0"/>
              <a:buChar char="•"/>
            </a:pPr>
            <a:r>
              <a:rPr lang="en-US" sz="2200" b="0" i="0" dirty="0">
                <a:effectLst/>
                <a:latin typeface="Roboto" panose="02000000000000000000" pitchFamily="2" charset="0"/>
              </a:rPr>
              <a:t>The cross-cutting concerns like authentication, monitoring, metrics, and resiliency will be implemented only in the API Gateway as all our calls will be routed through it.</a:t>
            </a:r>
          </a:p>
          <a:p>
            <a:pPr algn="l">
              <a:buFont typeface="Arial" panose="020B0604020202020204" pitchFamily="34" charset="0"/>
              <a:buChar char="•"/>
            </a:pPr>
            <a:r>
              <a:rPr lang="en-US" sz="2200" b="0" i="0" dirty="0">
                <a:effectLst/>
                <a:latin typeface="Roboto" panose="02000000000000000000" pitchFamily="2" charset="0"/>
              </a:rPr>
              <a:t>The client will not be able to determine the location of the microservice instances as the client does not know about the internal architecture of microservices system.</a:t>
            </a:r>
          </a:p>
          <a:p>
            <a:endParaRPr lang="en-IN" sz="2200" dirty="0"/>
          </a:p>
        </p:txBody>
      </p:sp>
      <p:sp>
        <p:nvSpPr>
          <p:cNvPr id="4" name="Slide Number Placeholder 3">
            <a:extLst>
              <a:ext uri="{FF2B5EF4-FFF2-40B4-BE49-F238E27FC236}">
                <a16:creationId xmlns:a16="http://schemas.microsoft.com/office/drawing/2014/main" id="{8DC75AAE-7F04-3C0D-7F24-107BE4E8D4E8}"/>
              </a:ext>
            </a:extLst>
          </p:cNvPr>
          <p:cNvSpPr>
            <a:spLocks noGrp="1"/>
          </p:cNvSpPr>
          <p:nvPr>
            <p:ph type="sldNum" sz="quarter" idx="12"/>
          </p:nvPr>
        </p:nvSpPr>
        <p:spPr/>
        <p:txBody>
          <a:bodyPr/>
          <a:lstStyle/>
          <a:p>
            <a:fld id="{F920EB92-6F84-4A9E-9A59-D2D5AB212173}" type="slidenum">
              <a:rPr lang="en-IN" smtClean="0"/>
              <a:pPr/>
              <a:t>53</a:t>
            </a:fld>
            <a:endParaRPr lang="en-IN" dirty="0"/>
          </a:p>
        </p:txBody>
      </p:sp>
    </p:spTree>
    <p:extLst>
      <p:ext uri="{BB962C8B-B14F-4D97-AF65-F5344CB8AC3E}">
        <p14:creationId xmlns:p14="http://schemas.microsoft.com/office/powerpoint/2010/main" val="4107424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ADEA3-FDD4-A8DD-FF0A-3C9CBF852FD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70DBD84-DF78-CB70-0BB8-055428861078}"/>
              </a:ext>
            </a:extLst>
          </p:cNvPr>
          <p:cNvSpPr>
            <a:spLocks noGrp="1"/>
          </p:cNvSpPr>
          <p:nvPr>
            <p:ph idx="1"/>
          </p:nvPr>
        </p:nvSpPr>
        <p:spPr/>
        <p:txBody>
          <a:bodyPr/>
          <a:lstStyle/>
          <a:p>
            <a:endParaRPr lang="en-IN" dirty="0"/>
          </a:p>
        </p:txBody>
      </p:sp>
      <p:sp>
        <p:nvSpPr>
          <p:cNvPr id="4" name="Slide Number Placeholder 3">
            <a:extLst>
              <a:ext uri="{FF2B5EF4-FFF2-40B4-BE49-F238E27FC236}">
                <a16:creationId xmlns:a16="http://schemas.microsoft.com/office/drawing/2014/main" id="{183B0F32-0A06-8182-672C-C207987630E4}"/>
              </a:ext>
            </a:extLst>
          </p:cNvPr>
          <p:cNvSpPr>
            <a:spLocks noGrp="1"/>
          </p:cNvSpPr>
          <p:nvPr>
            <p:ph type="sldNum" sz="quarter" idx="12"/>
          </p:nvPr>
        </p:nvSpPr>
        <p:spPr/>
        <p:txBody>
          <a:bodyPr/>
          <a:lstStyle/>
          <a:p>
            <a:fld id="{F920EB92-6F84-4A9E-9A59-D2D5AB212173}" type="slidenum">
              <a:rPr lang="en-IN" smtClean="0"/>
              <a:pPr/>
              <a:t>54</a:t>
            </a:fld>
            <a:endParaRPr lang="en-IN" dirty="0"/>
          </a:p>
        </p:txBody>
      </p:sp>
      <p:graphicFrame>
        <p:nvGraphicFramePr>
          <p:cNvPr id="5" name="Object 4">
            <a:extLst>
              <a:ext uri="{FF2B5EF4-FFF2-40B4-BE49-F238E27FC236}">
                <a16:creationId xmlns:a16="http://schemas.microsoft.com/office/drawing/2014/main" id="{A4D10FC2-99D1-096E-6237-8E69699B7273}"/>
              </a:ext>
            </a:extLst>
          </p:cNvPr>
          <p:cNvGraphicFramePr>
            <a:graphicFrameLocks noChangeAspect="1"/>
          </p:cNvGraphicFramePr>
          <p:nvPr>
            <p:extLst>
              <p:ext uri="{D42A27DB-BD31-4B8C-83A1-F6EECF244321}">
                <p14:modId xmlns:p14="http://schemas.microsoft.com/office/powerpoint/2010/main" val="2383071793"/>
              </p:ext>
            </p:extLst>
          </p:nvPr>
        </p:nvGraphicFramePr>
        <p:xfrm>
          <a:off x="1058862" y="1455808"/>
          <a:ext cx="7026275" cy="4335462"/>
        </p:xfrm>
        <a:graphic>
          <a:graphicData uri="http://schemas.openxmlformats.org/presentationml/2006/ole">
            <mc:AlternateContent xmlns:mc="http://schemas.openxmlformats.org/markup-compatibility/2006">
              <mc:Choice xmlns:v="urn:schemas-microsoft-com:vml" Requires="v">
                <p:oleObj name="Bitmap Image" r:id="rId2" imgW="7025760" imgH="4335840" progId="Paint.Picture">
                  <p:embed/>
                </p:oleObj>
              </mc:Choice>
              <mc:Fallback>
                <p:oleObj name="Bitmap Image" r:id="rId2" imgW="7025760" imgH="4335840" progId="Paint.Picture">
                  <p:embed/>
                  <p:pic>
                    <p:nvPicPr>
                      <p:cNvPr id="5" name="Object 4">
                        <a:extLst>
                          <a:ext uri="{FF2B5EF4-FFF2-40B4-BE49-F238E27FC236}">
                            <a16:creationId xmlns:a16="http://schemas.microsoft.com/office/drawing/2014/main" id="{A4D10FC2-99D1-096E-6237-8E69699B7273}"/>
                          </a:ext>
                        </a:extLst>
                      </p:cNvPr>
                      <p:cNvPicPr/>
                      <p:nvPr/>
                    </p:nvPicPr>
                    <p:blipFill>
                      <a:blip r:embed="rId3"/>
                      <a:stretch>
                        <a:fillRect/>
                      </a:stretch>
                    </p:blipFill>
                    <p:spPr>
                      <a:xfrm>
                        <a:off x="1058862" y="1455808"/>
                        <a:ext cx="7026275" cy="4335462"/>
                      </a:xfrm>
                      <a:prstGeom prst="rect">
                        <a:avLst/>
                      </a:prstGeom>
                    </p:spPr>
                  </p:pic>
                </p:oleObj>
              </mc:Fallback>
            </mc:AlternateContent>
          </a:graphicData>
        </a:graphic>
      </p:graphicFrame>
    </p:spTree>
    <p:extLst>
      <p:ext uri="{BB962C8B-B14F-4D97-AF65-F5344CB8AC3E}">
        <p14:creationId xmlns:p14="http://schemas.microsoft.com/office/powerpoint/2010/main" val="9753941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D7CC-966B-21DA-333C-F33AC0D4EC77}"/>
              </a:ext>
            </a:extLst>
          </p:cNvPr>
          <p:cNvSpPr>
            <a:spLocks noGrp="1"/>
          </p:cNvSpPr>
          <p:nvPr>
            <p:ph type="title"/>
          </p:nvPr>
        </p:nvSpPr>
        <p:spPr>
          <a:xfrm>
            <a:off x="457200" y="0"/>
            <a:ext cx="8229600" cy="1143000"/>
          </a:xfrm>
        </p:spPr>
        <p:txBody>
          <a:bodyPr/>
          <a:lstStyle/>
          <a:p>
            <a:r>
              <a:rPr lang="en-IN" dirty="0"/>
              <a:t>Configuration management</a:t>
            </a:r>
          </a:p>
        </p:txBody>
      </p:sp>
      <p:sp>
        <p:nvSpPr>
          <p:cNvPr id="4" name="Slide Number Placeholder 3">
            <a:extLst>
              <a:ext uri="{FF2B5EF4-FFF2-40B4-BE49-F238E27FC236}">
                <a16:creationId xmlns:a16="http://schemas.microsoft.com/office/drawing/2014/main" id="{2F12F763-8117-E59C-0517-A990D668093B}"/>
              </a:ext>
            </a:extLst>
          </p:cNvPr>
          <p:cNvSpPr>
            <a:spLocks noGrp="1"/>
          </p:cNvSpPr>
          <p:nvPr>
            <p:ph type="sldNum" sz="quarter" idx="12"/>
          </p:nvPr>
        </p:nvSpPr>
        <p:spPr/>
        <p:txBody>
          <a:bodyPr/>
          <a:lstStyle/>
          <a:p>
            <a:fld id="{F920EB92-6F84-4A9E-9A59-D2D5AB212173}" type="slidenum">
              <a:rPr lang="en-IN" smtClean="0"/>
              <a:pPr/>
              <a:t>55</a:t>
            </a:fld>
            <a:endParaRPr lang="en-IN" dirty="0"/>
          </a:p>
        </p:txBody>
      </p:sp>
      <p:sp>
        <p:nvSpPr>
          <p:cNvPr id="5" name="Content Placeholder 4">
            <a:extLst>
              <a:ext uri="{FF2B5EF4-FFF2-40B4-BE49-F238E27FC236}">
                <a16:creationId xmlns:a16="http://schemas.microsoft.com/office/drawing/2014/main" id="{004FC20C-4897-CC35-5FEF-123615437865}"/>
              </a:ext>
            </a:extLst>
          </p:cNvPr>
          <p:cNvSpPr>
            <a:spLocks noGrp="1"/>
          </p:cNvSpPr>
          <p:nvPr>
            <p:ph idx="1"/>
          </p:nvPr>
        </p:nvSpPr>
        <p:spPr/>
        <p:txBody>
          <a:bodyPr/>
          <a:lstStyle/>
          <a:p>
            <a:endParaRPr lang="en-IN"/>
          </a:p>
        </p:txBody>
      </p:sp>
      <p:pic>
        <p:nvPicPr>
          <p:cNvPr id="2052" name="Picture 4" descr="Manage Application Configuration Using Spring Cloud Config | by Arun  Mannuru | Walmart Global Tech Blog | Medium">
            <a:extLst>
              <a:ext uri="{FF2B5EF4-FFF2-40B4-BE49-F238E27FC236}">
                <a16:creationId xmlns:a16="http://schemas.microsoft.com/office/drawing/2014/main" id="{A541A05E-75C0-7F54-3E90-54CDA8078B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156816"/>
            <a:ext cx="6767512" cy="4544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1446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0B194-F204-D7F5-4767-2260087772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40ABC90-0FC3-2566-2720-FCBB4A506855}"/>
              </a:ext>
            </a:extLst>
          </p:cNvPr>
          <p:cNvSpPr>
            <a:spLocks noGrp="1"/>
          </p:cNvSpPr>
          <p:nvPr>
            <p:ph idx="1"/>
          </p:nvPr>
        </p:nvSpPr>
        <p:spPr/>
        <p:txBody>
          <a:bodyPr/>
          <a:lstStyle/>
          <a:p>
            <a:r>
              <a:rPr lang="en-US" sz="2500" dirty="0"/>
              <a:t>Spring Cloud Configuration Server is a centralized application that manages all the application related configuration properties. </a:t>
            </a:r>
          </a:p>
          <a:p>
            <a:r>
              <a:rPr lang="en-US" sz="2500" dirty="0"/>
              <a:t>Steps</a:t>
            </a:r>
          </a:p>
          <a:p>
            <a:pPr marL="457200" indent="-457200">
              <a:buAutoNum type="arabicPeriod"/>
            </a:pPr>
            <a:r>
              <a:rPr lang="en-US" sz="2500" dirty="0"/>
              <a:t>Develop cloud config server</a:t>
            </a:r>
          </a:p>
          <a:p>
            <a:pPr marL="457200" indent="-457200">
              <a:buAutoNum type="arabicPeriod"/>
            </a:pPr>
            <a:r>
              <a:rPr lang="en-US" sz="2500" dirty="0"/>
              <a:t>Create repository and files to it</a:t>
            </a:r>
          </a:p>
          <a:p>
            <a:pPr marL="457200" indent="-457200">
              <a:buAutoNum type="arabicPeriod"/>
            </a:pPr>
            <a:r>
              <a:rPr lang="en-US" sz="2500" dirty="0"/>
              <a:t>Configure cloud config server to communicate with repo</a:t>
            </a:r>
          </a:p>
          <a:p>
            <a:pPr marL="457200" indent="-457200">
              <a:buAutoNum type="arabicPeriod"/>
            </a:pPr>
            <a:r>
              <a:rPr lang="en-US" sz="2500" dirty="0"/>
              <a:t>Update service configuration to communicate with config server</a:t>
            </a:r>
            <a:endParaRPr lang="en-IN" sz="2500" dirty="0"/>
          </a:p>
        </p:txBody>
      </p:sp>
      <p:sp>
        <p:nvSpPr>
          <p:cNvPr id="4" name="Slide Number Placeholder 3">
            <a:extLst>
              <a:ext uri="{FF2B5EF4-FFF2-40B4-BE49-F238E27FC236}">
                <a16:creationId xmlns:a16="http://schemas.microsoft.com/office/drawing/2014/main" id="{7C716384-D7C0-C280-CB91-92562DFD77E1}"/>
              </a:ext>
            </a:extLst>
          </p:cNvPr>
          <p:cNvSpPr>
            <a:spLocks noGrp="1"/>
          </p:cNvSpPr>
          <p:nvPr>
            <p:ph type="sldNum" sz="quarter" idx="12"/>
          </p:nvPr>
        </p:nvSpPr>
        <p:spPr/>
        <p:txBody>
          <a:bodyPr/>
          <a:lstStyle/>
          <a:p>
            <a:fld id="{F920EB92-6F84-4A9E-9A59-D2D5AB212173}" type="slidenum">
              <a:rPr lang="en-IN" smtClean="0"/>
              <a:pPr/>
              <a:t>56</a:t>
            </a:fld>
            <a:endParaRPr lang="en-IN" dirty="0"/>
          </a:p>
        </p:txBody>
      </p:sp>
    </p:spTree>
    <p:extLst>
      <p:ext uri="{BB962C8B-B14F-4D97-AF65-F5344CB8AC3E}">
        <p14:creationId xmlns:p14="http://schemas.microsoft.com/office/powerpoint/2010/main" val="3150703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latin typeface="Times New Roman" pitchFamily="18" charset="0"/>
                <a:cs typeface="Times New Roman" pitchFamily="18" charset="0"/>
              </a:rPr>
              <a:t>What is if microservice fails?</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Revisit</a:t>
            </a:r>
          </a:p>
        </p:txBody>
      </p:sp>
      <p:sp>
        <p:nvSpPr>
          <p:cNvPr id="3" name="Content Placeholder 2"/>
          <p:cNvSpPr>
            <a:spLocks noGrp="1"/>
          </p:cNvSpPr>
          <p:nvPr>
            <p:ph idx="1"/>
          </p:nvPr>
        </p:nvSpPr>
        <p:spPr>
          <a:xfrm>
            <a:off x="457200" y="1121044"/>
            <a:ext cx="8229600" cy="5105400"/>
          </a:xfrm>
        </p:spPr>
        <p:txBody>
          <a:bodyPr/>
          <a:lstStyle/>
          <a:p>
            <a:r>
              <a:rPr lang="en-US" sz="2600" dirty="0">
                <a:latin typeface="Times New Roman" pitchFamily="18" charset="0"/>
                <a:cs typeface="Times New Roman" pitchFamily="18" charset="0"/>
              </a:rPr>
              <a:t>If one microservice fails, then the others will still fail.</a:t>
            </a:r>
          </a:p>
          <a:p>
            <a:r>
              <a:rPr lang="en-US" sz="2600" dirty="0">
                <a:latin typeface="Times New Roman" pitchFamily="18" charset="0"/>
                <a:cs typeface="Times New Roman" pitchFamily="18" charset="0"/>
              </a:rPr>
              <a:t>All instances we had what if all failed?</a:t>
            </a:r>
          </a:p>
          <a:p>
            <a:r>
              <a:rPr lang="en-US" sz="2600" dirty="0">
                <a:latin typeface="Times New Roman" pitchFamily="18" charset="0"/>
                <a:cs typeface="Times New Roman" pitchFamily="18" charset="0"/>
              </a:rPr>
              <a:t>One of the service is slow?</a:t>
            </a: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920EB92-6F84-4A9E-9A59-D2D5AB212173}" type="slidenum">
              <a:rPr lang="en-IN" smtClean="0"/>
              <a:pPr/>
              <a:t>57</a:t>
            </a:fld>
            <a:endParaRPr lang="en-IN" dirty="0"/>
          </a:p>
        </p:txBody>
      </p:sp>
      <p:pic>
        <p:nvPicPr>
          <p:cNvPr id="3074" name="Picture 2" descr="Fault Tolerance with Hystrix&lt;">
            <a:extLst>
              <a:ext uri="{FF2B5EF4-FFF2-40B4-BE49-F238E27FC236}">
                <a16:creationId xmlns:a16="http://schemas.microsoft.com/office/drawing/2014/main" id="{9F6C3995-FE55-3008-35B4-7673A7F473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416444"/>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0901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C645D-186D-5627-B214-C206241C1E07}"/>
              </a:ext>
            </a:extLst>
          </p:cNvPr>
          <p:cNvSpPr>
            <a:spLocks noGrp="1"/>
          </p:cNvSpPr>
          <p:nvPr>
            <p:ph type="title"/>
          </p:nvPr>
        </p:nvSpPr>
        <p:spPr>
          <a:xfrm>
            <a:off x="457200" y="40575"/>
            <a:ext cx="8229600" cy="1143000"/>
          </a:xfrm>
        </p:spPr>
        <p:txBody>
          <a:bodyPr/>
          <a:lstStyle/>
          <a:p>
            <a:r>
              <a:rPr lang="en-IN" dirty="0"/>
              <a:t>Fault tolerance</a:t>
            </a:r>
          </a:p>
        </p:txBody>
      </p:sp>
      <p:sp>
        <p:nvSpPr>
          <p:cNvPr id="3" name="Content Placeholder 2">
            <a:extLst>
              <a:ext uri="{FF2B5EF4-FFF2-40B4-BE49-F238E27FC236}">
                <a16:creationId xmlns:a16="http://schemas.microsoft.com/office/drawing/2014/main" id="{FA3E6C69-9036-27D5-7D7E-A0627B3AEB27}"/>
              </a:ext>
            </a:extLst>
          </p:cNvPr>
          <p:cNvSpPr>
            <a:spLocks noGrp="1"/>
          </p:cNvSpPr>
          <p:nvPr>
            <p:ph idx="1"/>
          </p:nvPr>
        </p:nvSpPr>
        <p:spPr/>
        <p:txBody>
          <a:bodyPr/>
          <a:lstStyle/>
          <a:p>
            <a:r>
              <a:rPr lang="en-US" sz="2600" dirty="0"/>
              <a:t>Fault tolerance can be achieved with the help of a circuit breaker. </a:t>
            </a:r>
          </a:p>
          <a:p>
            <a:r>
              <a:rPr lang="en-US" sz="2600" dirty="0"/>
              <a:t>It is a pattern that wraps requests to external services and detects when they fail. </a:t>
            </a:r>
          </a:p>
          <a:p>
            <a:r>
              <a:rPr lang="en-US" sz="2600" dirty="0"/>
              <a:t>If a failure is detected, the circuit breaker opens. All the subsequent requests immediately return an error instead of making requests to the unhealthy service. </a:t>
            </a:r>
          </a:p>
          <a:p>
            <a:r>
              <a:rPr lang="en-US" sz="2600" dirty="0"/>
              <a:t>It monitors and detects the service which is down and misbehaves with other services. It rejects calls until it becomes healthy again.</a:t>
            </a:r>
            <a:endParaRPr lang="en-IN" sz="2600" dirty="0"/>
          </a:p>
        </p:txBody>
      </p:sp>
      <p:sp>
        <p:nvSpPr>
          <p:cNvPr id="4" name="Slide Number Placeholder 3">
            <a:extLst>
              <a:ext uri="{FF2B5EF4-FFF2-40B4-BE49-F238E27FC236}">
                <a16:creationId xmlns:a16="http://schemas.microsoft.com/office/drawing/2014/main" id="{AA08D50E-F240-2790-ECAC-B7269D2CB05C}"/>
              </a:ext>
            </a:extLst>
          </p:cNvPr>
          <p:cNvSpPr>
            <a:spLocks noGrp="1"/>
          </p:cNvSpPr>
          <p:nvPr>
            <p:ph type="sldNum" sz="quarter" idx="12"/>
          </p:nvPr>
        </p:nvSpPr>
        <p:spPr/>
        <p:txBody>
          <a:bodyPr/>
          <a:lstStyle/>
          <a:p>
            <a:fld id="{F920EB92-6F84-4A9E-9A59-D2D5AB212173}" type="slidenum">
              <a:rPr lang="en-IN" smtClean="0"/>
              <a:pPr/>
              <a:t>58</a:t>
            </a:fld>
            <a:endParaRPr lang="en-IN" dirty="0"/>
          </a:p>
        </p:txBody>
      </p:sp>
    </p:spTree>
    <p:extLst>
      <p:ext uri="{BB962C8B-B14F-4D97-AF65-F5344CB8AC3E}">
        <p14:creationId xmlns:p14="http://schemas.microsoft.com/office/powerpoint/2010/main" val="5967041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9820-E5CB-B3DC-10B3-3CC46C9411D4}"/>
              </a:ext>
            </a:extLst>
          </p:cNvPr>
          <p:cNvSpPr>
            <a:spLocks noGrp="1"/>
          </p:cNvSpPr>
          <p:nvPr>
            <p:ph type="title"/>
          </p:nvPr>
        </p:nvSpPr>
        <p:spPr>
          <a:xfrm>
            <a:off x="489488" y="117152"/>
            <a:ext cx="8229600" cy="1143000"/>
          </a:xfrm>
        </p:spPr>
        <p:txBody>
          <a:bodyPr/>
          <a:lstStyle/>
          <a:p>
            <a:r>
              <a:rPr lang="en-IN" dirty="0"/>
              <a:t>Circuit breaker</a:t>
            </a:r>
          </a:p>
        </p:txBody>
      </p:sp>
      <p:sp>
        <p:nvSpPr>
          <p:cNvPr id="3" name="Content Placeholder 2">
            <a:extLst>
              <a:ext uri="{FF2B5EF4-FFF2-40B4-BE49-F238E27FC236}">
                <a16:creationId xmlns:a16="http://schemas.microsoft.com/office/drawing/2014/main" id="{2B92F379-9469-CC1F-00F3-FA376CFD1142}"/>
              </a:ext>
            </a:extLst>
          </p:cNvPr>
          <p:cNvSpPr>
            <a:spLocks noGrp="1"/>
          </p:cNvSpPr>
          <p:nvPr>
            <p:ph idx="1"/>
          </p:nvPr>
        </p:nvSpPr>
        <p:spPr/>
        <p:txBody>
          <a:bodyPr/>
          <a:lstStyle/>
          <a:p>
            <a:r>
              <a:rPr lang="en-US" sz="2600" dirty="0">
                <a:latin typeface="Times New Roman" panose="02020603050405020304" pitchFamily="18" charset="0"/>
                <a:cs typeface="Times New Roman" panose="02020603050405020304" pitchFamily="18" charset="0"/>
              </a:rPr>
              <a:t>All services will fail or falter at some point in time. </a:t>
            </a:r>
          </a:p>
          <a:p>
            <a:r>
              <a:rPr lang="en-US" sz="2600" dirty="0">
                <a:latin typeface="Times New Roman" panose="02020603050405020304" pitchFamily="18" charset="0"/>
                <a:cs typeface="Times New Roman" panose="02020603050405020304" pitchFamily="18" charset="0"/>
              </a:rPr>
              <a:t>Circuit breakers allow your system to handle these failures gracefully. </a:t>
            </a:r>
          </a:p>
          <a:p>
            <a:r>
              <a:rPr lang="en-US" sz="2600" dirty="0">
                <a:latin typeface="Times New Roman" panose="02020603050405020304" pitchFamily="18" charset="0"/>
                <a:cs typeface="Times New Roman" panose="02020603050405020304" pitchFamily="18" charset="0"/>
              </a:rPr>
              <a:t>The circuit breaker concept is straightforward. It wraps a function with a monitor that tracks failures. The circuit breaker has 3 distinct states, Closed, Open, and Half-Open:</a:t>
            </a:r>
          </a:p>
          <a:p>
            <a:endParaRPr lang="en-IN" sz="2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9F43DE5-C7BC-AB5D-E861-2DB491662658}"/>
              </a:ext>
            </a:extLst>
          </p:cNvPr>
          <p:cNvSpPr>
            <a:spLocks noGrp="1"/>
          </p:cNvSpPr>
          <p:nvPr>
            <p:ph type="sldNum" sz="quarter" idx="12"/>
          </p:nvPr>
        </p:nvSpPr>
        <p:spPr/>
        <p:txBody>
          <a:bodyPr/>
          <a:lstStyle/>
          <a:p>
            <a:fld id="{F920EB92-6F84-4A9E-9A59-D2D5AB212173}" type="slidenum">
              <a:rPr lang="en-IN" smtClean="0"/>
              <a:pPr/>
              <a:t>59</a:t>
            </a:fld>
            <a:endParaRPr lang="en-IN" dirty="0"/>
          </a:p>
        </p:txBody>
      </p:sp>
    </p:spTree>
    <p:extLst>
      <p:ext uri="{BB962C8B-B14F-4D97-AF65-F5344CB8AC3E}">
        <p14:creationId xmlns:p14="http://schemas.microsoft.com/office/powerpoint/2010/main" val="108779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pPr lvl="0"/>
            <a:r>
              <a:rPr lang="en-US" dirty="0">
                <a:latin typeface="Times New Roman" pitchFamily="18" charset="0"/>
                <a:cs typeface="Times New Roman" pitchFamily="18" charset="0"/>
              </a:rPr>
              <a:t>Traditional Web Application Architecture - Issues</a:t>
            </a:r>
          </a:p>
        </p:txBody>
      </p:sp>
      <p:sp>
        <p:nvSpPr>
          <p:cNvPr id="3" name="Content Placeholder 2"/>
          <p:cNvSpPr>
            <a:spLocks noGrp="1"/>
          </p:cNvSpPr>
          <p:nvPr>
            <p:ph idx="1"/>
          </p:nvPr>
        </p:nvSpPr>
        <p:spPr>
          <a:xfrm>
            <a:off x="533400" y="1524000"/>
            <a:ext cx="8229600" cy="4724400"/>
          </a:xfrm>
        </p:spPr>
        <p:txBody>
          <a:bodyPr/>
          <a:lstStyle/>
          <a:p>
            <a:pPr algn="l">
              <a:buFont typeface="Arial" panose="020B0604020202020204" pitchFamily="34" charset="0"/>
              <a:buChar char="•"/>
            </a:pPr>
            <a:r>
              <a:rPr lang="en-US" sz="2600" b="0" i="0" dirty="0">
                <a:solidFill>
                  <a:srgbClr val="292929"/>
                </a:solidFill>
                <a:effectLst/>
                <a:latin typeface="charter"/>
              </a:rPr>
              <a:t>This simple approach has a limitation in size and complexity.</a:t>
            </a:r>
          </a:p>
          <a:p>
            <a:pPr algn="l">
              <a:buFont typeface="Arial" panose="020B0604020202020204" pitchFamily="34" charset="0"/>
              <a:buChar char="•"/>
            </a:pPr>
            <a:r>
              <a:rPr lang="en-US" sz="2600" b="0" i="0" dirty="0">
                <a:solidFill>
                  <a:srgbClr val="292929"/>
                </a:solidFill>
                <a:effectLst/>
                <a:latin typeface="charter"/>
              </a:rPr>
              <a:t>Application is too large and complex to fully understand and made changes fast and correctly.</a:t>
            </a:r>
          </a:p>
          <a:p>
            <a:pPr algn="l">
              <a:buFont typeface="Arial" panose="020B0604020202020204" pitchFamily="34" charset="0"/>
              <a:buChar char="•"/>
            </a:pPr>
            <a:r>
              <a:rPr lang="en-US" sz="2600" b="0" i="0" dirty="0">
                <a:solidFill>
                  <a:srgbClr val="292929"/>
                </a:solidFill>
                <a:effectLst/>
                <a:latin typeface="charter"/>
              </a:rPr>
              <a:t>The size of the application can slow down the start-up time.</a:t>
            </a:r>
          </a:p>
          <a:p>
            <a:pPr algn="l">
              <a:buFont typeface="Arial" panose="020B0604020202020204" pitchFamily="34" charset="0"/>
              <a:buChar char="•"/>
            </a:pPr>
            <a:r>
              <a:rPr lang="en-US" sz="2600" b="0" i="0" dirty="0">
                <a:solidFill>
                  <a:srgbClr val="292929"/>
                </a:solidFill>
                <a:effectLst/>
                <a:latin typeface="charter"/>
              </a:rPr>
              <a:t>You must redeploy the entire application on each update.</a:t>
            </a:r>
          </a:p>
          <a:p>
            <a:pPr algn="l">
              <a:buFont typeface="Arial" panose="020B0604020202020204" pitchFamily="34" charset="0"/>
              <a:buChar char="•"/>
            </a:pPr>
            <a:r>
              <a:rPr lang="en-US" sz="2600" b="0" i="0" dirty="0">
                <a:solidFill>
                  <a:srgbClr val="292929"/>
                </a:solidFill>
                <a:effectLst/>
                <a:latin typeface="charter"/>
              </a:rPr>
              <a:t>Continuous deployment is difficult.</a:t>
            </a:r>
          </a:p>
          <a:p>
            <a:pPr algn="l">
              <a:buFont typeface="Arial" panose="020B0604020202020204" pitchFamily="34" charset="0"/>
              <a:buChar char="•"/>
            </a:pPr>
            <a:r>
              <a:rPr lang="en-US" sz="2600" b="0" i="0" dirty="0">
                <a:solidFill>
                  <a:srgbClr val="292929"/>
                </a:solidFill>
                <a:effectLst/>
                <a:latin typeface="charter"/>
              </a:rPr>
              <a:t>Monolithic applications can also be difficult to scale when different modules have conflicting resource requirements.</a:t>
            </a:r>
          </a:p>
          <a:p>
            <a:pPr marL="457200" lvl="1" indent="0">
              <a:buNone/>
            </a:pPr>
            <a:endParaRPr lang="en-US" sz="27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920EB92-6F84-4A9E-9A59-D2D5AB212173}" type="slidenum">
              <a:rPr lang="en-IN" smtClean="0"/>
              <a:pPr/>
              <a:t>6</a:t>
            </a:fld>
            <a:endParaRPr lang="en-IN"/>
          </a:p>
        </p:txBody>
      </p:sp>
    </p:spTree>
    <p:extLst>
      <p:ext uri="{BB962C8B-B14F-4D97-AF65-F5344CB8AC3E}">
        <p14:creationId xmlns:p14="http://schemas.microsoft.com/office/powerpoint/2010/main" val="9841864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772BF-45AE-19DA-C10C-7571768A65D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8B87212-23F8-0F4D-4781-1AA0701CA394}"/>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ACAA1A93-7398-5CB6-1D23-645FC52A302C}"/>
              </a:ext>
            </a:extLst>
          </p:cNvPr>
          <p:cNvSpPr>
            <a:spLocks noGrp="1"/>
          </p:cNvSpPr>
          <p:nvPr>
            <p:ph type="sldNum" sz="quarter" idx="12"/>
          </p:nvPr>
        </p:nvSpPr>
        <p:spPr/>
        <p:txBody>
          <a:bodyPr/>
          <a:lstStyle/>
          <a:p>
            <a:fld id="{F920EB92-6F84-4A9E-9A59-D2D5AB212173}" type="slidenum">
              <a:rPr lang="en-IN" smtClean="0"/>
              <a:pPr/>
              <a:t>60</a:t>
            </a:fld>
            <a:endParaRPr lang="en-IN" dirty="0"/>
          </a:p>
        </p:txBody>
      </p:sp>
      <p:pic>
        <p:nvPicPr>
          <p:cNvPr id="4098" name="Picture 2">
            <a:extLst>
              <a:ext uri="{FF2B5EF4-FFF2-40B4-BE49-F238E27FC236}">
                <a16:creationId xmlns:a16="http://schemas.microsoft.com/office/drawing/2014/main" id="{02690A2C-90DA-D0EF-D89D-A1AF30E0BB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061" y="2057400"/>
            <a:ext cx="7920990"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8016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350D1-8117-DA90-ACF9-2B565C450DFC}"/>
              </a:ext>
            </a:extLst>
          </p:cNvPr>
          <p:cNvSpPr>
            <a:spLocks noGrp="1"/>
          </p:cNvSpPr>
          <p:nvPr>
            <p:ph type="title"/>
          </p:nvPr>
        </p:nvSpPr>
        <p:spPr>
          <a:xfrm>
            <a:off x="457200" y="0"/>
            <a:ext cx="8229600" cy="1143000"/>
          </a:xfrm>
        </p:spPr>
        <p:txBody>
          <a:bodyPr/>
          <a:lstStyle/>
          <a:p>
            <a:endParaRPr lang="en-IN"/>
          </a:p>
        </p:txBody>
      </p:sp>
      <p:sp>
        <p:nvSpPr>
          <p:cNvPr id="3" name="Content Placeholder 2">
            <a:extLst>
              <a:ext uri="{FF2B5EF4-FFF2-40B4-BE49-F238E27FC236}">
                <a16:creationId xmlns:a16="http://schemas.microsoft.com/office/drawing/2014/main" id="{F4B9A7C0-7378-ADB8-01AC-73C1D2F5D193}"/>
              </a:ext>
            </a:extLst>
          </p:cNvPr>
          <p:cNvSpPr>
            <a:spLocks noGrp="1"/>
          </p:cNvSpPr>
          <p:nvPr>
            <p:ph idx="1"/>
          </p:nvPr>
        </p:nvSpPr>
        <p:spPr>
          <a:xfrm>
            <a:off x="457200" y="1166018"/>
            <a:ext cx="8229600" cy="4525963"/>
          </a:xfrm>
        </p:spPr>
        <p:txBody>
          <a:bodyPr/>
          <a:lstStyle/>
          <a:p>
            <a:r>
              <a:rPr lang="en-US" sz="2500" b="1" dirty="0"/>
              <a:t>Closed</a:t>
            </a:r>
            <a:r>
              <a:rPr lang="en-US" sz="2500" dirty="0"/>
              <a:t> – When everything is normal, the circuit breaker remains in the closed state and all calls pass through to the services. When the number of failures exceeds a predetermined threshold the breaker trips, and it goes into the Open state.</a:t>
            </a:r>
          </a:p>
          <a:p>
            <a:r>
              <a:rPr lang="en-US" sz="2500" b="1" dirty="0"/>
              <a:t>Open</a:t>
            </a:r>
            <a:r>
              <a:rPr lang="en-US" sz="2500" dirty="0"/>
              <a:t> – The circuit breaker returns an error for calls without executing the function.</a:t>
            </a:r>
          </a:p>
          <a:p>
            <a:r>
              <a:rPr lang="en-US" sz="2500" b="1" dirty="0"/>
              <a:t>Half-Open</a:t>
            </a:r>
            <a:r>
              <a:rPr lang="en-US" sz="2500" dirty="0"/>
              <a:t> – After a timeout period, the circuit switches to a half-open state to test if the underlying problem still exists. If a single call fails in this half-open state, the breaker is once again tripped. If it succeeds, the circuit breaker resets back to the normal closed state. </a:t>
            </a:r>
            <a:endParaRPr lang="en-IN" sz="2500" dirty="0"/>
          </a:p>
        </p:txBody>
      </p:sp>
      <p:sp>
        <p:nvSpPr>
          <p:cNvPr id="4" name="Slide Number Placeholder 3">
            <a:extLst>
              <a:ext uri="{FF2B5EF4-FFF2-40B4-BE49-F238E27FC236}">
                <a16:creationId xmlns:a16="http://schemas.microsoft.com/office/drawing/2014/main" id="{879B78CA-8CA0-A89C-4F13-4F0096FB2389}"/>
              </a:ext>
            </a:extLst>
          </p:cNvPr>
          <p:cNvSpPr>
            <a:spLocks noGrp="1"/>
          </p:cNvSpPr>
          <p:nvPr>
            <p:ph type="sldNum" sz="quarter" idx="12"/>
          </p:nvPr>
        </p:nvSpPr>
        <p:spPr/>
        <p:txBody>
          <a:bodyPr/>
          <a:lstStyle/>
          <a:p>
            <a:fld id="{F920EB92-6F84-4A9E-9A59-D2D5AB212173}" type="slidenum">
              <a:rPr lang="en-IN" smtClean="0"/>
              <a:pPr/>
              <a:t>61</a:t>
            </a:fld>
            <a:endParaRPr lang="en-IN" dirty="0"/>
          </a:p>
        </p:txBody>
      </p:sp>
    </p:spTree>
    <p:extLst>
      <p:ext uri="{BB962C8B-B14F-4D97-AF65-F5344CB8AC3E}">
        <p14:creationId xmlns:p14="http://schemas.microsoft.com/office/powerpoint/2010/main" val="4122128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44215-C6D2-B97A-DEB6-540B8281B511}"/>
              </a:ext>
            </a:extLst>
          </p:cNvPr>
          <p:cNvSpPr>
            <a:spLocks noGrp="1"/>
          </p:cNvSpPr>
          <p:nvPr>
            <p:ph type="title"/>
          </p:nvPr>
        </p:nvSpPr>
        <p:spPr>
          <a:xfrm>
            <a:off x="457200" y="3124200"/>
            <a:ext cx="8229600" cy="1143000"/>
          </a:xfrm>
        </p:spPr>
        <p:txBody>
          <a:bodyPr/>
          <a:lstStyle/>
          <a:p>
            <a:r>
              <a:rPr lang="en-IN" dirty="0"/>
              <a:t>Demo Fault tolerance</a:t>
            </a:r>
          </a:p>
        </p:txBody>
      </p:sp>
      <p:sp>
        <p:nvSpPr>
          <p:cNvPr id="3" name="Content Placeholder 2">
            <a:extLst>
              <a:ext uri="{FF2B5EF4-FFF2-40B4-BE49-F238E27FC236}">
                <a16:creationId xmlns:a16="http://schemas.microsoft.com/office/drawing/2014/main" id="{F30CCB88-90DD-E751-7927-668745BB3485}"/>
              </a:ext>
            </a:extLst>
          </p:cNvPr>
          <p:cNvSpPr>
            <a:spLocks noGrp="1"/>
          </p:cNvSpPr>
          <p:nvPr>
            <p:ph idx="1"/>
          </p:nvPr>
        </p:nvSpPr>
        <p:spPr/>
        <p:txBody>
          <a:bodyPr/>
          <a:lstStyle/>
          <a:p>
            <a:endParaRPr lang="en-IN" dirty="0"/>
          </a:p>
        </p:txBody>
      </p:sp>
      <p:sp>
        <p:nvSpPr>
          <p:cNvPr id="4" name="Slide Number Placeholder 3">
            <a:extLst>
              <a:ext uri="{FF2B5EF4-FFF2-40B4-BE49-F238E27FC236}">
                <a16:creationId xmlns:a16="http://schemas.microsoft.com/office/drawing/2014/main" id="{858E351B-084D-3FF5-12D8-D8E099A95B25}"/>
              </a:ext>
            </a:extLst>
          </p:cNvPr>
          <p:cNvSpPr>
            <a:spLocks noGrp="1"/>
          </p:cNvSpPr>
          <p:nvPr>
            <p:ph type="sldNum" sz="quarter" idx="12"/>
          </p:nvPr>
        </p:nvSpPr>
        <p:spPr/>
        <p:txBody>
          <a:bodyPr/>
          <a:lstStyle/>
          <a:p>
            <a:fld id="{F920EB92-6F84-4A9E-9A59-D2D5AB212173}" type="slidenum">
              <a:rPr lang="en-IN" smtClean="0"/>
              <a:pPr/>
              <a:t>62</a:t>
            </a:fld>
            <a:endParaRPr lang="en-IN" dirty="0"/>
          </a:p>
        </p:txBody>
      </p:sp>
    </p:spTree>
    <p:extLst>
      <p:ext uri="{BB962C8B-B14F-4D97-AF65-F5344CB8AC3E}">
        <p14:creationId xmlns:p14="http://schemas.microsoft.com/office/powerpoint/2010/main" val="39332640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E55AF-25AB-2506-33B6-A5B3D69B3470}"/>
              </a:ext>
            </a:extLst>
          </p:cNvPr>
          <p:cNvSpPr>
            <a:spLocks noGrp="1"/>
          </p:cNvSpPr>
          <p:nvPr>
            <p:ph type="title"/>
          </p:nvPr>
        </p:nvSpPr>
        <p:spPr>
          <a:xfrm>
            <a:off x="457200" y="2808839"/>
            <a:ext cx="8229600" cy="1143000"/>
          </a:xfrm>
        </p:spPr>
        <p:txBody>
          <a:bodyPr/>
          <a:lstStyle/>
          <a:p>
            <a:r>
              <a:rPr lang="en-IN" dirty="0"/>
              <a:t>Security</a:t>
            </a:r>
          </a:p>
        </p:txBody>
      </p:sp>
      <p:sp>
        <p:nvSpPr>
          <p:cNvPr id="3" name="Content Placeholder 2">
            <a:extLst>
              <a:ext uri="{FF2B5EF4-FFF2-40B4-BE49-F238E27FC236}">
                <a16:creationId xmlns:a16="http://schemas.microsoft.com/office/drawing/2014/main" id="{256CD838-193F-B7DA-6B17-60B5228BE045}"/>
              </a:ext>
            </a:extLst>
          </p:cNvPr>
          <p:cNvSpPr>
            <a:spLocks noGrp="1"/>
          </p:cNvSpPr>
          <p:nvPr>
            <p:ph idx="1"/>
          </p:nvPr>
        </p:nvSpPr>
        <p:spPr/>
        <p:txBody>
          <a:bodyPr/>
          <a:lstStyle/>
          <a:p>
            <a:endParaRPr lang="en-IN" dirty="0"/>
          </a:p>
        </p:txBody>
      </p:sp>
      <p:sp>
        <p:nvSpPr>
          <p:cNvPr id="4" name="Slide Number Placeholder 3">
            <a:extLst>
              <a:ext uri="{FF2B5EF4-FFF2-40B4-BE49-F238E27FC236}">
                <a16:creationId xmlns:a16="http://schemas.microsoft.com/office/drawing/2014/main" id="{1A082C60-B13C-5791-6A1C-4D5389A893DB}"/>
              </a:ext>
            </a:extLst>
          </p:cNvPr>
          <p:cNvSpPr>
            <a:spLocks noGrp="1"/>
          </p:cNvSpPr>
          <p:nvPr>
            <p:ph type="sldNum" sz="quarter" idx="12"/>
          </p:nvPr>
        </p:nvSpPr>
        <p:spPr/>
        <p:txBody>
          <a:bodyPr/>
          <a:lstStyle/>
          <a:p>
            <a:fld id="{F920EB92-6F84-4A9E-9A59-D2D5AB212173}" type="slidenum">
              <a:rPr lang="en-IN" smtClean="0"/>
              <a:pPr/>
              <a:t>63</a:t>
            </a:fld>
            <a:endParaRPr lang="en-IN" dirty="0"/>
          </a:p>
        </p:txBody>
      </p:sp>
    </p:spTree>
    <p:extLst>
      <p:ext uri="{BB962C8B-B14F-4D97-AF65-F5344CB8AC3E}">
        <p14:creationId xmlns:p14="http://schemas.microsoft.com/office/powerpoint/2010/main" val="17087727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9014-3A8E-E370-64CB-794BD38BB8B2}"/>
              </a:ext>
            </a:extLst>
          </p:cNvPr>
          <p:cNvSpPr>
            <a:spLocks noGrp="1"/>
          </p:cNvSpPr>
          <p:nvPr>
            <p:ph type="title"/>
          </p:nvPr>
        </p:nvSpPr>
        <p:spPr>
          <a:xfrm>
            <a:off x="457200" y="114402"/>
            <a:ext cx="8229600" cy="1143000"/>
          </a:xfrm>
        </p:spPr>
        <p:txBody>
          <a:bodyPr/>
          <a:lstStyle/>
          <a:p>
            <a:r>
              <a:rPr lang="en-US" dirty="0"/>
              <a:t>Need for security</a:t>
            </a:r>
            <a:endParaRPr lang="en-IN" dirty="0"/>
          </a:p>
        </p:txBody>
      </p:sp>
      <p:sp>
        <p:nvSpPr>
          <p:cNvPr id="3" name="Content Placeholder 2">
            <a:extLst>
              <a:ext uri="{FF2B5EF4-FFF2-40B4-BE49-F238E27FC236}">
                <a16:creationId xmlns:a16="http://schemas.microsoft.com/office/drawing/2014/main" id="{6173472F-E705-2E63-9CF8-B338E0C64094}"/>
              </a:ext>
            </a:extLst>
          </p:cNvPr>
          <p:cNvSpPr>
            <a:spLocks noGrp="1"/>
          </p:cNvSpPr>
          <p:nvPr>
            <p:ph idx="1"/>
          </p:nvPr>
        </p:nvSpPr>
        <p:spPr/>
        <p:txBody>
          <a:bodyPr/>
          <a:lstStyle/>
          <a:p>
            <a:r>
              <a:rPr lang="en-US" sz="2600" dirty="0"/>
              <a:t>The data is at most risk as malicious attacks moving their focus to applications/software and mobiles/devices from operating systems &amp; networks. </a:t>
            </a:r>
          </a:p>
          <a:p>
            <a:r>
              <a:rPr lang="en-US" sz="2600" dirty="0"/>
              <a:t>From the business/client perspective, application security plays an important role in maintaining trust, building brand image &amp; mitigating risks. </a:t>
            </a:r>
          </a:p>
          <a:p>
            <a:endParaRPr lang="en-US" sz="2600" dirty="0"/>
          </a:p>
          <a:p>
            <a:pPr marL="0" indent="0">
              <a:buNone/>
            </a:pPr>
            <a:r>
              <a:rPr lang="en-US" sz="2200" dirty="0"/>
              <a:t>As per the most recent Verizon Data Breach Investigations Report-2020,  43% of all data breaches were attacks on web applications. This represented a doubling of the number from 2019. In addition, 86% of all breaches were financially motivated.</a:t>
            </a:r>
          </a:p>
        </p:txBody>
      </p:sp>
      <p:sp>
        <p:nvSpPr>
          <p:cNvPr id="4" name="Slide Number Placeholder 3">
            <a:extLst>
              <a:ext uri="{FF2B5EF4-FFF2-40B4-BE49-F238E27FC236}">
                <a16:creationId xmlns:a16="http://schemas.microsoft.com/office/drawing/2014/main" id="{7B3E0C1D-034F-FE35-29AF-C24182D4FDBC}"/>
              </a:ext>
            </a:extLst>
          </p:cNvPr>
          <p:cNvSpPr>
            <a:spLocks noGrp="1"/>
          </p:cNvSpPr>
          <p:nvPr>
            <p:ph type="sldNum" sz="quarter" idx="12"/>
          </p:nvPr>
        </p:nvSpPr>
        <p:spPr/>
        <p:txBody>
          <a:bodyPr/>
          <a:lstStyle/>
          <a:p>
            <a:fld id="{F920EB92-6F84-4A9E-9A59-D2D5AB212173}" type="slidenum">
              <a:rPr lang="en-IN" smtClean="0"/>
              <a:pPr/>
              <a:t>64</a:t>
            </a:fld>
            <a:endParaRPr lang="en-IN" dirty="0"/>
          </a:p>
        </p:txBody>
      </p:sp>
    </p:spTree>
    <p:extLst>
      <p:ext uri="{BB962C8B-B14F-4D97-AF65-F5344CB8AC3E}">
        <p14:creationId xmlns:p14="http://schemas.microsoft.com/office/powerpoint/2010/main" val="7824510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6851F-6F31-B8C0-5383-92C9FAD8BE30}"/>
              </a:ext>
            </a:extLst>
          </p:cNvPr>
          <p:cNvSpPr>
            <a:spLocks noGrp="1"/>
          </p:cNvSpPr>
          <p:nvPr>
            <p:ph type="title"/>
          </p:nvPr>
        </p:nvSpPr>
        <p:spPr>
          <a:xfrm>
            <a:off x="457200" y="99654"/>
            <a:ext cx="8229600" cy="1143000"/>
          </a:xfrm>
        </p:spPr>
        <p:txBody>
          <a:bodyPr/>
          <a:lstStyle/>
          <a:p>
            <a:endParaRPr lang="en-IN" dirty="0"/>
          </a:p>
        </p:txBody>
      </p:sp>
      <p:pic>
        <p:nvPicPr>
          <p:cNvPr id="6" name="Content Placeholder 5">
            <a:extLst>
              <a:ext uri="{FF2B5EF4-FFF2-40B4-BE49-F238E27FC236}">
                <a16:creationId xmlns:a16="http://schemas.microsoft.com/office/drawing/2014/main" id="{73A876F2-E256-4712-CE16-67F3B31B5620}"/>
              </a:ext>
            </a:extLst>
          </p:cNvPr>
          <p:cNvPicPr>
            <a:picLocks noGrp="1" noChangeAspect="1"/>
          </p:cNvPicPr>
          <p:nvPr>
            <p:ph idx="1"/>
          </p:nvPr>
        </p:nvPicPr>
        <p:blipFill>
          <a:blip r:embed="rId2"/>
          <a:stretch>
            <a:fillRect/>
          </a:stretch>
        </p:blipFill>
        <p:spPr>
          <a:xfrm>
            <a:off x="236241" y="1676400"/>
            <a:ext cx="8671518" cy="3777456"/>
          </a:xfrm>
        </p:spPr>
      </p:pic>
      <p:sp>
        <p:nvSpPr>
          <p:cNvPr id="4" name="Slide Number Placeholder 3">
            <a:extLst>
              <a:ext uri="{FF2B5EF4-FFF2-40B4-BE49-F238E27FC236}">
                <a16:creationId xmlns:a16="http://schemas.microsoft.com/office/drawing/2014/main" id="{4AACE70B-DA88-6E4F-0697-1F2FE436609A}"/>
              </a:ext>
            </a:extLst>
          </p:cNvPr>
          <p:cNvSpPr>
            <a:spLocks noGrp="1"/>
          </p:cNvSpPr>
          <p:nvPr>
            <p:ph type="sldNum" sz="quarter" idx="12"/>
          </p:nvPr>
        </p:nvSpPr>
        <p:spPr/>
        <p:txBody>
          <a:bodyPr/>
          <a:lstStyle/>
          <a:p>
            <a:fld id="{F920EB92-6F84-4A9E-9A59-D2D5AB212173}" type="slidenum">
              <a:rPr lang="en-IN" smtClean="0"/>
              <a:pPr/>
              <a:t>65</a:t>
            </a:fld>
            <a:endParaRPr lang="en-IN" dirty="0"/>
          </a:p>
        </p:txBody>
      </p:sp>
    </p:spTree>
    <p:extLst>
      <p:ext uri="{BB962C8B-B14F-4D97-AF65-F5344CB8AC3E}">
        <p14:creationId xmlns:p14="http://schemas.microsoft.com/office/powerpoint/2010/main" val="7397149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9618-B6D8-8EC9-07A3-81528F30EC60}"/>
              </a:ext>
            </a:extLst>
          </p:cNvPr>
          <p:cNvSpPr>
            <a:spLocks noGrp="1"/>
          </p:cNvSpPr>
          <p:nvPr>
            <p:ph type="title"/>
          </p:nvPr>
        </p:nvSpPr>
        <p:spPr>
          <a:xfrm>
            <a:off x="457200" y="-22123"/>
            <a:ext cx="8229600" cy="1143000"/>
          </a:xfrm>
        </p:spPr>
        <p:txBody>
          <a:bodyPr/>
          <a:lstStyle/>
          <a:p>
            <a:r>
              <a:rPr lang="en-US" dirty="0"/>
              <a:t>Spring security Architecture</a:t>
            </a:r>
            <a:endParaRPr lang="en-IN" dirty="0"/>
          </a:p>
        </p:txBody>
      </p:sp>
      <p:sp>
        <p:nvSpPr>
          <p:cNvPr id="3" name="Content Placeholder 2">
            <a:extLst>
              <a:ext uri="{FF2B5EF4-FFF2-40B4-BE49-F238E27FC236}">
                <a16:creationId xmlns:a16="http://schemas.microsoft.com/office/drawing/2014/main" id="{433F895F-F859-41D9-DA6B-926740C61D2E}"/>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F409A8E9-3E08-FD82-3D09-652DCFD2B867}"/>
              </a:ext>
            </a:extLst>
          </p:cNvPr>
          <p:cNvSpPr>
            <a:spLocks noGrp="1"/>
          </p:cNvSpPr>
          <p:nvPr>
            <p:ph type="sldNum" sz="quarter" idx="12"/>
          </p:nvPr>
        </p:nvSpPr>
        <p:spPr/>
        <p:txBody>
          <a:bodyPr/>
          <a:lstStyle/>
          <a:p>
            <a:fld id="{F920EB92-6F84-4A9E-9A59-D2D5AB212173}" type="slidenum">
              <a:rPr lang="en-IN" smtClean="0"/>
              <a:pPr/>
              <a:t>66</a:t>
            </a:fld>
            <a:endParaRPr lang="en-IN" dirty="0"/>
          </a:p>
        </p:txBody>
      </p:sp>
      <p:pic>
        <p:nvPicPr>
          <p:cNvPr id="1026" name="Picture 2">
            <a:extLst>
              <a:ext uri="{FF2B5EF4-FFF2-40B4-BE49-F238E27FC236}">
                <a16:creationId xmlns:a16="http://schemas.microsoft.com/office/drawing/2014/main" id="{5CFCCDCB-F6D1-E5D0-2106-96BDF6B54D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316891"/>
            <a:ext cx="7200900" cy="4924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9796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E8B4D-A37C-6929-A442-524E4652DDF2}"/>
              </a:ext>
            </a:extLst>
          </p:cNvPr>
          <p:cNvSpPr>
            <a:spLocks noGrp="1"/>
          </p:cNvSpPr>
          <p:nvPr>
            <p:ph type="title"/>
          </p:nvPr>
        </p:nvSpPr>
        <p:spPr>
          <a:xfrm>
            <a:off x="457200" y="-99449"/>
            <a:ext cx="8229600" cy="1143000"/>
          </a:xfrm>
        </p:spPr>
        <p:txBody>
          <a:bodyPr/>
          <a:lstStyle/>
          <a:p>
            <a:r>
              <a:rPr lang="en-US" dirty="0"/>
              <a:t>Steps for implementing security</a:t>
            </a:r>
            <a:endParaRPr lang="en-IN" dirty="0"/>
          </a:p>
        </p:txBody>
      </p:sp>
      <p:sp>
        <p:nvSpPr>
          <p:cNvPr id="3" name="Content Placeholder 2">
            <a:extLst>
              <a:ext uri="{FF2B5EF4-FFF2-40B4-BE49-F238E27FC236}">
                <a16:creationId xmlns:a16="http://schemas.microsoft.com/office/drawing/2014/main" id="{1EF70C77-D4C3-A151-C45E-8C5A180E96D3}"/>
              </a:ext>
            </a:extLst>
          </p:cNvPr>
          <p:cNvSpPr>
            <a:spLocks noGrp="1"/>
          </p:cNvSpPr>
          <p:nvPr>
            <p:ph idx="1"/>
          </p:nvPr>
        </p:nvSpPr>
        <p:spPr>
          <a:xfrm>
            <a:off x="447368" y="914400"/>
            <a:ext cx="8229600" cy="4525963"/>
          </a:xfrm>
        </p:spPr>
        <p:txBody>
          <a:bodyPr/>
          <a:lstStyle/>
          <a:p>
            <a:r>
              <a:rPr lang="en-US" sz="1900" dirty="0"/>
              <a:t> Write a class as ‘SecurityConfig.java’ that extends a predefined abstract class WebSecurityConfigurerAdapter.java</a:t>
            </a:r>
          </a:p>
          <a:p>
            <a:r>
              <a:rPr lang="en-US" sz="1900" dirty="0"/>
              <a:t>Apply annotations @Configuration and @EnableWebSecurity on top of ‘SecurityConfig.java’ accordingly. Needless to say, annotation @EnableWebSecurity is for enabling the security feature in web application.</a:t>
            </a:r>
          </a:p>
          <a:p>
            <a:r>
              <a:rPr lang="en-US" sz="1900" dirty="0"/>
              <a:t>Override below two methods to implement authentication &amp; authorization logics simultaneously.</a:t>
            </a:r>
          </a:p>
          <a:p>
            <a:pPr marL="0" indent="0">
              <a:buNone/>
            </a:pPr>
            <a:r>
              <a:rPr lang="en-US" sz="1900" dirty="0"/>
              <a:t>          configure(</a:t>
            </a:r>
            <a:r>
              <a:rPr lang="en-US" sz="1900" dirty="0" err="1"/>
              <a:t>AuthenticationManagerBuilder</a:t>
            </a:r>
            <a:r>
              <a:rPr lang="en-US" sz="1900" dirty="0"/>
              <a:t> auth)</a:t>
            </a:r>
          </a:p>
          <a:p>
            <a:pPr marL="0" indent="0">
              <a:buNone/>
            </a:pPr>
            <a:r>
              <a:rPr lang="en-US" sz="1900" dirty="0"/>
              <a:t>         configure(</a:t>
            </a:r>
            <a:r>
              <a:rPr lang="en-US" sz="1900" dirty="0" err="1"/>
              <a:t>HttpSecurity</a:t>
            </a:r>
            <a:r>
              <a:rPr lang="en-US" sz="1900" dirty="0"/>
              <a:t> http)</a:t>
            </a:r>
          </a:p>
          <a:p>
            <a:r>
              <a:rPr lang="en-US" sz="1900" dirty="0"/>
              <a:t>Furthermore, Inject other objects dependency(if any), by using @Autowired like </a:t>
            </a:r>
            <a:r>
              <a:rPr lang="en-US" sz="1900" dirty="0" err="1"/>
              <a:t>DataSource</a:t>
            </a:r>
            <a:r>
              <a:rPr lang="en-US" sz="1900" dirty="0"/>
              <a:t>, </a:t>
            </a:r>
            <a:r>
              <a:rPr lang="en-US" sz="1900" dirty="0" err="1"/>
              <a:t>BCryptPasswordEncoder</a:t>
            </a:r>
            <a:r>
              <a:rPr lang="en-US" sz="1900" dirty="0"/>
              <a:t> etc. and use where you need them.</a:t>
            </a:r>
          </a:p>
          <a:p>
            <a:r>
              <a:rPr lang="en-US" sz="1900" dirty="0"/>
              <a:t>Equally important, Write controller classes and view pages consequently as needed.</a:t>
            </a:r>
          </a:p>
          <a:p>
            <a:r>
              <a:rPr lang="en-US" sz="1900" dirty="0"/>
              <a:t>In the end, update database properties in </a:t>
            </a:r>
            <a:r>
              <a:rPr lang="en-US" sz="1900" dirty="0" err="1"/>
              <a:t>application.properties</a:t>
            </a:r>
            <a:r>
              <a:rPr lang="en-US" sz="1900" dirty="0"/>
              <a:t> file if you are not implementing in-memory authentication.</a:t>
            </a:r>
            <a:endParaRPr lang="en-IN" sz="1900" dirty="0"/>
          </a:p>
        </p:txBody>
      </p:sp>
      <p:sp>
        <p:nvSpPr>
          <p:cNvPr id="4" name="Slide Number Placeholder 3">
            <a:extLst>
              <a:ext uri="{FF2B5EF4-FFF2-40B4-BE49-F238E27FC236}">
                <a16:creationId xmlns:a16="http://schemas.microsoft.com/office/drawing/2014/main" id="{16B0A8B1-C06A-5928-288F-7795F024039C}"/>
              </a:ext>
            </a:extLst>
          </p:cNvPr>
          <p:cNvSpPr>
            <a:spLocks noGrp="1"/>
          </p:cNvSpPr>
          <p:nvPr>
            <p:ph type="sldNum" sz="quarter" idx="12"/>
          </p:nvPr>
        </p:nvSpPr>
        <p:spPr/>
        <p:txBody>
          <a:bodyPr/>
          <a:lstStyle/>
          <a:p>
            <a:fld id="{F920EB92-6F84-4A9E-9A59-D2D5AB212173}" type="slidenum">
              <a:rPr lang="en-IN" smtClean="0"/>
              <a:pPr/>
              <a:t>67</a:t>
            </a:fld>
            <a:endParaRPr lang="en-IN" dirty="0"/>
          </a:p>
        </p:txBody>
      </p:sp>
    </p:spTree>
    <p:extLst>
      <p:ext uri="{BB962C8B-B14F-4D97-AF65-F5344CB8AC3E}">
        <p14:creationId xmlns:p14="http://schemas.microsoft.com/office/powerpoint/2010/main" val="15585606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645B4-D3D7-57C5-AD47-E3FD19BF44DC}"/>
              </a:ext>
            </a:extLst>
          </p:cNvPr>
          <p:cNvSpPr>
            <a:spLocks noGrp="1"/>
          </p:cNvSpPr>
          <p:nvPr>
            <p:ph type="title"/>
          </p:nvPr>
        </p:nvSpPr>
        <p:spPr>
          <a:xfrm>
            <a:off x="457200" y="0"/>
            <a:ext cx="8229600" cy="1143000"/>
          </a:xfrm>
        </p:spPr>
        <p:txBody>
          <a:bodyPr/>
          <a:lstStyle/>
          <a:p>
            <a:r>
              <a:rPr lang="en-US" dirty="0"/>
              <a:t>OAuth2.0</a:t>
            </a:r>
            <a:endParaRPr lang="en-IN" dirty="0"/>
          </a:p>
        </p:txBody>
      </p:sp>
      <p:sp>
        <p:nvSpPr>
          <p:cNvPr id="3" name="Content Placeholder 2">
            <a:extLst>
              <a:ext uri="{FF2B5EF4-FFF2-40B4-BE49-F238E27FC236}">
                <a16:creationId xmlns:a16="http://schemas.microsoft.com/office/drawing/2014/main" id="{2A0E29D6-6DD5-E73C-1A38-457D3F23DF44}"/>
              </a:ext>
            </a:extLst>
          </p:cNvPr>
          <p:cNvSpPr>
            <a:spLocks noGrp="1"/>
          </p:cNvSpPr>
          <p:nvPr>
            <p:ph idx="1"/>
          </p:nvPr>
        </p:nvSpPr>
        <p:spPr>
          <a:xfrm>
            <a:off x="437535" y="1095861"/>
            <a:ext cx="8229600" cy="4525963"/>
          </a:xfrm>
        </p:spPr>
        <p:txBody>
          <a:bodyPr/>
          <a:lstStyle/>
          <a:p>
            <a:r>
              <a:rPr lang="en-US" sz="2500" dirty="0">
                <a:latin typeface="Times New Roman" panose="02020603050405020304" pitchFamily="18" charset="0"/>
                <a:cs typeface="Times New Roman" panose="02020603050405020304" pitchFamily="18" charset="0"/>
              </a:rPr>
              <a:t>OAuth 2.0 was developed by IETF OAuth Working Group and published in October of 2012. </a:t>
            </a:r>
          </a:p>
          <a:p>
            <a:r>
              <a:rPr lang="en-US" sz="2500" dirty="0">
                <a:latin typeface="Times New Roman" panose="02020603050405020304" pitchFamily="18" charset="0"/>
                <a:cs typeface="Times New Roman" panose="02020603050405020304" pitchFamily="18" charset="0"/>
              </a:rPr>
              <a:t>It serves as an open authorization protocol for enabling a third party application to get limited access to an HTTP service on behalf of the resource owner. </a:t>
            </a:r>
          </a:p>
          <a:p>
            <a:r>
              <a:rPr lang="en-US" sz="2500" dirty="0">
                <a:latin typeface="Times New Roman" panose="02020603050405020304" pitchFamily="18" charset="0"/>
                <a:cs typeface="Times New Roman" panose="02020603050405020304" pitchFamily="18" charset="0"/>
              </a:rPr>
              <a:t>It can do so while not revealing the identity or the long-term credentials of the user. </a:t>
            </a:r>
          </a:p>
          <a:p>
            <a:r>
              <a:rPr lang="en-US" sz="2500" dirty="0">
                <a:latin typeface="Times New Roman" panose="02020603050405020304" pitchFamily="18" charset="0"/>
                <a:cs typeface="Times New Roman" panose="02020603050405020304" pitchFamily="18" charset="0"/>
              </a:rPr>
              <a:t>A third-party application itself can also use it on its behalf. </a:t>
            </a:r>
          </a:p>
          <a:p>
            <a:r>
              <a:rPr lang="en-US" sz="2500" dirty="0">
                <a:latin typeface="Times New Roman" panose="02020603050405020304" pitchFamily="18" charset="0"/>
                <a:cs typeface="Times New Roman" panose="02020603050405020304" pitchFamily="18" charset="0"/>
              </a:rPr>
              <a:t>The working principle of OAuth consists of the delegation of user authentication to a service hosting the user account and authorizing the third-party application access to the account of the user.</a:t>
            </a:r>
            <a:endParaRPr lang="en-IN" sz="25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27A6485-6ED7-103F-D1F1-891C8D58D120}"/>
              </a:ext>
            </a:extLst>
          </p:cNvPr>
          <p:cNvSpPr>
            <a:spLocks noGrp="1"/>
          </p:cNvSpPr>
          <p:nvPr>
            <p:ph type="sldNum" sz="quarter" idx="12"/>
          </p:nvPr>
        </p:nvSpPr>
        <p:spPr/>
        <p:txBody>
          <a:bodyPr/>
          <a:lstStyle/>
          <a:p>
            <a:fld id="{F920EB92-6F84-4A9E-9A59-D2D5AB212173}" type="slidenum">
              <a:rPr lang="en-IN" smtClean="0"/>
              <a:pPr/>
              <a:t>68</a:t>
            </a:fld>
            <a:endParaRPr lang="en-IN" dirty="0"/>
          </a:p>
        </p:txBody>
      </p:sp>
    </p:spTree>
    <p:extLst>
      <p:ext uri="{BB962C8B-B14F-4D97-AF65-F5344CB8AC3E}">
        <p14:creationId xmlns:p14="http://schemas.microsoft.com/office/powerpoint/2010/main" val="33155178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86DBA-E37E-B9D9-9411-E96A90CBD319}"/>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4DFC9B89-62E8-00B2-ADE1-DF09C480241D}"/>
              </a:ext>
            </a:extLst>
          </p:cNvPr>
          <p:cNvSpPr>
            <a:spLocks noGrp="1"/>
          </p:cNvSpPr>
          <p:nvPr>
            <p:ph type="sldNum" sz="quarter" idx="12"/>
          </p:nvPr>
        </p:nvSpPr>
        <p:spPr/>
        <p:txBody>
          <a:bodyPr/>
          <a:lstStyle/>
          <a:p>
            <a:fld id="{F920EB92-6F84-4A9E-9A59-D2D5AB212173}" type="slidenum">
              <a:rPr lang="en-IN" smtClean="0"/>
              <a:pPr/>
              <a:t>69</a:t>
            </a:fld>
            <a:endParaRPr lang="en-IN" dirty="0"/>
          </a:p>
        </p:txBody>
      </p:sp>
      <p:pic>
        <p:nvPicPr>
          <p:cNvPr id="2050" name="Picture 2" descr="OAuth 2.0 Fundamentals">
            <a:extLst>
              <a:ext uri="{FF2B5EF4-FFF2-40B4-BE49-F238E27FC236}">
                <a16:creationId xmlns:a16="http://schemas.microsoft.com/office/drawing/2014/main" id="{DE49C1FE-EB4D-4F68-9D81-4341E093E1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3164" y="1828800"/>
            <a:ext cx="6757672" cy="3525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126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pPr lvl="0"/>
            <a:r>
              <a:rPr lang="en-US" dirty="0">
                <a:latin typeface="Times New Roman" pitchFamily="18" charset="0"/>
                <a:cs typeface="Times New Roman" pitchFamily="18" charset="0"/>
              </a:rPr>
              <a:t>Microservices architecture</a:t>
            </a:r>
          </a:p>
        </p:txBody>
      </p:sp>
      <p:sp>
        <p:nvSpPr>
          <p:cNvPr id="3" name="Content Placeholder 2"/>
          <p:cNvSpPr>
            <a:spLocks noGrp="1"/>
          </p:cNvSpPr>
          <p:nvPr>
            <p:ph idx="1"/>
          </p:nvPr>
        </p:nvSpPr>
        <p:spPr>
          <a:xfrm>
            <a:off x="533400" y="914400"/>
            <a:ext cx="8229600" cy="1066800"/>
          </a:xfrm>
        </p:spPr>
        <p:txBody>
          <a:bodyPr/>
          <a:lstStyle/>
          <a:p>
            <a:r>
              <a:rPr lang="en-US" sz="2700" dirty="0">
                <a:latin typeface="Times New Roman" pitchFamily="18" charset="0"/>
                <a:cs typeface="Times New Roman" pitchFamily="18" charset="0"/>
              </a:rPr>
              <a:t>In Microservices architecture, the entire application is broken into smaller applications called services.</a:t>
            </a:r>
          </a:p>
          <a:p>
            <a:r>
              <a:rPr lang="en-US" sz="2700" dirty="0">
                <a:latin typeface="Times New Roman" pitchFamily="18" charset="0"/>
                <a:cs typeface="Times New Roman" pitchFamily="18" charset="0"/>
              </a:rPr>
              <a:t>Enables SOC (Separation of Concerns)</a:t>
            </a:r>
          </a:p>
          <a:p>
            <a:endParaRPr lang="en-US" sz="27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920EB92-6F84-4A9E-9A59-D2D5AB212173}" type="slidenum">
              <a:rPr lang="en-IN" smtClean="0"/>
              <a:pPr/>
              <a:t>7</a:t>
            </a:fld>
            <a:endParaRPr lang="en-IN"/>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213" y="2247900"/>
            <a:ext cx="7267575"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23134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4A5FE-88CB-DBB9-3F07-FB2FE5D93A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5018A36-0B69-F962-7316-35864F0D5D1D}"/>
              </a:ext>
            </a:extLst>
          </p:cNvPr>
          <p:cNvSpPr>
            <a:spLocks noGrp="1"/>
          </p:cNvSpPr>
          <p:nvPr>
            <p:ph idx="1"/>
          </p:nvPr>
        </p:nvSpPr>
        <p:spPr>
          <a:xfrm>
            <a:off x="457200" y="1166018"/>
            <a:ext cx="8229600" cy="4525963"/>
          </a:xfrm>
        </p:spPr>
        <p:txBody>
          <a:bodyPr/>
          <a:lstStyle/>
          <a:p>
            <a:r>
              <a:rPr lang="en-US" sz="2500" b="1" u="sng" dirty="0"/>
              <a:t>User / Resource Owner</a:t>
            </a:r>
            <a:r>
              <a:rPr lang="en-US" sz="2500" dirty="0"/>
              <a:t> − The end-user, who is responsible for the authentication and for providing consent to share resources with the client.</a:t>
            </a:r>
          </a:p>
          <a:p>
            <a:r>
              <a:rPr lang="en-US" sz="2500" b="1" u="sng" dirty="0"/>
              <a:t>User-Agent </a:t>
            </a:r>
            <a:r>
              <a:rPr lang="en-US" sz="2500" dirty="0"/>
              <a:t>− The browser used by the User.</a:t>
            </a:r>
          </a:p>
          <a:p>
            <a:r>
              <a:rPr lang="en-US" sz="2500" b="1" u="sng" dirty="0"/>
              <a:t>Client</a:t>
            </a:r>
            <a:r>
              <a:rPr lang="en-US" sz="2500" dirty="0"/>
              <a:t> − The application requesting an access token.</a:t>
            </a:r>
          </a:p>
          <a:p>
            <a:r>
              <a:rPr lang="en-US" sz="2500" b="1" u="sng" dirty="0"/>
              <a:t>Authorization Server </a:t>
            </a:r>
            <a:r>
              <a:rPr lang="en-US" sz="2500" dirty="0"/>
              <a:t>− The server that is used to authenticate the user/client. It issues access tokens and tracks them throughout their lifetime.</a:t>
            </a:r>
          </a:p>
          <a:p>
            <a:r>
              <a:rPr lang="en-US" sz="2500" b="1" u="sng" dirty="0"/>
              <a:t>Resource Server </a:t>
            </a:r>
            <a:r>
              <a:rPr lang="en-US" sz="2500" dirty="0"/>
              <a:t>− The API that provides access to the requested resource. It validates the access tokens and provides authorization.</a:t>
            </a:r>
            <a:endParaRPr lang="en-IN" sz="2500" dirty="0"/>
          </a:p>
        </p:txBody>
      </p:sp>
      <p:sp>
        <p:nvSpPr>
          <p:cNvPr id="4" name="Slide Number Placeholder 3">
            <a:extLst>
              <a:ext uri="{FF2B5EF4-FFF2-40B4-BE49-F238E27FC236}">
                <a16:creationId xmlns:a16="http://schemas.microsoft.com/office/drawing/2014/main" id="{2E76179C-ED5D-EB45-7E01-AC4D926C1221}"/>
              </a:ext>
            </a:extLst>
          </p:cNvPr>
          <p:cNvSpPr>
            <a:spLocks noGrp="1"/>
          </p:cNvSpPr>
          <p:nvPr>
            <p:ph type="sldNum" sz="quarter" idx="12"/>
          </p:nvPr>
        </p:nvSpPr>
        <p:spPr/>
        <p:txBody>
          <a:bodyPr/>
          <a:lstStyle/>
          <a:p>
            <a:fld id="{F920EB92-6F84-4A9E-9A59-D2D5AB212173}" type="slidenum">
              <a:rPr lang="en-IN" smtClean="0"/>
              <a:pPr/>
              <a:t>70</a:t>
            </a:fld>
            <a:endParaRPr lang="en-IN" dirty="0"/>
          </a:p>
        </p:txBody>
      </p:sp>
    </p:spTree>
    <p:extLst>
      <p:ext uri="{BB962C8B-B14F-4D97-AF65-F5344CB8AC3E}">
        <p14:creationId xmlns:p14="http://schemas.microsoft.com/office/powerpoint/2010/main" val="22850016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DACF4-D44D-769A-5C99-BCAF6F008B7F}"/>
              </a:ext>
            </a:extLst>
          </p:cNvPr>
          <p:cNvSpPr>
            <a:spLocks noGrp="1"/>
          </p:cNvSpPr>
          <p:nvPr>
            <p:ph type="title"/>
          </p:nvPr>
        </p:nvSpPr>
        <p:spPr>
          <a:xfrm>
            <a:off x="457200" y="0"/>
            <a:ext cx="8229600" cy="1143000"/>
          </a:xfrm>
        </p:spPr>
        <p:txBody>
          <a:bodyPr/>
          <a:lstStyle/>
          <a:p>
            <a:r>
              <a:rPr lang="en-US" dirty="0"/>
              <a:t>Monitoring services</a:t>
            </a:r>
            <a:endParaRPr lang="en-IN" dirty="0"/>
          </a:p>
        </p:txBody>
      </p:sp>
      <p:sp>
        <p:nvSpPr>
          <p:cNvPr id="3" name="Content Placeholder 2">
            <a:extLst>
              <a:ext uri="{FF2B5EF4-FFF2-40B4-BE49-F238E27FC236}">
                <a16:creationId xmlns:a16="http://schemas.microsoft.com/office/drawing/2014/main" id="{4E44EB69-7C00-5C1E-779C-FF64163F6559}"/>
              </a:ext>
            </a:extLst>
          </p:cNvPr>
          <p:cNvSpPr>
            <a:spLocks noGrp="1"/>
          </p:cNvSpPr>
          <p:nvPr>
            <p:ph idx="1"/>
          </p:nvPr>
        </p:nvSpPr>
        <p:spPr/>
        <p:txBody>
          <a:bodyPr/>
          <a:lstStyle/>
          <a:p>
            <a:r>
              <a:rPr lang="en-US" sz="2500" dirty="0"/>
              <a:t>Observability, which is comprised of monitoring, logging, tracing, and alerting aspects, is an important architectural concern when using microservices and event-driven architecture (EDA) styles, primarily because:</a:t>
            </a:r>
          </a:p>
          <a:p>
            <a:r>
              <a:rPr lang="en-US" sz="2500" dirty="0"/>
              <a:t>A large number of deployments require automation and centralization of monitoring/observability</a:t>
            </a:r>
          </a:p>
          <a:p>
            <a:r>
              <a:rPr lang="en-US" sz="2500" dirty="0"/>
              <a:t>The asynchronous and distributed nature of the architecture results in difficulties related to correlating metrics produced from multiple components</a:t>
            </a:r>
            <a:endParaRPr lang="en-IN" sz="2500" dirty="0"/>
          </a:p>
        </p:txBody>
      </p:sp>
      <p:sp>
        <p:nvSpPr>
          <p:cNvPr id="4" name="Slide Number Placeholder 3">
            <a:extLst>
              <a:ext uri="{FF2B5EF4-FFF2-40B4-BE49-F238E27FC236}">
                <a16:creationId xmlns:a16="http://schemas.microsoft.com/office/drawing/2014/main" id="{66A37412-DB8B-C95F-245B-2A7A78CDF632}"/>
              </a:ext>
            </a:extLst>
          </p:cNvPr>
          <p:cNvSpPr>
            <a:spLocks noGrp="1"/>
          </p:cNvSpPr>
          <p:nvPr>
            <p:ph type="sldNum" sz="quarter" idx="12"/>
          </p:nvPr>
        </p:nvSpPr>
        <p:spPr/>
        <p:txBody>
          <a:bodyPr/>
          <a:lstStyle/>
          <a:p>
            <a:fld id="{F920EB92-6F84-4A9E-9A59-D2D5AB212173}" type="slidenum">
              <a:rPr lang="en-IN" smtClean="0"/>
              <a:pPr/>
              <a:t>71</a:t>
            </a:fld>
            <a:endParaRPr lang="en-IN" dirty="0"/>
          </a:p>
        </p:txBody>
      </p:sp>
    </p:spTree>
    <p:extLst>
      <p:ext uri="{BB962C8B-B14F-4D97-AF65-F5344CB8AC3E}">
        <p14:creationId xmlns:p14="http://schemas.microsoft.com/office/powerpoint/2010/main" val="25895032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F22C48-D225-EA13-91C9-1A53A61507BB}"/>
              </a:ext>
            </a:extLst>
          </p:cNvPr>
          <p:cNvSpPr>
            <a:spLocks noGrp="1"/>
          </p:cNvSpPr>
          <p:nvPr>
            <p:ph idx="1"/>
          </p:nvPr>
        </p:nvSpPr>
        <p:spPr>
          <a:xfrm>
            <a:off x="457200" y="914400"/>
            <a:ext cx="8229600" cy="4525963"/>
          </a:xfrm>
        </p:spPr>
        <p:txBody>
          <a:bodyPr/>
          <a:lstStyle/>
          <a:p>
            <a:r>
              <a:rPr lang="en-US" sz="2500" dirty="0"/>
              <a:t>Monitoring is mainly comprised of the following four sets of activities:</a:t>
            </a:r>
          </a:p>
          <a:p>
            <a:r>
              <a:rPr lang="en-US" sz="2200" dirty="0"/>
              <a:t>Instrumentation of the application(s) — Instrumenting the application to emit the metrics that are of importance to the application monitoring and maintenance teams, as well as for the business users. There are many non-intrusive ways for emitting metrics, the most popular ones being “byte-code instrumentation,” “aspect-oriented programming,” and “JMX.”</a:t>
            </a:r>
          </a:p>
          <a:p>
            <a:r>
              <a:rPr lang="en-US" sz="2200" dirty="0"/>
              <a:t>Metrics collection — Collecting metrics from the applications and persisting them in a repository/data-store. The repository then provides a way to query and aggregate data for visualization. Some of the popular collectors are Prometheus, </a:t>
            </a:r>
            <a:r>
              <a:rPr lang="en-US" sz="2200" dirty="0" err="1"/>
              <a:t>StatsD</a:t>
            </a:r>
            <a:r>
              <a:rPr lang="en-US" sz="2200" dirty="0"/>
              <a:t>, and </a:t>
            </a:r>
            <a:r>
              <a:rPr lang="en-US" sz="2200" dirty="0" err="1"/>
              <a:t>DataDaog</a:t>
            </a:r>
            <a:r>
              <a:rPr lang="en-US" sz="2200" dirty="0"/>
              <a:t>. Most of the metrics collection tools are time-series repositories and provide advanced querying capability.</a:t>
            </a:r>
          </a:p>
          <a:p>
            <a:endParaRPr lang="en-IN" sz="2500" dirty="0"/>
          </a:p>
        </p:txBody>
      </p:sp>
      <p:sp>
        <p:nvSpPr>
          <p:cNvPr id="4" name="Slide Number Placeholder 3">
            <a:extLst>
              <a:ext uri="{FF2B5EF4-FFF2-40B4-BE49-F238E27FC236}">
                <a16:creationId xmlns:a16="http://schemas.microsoft.com/office/drawing/2014/main" id="{3A9A6571-E3CC-7520-E7FC-9DAE4D36CDC2}"/>
              </a:ext>
            </a:extLst>
          </p:cNvPr>
          <p:cNvSpPr>
            <a:spLocks noGrp="1"/>
          </p:cNvSpPr>
          <p:nvPr>
            <p:ph type="sldNum" sz="quarter" idx="12"/>
          </p:nvPr>
        </p:nvSpPr>
        <p:spPr/>
        <p:txBody>
          <a:bodyPr/>
          <a:lstStyle/>
          <a:p>
            <a:fld id="{F920EB92-6F84-4A9E-9A59-D2D5AB212173}" type="slidenum">
              <a:rPr lang="en-IN" smtClean="0"/>
              <a:pPr/>
              <a:t>72</a:t>
            </a:fld>
            <a:endParaRPr lang="en-IN" dirty="0"/>
          </a:p>
        </p:txBody>
      </p:sp>
    </p:spTree>
    <p:extLst>
      <p:ext uri="{BB962C8B-B14F-4D97-AF65-F5344CB8AC3E}">
        <p14:creationId xmlns:p14="http://schemas.microsoft.com/office/powerpoint/2010/main" val="31321948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D8A-BE04-D2C6-2068-7C34D7868BB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B1E5F3D-E433-00B2-C92B-A69D040DC8C6}"/>
              </a:ext>
            </a:extLst>
          </p:cNvPr>
          <p:cNvSpPr>
            <a:spLocks noGrp="1"/>
          </p:cNvSpPr>
          <p:nvPr>
            <p:ph idx="1"/>
          </p:nvPr>
        </p:nvSpPr>
        <p:spPr/>
        <p:txBody>
          <a:bodyPr/>
          <a:lstStyle/>
          <a:p>
            <a:r>
              <a:rPr lang="en-US" sz="2200" dirty="0"/>
              <a:t>Metrics visualization — Visualization tools query the metrics repository to build views and dashboards for end-user consumption. They provide rich user interface to perform various kinds of operations on the metrics, such as aggregation, drill-down, and so on.</a:t>
            </a:r>
          </a:p>
          <a:p>
            <a:r>
              <a:rPr lang="en-US" sz="2200" dirty="0"/>
              <a:t>Alerts and Notifications — When metrics breach defined thresholds (for instance CPU is more than 80% for more than 10 minutes), human intervention might be required. For that, alerting and notifications are important. Most visualization tools provide alerting and notification ability.</a:t>
            </a:r>
            <a:endParaRPr lang="en-IN" sz="2200" dirty="0"/>
          </a:p>
        </p:txBody>
      </p:sp>
      <p:sp>
        <p:nvSpPr>
          <p:cNvPr id="4" name="Slide Number Placeholder 3">
            <a:extLst>
              <a:ext uri="{FF2B5EF4-FFF2-40B4-BE49-F238E27FC236}">
                <a16:creationId xmlns:a16="http://schemas.microsoft.com/office/drawing/2014/main" id="{D63362BF-0ED0-144B-4DA9-31C781B770AB}"/>
              </a:ext>
            </a:extLst>
          </p:cNvPr>
          <p:cNvSpPr>
            <a:spLocks noGrp="1"/>
          </p:cNvSpPr>
          <p:nvPr>
            <p:ph type="sldNum" sz="quarter" idx="12"/>
          </p:nvPr>
        </p:nvSpPr>
        <p:spPr/>
        <p:txBody>
          <a:bodyPr/>
          <a:lstStyle/>
          <a:p>
            <a:fld id="{F920EB92-6F84-4A9E-9A59-D2D5AB212173}" type="slidenum">
              <a:rPr lang="en-IN" smtClean="0"/>
              <a:pPr/>
              <a:t>73</a:t>
            </a:fld>
            <a:endParaRPr lang="en-IN" dirty="0"/>
          </a:p>
        </p:txBody>
      </p:sp>
    </p:spTree>
    <p:extLst>
      <p:ext uri="{BB962C8B-B14F-4D97-AF65-F5344CB8AC3E}">
        <p14:creationId xmlns:p14="http://schemas.microsoft.com/office/powerpoint/2010/main" val="22680252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7FECB-4509-5E8B-1321-D1AA7C417738}"/>
              </a:ext>
            </a:extLst>
          </p:cNvPr>
          <p:cNvSpPr>
            <a:spLocks noGrp="1"/>
          </p:cNvSpPr>
          <p:nvPr>
            <p:ph type="title"/>
          </p:nvPr>
        </p:nvSpPr>
        <p:spPr>
          <a:xfrm>
            <a:off x="429491" y="0"/>
            <a:ext cx="8229600" cy="1143000"/>
          </a:xfrm>
        </p:spPr>
        <p:txBody>
          <a:bodyPr/>
          <a:lstStyle/>
          <a:p>
            <a:r>
              <a:rPr lang="en-US"/>
              <a:t>Actuator</a:t>
            </a:r>
            <a:endParaRPr lang="en-IN" dirty="0"/>
          </a:p>
        </p:txBody>
      </p:sp>
      <p:sp>
        <p:nvSpPr>
          <p:cNvPr id="3" name="Content Placeholder 2">
            <a:extLst>
              <a:ext uri="{FF2B5EF4-FFF2-40B4-BE49-F238E27FC236}">
                <a16:creationId xmlns:a16="http://schemas.microsoft.com/office/drawing/2014/main" id="{604DBED4-2F99-7C17-DFC8-BE75AC38F68A}"/>
              </a:ext>
            </a:extLst>
          </p:cNvPr>
          <p:cNvSpPr>
            <a:spLocks noGrp="1"/>
          </p:cNvSpPr>
          <p:nvPr>
            <p:ph idx="1"/>
          </p:nvPr>
        </p:nvSpPr>
        <p:spPr>
          <a:xfrm>
            <a:off x="429491" y="1122218"/>
            <a:ext cx="8229600" cy="4525963"/>
          </a:xfrm>
        </p:spPr>
        <p:txBody>
          <a:bodyPr/>
          <a:lstStyle/>
          <a:p>
            <a:r>
              <a:rPr lang="en-US" sz="2500" dirty="0">
                <a:latin typeface="Times New Roman" panose="02020603050405020304" pitchFamily="18" charset="0"/>
                <a:cs typeface="Times New Roman" panose="02020603050405020304" pitchFamily="18" charset="0"/>
              </a:rPr>
              <a:t>Spring Boot Actuator is a sub-project of the Spring Boot Framework.</a:t>
            </a:r>
          </a:p>
          <a:p>
            <a:r>
              <a:rPr lang="en-US" sz="2500" dirty="0">
                <a:latin typeface="Times New Roman" panose="02020603050405020304" pitchFamily="18" charset="0"/>
                <a:cs typeface="Times New Roman" panose="02020603050405020304" pitchFamily="18" charset="0"/>
              </a:rPr>
              <a:t> It includes a number of additional features that help us to monitor and manage the Spring Boot application. </a:t>
            </a:r>
          </a:p>
          <a:p>
            <a:r>
              <a:rPr lang="en-US" sz="2500" dirty="0">
                <a:latin typeface="Times New Roman" panose="02020603050405020304" pitchFamily="18" charset="0"/>
                <a:cs typeface="Times New Roman" panose="02020603050405020304" pitchFamily="18" charset="0"/>
              </a:rPr>
              <a:t>It contains the actuator endpoints such as HTTP and JMX endpoints to manage and monitor the Spring Boot application. </a:t>
            </a:r>
          </a:p>
          <a:p>
            <a:r>
              <a:rPr lang="en-US" sz="2500" dirty="0">
                <a:latin typeface="Times New Roman" panose="02020603050405020304" pitchFamily="18" charset="0"/>
                <a:cs typeface="Times New Roman" panose="02020603050405020304" pitchFamily="18" charset="0"/>
              </a:rPr>
              <a:t>If we want to get production-ready features in an application, we should use the Spring Boot actuator.</a:t>
            </a:r>
          </a:p>
          <a:p>
            <a:r>
              <a:rPr lang="en-US" sz="2500" dirty="0">
                <a:latin typeface="Times New Roman" panose="02020603050405020304" pitchFamily="18" charset="0"/>
                <a:cs typeface="Times New Roman" panose="02020603050405020304" pitchFamily="18" charset="0"/>
              </a:rPr>
              <a:t>It provides Endpoints, Metrics and Audit information</a:t>
            </a:r>
            <a:endParaRPr lang="en-IN" sz="25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05FFC37-BE7F-DA12-29CC-4461DE12F0FE}"/>
              </a:ext>
            </a:extLst>
          </p:cNvPr>
          <p:cNvSpPr>
            <a:spLocks noGrp="1"/>
          </p:cNvSpPr>
          <p:nvPr>
            <p:ph type="sldNum" sz="quarter" idx="12"/>
          </p:nvPr>
        </p:nvSpPr>
        <p:spPr/>
        <p:txBody>
          <a:bodyPr/>
          <a:lstStyle/>
          <a:p>
            <a:fld id="{F920EB92-6F84-4A9E-9A59-D2D5AB212173}" type="slidenum">
              <a:rPr lang="en-IN" smtClean="0"/>
              <a:pPr/>
              <a:t>74</a:t>
            </a:fld>
            <a:endParaRPr lang="en-IN" dirty="0"/>
          </a:p>
        </p:txBody>
      </p:sp>
    </p:spTree>
    <p:extLst>
      <p:ext uri="{BB962C8B-B14F-4D97-AF65-F5344CB8AC3E}">
        <p14:creationId xmlns:p14="http://schemas.microsoft.com/office/powerpoint/2010/main" val="6105979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0420A-9607-5AE9-08D4-FEBEE4DF549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D45C257-5A04-FA0E-9DE7-F0E8277A2013}"/>
              </a:ext>
            </a:extLst>
          </p:cNvPr>
          <p:cNvSpPr>
            <a:spLocks noGrp="1"/>
          </p:cNvSpPr>
          <p:nvPr>
            <p:ph idx="1"/>
          </p:nvPr>
        </p:nvSpPr>
        <p:spPr/>
        <p:txBody>
          <a:bodyPr/>
          <a:lstStyle/>
          <a:p>
            <a:endParaRPr lang="en-US" dirty="0"/>
          </a:p>
          <a:p>
            <a:endParaRPr lang="en-US" dirty="0"/>
          </a:p>
          <a:p>
            <a:endParaRPr lang="en-US" sz="2500" dirty="0"/>
          </a:p>
          <a:p>
            <a:r>
              <a:rPr lang="en-US" sz="2500" dirty="0"/>
              <a:t>All endpoints are available at endpoint /actuator</a:t>
            </a:r>
          </a:p>
          <a:p>
            <a:r>
              <a:rPr lang="en-US" sz="2500" dirty="0"/>
              <a:t>By default /health and /info endpoints are enabled</a:t>
            </a:r>
          </a:p>
          <a:p>
            <a:pPr marL="0" indent="0">
              <a:buNone/>
            </a:pPr>
            <a:r>
              <a:rPr lang="en-IN" sz="1600" b="0" i="0" dirty="0">
                <a:solidFill>
                  <a:srgbClr val="000000"/>
                </a:solidFill>
                <a:effectLst/>
                <a:latin typeface="Source Code Pro" panose="020B0509030403020204" pitchFamily="49" charset="0"/>
              </a:rPr>
              <a:t>     </a:t>
            </a:r>
            <a:r>
              <a:rPr lang="en-IN" sz="1600" b="0" i="0" dirty="0" err="1">
                <a:solidFill>
                  <a:srgbClr val="000000"/>
                </a:solidFill>
                <a:effectLst/>
                <a:latin typeface="Source Code Pro" panose="020B0509030403020204" pitchFamily="49" charset="0"/>
              </a:rPr>
              <a:t>management.endpoints.web.exposure.include</a:t>
            </a:r>
            <a:r>
              <a:rPr lang="en-IN" sz="1600" b="0" i="0" dirty="0">
                <a:solidFill>
                  <a:srgbClr val="000000"/>
                </a:solidFill>
                <a:effectLst/>
                <a:latin typeface="Source Code Pro" panose="020B0509030403020204" pitchFamily="49" charset="0"/>
              </a:rPr>
              <a:t>=*</a:t>
            </a:r>
          </a:p>
          <a:p>
            <a:pPr marL="0" indent="0">
              <a:buNone/>
            </a:pPr>
            <a:r>
              <a:rPr lang="en-IN" sz="1600" b="0" i="0" dirty="0" err="1">
                <a:solidFill>
                  <a:srgbClr val="000000"/>
                </a:solidFill>
                <a:effectLst/>
                <a:latin typeface="Source Code Pro" panose="020B0509030403020204" pitchFamily="49" charset="0"/>
              </a:rPr>
              <a:t>management.endpoints.jmx.exposure.include</a:t>
            </a:r>
            <a:r>
              <a:rPr lang="en-IN" sz="1600" b="0" i="0" dirty="0">
                <a:solidFill>
                  <a:srgbClr val="000000"/>
                </a:solidFill>
                <a:effectLst/>
                <a:latin typeface="Source Code Pro" panose="020B0509030403020204" pitchFamily="49" charset="0"/>
              </a:rPr>
              <a:t>=</a:t>
            </a:r>
            <a:r>
              <a:rPr lang="en-IN" sz="1600" b="0" i="0" dirty="0" err="1">
                <a:solidFill>
                  <a:srgbClr val="000000"/>
                </a:solidFill>
                <a:effectLst/>
                <a:latin typeface="Source Code Pro" panose="020B0509030403020204" pitchFamily="49" charset="0"/>
              </a:rPr>
              <a:t>health,info,env,beans</a:t>
            </a:r>
            <a:endParaRPr lang="en-IN" sz="2500" dirty="0"/>
          </a:p>
        </p:txBody>
      </p:sp>
      <p:sp>
        <p:nvSpPr>
          <p:cNvPr id="4" name="Slide Number Placeholder 3">
            <a:extLst>
              <a:ext uri="{FF2B5EF4-FFF2-40B4-BE49-F238E27FC236}">
                <a16:creationId xmlns:a16="http://schemas.microsoft.com/office/drawing/2014/main" id="{AF6BC410-FDD5-410B-E183-F4581A6FA2DA}"/>
              </a:ext>
            </a:extLst>
          </p:cNvPr>
          <p:cNvSpPr>
            <a:spLocks noGrp="1"/>
          </p:cNvSpPr>
          <p:nvPr>
            <p:ph type="sldNum" sz="quarter" idx="12"/>
          </p:nvPr>
        </p:nvSpPr>
        <p:spPr/>
        <p:txBody>
          <a:bodyPr/>
          <a:lstStyle/>
          <a:p>
            <a:fld id="{F920EB92-6F84-4A9E-9A59-D2D5AB212173}" type="slidenum">
              <a:rPr lang="en-IN" smtClean="0"/>
              <a:pPr/>
              <a:t>75</a:t>
            </a:fld>
            <a:endParaRPr lang="en-IN" dirty="0"/>
          </a:p>
        </p:txBody>
      </p:sp>
      <p:pic>
        <p:nvPicPr>
          <p:cNvPr id="8" name="Picture 7">
            <a:extLst>
              <a:ext uri="{FF2B5EF4-FFF2-40B4-BE49-F238E27FC236}">
                <a16:creationId xmlns:a16="http://schemas.microsoft.com/office/drawing/2014/main" id="{03A38AF9-7C45-9161-8887-5E25F28ECDF4}"/>
              </a:ext>
            </a:extLst>
          </p:cNvPr>
          <p:cNvPicPr>
            <a:picLocks noChangeAspect="1"/>
          </p:cNvPicPr>
          <p:nvPr/>
        </p:nvPicPr>
        <p:blipFill>
          <a:blip r:embed="rId2"/>
          <a:stretch>
            <a:fillRect/>
          </a:stretch>
        </p:blipFill>
        <p:spPr>
          <a:xfrm>
            <a:off x="1095375" y="1627043"/>
            <a:ext cx="6953250" cy="1371600"/>
          </a:xfrm>
          <a:prstGeom prst="rect">
            <a:avLst/>
          </a:prstGeom>
        </p:spPr>
      </p:pic>
    </p:spTree>
    <p:extLst>
      <p:ext uri="{BB962C8B-B14F-4D97-AF65-F5344CB8AC3E}">
        <p14:creationId xmlns:p14="http://schemas.microsoft.com/office/powerpoint/2010/main" val="40522616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EA49-0760-FF2F-04FD-2DF8C27C742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1901A8-6F2A-D8D1-E9BE-509A221BB172}"/>
              </a:ext>
            </a:extLst>
          </p:cNvPr>
          <p:cNvSpPr>
            <a:spLocks noGrp="1"/>
          </p:cNvSpPr>
          <p:nvPr>
            <p:ph idx="1"/>
          </p:nvPr>
        </p:nvSpPr>
        <p:spPr>
          <a:xfrm>
            <a:off x="457200" y="846138"/>
            <a:ext cx="8229600" cy="4525963"/>
          </a:xfrm>
        </p:spPr>
        <p:txBody>
          <a:bodyPr/>
          <a:lstStyle/>
          <a:p>
            <a:r>
              <a:rPr lang="en-US" sz="2500" b="1" u="sng" dirty="0"/>
              <a:t>Micrometer</a:t>
            </a:r>
          </a:p>
          <a:p>
            <a:pPr marL="0" indent="0">
              <a:buNone/>
            </a:pPr>
            <a:r>
              <a:rPr lang="en-US" sz="2200" dirty="0"/>
              <a:t>Micrometer provides a simple facade over the instrumentation clients for the most popular monitoring systems, allowing us to instrument our JVM-based application code without vendor lock-in.</a:t>
            </a:r>
          </a:p>
          <a:p>
            <a:r>
              <a:rPr lang="en-US" sz="2500" b="1" u="sng" dirty="0"/>
              <a:t>Prometheus</a:t>
            </a:r>
          </a:p>
          <a:p>
            <a:pPr marL="0" indent="0">
              <a:buNone/>
            </a:pPr>
            <a:r>
              <a:rPr lang="en-US" sz="2200" dirty="0"/>
              <a:t>Prometheus, a Cloud Native Computing Foundation project, is a systems and service monitoring system. It collects metrics from configured targets at given intervals, evaluates rule expressions, displays the results, and can trigger alerts when specified conditions are observed.</a:t>
            </a:r>
          </a:p>
        </p:txBody>
      </p:sp>
      <p:sp>
        <p:nvSpPr>
          <p:cNvPr id="4" name="Slide Number Placeholder 3">
            <a:extLst>
              <a:ext uri="{FF2B5EF4-FFF2-40B4-BE49-F238E27FC236}">
                <a16:creationId xmlns:a16="http://schemas.microsoft.com/office/drawing/2014/main" id="{74426C4B-7B37-1DBA-14AC-05F116B51327}"/>
              </a:ext>
            </a:extLst>
          </p:cNvPr>
          <p:cNvSpPr>
            <a:spLocks noGrp="1"/>
          </p:cNvSpPr>
          <p:nvPr>
            <p:ph type="sldNum" sz="quarter" idx="12"/>
          </p:nvPr>
        </p:nvSpPr>
        <p:spPr/>
        <p:txBody>
          <a:bodyPr/>
          <a:lstStyle/>
          <a:p>
            <a:fld id="{F920EB92-6F84-4A9E-9A59-D2D5AB212173}" type="slidenum">
              <a:rPr lang="en-IN" smtClean="0"/>
              <a:pPr/>
              <a:t>76</a:t>
            </a:fld>
            <a:endParaRPr lang="en-IN" dirty="0"/>
          </a:p>
        </p:txBody>
      </p:sp>
    </p:spTree>
    <p:extLst>
      <p:ext uri="{BB962C8B-B14F-4D97-AF65-F5344CB8AC3E}">
        <p14:creationId xmlns:p14="http://schemas.microsoft.com/office/powerpoint/2010/main" val="39433489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BDD99-53BE-58EC-3073-D1B66E6A107D}"/>
              </a:ext>
            </a:extLst>
          </p:cNvPr>
          <p:cNvSpPr>
            <a:spLocks noGrp="1"/>
          </p:cNvSpPr>
          <p:nvPr>
            <p:ph type="title"/>
          </p:nvPr>
        </p:nvSpPr>
        <p:spPr>
          <a:xfrm>
            <a:off x="457200" y="260784"/>
            <a:ext cx="8229600" cy="1143000"/>
          </a:xfrm>
        </p:spPr>
        <p:txBody>
          <a:bodyPr/>
          <a:lstStyle/>
          <a:p>
            <a:endParaRPr lang="en-IN"/>
          </a:p>
        </p:txBody>
      </p:sp>
      <p:sp>
        <p:nvSpPr>
          <p:cNvPr id="3" name="Content Placeholder 2">
            <a:extLst>
              <a:ext uri="{FF2B5EF4-FFF2-40B4-BE49-F238E27FC236}">
                <a16:creationId xmlns:a16="http://schemas.microsoft.com/office/drawing/2014/main" id="{923F6405-71FC-4246-0AFF-6980ED69D94B}"/>
              </a:ext>
            </a:extLst>
          </p:cNvPr>
          <p:cNvSpPr>
            <a:spLocks noGrp="1"/>
          </p:cNvSpPr>
          <p:nvPr>
            <p:ph idx="1"/>
          </p:nvPr>
        </p:nvSpPr>
        <p:spPr>
          <a:xfrm>
            <a:off x="457200" y="1066800"/>
            <a:ext cx="8229600" cy="4525963"/>
          </a:xfrm>
        </p:spPr>
        <p:txBody>
          <a:bodyPr/>
          <a:lstStyle/>
          <a:p>
            <a:r>
              <a:rPr lang="en-IN" sz="2800" b="1" u="sng" dirty="0"/>
              <a:t>ELK Stack</a:t>
            </a:r>
          </a:p>
          <a:p>
            <a:pPr marL="0" indent="0">
              <a:buNone/>
            </a:pPr>
            <a:r>
              <a:rPr lang="en-US" sz="2500" dirty="0">
                <a:latin typeface="Times New Roman" panose="02020603050405020304" pitchFamily="18" charset="0"/>
                <a:cs typeface="Times New Roman" panose="02020603050405020304" pitchFamily="18" charset="0"/>
              </a:rPr>
              <a:t>The ELK Stack is a collection of three open-source products — Elasticsearch, Logstash, and Kibana. ELK stack provides centralized logging in order to identify problems with servers or applications. It allows you to search all the logs in a single place. It also helps to find issues in multiple servers by connecting logs during a specific time frame.</a:t>
            </a:r>
          </a:p>
          <a:p>
            <a:pPr marL="0" indent="0">
              <a:buNone/>
            </a:pPr>
            <a:r>
              <a:rPr lang="en-US" sz="2500" dirty="0">
                <a:latin typeface="Times New Roman" panose="02020603050405020304" pitchFamily="18" charset="0"/>
                <a:cs typeface="Times New Roman" panose="02020603050405020304" pitchFamily="18" charset="0"/>
              </a:rPr>
              <a:t>E stands for </a:t>
            </a:r>
            <a:r>
              <a:rPr lang="en-US" sz="2500" dirty="0" err="1">
                <a:latin typeface="Times New Roman" panose="02020603050405020304" pitchFamily="18" charset="0"/>
                <a:cs typeface="Times New Roman" panose="02020603050405020304" pitchFamily="18" charset="0"/>
              </a:rPr>
              <a:t>ElasticSearch</a:t>
            </a:r>
            <a:r>
              <a:rPr lang="en-US" sz="2500" dirty="0">
                <a:latin typeface="Times New Roman" panose="02020603050405020304" pitchFamily="18" charset="0"/>
                <a:cs typeface="Times New Roman" panose="02020603050405020304" pitchFamily="18" charset="0"/>
              </a:rPr>
              <a:t>: used for storing logs</a:t>
            </a:r>
          </a:p>
          <a:p>
            <a:pPr marL="0" indent="0">
              <a:buNone/>
            </a:pPr>
            <a:r>
              <a:rPr lang="en-US" sz="2500" dirty="0">
                <a:latin typeface="Times New Roman" panose="02020603050405020304" pitchFamily="18" charset="0"/>
                <a:cs typeface="Times New Roman" panose="02020603050405020304" pitchFamily="18" charset="0"/>
              </a:rPr>
              <a:t>L stands for </a:t>
            </a:r>
            <a:r>
              <a:rPr lang="en-US" sz="2500" dirty="0" err="1">
                <a:latin typeface="Times New Roman" panose="02020603050405020304" pitchFamily="18" charset="0"/>
                <a:cs typeface="Times New Roman" panose="02020603050405020304" pitchFamily="18" charset="0"/>
              </a:rPr>
              <a:t>LogStash</a:t>
            </a:r>
            <a:r>
              <a:rPr lang="en-US" sz="2500" dirty="0">
                <a:latin typeface="Times New Roman" panose="02020603050405020304" pitchFamily="18" charset="0"/>
                <a:cs typeface="Times New Roman" panose="02020603050405020304" pitchFamily="18" charset="0"/>
              </a:rPr>
              <a:t> : used for both shipping as well as processing and storing logs</a:t>
            </a:r>
          </a:p>
          <a:p>
            <a:pPr marL="0" indent="0">
              <a:buNone/>
            </a:pPr>
            <a:r>
              <a:rPr lang="en-US" sz="2500" dirty="0">
                <a:latin typeface="Times New Roman" panose="02020603050405020304" pitchFamily="18" charset="0"/>
                <a:cs typeface="Times New Roman" panose="02020603050405020304" pitchFamily="18" charset="0"/>
              </a:rPr>
              <a:t>K stands for Kibana: is a visualization tool (a web interface) which is hosted through Nginx or Apache</a:t>
            </a:r>
            <a:endParaRPr lang="en-IN" sz="25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471DA9C6-78F2-6192-051F-C42C15BE7215}"/>
              </a:ext>
            </a:extLst>
          </p:cNvPr>
          <p:cNvSpPr>
            <a:spLocks noGrp="1"/>
          </p:cNvSpPr>
          <p:nvPr>
            <p:ph type="sldNum" sz="quarter" idx="12"/>
          </p:nvPr>
        </p:nvSpPr>
        <p:spPr/>
        <p:txBody>
          <a:bodyPr/>
          <a:lstStyle/>
          <a:p>
            <a:fld id="{F920EB92-6F84-4A9E-9A59-D2D5AB212173}" type="slidenum">
              <a:rPr lang="en-IN" smtClean="0"/>
              <a:pPr/>
              <a:t>77</a:t>
            </a:fld>
            <a:endParaRPr lang="en-IN" dirty="0"/>
          </a:p>
        </p:txBody>
      </p:sp>
    </p:spTree>
    <p:extLst>
      <p:ext uri="{BB962C8B-B14F-4D97-AF65-F5344CB8AC3E}">
        <p14:creationId xmlns:p14="http://schemas.microsoft.com/office/powerpoint/2010/main" val="9771363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80031-C762-F571-E2E0-3D7663E51C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261D1DC-0952-A38D-D675-F6C1AA46CC15}"/>
              </a:ext>
            </a:extLst>
          </p:cNvPr>
          <p:cNvSpPr>
            <a:spLocks noGrp="1"/>
          </p:cNvSpPr>
          <p:nvPr>
            <p:ph idx="1"/>
          </p:nvPr>
        </p:nvSpPr>
        <p:spPr/>
        <p:txBody>
          <a:bodyPr/>
          <a:lstStyle/>
          <a:p>
            <a:endParaRPr lang="en-US" sz="2200" dirty="0"/>
          </a:p>
          <a:p>
            <a:endParaRPr lang="en-IN" sz="2200" dirty="0"/>
          </a:p>
          <a:p>
            <a:endParaRPr lang="en-IN" sz="2200" dirty="0"/>
          </a:p>
          <a:p>
            <a:endParaRPr lang="en-IN" sz="2200" dirty="0"/>
          </a:p>
          <a:p>
            <a:endParaRPr lang="en-IN" sz="2200" dirty="0"/>
          </a:p>
          <a:p>
            <a:r>
              <a:rPr lang="en-US" sz="2200" dirty="0"/>
              <a:t>Logs: Server logs that need to be analyzed are identified</a:t>
            </a:r>
          </a:p>
          <a:p>
            <a:r>
              <a:rPr lang="en-US" sz="2200" dirty="0"/>
              <a:t>Logstash: Collect logs and events data. It even parses and transforms data</a:t>
            </a:r>
          </a:p>
          <a:p>
            <a:r>
              <a:rPr lang="en-US" sz="2200" dirty="0" err="1"/>
              <a:t>ElasticSearch</a:t>
            </a:r>
            <a:r>
              <a:rPr lang="en-US" sz="2200" dirty="0"/>
              <a:t>: The transformed data from Logstash is Store, Search, and indexed.</a:t>
            </a:r>
          </a:p>
          <a:p>
            <a:r>
              <a:rPr lang="en-US" sz="2200" dirty="0"/>
              <a:t>Kibana: Kibana uses Elasticsearch DB to Explore, Visualize, and Share</a:t>
            </a:r>
            <a:endParaRPr lang="en-IN" sz="2200" dirty="0"/>
          </a:p>
        </p:txBody>
      </p:sp>
      <p:sp>
        <p:nvSpPr>
          <p:cNvPr id="4" name="Slide Number Placeholder 3">
            <a:extLst>
              <a:ext uri="{FF2B5EF4-FFF2-40B4-BE49-F238E27FC236}">
                <a16:creationId xmlns:a16="http://schemas.microsoft.com/office/drawing/2014/main" id="{3970443B-8F33-CF35-D65F-AB98CC5CAD76}"/>
              </a:ext>
            </a:extLst>
          </p:cNvPr>
          <p:cNvSpPr>
            <a:spLocks noGrp="1"/>
          </p:cNvSpPr>
          <p:nvPr>
            <p:ph type="sldNum" sz="quarter" idx="12"/>
          </p:nvPr>
        </p:nvSpPr>
        <p:spPr/>
        <p:txBody>
          <a:bodyPr/>
          <a:lstStyle/>
          <a:p>
            <a:fld id="{F920EB92-6F84-4A9E-9A59-D2D5AB212173}" type="slidenum">
              <a:rPr lang="en-IN" smtClean="0"/>
              <a:pPr/>
              <a:t>78</a:t>
            </a:fld>
            <a:endParaRPr lang="en-IN" dirty="0"/>
          </a:p>
        </p:txBody>
      </p:sp>
      <p:pic>
        <p:nvPicPr>
          <p:cNvPr id="6" name="Picture 5">
            <a:extLst>
              <a:ext uri="{FF2B5EF4-FFF2-40B4-BE49-F238E27FC236}">
                <a16:creationId xmlns:a16="http://schemas.microsoft.com/office/drawing/2014/main" id="{F644BF8C-C890-4A03-2C22-DE42EFC8BBE3}"/>
              </a:ext>
            </a:extLst>
          </p:cNvPr>
          <p:cNvPicPr>
            <a:picLocks noChangeAspect="1"/>
          </p:cNvPicPr>
          <p:nvPr/>
        </p:nvPicPr>
        <p:blipFill>
          <a:blip r:embed="rId2"/>
          <a:stretch>
            <a:fillRect/>
          </a:stretch>
        </p:blipFill>
        <p:spPr>
          <a:xfrm>
            <a:off x="457200" y="846138"/>
            <a:ext cx="7790745" cy="2728913"/>
          </a:xfrm>
          <a:prstGeom prst="rect">
            <a:avLst/>
          </a:prstGeom>
        </p:spPr>
      </p:pic>
    </p:spTree>
    <p:extLst>
      <p:ext uri="{BB962C8B-B14F-4D97-AF65-F5344CB8AC3E}">
        <p14:creationId xmlns:p14="http://schemas.microsoft.com/office/powerpoint/2010/main" val="35509578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920EB92-6F84-4A9E-9A59-D2D5AB212173}" type="slidenum">
              <a:rPr lang="en-IN" smtClean="0"/>
              <a:pPr/>
              <a:t>79</a:t>
            </a:fld>
            <a:endParaRPr lang="en-IN" dirty="0"/>
          </a:p>
        </p:txBody>
      </p:sp>
      <p:sp>
        <p:nvSpPr>
          <p:cNvPr id="5" name="Subtitle 3"/>
          <p:cNvSpPr>
            <a:spLocks noGrp="1"/>
          </p:cNvSpPr>
          <p:nvPr>
            <p:ph type="title"/>
          </p:nvPr>
        </p:nvSpPr>
        <p:spPr>
          <a:xfrm>
            <a:off x="381000" y="2438400"/>
            <a:ext cx="8229600" cy="1143000"/>
          </a:xfrm>
        </p:spPr>
        <p:txBody>
          <a:bodyPr/>
          <a:lstStyle/>
          <a:p>
            <a:r>
              <a:rPr lang="en-US" dirty="0">
                <a:latin typeface="Times New Roman" pitchFamily="18" charset="0"/>
                <a:cs typeface="Times New Roman" pitchFamily="18" charset="0"/>
              </a:rPr>
              <a:t>End of</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Microservices Architecuture with Spring Boot</a:t>
            </a:r>
          </a:p>
        </p:txBody>
      </p:sp>
    </p:spTree>
    <p:extLst>
      <p:ext uri="{BB962C8B-B14F-4D97-AF65-F5344CB8AC3E}">
        <p14:creationId xmlns:p14="http://schemas.microsoft.com/office/powerpoint/2010/main" val="3409016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pPr lvl="0"/>
            <a:r>
              <a:rPr lang="en-US" dirty="0">
                <a:latin typeface="Times New Roman" pitchFamily="18" charset="0"/>
                <a:cs typeface="Times New Roman" pitchFamily="18" charset="0"/>
              </a:rPr>
              <a:t>Microservices - Benefits</a:t>
            </a:r>
          </a:p>
        </p:txBody>
      </p:sp>
      <p:sp>
        <p:nvSpPr>
          <p:cNvPr id="3" name="Content Placeholder 2"/>
          <p:cNvSpPr>
            <a:spLocks noGrp="1"/>
          </p:cNvSpPr>
          <p:nvPr>
            <p:ph idx="1"/>
          </p:nvPr>
        </p:nvSpPr>
        <p:spPr>
          <a:xfrm>
            <a:off x="457200" y="1066800"/>
            <a:ext cx="8229600" cy="4724400"/>
          </a:xfrm>
        </p:spPr>
        <p:txBody>
          <a:bodyPr/>
          <a:lstStyle/>
          <a:p>
            <a:r>
              <a:rPr lang="en-US" sz="2800" dirty="0">
                <a:solidFill>
                  <a:srgbClr val="FF0000"/>
                </a:solidFill>
                <a:latin typeface="Times New Roman" pitchFamily="18" charset="0"/>
                <a:cs typeface="Times New Roman" pitchFamily="18" charset="0"/>
              </a:rPr>
              <a:t>Improved maintainability</a:t>
            </a:r>
            <a:r>
              <a:rPr lang="en-US" sz="2800" dirty="0">
                <a:latin typeface="Times New Roman" pitchFamily="18" charset="0"/>
                <a:cs typeface="Times New Roman" pitchFamily="18" charset="0"/>
              </a:rPr>
              <a:t> - each service is relatively small and so is easier to understand and change</a:t>
            </a:r>
          </a:p>
          <a:p>
            <a:r>
              <a:rPr lang="en-US" sz="2800" dirty="0">
                <a:solidFill>
                  <a:srgbClr val="FF0000"/>
                </a:solidFill>
                <a:latin typeface="Times New Roman" pitchFamily="18" charset="0"/>
                <a:cs typeface="Times New Roman" pitchFamily="18" charset="0"/>
              </a:rPr>
              <a:t>Better testability</a:t>
            </a:r>
            <a:r>
              <a:rPr lang="en-US" sz="2800" dirty="0">
                <a:latin typeface="Times New Roman" pitchFamily="18" charset="0"/>
                <a:cs typeface="Times New Roman" pitchFamily="18" charset="0"/>
              </a:rPr>
              <a:t> - services are smaller and faster to test</a:t>
            </a:r>
          </a:p>
          <a:p>
            <a:r>
              <a:rPr lang="en-US" sz="2800" dirty="0">
                <a:solidFill>
                  <a:srgbClr val="FF0000"/>
                </a:solidFill>
                <a:latin typeface="Times New Roman" pitchFamily="18" charset="0"/>
                <a:cs typeface="Times New Roman" pitchFamily="18" charset="0"/>
              </a:rPr>
              <a:t>Better deployability</a:t>
            </a:r>
            <a:r>
              <a:rPr lang="en-US" sz="2800" dirty="0">
                <a:latin typeface="Times New Roman" pitchFamily="18" charset="0"/>
                <a:cs typeface="Times New Roman" pitchFamily="18" charset="0"/>
              </a:rPr>
              <a:t> - services can be deployed independently</a:t>
            </a:r>
          </a:p>
          <a:p>
            <a:r>
              <a:rPr lang="en-US" sz="2800" dirty="0">
                <a:latin typeface="Times New Roman" pitchFamily="18" charset="0"/>
                <a:cs typeface="Times New Roman" pitchFamily="18" charset="0"/>
              </a:rPr>
              <a:t>It enables you to organize the development effort around multiple, autonomous teams. Each team owns and is responsible for one or more services. Each team can develop, test, deploy and scale their services independently of all of the other teams.</a:t>
            </a:r>
          </a:p>
          <a:p>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920EB92-6F84-4A9E-9A59-D2D5AB212173}" type="slidenum">
              <a:rPr lang="en-IN" smtClean="0"/>
              <a:pPr/>
              <a:t>8</a:t>
            </a:fld>
            <a:endParaRPr lang="en-IN"/>
          </a:p>
        </p:txBody>
      </p:sp>
    </p:spTree>
    <p:extLst>
      <p:ext uri="{BB962C8B-B14F-4D97-AF65-F5344CB8AC3E}">
        <p14:creationId xmlns:p14="http://schemas.microsoft.com/office/powerpoint/2010/main" val="4272885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pPr lvl="0"/>
            <a:r>
              <a:rPr lang="en-US" dirty="0">
                <a:latin typeface="Times New Roman" pitchFamily="18" charset="0"/>
                <a:cs typeface="Times New Roman" pitchFamily="18" charset="0"/>
              </a:rPr>
              <a:t>Microservices - Drawbacks</a:t>
            </a:r>
          </a:p>
        </p:txBody>
      </p:sp>
      <p:sp>
        <p:nvSpPr>
          <p:cNvPr id="3" name="Content Placeholder 2"/>
          <p:cNvSpPr>
            <a:spLocks noGrp="1"/>
          </p:cNvSpPr>
          <p:nvPr>
            <p:ph idx="1"/>
          </p:nvPr>
        </p:nvSpPr>
        <p:spPr>
          <a:xfrm>
            <a:off x="457200" y="1066800"/>
            <a:ext cx="8229600" cy="4724400"/>
          </a:xfrm>
        </p:spPr>
        <p:txBody>
          <a:bodyPr/>
          <a:lstStyle/>
          <a:p>
            <a:r>
              <a:rPr lang="en-US" sz="2800" dirty="0">
                <a:latin typeface="Times New Roman" pitchFamily="18" charset="0"/>
                <a:cs typeface="Times New Roman" pitchFamily="18" charset="0"/>
              </a:rPr>
              <a:t>Developers must deal with the additional complexity of creating a distributed system:</a:t>
            </a:r>
          </a:p>
          <a:p>
            <a:pPr lvl="1"/>
            <a:r>
              <a:rPr lang="en-US" sz="2400" dirty="0">
                <a:latin typeface="Times New Roman" pitchFamily="18" charset="0"/>
                <a:cs typeface="Times New Roman" pitchFamily="18" charset="0"/>
              </a:rPr>
              <a:t>must implement the inter-service communication mechanism and deal with partial failure</a:t>
            </a:r>
          </a:p>
          <a:p>
            <a:pPr lvl="1"/>
            <a:r>
              <a:rPr lang="en-US" sz="2400" dirty="0">
                <a:latin typeface="Times New Roman" pitchFamily="18" charset="0"/>
                <a:cs typeface="Times New Roman" pitchFamily="18" charset="0"/>
              </a:rPr>
              <a:t>Implementing requests that span multiple services is challenging</a:t>
            </a:r>
          </a:p>
          <a:p>
            <a:pPr lvl="1"/>
            <a:r>
              <a:rPr lang="en-US" sz="2400" dirty="0">
                <a:latin typeface="Times New Roman" pitchFamily="18" charset="0"/>
                <a:cs typeface="Times New Roman" pitchFamily="18" charset="0"/>
              </a:rPr>
              <a:t>Testing the interactions between services is more difficult</a:t>
            </a:r>
          </a:p>
          <a:p>
            <a:pPr lvl="1"/>
            <a:r>
              <a:rPr lang="en-US" sz="2400" dirty="0">
                <a:latin typeface="Times New Roman" pitchFamily="18" charset="0"/>
                <a:cs typeface="Times New Roman" pitchFamily="18" charset="0"/>
              </a:rPr>
              <a:t>Implementing requests that span multiple services requires careful coordination between the teams</a:t>
            </a:r>
          </a:p>
          <a:p>
            <a:pPr lvl="1"/>
            <a:r>
              <a:rPr lang="en-US" sz="2400" dirty="0">
                <a:latin typeface="Times New Roman" pitchFamily="18" charset="0"/>
                <a:cs typeface="Times New Roman" pitchFamily="18" charset="0"/>
              </a:rPr>
              <a:t>Developer tools/IDEs are oriented on building monolithic applications and don’t provide explicit support for developing distributed applications.</a:t>
            </a:r>
          </a:p>
          <a:p>
            <a:pPr lvl="1"/>
            <a:endParaRPr lang="en-US" sz="2400" dirty="0">
              <a:latin typeface="Times New Roman" pitchFamily="18" charset="0"/>
              <a:cs typeface="Times New Roman" pitchFamily="18" charset="0"/>
            </a:endParaRPr>
          </a:p>
          <a:p>
            <a:pPr lvl="1"/>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920EB92-6F84-4A9E-9A59-D2D5AB212173}" type="slidenum">
              <a:rPr lang="en-IN" smtClean="0"/>
              <a:pPr/>
              <a:t>9</a:t>
            </a:fld>
            <a:endParaRPr lang="en-IN"/>
          </a:p>
        </p:txBody>
      </p:sp>
    </p:spTree>
    <p:extLst>
      <p:ext uri="{BB962C8B-B14F-4D97-AF65-F5344CB8AC3E}">
        <p14:creationId xmlns:p14="http://schemas.microsoft.com/office/powerpoint/2010/main" val="2122362338"/>
      </p:ext>
    </p:extLst>
  </p:cSld>
  <p:clrMapOvr>
    <a:masterClrMapping/>
  </p:clrMapOvr>
</p:sld>
</file>

<file path=ppt/theme/theme1.xml><?xml version="1.0" encoding="utf-8"?>
<a:theme xmlns:a="http://schemas.openxmlformats.org/drawingml/2006/main" name="MG Grey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17424</TotalTime>
  <Words>4441</Words>
  <Application>Microsoft Office PowerPoint</Application>
  <PresentationFormat>On-screen Show (4:3)</PresentationFormat>
  <Paragraphs>454</Paragraphs>
  <Slides>79</Slides>
  <Notes>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79</vt:i4>
      </vt:variant>
    </vt:vector>
  </HeadingPairs>
  <TitlesOfParts>
    <vt:vector size="91" baseType="lpstr">
      <vt:lpstr>Arial</vt:lpstr>
      <vt:lpstr>Calibri</vt:lpstr>
      <vt:lpstr>charter</vt:lpstr>
      <vt:lpstr>Myriad Web Pro</vt:lpstr>
      <vt:lpstr>Roboto</vt:lpstr>
      <vt:lpstr>Source Code Pro</vt:lpstr>
      <vt:lpstr>system-ui</vt:lpstr>
      <vt:lpstr>Times New Roman</vt:lpstr>
      <vt:lpstr>Verdana</vt:lpstr>
      <vt:lpstr>Wingdings</vt:lpstr>
      <vt:lpstr>MG Grey Theme</vt:lpstr>
      <vt:lpstr>Bitmap Image</vt:lpstr>
      <vt:lpstr>PowerPoint Presentation</vt:lpstr>
      <vt:lpstr>Agenda</vt:lpstr>
      <vt:lpstr>Introduction to Microservices </vt:lpstr>
      <vt:lpstr>Traditional Web Application Architecture</vt:lpstr>
      <vt:lpstr>Traditional Web Application Architecture</vt:lpstr>
      <vt:lpstr>Traditional Web Application Architecture - Issues</vt:lpstr>
      <vt:lpstr>Microservices architecture</vt:lpstr>
      <vt:lpstr>Microservices - Benefits</vt:lpstr>
      <vt:lpstr>Microservices - Drawbacks</vt:lpstr>
      <vt:lpstr>When to use Microservices? - Usecases</vt:lpstr>
      <vt:lpstr>Ecosystem, tools and infrastructure</vt:lpstr>
      <vt:lpstr>Ecosystem: tools and infrastructure</vt:lpstr>
      <vt:lpstr>Ecosystem: tools and infrastructure</vt:lpstr>
      <vt:lpstr>Server side Load Balancing such as Netscaler</vt:lpstr>
      <vt:lpstr>Server side Load Balancing </vt:lpstr>
      <vt:lpstr>Server side Load Balancing - Problems </vt:lpstr>
      <vt:lpstr>Client Side Load Balancing</vt:lpstr>
      <vt:lpstr>Client Side Load Balancing - Benefits</vt:lpstr>
      <vt:lpstr>What is Eureka?</vt:lpstr>
      <vt:lpstr>First microservice - HelloWorld</vt:lpstr>
      <vt:lpstr>First microservice - HelloWorld</vt:lpstr>
      <vt:lpstr>First microservice - HelloWorld</vt:lpstr>
      <vt:lpstr>First microservice - HelloWorld</vt:lpstr>
      <vt:lpstr>First microservice – HelloWorld – pom.xml</vt:lpstr>
      <vt:lpstr>First microservice – HelloWorld – pom.xml</vt:lpstr>
      <vt:lpstr>What is spring cloud?</vt:lpstr>
      <vt:lpstr>First Microservice – HelloWorld Configuration (application.yml)</vt:lpstr>
      <vt:lpstr>What is yml file?</vt:lpstr>
      <vt:lpstr>First Microservice – HelloWorld Main class</vt:lpstr>
      <vt:lpstr>First Microservice – HelloWorld Main class</vt:lpstr>
      <vt:lpstr>Viewing Eureka Home page</vt:lpstr>
      <vt:lpstr>First Microservice – HelloWorld The producer</vt:lpstr>
      <vt:lpstr>First Microservice – HelloWorld Create Controller class</vt:lpstr>
      <vt:lpstr>First Microservice – HelloWorld Configuration (application.yml)</vt:lpstr>
      <vt:lpstr>First Microservice – HelloWorld Main class (Application)</vt:lpstr>
      <vt:lpstr>HelloWorld-microservice in Eureka listing</vt:lpstr>
      <vt:lpstr>Accessing HelloWorld Microservice in browser</vt:lpstr>
      <vt:lpstr>Various annotations we used</vt:lpstr>
      <vt:lpstr>Hands on</vt:lpstr>
      <vt:lpstr>Case Study:  Employee Management</vt:lpstr>
      <vt:lpstr>Case Study:  Employee Management Designing Employee class</vt:lpstr>
      <vt:lpstr>Case Study:  Employee Management Designing Address class</vt:lpstr>
      <vt:lpstr>Microservices communication</vt:lpstr>
      <vt:lpstr>Ways of inter service communication</vt:lpstr>
      <vt:lpstr>Microservices communication RestTemplate</vt:lpstr>
      <vt:lpstr>Microservices communication - RestTemplate</vt:lpstr>
      <vt:lpstr>Microservices communication – Feign Client</vt:lpstr>
      <vt:lpstr>What is if microservice fails?</vt:lpstr>
      <vt:lpstr>Server side load balancing</vt:lpstr>
      <vt:lpstr>Disadvantages of server side load balancing</vt:lpstr>
      <vt:lpstr>Client-side Load Balancing </vt:lpstr>
      <vt:lpstr>Getway API</vt:lpstr>
      <vt:lpstr>Advantages of API Gateway</vt:lpstr>
      <vt:lpstr>PowerPoint Presentation</vt:lpstr>
      <vt:lpstr>Configuration management</vt:lpstr>
      <vt:lpstr>PowerPoint Presentation</vt:lpstr>
      <vt:lpstr>What is if microservice fails? Revisit</vt:lpstr>
      <vt:lpstr>Fault tolerance</vt:lpstr>
      <vt:lpstr>Circuit breaker</vt:lpstr>
      <vt:lpstr>PowerPoint Presentation</vt:lpstr>
      <vt:lpstr>PowerPoint Presentation</vt:lpstr>
      <vt:lpstr>Demo Fault tolerance</vt:lpstr>
      <vt:lpstr>Security</vt:lpstr>
      <vt:lpstr>Need for security</vt:lpstr>
      <vt:lpstr>PowerPoint Presentation</vt:lpstr>
      <vt:lpstr>Spring security Architecture</vt:lpstr>
      <vt:lpstr>Steps for implementing security</vt:lpstr>
      <vt:lpstr>OAuth2.0</vt:lpstr>
      <vt:lpstr>PowerPoint Presentation</vt:lpstr>
      <vt:lpstr>PowerPoint Presentation</vt:lpstr>
      <vt:lpstr>Monitoring services</vt:lpstr>
      <vt:lpstr>PowerPoint Presentation</vt:lpstr>
      <vt:lpstr>PowerPoint Presentation</vt:lpstr>
      <vt:lpstr>Actuator</vt:lpstr>
      <vt:lpstr>PowerPoint Presentation</vt:lpstr>
      <vt:lpstr>PowerPoint Presentation</vt:lpstr>
      <vt:lpstr>PowerPoint Presentation</vt:lpstr>
      <vt:lpstr>PowerPoint Presentation</vt:lpstr>
      <vt:lpstr>End of Microservices Architecuture with Spring Boot</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Anantha Bhaskar</dc:creator>
  <cp:lastModifiedBy>Mandar</cp:lastModifiedBy>
  <cp:revision>1170</cp:revision>
  <dcterms:created xsi:type="dcterms:W3CDTF">2014-11-14T08:39:44Z</dcterms:created>
  <dcterms:modified xsi:type="dcterms:W3CDTF">2022-06-19T17:16:25Z</dcterms:modified>
</cp:coreProperties>
</file>