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4" r:id="rId3"/>
    <p:sldId id="269" r:id="rId4"/>
    <p:sldId id="270" r:id="rId5"/>
    <p:sldId id="271" r:id="rId6"/>
    <p:sldId id="272" r:id="rId7"/>
    <p:sldId id="258" r:id="rId8"/>
    <p:sldId id="259" r:id="rId9"/>
    <p:sldId id="260" r:id="rId10"/>
    <p:sldId id="261" r:id="rId11"/>
    <p:sldId id="275"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31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14A237-CAE6-4BD0-A67E-3D3F0332BC64}" type="datetimeFigureOut">
              <a:rPr lang="en-US" smtClean="0"/>
              <a:t>6/13/2022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121263-B991-48B5-8F3D-70E1F203373F}" type="slidenum">
              <a:rPr lang="en-US" smtClean="0"/>
              <a:t>‹#›</a:t>
            </a:fld>
            <a:endParaRPr lang="en-US"/>
          </a:p>
        </p:txBody>
      </p:sp>
    </p:spTree>
    <p:extLst>
      <p:ext uri="{BB962C8B-B14F-4D97-AF65-F5344CB8AC3E}">
        <p14:creationId xmlns:p14="http://schemas.microsoft.com/office/powerpoint/2010/main" val="881605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Write two or more controller classes and demonstrate </a:t>
            </a:r>
          </a:p>
          <a:p>
            <a:r>
              <a:rPr lang="en-IN" dirty="0"/>
              <a:t> - a normal “hello MVC” </a:t>
            </a:r>
          </a:p>
          <a:p>
            <a:r>
              <a:rPr lang="en-IN" dirty="0"/>
              <a:t> - accepting input from user from UI and connecting to DB</a:t>
            </a:r>
          </a:p>
          <a:p>
            <a:r>
              <a:rPr lang="en-IN" dirty="0"/>
              <a:t>- If possible demonstrate accepting object an and DB integration using form submission</a:t>
            </a:r>
          </a:p>
        </p:txBody>
      </p:sp>
      <p:sp>
        <p:nvSpPr>
          <p:cNvPr id="4" name="Slide Number Placeholder 3"/>
          <p:cNvSpPr>
            <a:spLocks noGrp="1"/>
          </p:cNvSpPr>
          <p:nvPr>
            <p:ph type="sldNum" sz="quarter" idx="5"/>
          </p:nvPr>
        </p:nvSpPr>
        <p:spPr/>
        <p:txBody>
          <a:bodyPr/>
          <a:lstStyle/>
          <a:p>
            <a:fld id="{58121263-B991-48B5-8F3D-70E1F203373F}" type="slidenum">
              <a:rPr lang="en-US" smtClean="0"/>
              <a:t>16</a:t>
            </a:fld>
            <a:endParaRPr lang="en-US"/>
          </a:p>
        </p:txBody>
      </p:sp>
    </p:spTree>
    <p:extLst>
      <p:ext uri="{BB962C8B-B14F-4D97-AF65-F5344CB8AC3E}">
        <p14:creationId xmlns:p14="http://schemas.microsoft.com/office/powerpoint/2010/main" val="414498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4.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IUA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59024"/>
            <a:ext cx="7315200" cy="685800"/>
          </a:xfrm>
          <a:prstGeom prst="rect">
            <a:avLst/>
          </a:prstGeom>
        </p:spPr>
        <p:txBody>
          <a:bodyPr>
            <a:normAutofit/>
          </a:bodyPr>
          <a:lstStyle>
            <a:lvl1pPr>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914400" y="2103120"/>
            <a:ext cx="7315200" cy="22860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25857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sp>
        <p:nvSpPr>
          <p:cNvPr id="5"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defRPr lang="en-US" sz="4000" b="1" i="0" dirty="0">
                <a:solidFill>
                  <a:schemeClr val="accent3">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lvl="0" algn="l"/>
            <a:r>
              <a:rPr lang="en-US" dirty="0"/>
              <a:t>Click to edit </a:t>
            </a:r>
            <a:r>
              <a:rPr lang="en-US" dirty="0" err="1"/>
              <a:t>AMaster</a:t>
            </a:r>
            <a:r>
              <a:rPr lang="en-US" dirty="0"/>
              <a:t> title style</a:t>
            </a:r>
          </a:p>
        </p:txBody>
      </p:sp>
      <p:sp>
        <p:nvSpPr>
          <p:cNvPr id="8" name="TextBox 7"/>
          <p:cNvSpPr txBox="1"/>
          <p:nvPr userDrawn="1"/>
        </p:nvSpPr>
        <p:spPr>
          <a:xfrm>
            <a:off x="8172400" y="6525344"/>
            <a:ext cx="936104" cy="314025"/>
          </a:xfrm>
          <a:prstGeom prst="rect">
            <a:avLst/>
          </a:prstGeom>
          <a:noFill/>
        </p:spPr>
        <p:txBody>
          <a:bodyPr wrap="square" rtlCol="0" anchor="b" anchorCtr="0">
            <a:spAutoFit/>
          </a:bodyPr>
          <a:lstStyle/>
          <a:p>
            <a:pPr algn="r"/>
            <a:fld id="{CBE0357F-229F-4BD9-AE90-5490DF2A6E29}" type="slidenum">
              <a:rPr lang="en-US" sz="1400" smtClean="0">
                <a:solidFill>
                  <a:schemeClr val="accent3">
                    <a:lumMod val="50000"/>
                  </a:schemeClr>
                </a:solidFill>
                <a:latin typeface="Myriad Web Pro" panose="020B0503030403020204" pitchFamily="34" charset="0"/>
              </a:rPr>
              <a:pPr algn="r"/>
              <a:t>‹#›</a:t>
            </a:fld>
            <a:endParaRPr lang="en-US" sz="1400" dirty="0">
              <a:solidFill>
                <a:schemeClr val="accent3">
                  <a:lumMod val="50000"/>
                </a:schemeClr>
              </a:solidFill>
              <a:latin typeface="Myriad Web Pro" panose="020B0503030403020204" pitchFamily="34" charset="0"/>
            </a:endParaRPr>
          </a:p>
        </p:txBody>
      </p:sp>
      <p:sp>
        <p:nvSpPr>
          <p:cNvPr id="6" name="Content Placeholder 2"/>
          <p:cNvSpPr>
            <a:spLocks noGrp="1"/>
          </p:cNvSpPr>
          <p:nvPr>
            <p:ph idx="13"/>
          </p:nvPr>
        </p:nvSpPr>
        <p:spPr>
          <a:xfrm>
            <a:off x="457200" y="1188720"/>
            <a:ext cx="8229600" cy="5029200"/>
          </a:xfrm>
          <a:prstGeom prst="rect">
            <a:avLst/>
          </a:prstGeom>
        </p:spPr>
        <p:txBody>
          <a:bodyPr lIns="0" rIns="0">
            <a:normAutofit/>
          </a:bodyPr>
          <a:lstStyle>
            <a:lvl1pPr marL="36576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v"/>
              <a:defRPr lang="en-US" sz="2400" b="1" kern="1200" dirty="0" smtClean="0">
                <a:solidFill>
                  <a:schemeClr val="accent3">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Ø"/>
              <a:defRPr lang="en-US" sz="2000" kern="1200" dirty="0" smtClean="0">
                <a:solidFill>
                  <a:schemeClr val="accent3">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ü"/>
              <a:defRPr lang="en-US" sz="2000" kern="1200" dirty="0" smtClean="0">
                <a:solidFill>
                  <a:schemeClr val="accent3">
                    <a:lumMod val="50000"/>
                  </a:schemeClr>
                </a:solidFill>
                <a:latin typeface="Arial" panose="020B0604020202020204" pitchFamily="34" charset="0"/>
                <a:ea typeface="Verdana" panose="020B060403050404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5251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UA End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Valediction</a:t>
            </a:r>
          </a:p>
        </p:txBody>
      </p:sp>
    </p:spTree>
    <p:extLst>
      <p:ext uri="{BB962C8B-B14F-4D97-AF65-F5344CB8AC3E}">
        <p14:creationId xmlns:p14="http://schemas.microsoft.com/office/powerpoint/2010/main" val="1618776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UA SALT End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Valediction</a:t>
            </a:r>
          </a:p>
        </p:txBody>
      </p:sp>
    </p:spTree>
    <p:extLst>
      <p:ext uri="{BB962C8B-B14F-4D97-AF65-F5344CB8AC3E}">
        <p14:creationId xmlns:p14="http://schemas.microsoft.com/office/powerpoint/2010/main" val="4154818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X End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Valediction</a:t>
            </a:r>
          </a:p>
        </p:txBody>
      </p:sp>
    </p:spTree>
    <p:extLst>
      <p:ext uri="{BB962C8B-B14F-4D97-AF65-F5344CB8AC3E}">
        <p14:creationId xmlns:p14="http://schemas.microsoft.com/office/powerpoint/2010/main" val="1787772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X SALT End Slid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Valediction</a:t>
            </a:r>
          </a:p>
        </p:txBody>
      </p:sp>
      <p:sp>
        <p:nvSpPr>
          <p:cNvPr id="6" name="Subtitle 2"/>
          <p:cNvSpPr txBox="1">
            <a:spLocks/>
          </p:cNvSpPr>
          <p:nvPr userDrawn="1"/>
        </p:nvSpPr>
        <p:spPr>
          <a:xfrm>
            <a:off x="457200" y="6400800"/>
            <a:ext cx="8229600" cy="457200"/>
          </a:xfrm>
          <a:prstGeom prst="rect">
            <a:avLst/>
          </a:prstGeom>
        </p:spPr>
        <p:txBody>
          <a:bodyPr anchor="ctr" anchorCtr="1"/>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dirty="0">
                <a:solidFill>
                  <a:schemeClr val="tx2">
                    <a:lumMod val="50000"/>
                  </a:schemeClr>
                </a:solidFill>
              </a:rPr>
              <a:t>Created in partnership with the School of Applied Learning in Testing</a:t>
            </a:r>
            <a:r>
              <a:rPr lang="en-US" sz="1200" b="0" baseline="0" dirty="0">
                <a:solidFill>
                  <a:schemeClr val="tx2">
                    <a:lumMod val="50000"/>
                  </a:schemeClr>
                </a:solidFill>
              </a:rPr>
              <a:t> </a:t>
            </a:r>
            <a:endParaRPr lang="en-US" sz="1200" b="0" i="1" dirty="0">
              <a:solidFill>
                <a:schemeClr val="tx2">
                  <a:lumMod val="50000"/>
                </a:schemeClr>
              </a:solidFill>
            </a:endParaRPr>
          </a:p>
        </p:txBody>
      </p:sp>
    </p:spTree>
    <p:extLst>
      <p:ext uri="{BB962C8B-B14F-4D97-AF65-F5344CB8AC3E}">
        <p14:creationId xmlns:p14="http://schemas.microsoft.com/office/powerpoint/2010/main" val="3958203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09CE611-81BB-4F68-9DCE-7122D6BF5A21}" type="datetimeFigureOut">
              <a:rPr lang="en-IN" smtClean="0"/>
              <a:pPr/>
              <a:t>13-06-2022</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920EB92-6F84-4A9E-9A59-D2D5AB212173}" type="slidenum">
              <a:rPr lang="en-IN" smtClean="0"/>
              <a:pPr/>
              <a:t>‹#›</a:t>
            </a:fld>
            <a:endParaRPr lang="en-IN"/>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b="89361"/>
          <a:stretch/>
        </p:blipFill>
        <p:spPr>
          <a:xfrm>
            <a:off x="0" y="6400800"/>
            <a:ext cx="9144000" cy="76200"/>
          </a:xfrm>
          <a:prstGeom prst="rect">
            <a:avLst/>
          </a:prstGeom>
        </p:spPr>
      </p:pic>
      <p:pic>
        <p:nvPicPr>
          <p:cNvPr id="11" name="Picture 10"/>
          <p:cNvPicPr>
            <a:picLocks noChangeAspect="1"/>
          </p:cNvPicPr>
          <p:nvPr userDrawn="1"/>
        </p:nvPicPr>
        <p:blipFill rotWithShape="1">
          <a:blip r:embed="rId4">
            <a:extLst>
              <a:ext uri="{28A0092B-C50C-407E-A947-70E740481C1C}">
                <a14:useLocalDpi xmlns:a14="http://schemas.microsoft.com/office/drawing/2010/main" val="0"/>
              </a:ext>
            </a:extLst>
          </a:blip>
          <a:srcRect b="89361"/>
          <a:stretch/>
        </p:blipFill>
        <p:spPr>
          <a:xfrm>
            <a:off x="0" y="640080"/>
            <a:ext cx="9144000" cy="76200"/>
          </a:xfrm>
          <a:prstGeom prst="rect">
            <a:avLst/>
          </a:prstGeom>
        </p:spPr>
      </p:pic>
    </p:spTree>
    <p:extLst>
      <p:ext uri="{BB962C8B-B14F-4D97-AF65-F5344CB8AC3E}">
        <p14:creationId xmlns:p14="http://schemas.microsoft.com/office/powerpoint/2010/main" val="219229016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83348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Background">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b="89361"/>
          <a:stretch/>
        </p:blipFill>
        <p:spPr>
          <a:xfrm>
            <a:off x="0" y="6400800"/>
            <a:ext cx="9144000" cy="76200"/>
          </a:xfrm>
          <a:prstGeom prst="rect">
            <a:avLst/>
          </a:prstGeom>
        </p:spPr>
      </p:pic>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b="89361"/>
          <a:stretch/>
        </p:blipFill>
        <p:spPr>
          <a:xfrm>
            <a:off x="0" y="640080"/>
            <a:ext cx="9144000" cy="76200"/>
          </a:xfrm>
          <a:prstGeom prst="rect">
            <a:avLst/>
          </a:prstGeom>
        </p:spPr>
      </p:pic>
    </p:spTree>
    <p:extLst>
      <p:ext uri="{BB962C8B-B14F-4D97-AF65-F5344CB8AC3E}">
        <p14:creationId xmlns:p14="http://schemas.microsoft.com/office/powerpoint/2010/main" val="1274642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57200" y="1828800"/>
            <a:ext cx="8229600" cy="1463040"/>
          </a:xfrm>
          <a:prstGeom prst="rect">
            <a:avLst/>
          </a:prstGeom>
        </p:spPr>
        <p:txBody>
          <a:bodyPr/>
          <a:lstStyle>
            <a:lvl1pPr>
              <a:defRPr>
                <a:solidFill>
                  <a:srgbClr val="124071"/>
                </a:solidFill>
                <a:latin typeface="Myriad Web Pro" pitchFamily="34" charset="0"/>
              </a:defRPr>
            </a:lvl1pPr>
          </a:lstStyle>
          <a:p>
            <a:r>
              <a:rPr lang="en-US" dirty="0"/>
              <a:t>Click to add valediction</a:t>
            </a:r>
          </a:p>
        </p:txBody>
      </p:sp>
    </p:spTree>
    <p:extLst>
      <p:ext uri="{BB962C8B-B14F-4D97-AF65-F5344CB8AC3E}">
        <p14:creationId xmlns:p14="http://schemas.microsoft.com/office/powerpoint/2010/main" val="2361057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Backgroun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9622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X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59024"/>
            <a:ext cx="7315200" cy="685800"/>
          </a:xfrm>
          <a:prstGeom prst="rect">
            <a:avLst/>
          </a:prstGeom>
        </p:spPr>
        <p:txBody>
          <a:bodyPr>
            <a:norm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914400" y="2103120"/>
            <a:ext cx="7315200" cy="22860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06746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IUA Testing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244723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IUA SALT Testing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420791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X Testing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330079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X SALT Testing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374480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Subtitle">
    <p:spTree>
      <p:nvGrpSpPr>
        <p:cNvPr id="1" name=""/>
        <p:cNvGrpSpPr/>
        <p:nvPr/>
      </p:nvGrpSpPr>
      <p:grpSpPr>
        <a:xfrm>
          <a:off x="0" y="0"/>
          <a:ext cx="0" cy="0"/>
          <a:chOff x="0" y="0"/>
          <a:chExt cx="0" cy="0"/>
        </a:xfrm>
      </p:grpSpPr>
      <p:sp>
        <p:nvSpPr>
          <p:cNvPr id="2"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lgn="l">
              <a:defRPr sz="4000" b="1" i="0" u="none">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a:t>
            </a:r>
            <a:r>
              <a:rPr lang="en-US" dirty="0" err="1"/>
              <a:t>CMaster</a:t>
            </a:r>
            <a:r>
              <a:rPr lang="en-US" dirty="0"/>
              <a:t> title style</a:t>
            </a:r>
          </a:p>
        </p:txBody>
      </p:sp>
      <p:sp>
        <p:nvSpPr>
          <p:cNvPr id="3" name="Content Placeholder 2"/>
          <p:cNvSpPr>
            <a:spLocks noGrp="1"/>
          </p:cNvSpPr>
          <p:nvPr>
            <p:ph idx="1"/>
          </p:nvPr>
        </p:nvSpPr>
        <p:spPr>
          <a:xfrm>
            <a:off x="457200" y="1188720"/>
            <a:ext cx="8229600" cy="548640"/>
          </a:xfrm>
          <a:prstGeom prst="rect">
            <a:avLst/>
          </a:prstGeom>
        </p:spPr>
        <p:txBody>
          <a:bodyPr lIns="0" rIns="0" anchor="ctr" anchorCtr="0">
            <a:normAutofit/>
          </a:bodyPr>
          <a:lstStyle>
            <a:lvl1pPr marL="0" indent="0">
              <a:spcBef>
                <a:spcPts val="0"/>
              </a:spcBef>
              <a:buNone/>
              <a:defRPr sz="2800" b="1" i="0">
                <a:solidFill>
                  <a:schemeClr val="tx2">
                    <a:lumMod val="50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
        <p:nvSpPr>
          <p:cNvPr id="7" name="Content Placeholder 2"/>
          <p:cNvSpPr>
            <a:spLocks noGrp="1"/>
          </p:cNvSpPr>
          <p:nvPr>
            <p:ph idx="13"/>
          </p:nvPr>
        </p:nvSpPr>
        <p:spPr>
          <a:xfrm>
            <a:off x="457200" y="1737360"/>
            <a:ext cx="8229600" cy="4480560"/>
          </a:xfrm>
          <a:prstGeom prst="rect">
            <a:avLst/>
          </a:prstGeom>
        </p:spPr>
        <p:txBody>
          <a:bodyPr lIns="0" rIns="0">
            <a:normAutofit/>
          </a:bodyPr>
          <a:lstStyle>
            <a:lvl1pPr marL="365760" indent="-365760">
              <a:lnSpc>
                <a:spcPct val="150000"/>
              </a:lnSpc>
              <a:spcBef>
                <a:spcPts val="0"/>
              </a:spcBef>
              <a:spcAft>
                <a:spcPts val="600"/>
              </a:spcAft>
              <a:buClr>
                <a:srgbClr val="D43A3C"/>
              </a:buClr>
              <a:buFont typeface="Wingdings" panose="05000000000000000000" pitchFamily="2" charset="2"/>
              <a:buChar char="v"/>
              <a:defRPr sz="240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nSpc>
                <a:spcPct val="150000"/>
              </a:lnSpc>
              <a:spcBef>
                <a:spcPts val="0"/>
              </a:spcBef>
              <a:spcAft>
                <a:spcPts val="600"/>
              </a:spcAft>
              <a:buClr>
                <a:srgbClr val="D43A3C"/>
              </a:buClr>
              <a:buFont typeface="Wingdings" panose="05000000000000000000" pitchFamily="2" charset="2"/>
              <a:buChar char="Ø"/>
              <a:defRPr sz="200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nSpc>
                <a:spcPct val="150000"/>
              </a:lnSpc>
              <a:spcBef>
                <a:spcPts val="0"/>
              </a:spcBef>
              <a:spcAft>
                <a:spcPts val="600"/>
              </a:spcAft>
              <a:buClr>
                <a:srgbClr val="D43A3C"/>
              </a:buClr>
              <a:buFont typeface="Wingdings" panose="05000000000000000000" pitchFamily="2" charset="2"/>
              <a:buChar char="ü"/>
              <a:defRPr sz="2000" baseline="0">
                <a:solidFill>
                  <a:schemeClr val="tx2">
                    <a:lumMod val="50000"/>
                  </a:schemeClr>
                </a:solidFill>
                <a:latin typeface="Arial" panose="020B060402020202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8172400" y="6525344"/>
            <a:ext cx="936104" cy="314025"/>
          </a:xfrm>
          <a:prstGeom prst="rect">
            <a:avLst/>
          </a:prstGeom>
          <a:noFill/>
        </p:spPr>
        <p:txBody>
          <a:bodyPr wrap="square" rtlCol="0" anchor="b" anchorCtr="0">
            <a:spAutoFit/>
          </a:bodyPr>
          <a:lstStyle/>
          <a:p>
            <a:pPr algn="r"/>
            <a:fld id="{CBE0357F-229F-4BD9-AE90-5490DF2A6E29}" type="slidenum">
              <a:rPr lang="en-US" sz="1400" smtClean="0">
                <a:solidFill>
                  <a:schemeClr val="tx2">
                    <a:lumMod val="50000"/>
                  </a:schemeClr>
                </a:solidFill>
                <a:latin typeface="Myriad Web Pro" panose="020B0503030403020204" pitchFamily="34" charset="0"/>
              </a:rPr>
              <a:pPr algn="r"/>
              <a:t>‹#›</a:t>
            </a:fld>
            <a:endParaRPr lang="en-US" sz="1400" dirty="0">
              <a:solidFill>
                <a:schemeClr val="tx2">
                  <a:lumMod val="50000"/>
                </a:schemeClr>
              </a:solidFill>
              <a:latin typeface="Myriad Web Pro" panose="020B0503030403020204" pitchFamily="34" charset="0"/>
            </a:endParaRPr>
          </a:p>
        </p:txBody>
      </p:sp>
    </p:spTree>
    <p:extLst>
      <p:ext uri="{BB962C8B-B14F-4D97-AF65-F5344CB8AC3E}">
        <p14:creationId xmlns:p14="http://schemas.microsoft.com/office/powerpoint/2010/main" val="117372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lgn="l">
              <a:defRPr sz="4000" b="1" i="0" u="none">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a:t>
            </a:r>
            <a:r>
              <a:rPr lang="en-US" dirty="0" err="1"/>
              <a:t>CMaster</a:t>
            </a:r>
            <a:r>
              <a:rPr lang="en-US" dirty="0"/>
              <a:t> title style</a:t>
            </a:r>
          </a:p>
        </p:txBody>
      </p:sp>
      <p:sp>
        <p:nvSpPr>
          <p:cNvPr id="7" name="Content Placeholder 2"/>
          <p:cNvSpPr>
            <a:spLocks noGrp="1"/>
          </p:cNvSpPr>
          <p:nvPr>
            <p:ph idx="13"/>
          </p:nvPr>
        </p:nvSpPr>
        <p:spPr>
          <a:xfrm>
            <a:off x="457200" y="1188720"/>
            <a:ext cx="8229600" cy="5029200"/>
          </a:xfrm>
          <a:prstGeom prst="rect">
            <a:avLst/>
          </a:prstGeom>
        </p:spPr>
        <p:txBody>
          <a:bodyPr lIns="0" rIns="0">
            <a:normAutofit/>
          </a:bodyPr>
          <a:lstStyle>
            <a:lvl1pPr marL="36576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v"/>
              <a:defRPr lang="en-US" sz="2400" kern="1200" dirty="0" smtClean="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Ø"/>
              <a:defRPr lang="en-US" sz="2000" kern="1200" dirty="0" smtClean="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ü"/>
              <a:defRPr lang="en-US" sz="2000" kern="1200" dirty="0" smtClean="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6" name="TextBox 5"/>
          <p:cNvSpPr txBox="1"/>
          <p:nvPr userDrawn="1"/>
        </p:nvSpPr>
        <p:spPr>
          <a:xfrm>
            <a:off x="8172400" y="6531592"/>
            <a:ext cx="936104" cy="307777"/>
          </a:xfrm>
          <a:prstGeom prst="rect">
            <a:avLst/>
          </a:prstGeom>
          <a:noFill/>
        </p:spPr>
        <p:txBody>
          <a:bodyPr wrap="square" rtlCol="0" anchor="b" anchorCtr="0">
            <a:spAutoFit/>
          </a:bodyPr>
          <a:lstStyle/>
          <a:p>
            <a:pPr algn="r"/>
            <a:fld id="{CBE0357F-229F-4BD9-AE90-5490DF2A6E29}" type="slidenum">
              <a:rPr lang="en-US" sz="1400" smtClean="0">
                <a:solidFill>
                  <a:schemeClr val="tx2">
                    <a:lumMod val="50000"/>
                  </a:schemeClr>
                </a:solidFill>
                <a:latin typeface="Myriad Web Pro" panose="020B0503030403020204" pitchFamily="34" charset="0"/>
              </a:rPr>
              <a:pPr algn="r"/>
              <a:t>‹#›</a:t>
            </a:fld>
            <a:endParaRPr lang="en-US" sz="1400" dirty="0">
              <a:solidFill>
                <a:schemeClr val="tx2">
                  <a:lumMod val="50000"/>
                </a:schemeClr>
              </a:solidFill>
              <a:latin typeface="Myriad Web Pro" panose="020B0503030403020204" pitchFamily="34" charset="0"/>
            </a:endParaRPr>
          </a:p>
        </p:txBody>
      </p:sp>
    </p:spTree>
    <p:extLst>
      <p:ext uri="{BB962C8B-B14F-4D97-AF65-F5344CB8AC3E}">
        <p14:creationId xmlns:p14="http://schemas.microsoft.com/office/powerpoint/2010/main" val="235620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4"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defRPr lang="en-US" sz="4000" b="1" i="0" u="none" dirty="0">
                <a:solidFill>
                  <a:schemeClr val="accent6">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lvl="0" algn="l"/>
            <a:r>
              <a:rPr lang="en-US" dirty="0"/>
              <a:t>Click to edit </a:t>
            </a:r>
            <a:r>
              <a:rPr lang="en-US" dirty="0" err="1"/>
              <a:t>QMaster</a:t>
            </a:r>
            <a:r>
              <a:rPr lang="en-US" dirty="0"/>
              <a:t> title style</a:t>
            </a:r>
          </a:p>
        </p:txBody>
      </p:sp>
      <p:sp>
        <p:nvSpPr>
          <p:cNvPr id="6" name="TextBox 5"/>
          <p:cNvSpPr txBox="1"/>
          <p:nvPr userDrawn="1"/>
        </p:nvSpPr>
        <p:spPr>
          <a:xfrm>
            <a:off x="8172400" y="6531592"/>
            <a:ext cx="936104" cy="307777"/>
          </a:xfrm>
          <a:prstGeom prst="rect">
            <a:avLst/>
          </a:prstGeom>
          <a:noFill/>
        </p:spPr>
        <p:txBody>
          <a:bodyPr wrap="square" rtlCol="0" anchor="b" anchorCtr="0">
            <a:spAutoFit/>
          </a:bodyPr>
          <a:lstStyle/>
          <a:p>
            <a:pPr algn="r"/>
            <a:fld id="{CBE0357F-229F-4BD9-AE90-5490DF2A6E29}" type="slidenum">
              <a:rPr lang="en-US" sz="1400" smtClean="0">
                <a:solidFill>
                  <a:schemeClr val="accent6">
                    <a:lumMod val="50000"/>
                  </a:schemeClr>
                </a:solidFill>
                <a:latin typeface="Myriad Web Pro" panose="020B0503030403020204" pitchFamily="34" charset="0"/>
              </a:rPr>
              <a:pPr algn="r"/>
              <a:t>‹#›</a:t>
            </a:fld>
            <a:endParaRPr lang="en-US" sz="1400" dirty="0">
              <a:solidFill>
                <a:schemeClr val="accent6">
                  <a:lumMod val="50000"/>
                </a:schemeClr>
              </a:solidFill>
              <a:latin typeface="Myriad Web Pro" panose="020B0503030403020204" pitchFamily="34" charset="0"/>
            </a:endParaRPr>
          </a:p>
        </p:txBody>
      </p:sp>
      <p:sp>
        <p:nvSpPr>
          <p:cNvPr id="5" name="Content Placeholder 2"/>
          <p:cNvSpPr>
            <a:spLocks noGrp="1"/>
          </p:cNvSpPr>
          <p:nvPr>
            <p:ph idx="13"/>
          </p:nvPr>
        </p:nvSpPr>
        <p:spPr>
          <a:xfrm>
            <a:off x="457200" y="1188720"/>
            <a:ext cx="8229600" cy="5029200"/>
          </a:xfrm>
          <a:prstGeom prst="rect">
            <a:avLst/>
          </a:prstGeom>
        </p:spPr>
        <p:txBody>
          <a:bodyPr lIns="0" rIns="0">
            <a:normAutofit/>
          </a:bodyPr>
          <a:lstStyle>
            <a:lvl1pPr marL="36576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v"/>
              <a:defRPr lang="en-US" sz="2400" b="1" kern="1200" dirty="0" smtClean="0">
                <a:solidFill>
                  <a:schemeClr val="accent6">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Ø"/>
              <a:defRPr lang="en-US" sz="2000" kern="1200" dirty="0" smtClean="0">
                <a:solidFill>
                  <a:schemeClr val="accent6">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ü"/>
              <a:defRPr lang="en-US" sz="2000" kern="1200" dirty="0" smtClean="0">
                <a:solidFill>
                  <a:schemeClr val="accent6">
                    <a:lumMod val="50000"/>
                  </a:schemeClr>
                </a:solidFill>
                <a:latin typeface="Arial" panose="020B0604020202020204" pitchFamily="34" charset="0"/>
                <a:ea typeface="Verdana" panose="020B060403050404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6093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390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t>Spring MVC</a:t>
            </a:r>
          </a:p>
        </p:txBody>
      </p:sp>
      <p:sp>
        <p:nvSpPr>
          <p:cNvPr id="2" name="Title 1"/>
          <p:cNvSpPr>
            <a:spLocks noGrp="1"/>
          </p:cNvSpPr>
          <p:nvPr>
            <p:ph type="ctrTitle"/>
          </p:nvPr>
        </p:nvSpPr>
        <p:spPr/>
        <p:txBody>
          <a:bodyPr/>
          <a:lstStyle/>
          <a:p>
            <a:endParaRPr lang="en-US"/>
          </a:p>
        </p:txBody>
      </p:sp>
    </p:spTree>
    <p:extLst>
      <p:ext uri="{BB962C8B-B14F-4D97-AF65-F5344CB8AC3E}">
        <p14:creationId xmlns:p14="http://schemas.microsoft.com/office/powerpoint/2010/main" val="154015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7315200" cy="685800"/>
          </a:xfrm>
        </p:spPr>
        <p:txBody>
          <a:bodyPr/>
          <a:lstStyle/>
          <a:p>
            <a:r>
              <a:rPr lang="en-US" dirty="0"/>
              <a:t>What is Spring MVC?</a:t>
            </a:r>
          </a:p>
        </p:txBody>
      </p:sp>
      <p:sp>
        <p:nvSpPr>
          <p:cNvPr id="3" name="Subtitle 2"/>
          <p:cNvSpPr>
            <a:spLocks noGrp="1"/>
          </p:cNvSpPr>
          <p:nvPr>
            <p:ph type="subTitle" idx="1"/>
          </p:nvPr>
        </p:nvSpPr>
        <p:spPr>
          <a:xfrm>
            <a:off x="914400" y="2103120"/>
            <a:ext cx="7315200" cy="3230880"/>
          </a:xfrm>
        </p:spPr>
        <p:txBody>
          <a:bodyPr>
            <a:noAutofit/>
          </a:bodyPr>
          <a:lstStyle/>
          <a:p>
            <a:pPr marL="342900" indent="-342900" algn="l">
              <a:buFont typeface="Wingdings" pitchFamily="2" charset="2"/>
              <a:buChar char="Ø"/>
            </a:pPr>
            <a:endParaRPr lang="en-US" sz="2800" b="0" dirty="0">
              <a:effectLst/>
              <a:latin typeface="Times New Roman" pitchFamily="18" charset="0"/>
              <a:cs typeface="Times New Roman" pitchFamily="18" charset="0"/>
            </a:endParaRPr>
          </a:p>
          <a:p>
            <a:pPr marL="342900" indent="-342900" algn="l">
              <a:buFont typeface="Wingdings" pitchFamily="2" charset="2"/>
              <a:buChar char="Ø"/>
            </a:pPr>
            <a:r>
              <a:rPr lang="en-US" sz="2800" b="0" dirty="0">
                <a:effectLst/>
                <a:latin typeface="Times New Roman" pitchFamily="18" charset="0"/>
                <a:cs typeface="Times New Roman" pitchFamily="18" charset="0"/>
              </a:rPr>
              <a:t>Web Framework</a:t>
            </a:r>
          </a:p>
          <a:p>
            <a:pPr marL="342900" indent="-342900" algn="l">
              <a:buFont typeface="Wingdings" pitchFamily="2" charset="2"/>
              <a:buChar char="Ø"/>
            </a:pPr>
            <a:r>
              <a:rPr lang="en-US" sz="2800" b="0" dirty="0">
                <a:effectLst/>
                <a:latin typeface="Times New Roman" pitchFamily="18" charset="0"/>
                <a:cs typeface="Times New Roman" pitchFamily="18" charset="0"/>
              </a:rPr>
              <a:t>It provides Model – View – Controller architecture</a:t>
            </a:r>
          </a:p>
          <a:p>
            <a:pPr marL="342900" indent="-342900" algn="l">
              <a:buFont typeface="Wingdings" pitchFamily="2" charset="2"/>
              <a:buChar char="Ø"/>
            </a:pPr>
            <a:r>
              <a:rPr lang="en-US" sz="2800" b="0" dirty="0">
                <a:effectLst/>
                <a:latin typeface="Times New Roman" pitchFamily="18" charset="0"/>
                <a:cs typeface="Times New Roman" pitchFamily="18" charset="0"/>
              </a:rPr>
              <a:t>Model – POJO (application data)</a:t>
            </a:r>
          </a:p>
          <a:p>
            <a:pPr marL="342900" indent="-342900" algn="l">
              <a:buFont typeface="Wingdings" pitchFamily="2" charset="2"/>
              <a:buChar char="Ø"/>
            </a:pPr>
            <a:r>
              <a:rPr lang="en-US" sz="2800" b="0" dirty="0">
                <a:effectLst/>
                <a:latin typeface="Times New Roman" pitchFamily="18" charset="0"/>
                <a:cs typeface="Times New Roman" pitchFamily="18" charset="0"/>
              </a:rPr>
              <a:t>View – Presenting the data</a:t>
            </a:r>
          </a:p>
          <a:p>
            <a:pPr marL="342900" indent="-342900" algn="l">
              <a:buFont typeface="Wingdings" pitchFamily="2" charset="2"/>
              <a:buChar char="Ø"/>
            </a:pPr>
            <a:r>
              <a:rPr lang="en-US" sz="2800" b="0" dirty="0">
                <a:effectLst/>
                <a:latin typeface="Times New Roman" pitchFamily="18" charset="0"/>
                <a:cs typeface="Times New Roman" pitchFamily="18" charset="0"/>
              </a:rPr>
              <a:t>Controller – processing user request, building appropriate model and passing it to view for rendering</a:t>
            </a:r>
          </a:p>
          <a:p>
            <a:endParaRPr lang="en-US" sz="2800" dirty="0"/>
          </a:p>
          <a:p>
            <a:endParaRPr lang="en-US" sz="2800" dirty="0"/>
          </a:p>
        </p:txBody>
      </p:sp>
    </p:spTree>
    <p:extLst>
      <p:ext uri="{BB962C8B-B14F-4D97-AF65-F5344CB8AC3E}">
        <p14:creationId xmlns:p14="http://schemas.microsoft.com/office/powerpoint/2010/main" val="202873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775A-D87E-349C-8A90-4D94C5612495}"/>
              </a:ext>
            </a:extLst>
          </p:cNvPr>
          <p:cNvSpPr>
            <a:spLocks noGrp="1"/>
          </p:cNvSpPr>
          <p:nvPr>
            <p:ph type="ctrTitle"/>
          </p:nvPr>
        </p:nvSpPr>
        <p:spPr/>
        <p:txBody>
          <a:bodyPr/>
          <a:lstStyle/>
          <a:p>
            <a:endParaRPr lang="en-IN"/>
          </a:p>
        </p:txBody>
      </p:sp>
      <p:pic>
        <p:nvPicPr>
          <p:cNvPr id="2054" name="Picture 6" descr="17. Web MVC framework">
            <a:extLst>
              <a:ext uri="{FF2B5EF4-FFF2-40B4-BE49-F238E27FC236}">
                <a16:creationId xmlns:a16="http://schemas.microsoft.com/office/drawing/2014/main" id="{00EE5E21-BB5B-A5F6-415B-8167193F4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85838"/>
            <a:ext cx="7620000"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76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62000"/>
            <a:ext cx="7315200" cy="685800"/>
          </a:xfrm>
        </p:spPr>
        <p:txBody>
          <a:bodyPr/>
          <a:lstStyle/>
          <a:p>
            <a:r>
              <a:rPr lang="en-US" dirty="0" err="1"/>
              <a:t>DispatcherServlet</a:t>
            </a:r>
            <a:endParaRPr lang="en-US" dirty="0"/>
          </a:p>
        </p:txBody>
      </p:sp>
      <p:sp>
        <p:nvSpPr>
          <p:cNvPr id="3" name="Subtitle 2"/>
          <p:cNvSpPr>
            <a:spLocks noGrp="1"/>
          </p:cNvSpPr>
          <p:nvPr>
            <p:ph type="subTitle" idx="1"/>
          </p:nvPr>
        </p:nvSpPr>
        <p:spPr>
          <a:xfrm>
            <a:off x="914400" y="2133600"/>
            <a:ext cx="7315200" cy="2286000"/>
          </a:xfrm>
        </p:spPr>
        <p:txBody>
          <a:bodyPr>
            <a:normAutofit fontScale="62500" lnSpcReduction="20000"/>
          </a:bodyPr>
          <a:lstStyle/>
          <a:p>
            <a:pPr marL="342900" indent="-342900" algn="l">
              <a:buFont typeface="Wingdings" pitchFamily="2" charset="2"/>
              <a:buChar char="Ø"/>
            </a:pPr>
            <a:endParaRPr lang="en-US" b="0" dirty="0">
              <a:effectLst/>
              <a:latin typeface="Times New Roman" pitchFamily="18" charset="0"/>
              <a:cs typeface="Times New Roman" pitchFamily="18" charset="0"/>
            </a:endParaRPr>
          </a:p>
          <a:p>
            <a:pPr marL="342900" indent="-342900" algn="l">
              <a:buFont typeface="Wingdings" pitchFamily="2" charset="2"/>
              <a:buChar char="Ø"/>
            </a:pPr>
            <a:r>
              <a:rPr lang="en-US" b="0" dirty="0">
                <a:effectLst/>
                <a:latin typeface="Times New Roman" pitchFamily="18" charset="0"/>
                <a:cs typeface="Times New Roman" pitchFamily="18" charset="0"/>
              </a:rPr>
              <a:t>In Spring MVC, </a:t>
            </a:r>
            <a:r>
              <a:rPr lang="en-US" b="0" dirty="0" err="1">
                <a:effectLst/>
                <a:latin typeface="Times New Roman" pitchFamily="18" charset="0"/>
                <a:cs typeface="Times New Roman" pitchFamily="18" charset="0"/>
              </a:rPr>
              <a:t>DispatcherServlet</a:t>
            </a:r>
            <a:r>
              <a:rPr lang="en-US" b="0" dirty="0">
                <a:effectLst/>
                <a:latin typeface="Times New Roman" pitchFamily="18" charset="0"/>
                <a:cs typeface="Times New Roman" pitchFamily="18" charset="0"/>
              </a:rPr>
              <a:t> is the heart.</a:t>
            </a:r>
          </a:p>
          <a:p>
            <a:pPr marL="342900" indent="-342900" algn="l">
              <a:buFont typeface="Wingdings" pitchFamily="2" charset="2"/>
              <a:buChar char="Ø"/>
            </a:pPr>
            <a:r>
              <a:rPr lang="en-US" b="0" dirty="0">
                <a:effectLst/>
                <a:latin typeface="Times New Roman" pitchFamily="18" charset="0"/>
                <a:cs typeface="Times New Roman" pitchFamily="18" charset="0"/>
              </a:rPr>
              <a:t>It handles all the HTTP requests and responses</a:t>
            </a:r>
          </a:p>
          <a:p>
            <a:pPr marL="342900" indent="-342900" algn="l">
              <a:buFont typeface="Wingdings" pitchFamily="2" charset="2"/>
              <a:buChar char="Ø"/>
            </a:pPr>
            <a:r>
              <a:rPr lang="en-US" b="0" dirty="0">
                <a:effectLst/>
                <a:latin typeface="Times New Roman" pitchFamily="18" charset="0"/>
                <a:cs typeface="Times New Roman" pitchFamily="18" charset="0"/>
              </a:rPr>
              <a:t>It follows Front Controller design pattern</a:t>
            </a:r>
          </a:p>
          <a:p>
            <a:endParaRPr lang="en-US" dirty="0"/>
          </a:p>
          <a:p>
            <a:endParaRPr lang="en-US" dirty="0"/>
          </a:p>
          <a:p>
            <a:endParaRPr lang="en-US" dirty="0"/>
          </a:p>
        </p:txBody>
      </p:sp>
    </p:spTree>
    <p:extLst>
      <p:ext uri="{BB962C8B-B14F-4D97-AF65-F5344CB8AC3E}">
        <p14:creationId xmlns:p14="http://schemas.microsoft.com/office/powerpoint/2010/main" val="319289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0"/>
            <a:ext cx="7315200" cy="685800"/>
          </a:xfrm>
        </p:spPr>
        <p:txBody>
          <a:bodyPr/>
          <a:lstStyle/>
          <a:p>
            <a:r>
              <a:rPr lang="en-US" dirty="0"/>
              <a:t>The flow</a:t>
            </a:r>
          </a:p>
        </p:txBody>
      </p:sp>
      <p:pic>
        <p:nvPicPr>
          <p:cNvPr id="3076" name="Picture 4" descr="Spring MVC Tutorial - javatpoint">
            <a:extLst>
              <a:ext uri="{FF2B5EF4-FFF2-40B4-BE49-F238E27FC236}">
                <a16:creationId xmlns:a16="http://schemas.microsoft.com/office/drawing/2014/main" id="{A250CC7E-3819-7E3F-94E0-F450ECEE0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6310530" cy="391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80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62000"/>
            <a:ext cx="7315200" cy="685800"/>
          </a:xfrm>
        </p:spPr>
        <p:txBody>
          <a:bodyPr/>
          <a:lstStyle/>
          <a:p>
            <a:r>
              <a:rPr lang="en-US" dirty="0"/>
              <a:t>Explaining the flow</a:t>
            </a:r>
          </a:p>
        </p:txBody>
      </p:sp>
      <p:sp>
        <p:nvSpPr>
          <p:cNvPr id="3" name="Subtitle 2"/>
          <p:cNvSpPr>
            <a:spLocks noGrp="1"/>
          </p:cNvSpPr>
          <p:nvPr>
            <p:ph type="subTitle" idx="1"/>
          </p:nvPr>
        </p:nvSpPr>
        <p:spPr>
          <a:xfrm>
            <a:off x="914400" y="1752600"/>
            <a:ext cx="7315200" cy="3657600"/>
          </a:xfrm>
        </p:spPr>
        <p:txBody>
          <a:bodyPr>
            <a:noAutofit/>
          </a:bodyPr>
          <a:lstStyle/>
          <a:p>
            <a:pPr marL="342900" indent="-342900" algn="l">
              <a:buFont typeface="Wingdings" pitchFamily="2" charset="2"/>
              <a:buChar char="Ø"/>
            </a:pPr>
            <a:r>
              <a:rPr lang="en-US" sz="2000" b="0" dirty="0">
                <a:effectLst/>
                <a:latin typeface="Times New Roman" pitchFamily="18" charset="0"/>
                <a:cs typeface="Times New Roman" pitchFamily="18" charset="0"/>
              </a:rPr>
              <a:t>Client sends an HTTP request </a:t>
            </a:r>
          </a:p>
          <a:p>
            <a:pPr marL="342900" indent="-342900" algn="l">
              <a:buFont typeface="Wingdings" pitchFamily="2" charset="2"/>
              <a:buChar char="Ø"/>
            </a:pPr>
            <a:r>
              <a:rPr lang="en-US" sz="2000" b="0" i="1" dirty="0" err="1">
                <a:solidFill>
                  <a:srgbClr val="FF0000"/>
                </a:solidFill>
                <a:effectLst/>
                <a:latin typeface="Times New Roman" pitchFamily="18" charset="0"/>
                <a:cs typeface="Times New Roman" pitchFamily="18" charset="0"/>
              </a:rPr>
              <a:t>DispatcherServlet</a:t>
            </a:r>
            <a:r>
              <a:rPr lang="en-US" sz="2000" b="0" dirty="0">
                <a:effectLst/>
                <a:latin typeface="Times New Roman" pitchFamily="18" charset="0"/>
                <a:cs typeface="Times New Roman" pitchFamily="18" charset="0"/>
              </a:rPr>
              <a:t> consults the </a:t>
            </a:r>
            <a:r>
              <a:rPr lang="en-US" sz="2000" b="0" i="1" dirty="0">
                <a:solidFill>
                  <a:srgbClr val="FF0000"/>
                </a:solidFill>
                <a:effectLst/>
                <a:latin typeface="Times New Roman" pitchFamily="18" charset="0"/>
                <a:cs typeface="Times New Roman" pitchFamily="18" charset="0"/>
              </a:rPr>
              <a:t>HandlerMapping</a:t>
            </a:r>
            <a:r>
              <a:rPr lang="en-US" sz="2000" b="0" dirty="0">
                <a:effectLst/>
                <a:latin typeface="Times New Roman" pitchFamily="18" charset="0"/>
                <a:cs typeface="Times New Roman" pitchFamily="18" charset="0"/>
              </a:rPr>
              <a:t> and calls the appropriate </a:t>
            </a:r>
            <a:r>
              <a:rPr lang="en-US" sz="2000" b="0" i="1" dirty="0">
                <a:effectLst/>
                <a:latin typeface="Times New Roman" pitchFamily="18" charset="0"/>
                <a:cs typeface="Times New Roman" pitchFamily="18" charset="0"/>
              </a:rPr>
              <a:t>Controller</a:t>
            </a:r>
            <a:r>
              <a:rPr lang="en-US" sz="2000" b="0" dirty="0">
                <a:effectLst/>
                <a:latin typeface="Times New Roman" pitchFamily="18" charset="0"/>
                <a:cs typeface="Times New Roman" pitchFamily="18" charset="0"/>
              </a:rPr>
              <a:t>.</a:t>
            </a:r>
          </a:p>
          <a:p>
            <a:pPr marL="342900" indent="-342900" algn="l">
              <a:buFont typeface="Wingdings" pitchFamily="2" charset="2"/>
              <a:buChar char="Ø"/>
            </a:pPr>
            <a:r>
              <a:rPr lang="en-US" sz="2000" b="0" dirty="0">
                <a:effectLst/>
                <a:latin typeface="Times New Roman" pitchFamily="18" charset="0"/>
                <a:cs typeface="Times New Roman" pitchFamily="18" charset="0"/>
              </a:rPr>
              <a:t>The </a:t>
            </a:r>
            <a:r>
              <a:rPr lang="en-US" sz="2000" b="0" i="1" dirty="0">
                <a:effectLst/>
                <a:latin typeface="Times New Roman" pitchFamily="18" charset="0"/>
                <a:cs typeface="Times New Roman" pitchFamily="18" charset="0"/>
              </a:rPr>
              <a:t>Controller</a:t>
            </a:r>
            <a:r>
              <a:rPr lang="en-US" sz="2000" b="0" dirty="0">
                <a:effectLst/>
                <a:latin typeface="Times New Roman" pitchFamily="18" charset="0"/>
                <a:cs typeface="Times New Roman" pitchFamily="18" charset="0"/>
              </a:rPr>
              <a:t> takes the request and calls the appropriate service methods based on used GET or POST method. The service method will set model data based on defined business logic and returns view name to the </a:t>
            </a:r>
            <a:r>
              <a:rPr lang="en-US" sz="2000" b="0" i="1" dirty="0">
                <a:solidFill>
                  <a:srgbClr val="FF0000"/>
                </a:solidFill>
                <a:effectLst/>
                <a:latin typeface="Times New Roman" pitchFamily="18" charset="0"/>
                <a:cs typeface="Times New Roman" pitchFamily="18" charset="0"/>
              </a:rPr>
              <a:t>DispatcherServlet</a:t>
            </a:r>
            <a:r>
              <a:rPr lang="en-US" sz="2000" b="0" dirty="0">
                <a:effectLst/>
                <a:latin typeface="Times New Roman" pitchFamily="18" charset="0"/>
                <a:cs typeface="Times New Roman" pitchFamily="18" charset="0"/>
              </a:rPr>
              <a:t>.</a:t>
            </a:r>
          </a:p>
          <a:p>
            <a:pPr marL="342900" indent="-342900" algn="l">
              <a:buFont typeface="Wingdings" pitchFamily="2" charset="2"/>
              <a:buChar char="Ø"/>
            </a:pPr>
            <a:r>
              <a:rPr lang="en-US" sz="2000" b="0" dirty="0">
                <a:effectLst/>
                <a:latin typeface="Times New Roman" pitchFamily="18" charset="0"/>
                <a:cs typeface="Times New Roman" pitchFamily="18" charset="0"/>
              </a:rPr>
              <a:t>The </a:t>
            </a:r>
            <a:r>
              <a:rPr lang="en-US" sz="2000" b="0" i="1" dirty="0">
                <a:solidFill>
                  <a:srgbClr val="FF0000"/>
                </a:solidFill>
                <a:effectLst/>
                <a:latin typeface="Times New Roman" pitchFamily="18" charset="0"/>
                <a:cs typeface="Times New Roman" pitchFamily="18" charset="0"/>
              </a:rPr>
              <a:t>DispatcherServlet</a:t>
            </a:r>
            <a:r>
              <a:rPr lang="en-US" sz="2000" b="0" dirty="0">
                <a:effectLst/>
                <a:latin typeface="Times New Roman" pitchFamily="18" charset="0"/>
                <a:cs typeface="Times New Roman" pitchFamily="18" charset="0"/>
              </a:rPr>
              <a:t> will take help from </a:t>
            </a:r>
            <a:r>
              <a:rPr lang="en-US" sz="2000" b="0" i="1" dirty="0">
                <a:solidFill>
                  <a:srgbClr val="FF0000"/>
                </a:solidFill>
                <a:effectLst/>
                <a:latin typeface="Times New Roman" pitchFamily="18" charset="0"/>
                <a:cs typeface="Times New Roman" pitchFamily="18" charset="0"/>
              </a:rPr>
              <a:t>ViewResolver</a:t>
            </a:r>
            <a:r>
              <a:rPr lang="en-US" sz="2000" b="0" dirty="0">
                <a:effectLst/>
                <a:latin typeface="Times New Roman" pitchFamily="18" charset="0"/>
                <a:cs typeface="Times New Roman" pitchFamily="18" charset="0"/>
              </a:rPr>
              <a:t> to pickup the defined view for the request.</a:t>
            </a:r>
          </a:p>
          <a:p>
            <a:pPr marL="342900" indent="-342900" algn="l">
              <a:buFont typeface="Wingdings" pitchFamily="2" charset="2"/>
              <a:buChar char="Ø"/>
            </a:pPr>
            <a:r>
              <a:rPr lang="en-US" sz="2000" b="0" dirty="0">
                <a:effectLst/>
                <a:latin typeface="Times New Roman" pitchFamily="18" charset="0"/>
                <a:cs typeface="Times New Roman" pitchFamily="18" charset="0"/>
              </a:rPr>
              <a:t>Once view is finalized, The DispatcherServlet passes the model data to the view which is finally rendered on the browser.</a:t>
            </a:r>
          </a:p>
          <a:p>
            <a:pPr marL="342900" indent="-342900" algn="l">
              <a:buFont typeface="Wingdings" pitchFamily="2" charset="2"/>
              <a:buChar char="Ø"/>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29882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0"/>
            <a:ext cx="7315200" cy="1143000"/>
          </a:xfrm>
        </p:spPr>
        <p:txBody>
          <a:bodyPr>
            <a:normAutofit fontScale="90000"/>
          </a:bodyPr>
          <a:lstStyle/>
          <a:p>
            <a:r>
              <a:rPr lang="en-US" dirty="0"/>
              <a:t>Demo</a:t>
            </a:r>
            <a:br>
              <a:rPr lang="en-US" dirty="0"/>
            </a:br>
            <a:r>
              <a:rPr lang="en-US" dirty="0"/>
              <a:t>Spring Web MVC</a:t>
            </a:r>
            <a:br>
              <a:rPr lang="en-US" dirty="0"/>
            </a:br>
            <a:endParaRPr lang="en-US" dirty="0"/>
          </a:p>
        </p:txBody>
      </p:sp>
    </p:spTree>
    <p:extLst>
      <p:ext uri="{BB962C8B-B14F-4D97-AF65-F5344CB8AC3E}">
        <p14:creationId xmlns:p14="http://schemas.microsoft.com/office/powerpoint/2010/main" val="417296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67000"/>
            <a:ext cx="7315200" cy="685800"/>
          </a:xfrm>
        </p:spPr>
        <p:txBody>
          <a:bodyPr/>
          <a:lstStyle/>
          <a:p>
            <a:r>
              <a:rPr lang="en-US"/>
              <a:t>Thank you</a:t>
            </a:r>
            <a:endParaRPr lang="en-US" dirty="0"/>
          </a:p>
        </p:txBody>
      </p:sp>
    </p:spTree>
    <p:extLst>
      <p:ext uri="{BB962C8B-B14F-4D97-AF65-F5344CB8AC3E}">
        <p14:creationId xmlns:p14="http://schemas.microsoft.com/office/powerpoint/2010/main" val="315596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3473-B92D-F936-CEE8-E32C974881F0}"/>
              </a:ext>
            </a:extLst>
          </p:cNvPr>
          <p:cNvSpPr>
            <a:spLocks noGrp="1"/>
          </p:cNvSpPr>
          <p:nvPr>
            <p:ph type="ctrTitle"/>
          </p:nvPr>
        </p:nvSpPr>
        <p:spPr/>
        <p:txBody>
          <a:bodyPr/>
          <a:lstStyle/>
          <a:p>
            <a:r>
              <a:rPr lang="en-IN" dirty="0"/>
              <a:t>Agenda</a:t>
            </a:r>
          </a:p>
        </p:txBody>
      </p:sp>
      <p:sp>
        <p:nvSpPr>
          <p:cNvPr id="3" name="Subtitle 2">
            <a:extLst>
              <a:ext uri="{FF2B5EF4-FFF2-40B4-BE49-F238E27FC236}">
                <a16:creationId xmlns:a16="http://schemas.microsoft.com/office/drawing/2014/main" id="{BE52E25E-DB56-809F-E2C8-C40EFC624D2F}"/>
              </a:ext>
            </a:extLst>
          </p:cNvPr>
          <p:cNvSpPr>
            <a:spLocks noGrp="1"/>
          </p:cNvSpPr>
          <p:nvPr>
            <p:ph type="subTitle" idx="1"/>
          </p:nvPr>
        </p:nvSpPr>
        <p:spPr>
          <a:xfrm>
            <a:off x="914400" y="2103120"/>
            <a:ext cx="7315200" cy="2773680"/>
          </a:xfrm>
        </p:spPr>
        <p:txBody>
          <a:bodyPr>
            <a:normAutofit fontScale="55000" lnSpcReduction="20000"/>
          </a:bodyPr>
          <a:lstStyle/>
          <a:p>
            <a:pPr marL="685800" indent="-685800" algn="l">
              <a:buFont typeface="Arial" panose="020B0604020202020204" pitchFamily="34" charset="0"/>
              <a:buChar char="•"/>
            </a:pPr>
            <a:r>
              <a:rPr lang="en-IN" b="0" dirty="0">
                <a:latin typeface="Times New Roman" panose="02020603050405020304" pitchFamily="18" charset="0"/>
                <a:cs typeface="Times New Roman" panose="02020603050405020304" pitchFamily="18" charset="0"/>
              </a:rPr>
              <a:t>Introduction to Spring framework</a:t>
            </a:r>
          </a:p>
          <a:p>
            <a:pPr marL="685800" indent="-685800" algn="l">
              <a:buFont typeface="Arial" panose="020B0604020202020204" pitchFamily="34" charset="0"/>
              <a:buChar char="•"/>
            </a:pPr>
            <a:r>
              <a:rPr lang="en-IN" b="0" dirty="0">
                <a:latin typeface="Times New Roman" panose="02020603050405020304" pitchFamily="18" charset="0"/>
                <a:cs typeface="Times New Roman" panose="02020603050405020304" pitchFamily="18" charset="0"/>
              </a:rPr>
              <a:t>Introduction to containers managing beans</a:t>
            </a:r>
          </a:p>
          <a:p>
            <a:pPr marL="685800" indent="-685800" algn="l">
              <a:buFont typeface="Arial" panose="020B0604020202020204" pitchFamily="34" charset="0"/>
              <a:buChar char="•"/>
            </a:pPr>
            <a:r>
              <a:rPr lang="en-IN" b="0" dirty="0">
                <a:latin typeface="Times New Roman" panose="02020603050405020304" pitchFamily="18" charset="0"/>
                <a:cs typeface="Times New Roman" panose="02020603050405020304" pitchFamily="18" charset="0"/>
              </a:rPr>
              <a:t>Dependency Injection and its ways</a:t>
            </a:r>
          </a:p>
          <a:p>
            <a:pPr marL="685800" indent="-685800" algn="l">
              <a:buFont typeface="Arial" panose="020B0604020202020204" pitchFamily="34" charset="0"/>
              <a:buChar char="•"/>
            </a:pPr>
            <a:r>
              <a:rPr lang="en-IN" b="0" dirty="0">
                <a:latin typeface="Times New Roman" panose="02020603050405020304" pitchFamily="18" charset="0"/>
                <a:cs typeface="Times New Roman" panose="02020603050405020304" pitchFamily="18" charset="0"/>
              </a:rPr>
              <a:t>Bean Lifecycle</a:t>
            </a:r>
          </a:p>
          <a:p>
            <a:pPr marL="685800" indent="-685800" algn="l">
              <a:buFont typeface="Arial" panose="020B0604020202020204" pitchFamily="34" charset="0"/>
              <a:buChar char="•"/>
            </a:pPr>
            <a:r>
              <a:rPr lang="en-IN" b="0" dirty="0">
                <a:latin typeface="Times New Roman" panose="02020603050405020304" pitchFamily="18" charset="0"/>
                <a:cs typeface="Times New Roman" panose="02020603050405020304" pitchFamily="18" charset="0"/>
              </a:rPr>
              <a:t>Auto wiring beans</a:t>
            </a:r>
          </a:p>
          <a:p>
            <a:pPr marL="685800" indent="-685800" algn="l">
              <a:buFont typeface="Arial" panose="020B0604020202020204" pitchFamily="34" charset="0"/>
              <a:buChar char="•"/>
            </a:pPr>
            <a:r>
              <a:rPr lang="en-IN" b="0" dirty="0">
                <a:latin typeface="Times New Roman" panose="02020603050405020304" pitchFamily="18" charset="0"/>
                <a:cs typeface="Times New Roman" panose="02020603050405020304" pitchFamily="18" charset="0"/>
              </a:rPr>
              <a:t>Configuration based on Annotation</a:t>
            </a:r>
          </a:p>
          <a:p>
            <a:pPr marL="685800" indent="-685800" algn="l">
              <a:buFont typeface="Arial" panose="020B0604020202020204" pitchFamily="34" charset="0"/>
              <a:buChar char="•"/>
            </a:pPr>
            <a:r>
              <a:rPr lang="en-IN" b="0" dirty="0">
                <a:latin typeface="Times New Roman" panose="02020603050405020304" pitchFamily="18" charset="0"/>
                <a:cs typeface="Times New Roman" panose="02020603050405020304" pitchFamily="18" charset="0"/>
              </a:rPr>
              <a:t>Integrating database </a:t>
            </a:r>
          </a:p>
          <a:p>
            <a:pPr marL="685800" indent="-685800" algn="l">
              <a:buFont typeface="Arial" panose="020B0604020202020204" pitchFamily="34" charset="0"/>
              <a:buChar char="•"/>
            </a:pPr>
            <a:endParaRPr lang="en-I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92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7315200" cy="685800"/>
          </a:xfrm>
        </p:spPr>
        <p:txBody>
          <a:bodyPr>
            <a:normAutofit fontScale="90000"/>
          </a:bodyPr>
          <a:lstStyle/>
          <a:p>
            <a:r>
              <a:rPr lang="en-US" dirty="0"/>
              <a:t>Introduction to Web Applications</a:t>
            </a:r>
          </a:p>
        </p:txBody>
      </p:sp>
      <p:sp>
        <p:nvSpPr>
          <p:cNvPr id="3" name="Subtitle 2"/>
          <p:cNvSpPr>
            <a:spLocks noGrp="1"/>
          </p:cNvSpPr>
          <p:nvPr>
            <p:ph type="subTitle" idx="1"/>
          </p:nvPr>
        </p:nvSpPr>
        <p:spPr>
          <a:xfrm>
            <a:off x="914400" y="1752600"/>
            <a:ext cx="7315200" cy="3505200"/>
          </a:xfrm>
        </p:spPr>
        <p:txBody>
          <a:bodyPr>
            <a:normAutofit fontScale="92500"/>
          </a:bodyPr>
          <a:lstStyle/>
          <a:p>
            <a:pPr marL="342900" indent="-342900" algn="l">
              <a:buFont typeface="Wingdings" pitchFamily="2" charset="2"/>
              <a:buChar char="Ø"/>
            </a:pPr>
            <a:r>
              <a:rPr lang="en-US" sz="2400" b="0" dirty="0">
                <a:effectLst/>
                <a:latin typeface="Times New Roman" pitchFamily="18" charset="0"/>
                <a:cs typeface="Times New Roman" pitchFamily="18" charset="0"/>
              </a:rPr>
              <a:t>Any application that is accessible over the web using Internet</a:t>
            </a:r>
          </a:p>
          <a:p>
            <a:pPr marL="342900" indent="-342900" algn="l">
              <a:buFont typeface="Wingdings" pitchFamily="2" charset="2"/>
              <a:buChar char="Ø"/>
            </a:pPr>
            <a:r>
              <a:rPr lang="en-US" sz="2400" b="0" dirty="0">
                <a:effectLst/>
                <a:latin typeface="Times New Roman" pitchFamily="18" charset="0"/>
                <a:cs typeface="Times New Roman" pitchFamily="18" charset="0"/>
              </a:rPr>
              <a:t>Examples: </a:t>
            </a:r>
          </a:p>
          <a:p>
            <a:pPr marL="800100" lvl="1" indent="-342900" algn="l">
              <a:buFont typeface="Wingdings" pitchFamily="2" charset="2"/>
              <a:buChar char="Ø"/>
            </a:pPr>
            <a:r>
              <a:rPr lang="en-US" sz="2000" b="0" dirty="0">
                <a:solidFill>
                  <a:schemeClr val="tx1"/>
                </a:solidFill>
                <a:effectLst/>
                <a:latin typeface="Times New Roman" pitchFamily="18" charset="0"/>
                <a:cs typeface="Times New Roman" pitchFamily="18" charset="0"/>
              </a:rPr>
              <a:t>Amazon.com, flipkart.com, bookmyshow.com, cricbuzz.com etc.</a:t>
            </a:r>
          </a:p>
          <a:p>
            <a:pPr marL="800100" lvl="1" indent="-342900" algn="l">
              <a:buFont typeface="Wingdings" pitchFamily="2" charset="2"/>
              <a:buChar char="Ø"/>
            </a:pPr>
            <a:r>
              <a:rPr lang="en-US" sz="2000" b="0" dirty="0">
                <a:solidFill>
                  <a:schemeClr val="tx1"/>
                </a:solidFill>
                <a:effectLst/>
                <a:latin typeface="Times New Roman" pitchFamily="18" charset="0"/>
                <a:cs typeface="Times New Roman" pitchFamily="18" charset="0"/>
              </a:rPr>
              <a:t>The users can enter the website and start accessing the applications</a:t>
            </a:r>
          </a:p>
          <a:p>
            <a:pPr marL="800100" lvl="1" indent="-342900" algn="l">
              <a:buFont typeface="Wingdings" pitchFamily="2" charset="2"/>
              <a:buChar char="Ø"/>
            </a:pPr>
            <a:r>
              <a:rPr lang="en-US" sz="2000" dirty="0">
                <a:solidFill>
                  <a:schemeClr val="tx1"/>
                </a:solidFill>
                <a:latin typeface="Times New Roman" pitchFamily="18" charset="0"/>
                <a:cs typeface="Times New Roman" pitchFamily="18" charset="0"/>
              </a:rPr>
              <a:t>The Web application is composed of many pages, each serves represents separate functionality</a:t>
            </a:r>
          </a:p>
          <a:p>
            <a:pPr marL="800100" lvl="1" indent="-342900" algn="l">
              <a:buFont typeface="Wingdings" pitchFamily="2" charset="2"/>
              <a:buChar char="Ø"/>
            </a:pPr>
            <a:r>
              <a:rPr lang="en-US" sz="2000" b="0" dirty="0">
                <a:solidFill>
                  <a:schemeClr val="tx1"/>
                </a:solidFill>
                <a:effectLst/>
                <a:latin typeface="Times New Roman" pitchFamily="18" charset="0"/>
                <a:cs typeface="Times New Roman" pitchFamily="18" charset="0"/>
              </a:rPr>
              <a:t>Every web application starts with the first page called Home page</a:t>
            </a:r>
          </a:p>
          <a:p>
            <a:pPr marL="342900" indent="-342900" algn="l">
              <a:buFont typeface="Wingdings" pitchFamily="2" charset="2"/>
              <a:buChar char="Ø"/>
            </a:pPr>
            <a:endParaRPr lang="en-US" sz="2400" b="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72944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7315200" cy="685800"/>
          </a:xfrm>
        </p:spPr>
        <p:txBody>
          <a:bodyPr>
            <a:normAutofit/>
          </a:bodyPr>
          <a:lstStyle/>
          <a:p>
            <a:r>
              <a:rPr lang="en-US" dirty="0"/>
              <a:t>3 Layers in web applications</a:t>
            </a:r>
          </a:p>
        </p:txBody>
      </p:sp>
      <p:sp>
        <p:nvSpPr>
          <p:cNvPr id="3" name="Subtitle 2"/>
          <p:cNvSpPr>
            <a:spLocks noGrp="1"/>
          </p:cNvSpPr>
          <p:nvPr>
            <p:ph type="subTitle" idx="1"/>
          </p:nvPr>
        </p:nvSpPr>
        <p:spPr>
          <a:xfrm>
            <a:off x="914400" y="1752600"/>
            <a:ext cx="7315200" cy="3505200"/>
          </a:xfrm>
        </p:spPr>
        <p:txBody>
          <a:bodyPr>
            <a:normAutofit/>
          </a:bodyPr>
          <a:lstStyle/>
          <a:p>
            <a:pPr marL="342900" indent="-342900" algn="l">
              <a:buFont typeface="Wingdings" pitchFamily="2" charset="2"/>
              <a:buChar char="Ø"/>
            </a:pPr>
            <a:r>
              <a:rPr lang="en-US" sz="2400" b="0" dirty="0">
                <a:effectLst/>
                <a:latin typeface="Times New Roman" pitchFamily="18" charset="0"/>
                <a:cs typeface="Times New Roman" pitchFamily="18" charset="0"/>
              </a:rPr>
              <a:t>In Web applications, the entire code is divided into the following 3 major layers</a:t>
            </a:r>
          </a:p>
          <a:p>
            <a:pPr marL="800100" lvl="1" indent="-342900" algn="l">
              <a:buFont typeface="Wingdings" pitchFamily="2" charset="2"/>
              <a:buChar char="Ø"/>
            </a:pPr>
            <a:r>
              <a:rPr lang="en-US" sz="1800" b="0" dirty="0">
                <a:solidFill>
                  <a:schemeClr val="tx1"/>
                </a:solidFill>
                <a:effectLst/>
                <a:latin typeface="Times New Roman" pitchFamily="18" charset="0"/>
                <a:cs typeface="Times New Roman" pitchFamily="18" charset="0"/>
              </a:rPr>
              <a:t>UI Layer </a:t>
            </a:r>
          </a:p>
          <a:p>
            <a:pPr marL="1257300" lvl="2" indent="-342900" algn="l">
              <a:buFont typeface="Wingdings" pitchFamily="2" charset="2"/>
              <a:buChar char="Ø"/>
            </a:pPr>
            <a:r>
              <a:rPr lang="en-US" sz="1400" dirty="0">
                <a:solidFill>
                  <a:schemeClr val="tx1"/>
                </a:solidFill>
                <a:latin typeface="Times New Roman" pitchFamily="18" charset="0"/>
                <a:cs typeface="Times New Roman" pitchFamily="18" charset="0"/>
              </a:rPr>
              <a:t>Receives the users input and sends to the server</a:t>
            </a:r>
            <a:endParaRPr lang="en-US" sz="1400" b="0" dirty="0">
              <a:solidFill>
                <a:schemeClr val="tx1"/>
              </a:solidFill>
              <a:effectLst/>
              <a:latin typeface="Times New Roman" pitchFamily="18" charset="0"/>
              <a:cs typeface="Times New Roman" pitchFamily="18" charset="0"/>
            </a:endParaRPr>
          </a:p>
          <a:p>
            <a:pPr marL="800100" lvl="1" indent="-342900" algn="l">
              <a:buFont typeface="Wingdings" pitchFamily="2" charset="2"/>
              <a:buChar char="Ø"/>
            </a:pPr>
            <a:r>
              <a:rPr lang="en-US" sz="1800" b="0" dirty="0">
                <a:solidFill>
                  <a:schemeClr val="tx1"/>
                </a:solidFill>
                <a:effectLst/>
                <a:latin typeface="Times New Roman" pitchFamily="18" charset="0"/>
                <a:cs typeface="Times New Roman" pitchFamily="18" charset="0"/>
              </a:rPr>
              <a:t>Middleware Layer / Business Logic Layer</a:t>
            </a:r>
          </a:p>
          <a:p>
            <a:pPr marL="1257300" lvl="2" indent="-342900" algn="l">
              <a:buFont typeface="Wingdings" pitchFamily="2" charset="2"/>
              <a:buChar char="Ø"/>
            </a:pPr>
            <a:r>
              <a:rPr lang="en-US" sz="1600" b="0" dirty="0">
                <a:solidFill>
                  <a:schemeClr val="tx1"/>
                </a:solidFill>
                <a:effectLst/>
                <a:latin typeface="Times New Roman" pitchFamily="18" charset="0"/>
                <a:cs typeface="Times New Roman" pitchFamily="18" charset="0"/>
              </a:rPr>
              <a:t>Business Logic </a:t>
            </a:r>
            <a:r>
              <a:rPr lang="en-US" sz="1600" dirty="0">
                <a:solidFill>
                  <a:schemeClr val="tx1"/>
                </a:solidFill>
                <a:latin typeface="Times New Roman" pitchFamily="18" charset="0"/>
                <a:cs typeface="Times New Roman" pitchFamily="18" charset="0"/>
              </a:rPr>
              <a:t>/ Data processing is done</a:t>
            </a:r>
            <a:endParaRPr lang="en-US" sz="1600" b="0" dirty="0">
              <a:solidFill>
                <a:schemeClr val="tx1"/>
              </a:solidFill>
              <a:effectLst/>
              <a:latin typeface="Times New Roman" pitchFamily="18" charset="0"/>
              <a:cs typeface="Times New Roman" pitchFamily="18" charset="0"/>
            </a:endParaRPr>
          </a:p>
          <a:p>
            <a:pPr marL="800100" lvl="1" indent="-342900" algn="l">
              <a:buFont typeface="Wingdings" pitchFamily="2" charset="2"/>
              <a:buChar char="Ø"/>
            </a:pPr>
            <a:r>
              <a:rPr lang="en-US" sz="1800" b="0" dirty="0">
                <a:solidFill>
                  <a:schemeClr val="tx1"/>
                </a:solidFill>
                <a:effectLst/>
                <a:latin typeface="Times New Roman" pitchFamily="18" charset="0"/>
                <a:cs typeface="Times New Roman" pitchFamily="18" charset="0"/>
              </a:rPr>
              <a:t>Data Layer</a:t>
            </a:r>
          </a:p>
          <a:p>
            <a:pPr marL="1257300" lvl="2" indent="-342900" algn="l">
              <a:buFont typeface="Wingdings" pitchFamily="2" charset="2"/>
              <a:buChar char="Ø"/>
            </a:pPr>
            <a:r>
              <a:rPr lang="en-US" sz="1600" dirty="0">
                <a:solidFill>
                  <a:schemeClr val="tx1"/>
                </a:solidFill>
                <a:latin typeface="Times New Roman" pitchFamily="18" charset="0"/>
                <a:cs typeface="Times New Roman" pitchFamily="18" charset="0"/>
              </a:rPr>
              <a:t>Data is stored in Database servers such as ORACLE, SQL SERVER etc.</a:t>
            </a:r>
            <a:endParaRPr lang="en-US" sz="1600" b="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06355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7315200" cy="685800"/>
          </a:xfrm>
        </p:spPr>
        <p:txBody>
          <a:bodyPr>
            <a:normAutofit/>
          </a:bodyPr>
          <a:lstStyle/>
          <a:p>
            <a:r>
              <a:rPr lang="en-US" dirty="0"/>
              <a:t>Introducing MVC</a:t>
            </a:r>
          </a:p>
        </p:txBody>
      </p:sp>
      <p:sp>
        <p:nvSpPr>
          <p:cNvPr id="3" name="Subtitle 2"/>
          <p:cNvSpPr>
            <a:spLocks noGrp="1"/>
          </p:cNvSpPr>
          <p:nvPr>
            <p:ph type="subTitle" idx="1"/>
          </p:nvPr>
        </p:nvSpPr>
        <p:spPr>
          <a:xfrm>
            <a:off x="914400" y="1752600"/>
            <a:ext cx="7315200" cy="3505200"/>
          </a:xfrm>
        </p:spPr>
        <p:txBody>
          <a:bodyPr>
            <a:normAutofit/>
          </a:bodyPr>
          <a:lstStyle/>
          <a:p>
            <a:pPr marL="342900" indent="-342900" algn="l">
              <a:buFont typeface="Wingdings" pitchFamily="2" charset="2"/>
              <a:buChar char="Ø"/>
            </a:pPr>
            <a:r>
              <a:rPr lang="en-US" sz="2400" b="0" dirty="0">
                <a:effectLst/>
                <a:latin typeface="Times New Roman" pitchFamily="18" charset="0"/>
                <a:cs typeface="Times New Roman" pitchFamily="18" charset="0"/>
              </a:rPr>
              <a:t>MVC – Stands for Model View Controller</a:t>
            </a:r>
          </a:p>
          <a:p>
            <a:pPr marL="342900" indent="-342900" algn="l">
              <a:buFont typeface="Wingdings" pitchFamily="2" charset="2"/>
              <a:buChar char="Ø"/>
            </a:pPr>
            <a:r>
              <a:rPr lang="en-US" sz="2400" b="0" dirty="0">
                <a:solidFill>
                  <a:srgbClr val="FF0000"/>
                </a:solidFill>
                <a:effectLst/>
                <a:latin typeface="Times New Roman" pitchFamily="18" charset="0"/>
                <a:cs typeface="Times New Roman" pitchFamily="18" charset="0"/>
              </a:rPr>
              <a:t>M</a:t>
            </a:r>
            <a:r>
              <a:rPr lang="en-US" sz="2400" b="0" dirty="0">
                <a:solidFill>
                  <a:schemeClr val="tx1"/>
                </a:solidFill>
                <a:effectLst/>
                <a:latin typeface="Times New Roman" pitchFamily="18" charset="0"/>
                <a:cs typeface="Times New Roman" pitchFamily="18" charset="0"/>
              </a:rPr>
              <a:t>odel has all the data required for the application</a:t>
            </a:r>
          </a:p>
          <a:p>
            <a:pPr marL="342900" indent="-342900" algn="l">
              <a:buFont typeface="Wingdings" pitchFamily="2" charset="2"/>
              <a:buChar char="Ø"/>
            </a:pPr>
            <a:r>
              <a:rPr lang="en-US" sz="2400" b="0" dirty="0">
                <a:solidFill>
                  <a:srgbClr val="00B050"/>
                </a:solidFill>
                <a:effectLst/>
                <a:latin typeface="Times New Roman" pitchFamily="18" charset="0"/>
                <a:cs typeface="Times New Roman" pitchFamily="18" charset="0"/>
              </a:rPr>
              <a:t>V</a:t>
            </a:r>
            <a:r>
              <a:rPr lang="en-US" sz="2400" b="0" dirty="0">
                <a:solidFill>
                  <a:schemeClr val="tx1"/>
                </a:solidFill>
                <a:effectLst/>
                <a:latin typeface="Times New Roman" pitchFamily="18" charset="0"/>
                <a:cs typeface="Times New Roman" pitchFamily="18" charset="0"/>
              </a:rPr>
              <a:t>iew has all the UI to show to the end users</a:t>
            </a:r>
          </a:p>
          <a:p>
            <a:pPr marL="342900" indent="-342900" algn="l">
              <a:buFont typeface="Wingdings" pitchFamily="2" charset="2"/>
              <a:buChar char="Ø"/>
            </a:pPr>
            <a:r>
              <a:rPr lang="en-US" sz="2400" b="0" dirty="0">
                <a:solidFill>
                  <a:srgbClr val="0070C0"/>
                </a:solidFill>
                <a:effectLst/>
                <a:latin typeface="Times New Roman" pitchFamily="18" charset="0"/>
                <a:cs typeface="Times New Roman" pitchFamily="18" charset="0"/>
              </a:rPr>
              <a:t>C</a:t>
            </a:r>
            <a:r>
              <a:rPr lang="en-US" sz="2400" b="0" dirty="0">
                <a:solidFill>
                  <a:schemeClr val="tx1"/>
                </a:solidFill>
                <a:effectLst/>
                <a:latin typeface="Times New Roman" pitchFamily="18" charset="0"/>
                <a:cs typeface="Times New Roman" pitchFamily="18" charset="0"/>
              </a:rPr>
              <a:t>ontroller controls all the activities of the application</a:t>
            </a:r>
            <a:endParaRPr lang="en-US" sz="1600" b="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74502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7315200" cy="685800"/>
          </a:xfrm>
        </p:spPr>
        <p:txBody>
          <a:bodyPr>
            <a:normAutofit fontScale="90000"/>
          </a:bodyPr>
          <a:lstStyle/>
          <a:p>
            <a:r>
              <a:rPr lang="en-US" dirty="0"/>
              <a:t>MVC in Java based web applications</a:t>
            </a:r>
          </a:p>
        </p:txBody>
      </p:sp>
      <p:sp>
        <p:nvSpPr>
          <p:cNvPr id="3" name="Subtitle 2"/>
          <p:cNvSpPr>
            <a:spLocks noGrp="1"/>
          </p:cNvSpPr>
          <p:nvPr>
            <p:ph type="subTitle" idx="1"/>
          </p:nvPr>
        </p:nvSpPr>
        <p:spPr>
          <a:xfrm>
            <a:off x="914400" y="1752600"/>
            <a:ext cx="7315200" cy="3505200"/>
          </a:xfrm>
        </p:spPr>
        <p:txBody>
          <a:bodyPr>
            <a:normAutofit fontScale="92500" lnSpcReduction="20000"/>
          </a:bodyPr>
          <a:lstStyle/>
          <a:p>
            <a:pPr algn="l"/>
            <a:r>
              <a:rPr lang="en-US" sz="2400" b="0" dirty="0">
                <a:effectLst/>
                <a:latin typeface="Times New Roman" pitchFamily="18" charset="0"/>
                <a:cs typeface="Times New Roman" pitchFamily="18" charset="0"/>
              </a:rPr>
              <a:t>In Java Based web applications:</a:t>
            </a:r>
          </a:p>
          <a:p>
            <a:pPr marL="342900" indent="-342900" algn="l">
              <a:buFont typeface="Wingdings" pitchFamily="2" charset="2"/>
              <a:buChar char="Ø"/>
            </a:pPr>
            <a:r>
              <a:rPr lang="en-US" sz="2400" dirty="0">
                <a:solidFill>
                  <a:schemeClr val="tx1"/>
                </a:solidFill>
                <a:effectLst/>
                <a:latin typeface="Times New Roman" pitchFamily="18" charset="0"/>
                <a:cs typeface="Times New Roman" pitchFamily="18" charset="0"/>
              </a:rPr>
              <a:t>Model</a:t>
            </a:r>
            <a:r>
              <a:rPr lang="en-US" sz="2400" b="0" dirty="0">
                <a:solidFill>
                  <a:schemeClr val="tx1"/>
                </a:solidFill>
                <a:effectLst/>
                <a:latin typeface="Times New Roman" pitchFamily="18" charset="0"/>
                <a:cs typeface="Times New Roman" pitchFamily="18" charset="0"/>
              </a:rPr>
              <a:t> – You can represent data and data manipulation logic (Ranges from Java method to calculate something  to store the data in DB servers such as ORACLE)</a:t>
            </a:r>
          </a:p>
          <a:p>
            <a:pPr marL="342900" indent="-342900" algn="l">
              <a:buFont typeface="Wingdings" pitchFamily="2" charset="2"/>
              <a:buChar char="Ø"/>
            </a:pPr>
            <a:r>
              <a:rPr lang="en-US" sz="2400" dirty="0">
                <a:solidFill>
                  <a:schemeClr val="tx1"/>
                </a:solidFill>
                <a:effectLst/>
                <a:latin typeface="Times New Roman" pitchFamily="18" charset="0"/>
                <a:cs typeface="Times New Roman" pitchFamily="18" charset="0"/>
              </a:rPr>
              <a:t>View</a:t>
            </a:r>
            <a:r>
              <a:rPr lang="en-US" sz="2400" b="0" dirty="0">
                <a:solidFill>
                  <a:schemeClr val="tx1"/>
                </a:solidFill>
                <a:effectLst/>
                <a:latin typeface="Times New Roman" pitchFamily="18" charset="0"/>
                <a:cs typeface="Times New Roman" pitchFamily="18" charset="0"/>
              </a:rPr>
              <a:t> – JSP (Java Server Pages) – to generate the views dynamically based on users’ requests (Example: Showing only DELL laptops)</a:t>
            </a:r>
          </a:p>
          <a:p>
            <a:pPr marL="342900" indent="-342900" algn="l">
              <a:buFont typeface="Wingdings" pitchFamily="2" charset="2"/>
              <a:buChar char="Ø"/>
            </a:pPr>
            <a:r>
              <a:rPr lang="en-US" sz="2400" dirty="0">
                <a:solidFill>
                  <a:schemeClr val="tx1"/>
                </a:solidFill>
                <a:effectLst/>
                <a:latin typeface="Times New Roman" pitchFamily="18" charset="0"/>
                <a:cs typeface="Times New Roman" pitchFamily="18" charset="0"/>
              </a:rPr>
              <a:t>Controller</a:t>
            </a:r>
            <a:r>
              <a:rPr lang="en-US" sz="2400" b="0" dirty="0">
                <a:solidFill>
                  <a:schemeClr val="tx1"/>
                </a:solidFill>
                <a:effectLst/>
                <a:latin typeface="Times New Roman" pitchFamily="18" charset="0"/>
                <a:cs typeface="Times New Roman" pitchFamily="18" charset="0"/>
              </a:rPr>
              <a:t> – Java Servlets – Special Java program that intercepts users requests and forwards to particular program based on the request (Example: Calling the program that saves the users data into DataBase servers in case of user registration)</a:t>
            </a:r>
          </a:p>
          <a:p>
            <a:pPr marL="342900" indent="-342900" algn="l">
              <a:buFont typeface="Wingdings" pitchFamily="2" charset="2"/>
              <a:buChar char="Ø"/>
            </a:pPr>
            <a:endParaRPr lang="en-US" sz="1600" b="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95326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7315200" cy="685800"/>
          </a:xfrm>
        </p:spPr>
        <p:txBody>
          <a:bodyPr/>
          <a:lstStyle/>
          <a:p>
            <a:r>
              <a:rPr lang="en-US" dirty="0"/>
              <a:t>Issues with servlets</a:t>
            </a:r>
          </a:p>
        </p:txBody>
      </p:sp>
      <p:sp>
        <p:nvSpPr>
          <p:cNvPr id="3" name="Subtitle 2"/>
          <p:cNvSpPr>
            <a:spLocks noGrp="1"/>
          </p:cNvSpPr>
          <p:nvPr>
            <p:ph type="subTitle" idx="1"/>
          </p:nvPr>
        </p:nvSpPr>
        <p:spPr>
          <a:xfrm>
            <a:off x="914400" y="1752600"/>
            <a:ext cx="7315200" cy="3505200"/>
          </a:xfrm>
        </p:spPr>
        <p:txBody>
          <a:bodyPr>
            <a:normAutofit/>
          </a:bodyPr>
          <a:lstStyle/>
          <a:p>
            <a:pPr marL="342900" indent="-342900" algn="l">
              <a:buFont typeface="Wingdings" pitchFamily="2" charset="2"/>
              <a:buChar char="Ø"/>
            </a:pPr>
            <a:r>
              <a:rPr lang="en-US" sz="2400" b="0" dirty="0">
                <a:effectLst/>
                <a:latin typeface="Times New Roman" pitchFamily="18" charset="0"/>
                <a:cs typeface="Times New Roman" pitchFamily="18" charset="0"/>
              </a:rPr>
              <a:t>We need to write all controller code</a:t>
            </a:r>
          </a:p>
          <a:p>
            <a:pPr marL="342900" indent="-342900" algn="l">
              <a:buFont typeface="Wingdings" pitchFamily="2" charset="2"/>
              <a:buChar char="Ø"/>
            </a:pPr>
            <a:r>
              <a:rPr lang="en-US" sz="2400" b="0" dirty="0">
                <a:effectLst/>
                <a:latin typeface="Times New Roman" pitchFamily="18" charset="0"/>
                <a:cs typeface="Times New Roman" pitchFamily="18" charset="0"/>
              </a:rPr>
              <a:t>Check the request and forward to appropriate web resource</a:t>
            </a:r>
          </a:p>
          <a:p>
            <a:pPr marL="342900" indent="-342900" algn="l">
              <a:buFont typeface="Wingdings" pitchFamily="2" charset="2"/>
              <a:buChar char="Ø"/>
            </a:pPr>
            <a:r>
              <a:rPr lang="en-US" sz="2400" b="0" dirty="0">
                <a:effectLst/>
                <a:latin typeface="Times New Roman" pitchFamily="18" charset="0"/>
                <a:cs typeface="Times New Roman" pitchFamily="18" charset="0"/>
              </a:rPr>
              <a:t>Lots of if conditions (boiler-plate, plumbing code)</a:t>
            </a:r>
          </a:p>
          <a:p>
            <a:pPr marL="342900" indent="-342900" algn="l">
              <a:buFont typeface="Wingdings" pitchFamily="2" charset="2"/>
              <a:buChar char="Ø"/>
            </a:pPr>
            <a:r>
              <a:rPr lang="en-US" sz="2400" b="0" dirty="0">
                <a:effectLst/>
                <a:latin typeface="Times New Roman" pitchFamily="18" charset="0"/>
                <a:cs typeface="Times New Roman" pitchFamily="18" charset="0"/>
              </a:rPr>
              <a:t>Examples:</a:t>
            </a:r>
          </a:p>
          <a:p>
            <a:pPr marL="800100" lvl="1" indent="-342900" algn="l">
              <a:buFont typeface="Wingdings" pitchFamily="2" charset="2"/>
              <a:buChar char="Ø"/>
            </a:pPr>
            <a:r>
              <a:rPr lang="en-US" sz="2000" b="0" dirty="0">
                <a:solidFill>
                  <a:schemeClr val="tx1"/>
                </a:solidFill>
                <a:effectLst/>
                <a:latin typeface="Times New Roman" pitchFamily="18" charset="0"/>
                <a:cs typeface="Times New Roman" pitchFamily="18" charset="0"/>
              </a:rPr>
              <a:t>If Login, invoke </a:t>
            </a:r>
            <a:r>
              <a:rPr lang="en-US" sz="2000" b="0" dirty="0" err="1">
                <a:solidFill>
                  <a:schemeClr val="tx1"/>
                </a:solidFill>
                <a:effectLst/>
                <a:latin typeface="Times New Roman" pitchFamily="18" charset="0"/>
                <a:cs typeface="Times New Roman" pitchFamily="18" charset="0"/>
              </a:rPr>
              <a:t>ValidateServlet</a:t>
            </a:r>
            <a:endParaRPr lang="en-US" sz="2000" b="0" dirty="0">
              <a:solidFill>
                <a:schemeClr val="tx1"/>
              </a:solidFill>
              <a:effectLst/>
              <a:latin typeface="Times New Roman" pitchFamily="18" charset="0"/>
              <a:cs typeface="Times New Roman" pitchFamily="18" charset="0"/>
            </a:endParaRPr>
          </a:p>
          <a:p>
            <a:pPr marL="800100" lvl="1" indent="-342900" algn="l">
              <a:buFont typeface="Wingdings" pitchFamily="2" charset="2"/>
              <a:buChar char="Ø"/>
            </a:pPr>
            <a:r>
              <a:rPr lang="en-US" sz="2000" dirty="0">
                <a:solidFill>
                  <a:schemeClr val="tx1"/>
                </a:solidFill>
                <a:latin typeface="Times New Roman" pitchFamily="18" charset="0"/>
                <a:cs typeface="Times New Roman" pitchFamily="18" charset="0"/>
              </a:rPr>
              <a:t>If Success, invoke </a:t>
            </a:r>
            <a:r>
              <a:rPr lang="en-US" sz="2000" dirty="0" err="1">
                <a:solidFill>
                  <a:schemeClr val="tx1"/>
                </a:solidFill>
                <a:latin typeface="Times New Roman" pitchFamily="18" charset="0"/>
                <a:cs typeface="Times New Roman" pitchFamily="18" charset="0"/>
              </a:rPr>
              <a:t>Success.jsp</a:t>
            </a:r>
            <a:endParaRPr lang="en-US" sz="2000" dirty="0">
              <a:solidFill>
                <a:schemeClr val="tx1"/>
              </a:solidFill>
              <a:latin typeface="Times New Roman" pitchFamily="18" charset="0"/>
              <a:cs typeface="Times New Roman" pitchFamily="18" charset="0"/>
            </a:endParaRPr>
          </a:p>
          <a:p>
            <a:pPr marL="800100" lvl="1" indent="-342900" algn="l">
              <a:buFont typeface="Wingdings" pitchFamily="2" charset="2"/>
              <a:buChar char="Ø"/>
            </a:pPr>
            <a:r>
              <a:rPr lang="en-US" sz="2000" dirty="0">
                <a:solidFill>
                  <a:schemeClr val="tx1"/>
                </a:solidFill>
                <a:latin typeface="Times New Roman" pitchFamily="18" charset="0"/>
                <a:cs typeface="Times New Roman" pitchFamily="18" charset="0"/>
              </a:rPr>
              <a:t>If Failure, invoke </a:t>
            </a:r>
            <a:r>
              <a:rPr lang="en-US" sz="2000" dirty="0" err="1">
                <a:solidFill>
                  <a:schemeClr val="tx1"/>
                </a:solidFill>
                <a:latin typeface="Times New Roman" pitchFamily="18" charset="0"/>
                <a:cs typeface="Times New Roman" pitchFamily="18" charset="0"/>
              </a:rPr>
              <a:t>Failure.jsp</a:t>
            </a:r>
            <a:endParaRPr lang="en-US" sz="2000" b="0" dirty="0">
              <a:solidFill>
                <a:schemeClr val="tx1"/>
              </a:solidFill>
              <a:effectLst/>
              <a:latin typeface="Times New Roman" pitchFamily="18" charset="0"/>
              <a:cs typeface="Times New Roman" pitchFamily="18" charset="0"/>
            </a:endParaRPr>
          </a:p>
          <a:p>
            <a:pPr marL="342900" indent="-342900" algn="l">
              <a:buFont typeface="Wingdings" pitchFamily="2" charset="2"/>
              <a:buChar char="Ø"/>
            </a:pPr>
            <a:endParaRPr lang="en-US" sz="2400" b="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94611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7315200" cy="685800"/>
          </a:xfrm>
        </p:spPr>
        <p:txBody>
          <a:bodyPr>
            <a:normAutofit fontScale="90000"/>
          </a:bodyPr>
          <a:lstStyle/>
          <a:p>
            <a:r>
              <a:rPr lang="en-US" dirty="0"/>
              <a:t>How Web Frameworks can help?</a:t>
            </a:r>
          </a:p>
        </p:txBody>
      </p:sp>
      <p:sp>
        <p:nvSpPr>
          <p:cNvPr id="3" name="Subtitle 2"/>
          <p:cNvSpPr>
            <a:spLocks noGrp="1"/>
          </p:cNvSpPr>
          <p:nvPr>
            <p:ph type="subTitle" idx="1"/>
          </p:nvPr>
        </p:nvSpPr>
        <p:spPr>
          <a:xfrm>
            <a:off x="914400" y="1828800"/>
            <a:ext cx="7315200" cy="3200400"/>
          </a:xfrm>
        </p:spPr>
        <p:txBody>
          <a:bodyPr>
            <a:noAutofit/>
          </a:bodyPr>
          <a:lstStyle/>
          <a:p>
            <a:pPr marL="342900" indent="-342900" algn="l">
              <a:buFont typeface="Wingdings" pitchFamily="2" charset="2"/>
              <a:buChar char="Ø"/>
            </a:pPr>
            <a:endParaRPr lang="en-US" sz="2400" b="0" dirty="0">
              <a:effectLst/>
              <a:latin typeface="Times New Roman" pitchFamily="18" charset="0"/>
              <a:cs typeface="Times New Roman" pitchFamily="18" charset="0"/>
            </a:endParaRPr>
          </a:p>
          <a:p>
            <a:pPr marL="342900" indent="-342900" algn="l">
              <a:buFont typeface="Wingdings" pitchFamily="2" charset="2"/>
              <a:buChar char="Ø"/>
            </a:pPr>
            <a:r>
              <a:rPr lang="en-US" sz="2400" b="0" dirty="0">
                <a:effectLst/>
                <a:latin typeface="Times New Roman" pitchFamily="18" charset="0"/>
                <a:cs typeface="Times New Roman" pitchFamily="18" charset="0"/>
              </a:rPr>
              <a:t>We don’t need to write all controller code ourselves</a:t>
            </a:r>
          </a:p>
          <a:p>
            <a:pPr marL="342900" indent="-342900" algn="l">
              <a:buFont typeface="Wingdings" pitchFamily="2" charset="2"/>
              <a:buChar char="Ø"/>
            </a:pPr>
            <a:r>
              <a:rPr lang="en-US" sz="2400" b="0" dirty="0">
                <a:effectLst/>
                <a:latin typeface="Times New Roman" pitchFamily="18" charset="0"/>
                <a:cs typeface="Times New Roman" pitchFamily="18" charset="0"/>
              </a:rPr>
              <a:t>The framework provides a central controller class</a:t>
            </a:r>
          </a:p>
          <a:p>
            <a:pPr marL="342900" indent="-342900" algn="l">
              <a:buFont typeface="Wingdings" pitchFamily="2" charset="2"/>
              <a:buChar char="Ø"/>
            </a:pPr>
            <a:r>
              <a:rPr lang="en-US" sz="2400" b="0" dirty="0">
                <a:effectLst/>
                <a:latin typeface="Times New Roman" pitchFamily="18" charset="0"/>
                <a:cs typeface="Times New Roman" pitchFamily="18" charset="0"/>
              </a:rPr>
              <a:t>All the requests will go to controller class first</a:t>
            </a:r>
          </a:p>
          <a:p>
            <a:pPr marL="342900" indent="-342900" algn="l">
              <a:buFont typeface="Wingdings" pitchFamily="2" charset="2"/>
              <a:buChar char="Ø"/>
            </a:pPr>
            <a:r>
              <a:rPr lang="en-US" sz="2400" b="0" dirty="0">
                <a:effectLst/>
                <a:latin typeface="Times New Roman" pitchFamily="18" charset="0"/>
                <a:cs typeface="Times New Roman" pitchFamily="18" charset="0"/>
              </a:rPr>
              <a:t>The controller will check the request</a:t>
            </a:r>
          </a:p>
          <a:p>
            <a:pPr marL="342900" indent="-342900" algn="l">
              <a:buFont typeface="Wingdings" pitchFamily="2" charset="2"/>
              <a:buChar char="Ø"/>
            </a:pPr>
            <a:r>
              <a:rPr lang="en-US" sz="2400" b="0" dirty="0">
                <a:effectLst/>
                <a:latin typeface="Times New Roman" pitchFamily="18" charset="0"/>
                <a:cs typeface="Times New Roman" pitchFamily="18" charset="0"/>
              </a:rPr>
              <a:t>Based on the request, user will be forwarded to appropriate page.</a:t>
            </a:r>
          </a:p>
          <a:p>
            <a:pPr marL="342900" indent="-342900" algn="l">
              <a:buFont typeface="Wingdings" pitchFamily="2" charset="2"/>
              <a:buChar char="Ø"/>
            </a:pPr>
            <a:r>
              <a:rPr lang="en-US" sz="2400" b="0" dirty="0">
                <a:effectLst/>
                <a:latin typeface="Times New Roman" pitchFamily="18" charset="0"/>
                <a:cs typeface="Times New Roman" pitchFamily="18" charset="0"/>
              </a:rPr>
              <a:t>Web Frameworks maintain an .xml file for this purpose</a:t>
            </a:r>
          </a:p>
          <a:p>
            <a:pPr marL="342900" indent="-342900" algn="l">
              <a:buFont typeface="Wingdings" pitchFamily="2" charset="2"/>
              <a:buChar char="Ø"/>
            </a:pPr>
            <a:r>
              <a:rPr lang="en-US" sz="2400" b="0" dirty="0">
                <a:effectLst/>
                <a:latin typeface="Times New Roman" pitchFamily="18" charset="0"/>
                <a:cs typeface="Times New Roman" pitchFamily="18" charset="0"/>
              </a:rPr>
              <a:t>In this .xml file, we can map the request and the pages to be forwarded</a:t>
            </a:r>
          </a:p>
          <a:p>
            <a:endParaRPr lang="en-US" dirty="0"/>
          </a:p>
        </p:txBody>
      </p:sp>
    </p:spTree>
    <p:extLst>
      <p:ext uri="{BB962C8B-B14F-4D97-AF65-F5344CB8AC3E}">
        <p14:creationId xmlns:p14="http://schemas.microsoft.com/office/powerpoint/2010/main" val="425687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Frameworks - Examples</a:t>
            </a:r>
          </a:p>
        </p:txBody>
      </p:sp>
      <p:sp>
        <p:nvSpPr>
          <p:cNvPr id="3" name="Subtitle 2"/>
          <p:cNvSpPr>
            <a:spLocks noGrp="1"/>
          </p:cNvSpPr>
          <p:nvPr>
            <p:ph type="subTitle" idx="1"/>
          </p:nvPr>
        </p:nvSpPr>
        <p:spPr>
          <a:xfrm>
            <a:off x="914400" y="2286000"/>
            <a:ext cx="3200400" cy="3307080"/>
          </a:xfrm>
        </p:spPr>
        <p:style>
          <a:lnRef idx="2">
            <a:schemeClr val="accent5"/>
          </a:lnRef>
          <a:fillRef idx="1">
            <a:schemeClr val="lt1"/>
          </a:fillRef>
          <a:effectRef idx="0">
            <a:schemeClr val="accent5"/>
          </a:effectRef>
          <a:fontRef idx="minor">
            <a:schemeClr val="dk1"/>
          </a:fontRef>
        </p:style>
        <p:txBody>
          <a:bodyPr>
            <a:normAutofit/>
          </a:bodyPr>
          <a:lstStyle/>
          <a:p>
            <a:pPr marL="342900" indent="-342900" algn="l">
              <a:buFont typeface="Wingdings" pitchFamily="2" charset="2"/>
              <a:buChar char="Ø"/>
            </a:pPr>
            <a:endParaRPr lang="en-US" sz="3000" b="0" dirty="0">
              <a:effectLst/>
              <a:latin typeface="Times New Roman" pitchFamily="18" charset="0"/>
              <a:cs typeface="Times New Roman" pitchFamily="18" charset="0"/>
            </a:endParaRPr>
          </a:p>
          <a:p>
            <a:pPr marL="342900" indent="-342900" algn="l">
              <a:buFont typeface="Wingdings" pitchFamily="2" charset="2"/>
              <a:buChar char="Ø"/>
            </a:pPr>
            <a:r>
              <a:rPr lang="en-US" sz="3000" b="0" dirty="0">
                <a:solidFill>
                  <a:srgbClr val="FF0000"/>
                </a:solidFill>
                <a:effectLst/>
                <a:latin typeface="Times New Roman" pitchFamily="18" charset="0"/>
                <a:cs typeface="Times New Roman" pitchFamily="18" charset="0"/>
              </a:rPr>
              <a:t>Struts</a:t>
            </a:r>
          </a:p>
          <a:p>
            <a:pPr marL="342900" indent="-342900" algn="l">
              <a:buFont typeface="Wingdings" pitchFamily="2" charset="2"/>
              <a:buChar char="Ø"/>
            </a:pPr>
            <a:r>
              <a:rPr lang="en-US" sz="3000" b="0" dirty="0">
                <a:effectLst/>
                <a:latin typeface="Times New Roman" pitchFamily="18" charset="0"/>
                <a:cs typeface="Times New Roman" pitchFamily="18" charset="0"/>
              </a:rPr>
              <a:t>Turbine</a:t>
            </a:r>
          </a:p>
          <a:p>
            <a:pPr marL="342900" indent="-342900" algn="l">
              <a:buFont typeface="Wingdings" pitchFamily="2" charset="2"/>
              <a:buChar char="Ø"/>
            </a:pPr>
            <a:r>
              <a:rPr lang="en-US" sz="3000" b="0" dirty="0" err="1">
                <a:effectLst/>
                <a:latin typeface="Times New Roman" pitchFamily="18" charset="0"/>
                <a:cs typeface="Times New Roman" pitchFamily="18" charset="0"/>
              </a:rPr>
              <a:t>WebWork</a:t>
            </a:r>
            <a:endParaRPr lang="en-US" sz="3000" b="0" dirty="0">
              <a:effectLst/>
              <a:latin typeface="Times New Roman" pitchFamily="18" charset="0"/>
              <a:cs typeface="Times New Roman" pitchFamily="18" charset="0"/>
            </a:endParaRPr>
          </a:p>
          <a:p>
            <a:pPr marL="342900" indent="-342900" algn="l">
              <a:buFont typeface="Wingdings" pitchFamily="2" charset="2"/>
              <a:buChar char="Ø"/>
            </a:pPr>
            <a:r>
              <a:rPr lang="en-US" sz="3000" b="0" dirty="0">
                <a:effectLst/>
                <a:latin typeface="Times New Roman" pitchFamily="18" charset="0"/>
                <a:cs typeface="Times New Roman" pitchFamily="18" charset="0"/>
              </a:rPr>
              <a:t>Cocoon</a:t>
            </a:r>
          </a:p>
          <a:p>
            <a:pPr marL="342900" indent="-342900" algn="l">
              <a:buFont typeface="Wingdings" pitchFamily="2" charset="2"/>
              <a:buChar char="Ø"/>
            </a:pPr>
            <a:r>
              <a:rPr lang="en-US" sz="3000" b="0" dirty="0">
                <a:solidFill>
                  <a:srgbClr val="FF0000"/>
                </a:solidFill>
                <a:effectLst/>
                <a:latin typeface="Times New Roman" pitchFamily="18" charset="0"/>
                <a:cs typeface="Times New Roman" pitchFamily="18" charset="0"/>
              </a:rPr>
              <a:t>Spring MVC</a:t>
            </a:r>
          </a:p>
          <a:p>
            <a:pPr marL="342900" indent="-342900" algn="l">
              <a:buFont typeface="Wingdings" pitchFamily="2" charset="2"/>
              <a:buChar char="Ø"/>
            </a:pPr>
            <a:r>
              <a:rPr lang="en-US" sz="3000" b="0" dirty="0">
                <a:effectLst/>
                <a:latin typeface="Times New Roman" pitchFamily="18" charset="0"/>
                <a:cs typeface="Times New Roman" pitchFamily="18" charset="0"/>
              </a:rPr>
              <a:t>Maverick</a:t>
            </a:r>
          </a:p>
          <a:p>
            <a:endParaRPr lang="en-US" sz="3000" dirty="0"/>
          </a:p>
          <a:p>
            <a:endParaRPr lang="en-US" sz="3000" dirty="0"/>
          </a:p>
        </p:txBody>
      </p:sp>
      <p:sp>
        <p:nvSpPr>
          <p:cNvPr id="4" name="Subtitle 2"/>
          <p:cNvSpPr txBox="1">
            <a:spLocks/>
          </p:cNvSpPr>
          <p:nvPr/>
        </p:nvSpPr>
        <p:spPr>
          <a:xfrm>
            <a:off x="4572000" y="2286000"/>
            <a:ext cx="3657600" cy="3307080"/>
          </a:xfrm>
          <a:prstGeom prst="rect">
            <a:avLst/>
          </a:prstGeom>
        </p:spPr>
        <p:style>
          <a:lnRef idx="2">
            <a:schemeClr val="accent6"/>
          </a:lnRef>
          <a:fillRef idx="1">
            <a:schemeClr val="lt1"/>
          </a:fillRef>
          <a:effectRef idx="0">
            <a:schemeClr val="accent6"/>
          </a:effectRef>
          <a:fontRef idx="minor">
            <a:schemeClr val="dk1"/>
          </a:fontRef>
        </p:style>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b="0" i="0" u="none"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Wingdings" pitchFamily="2" charset="2"/>
              <a:buChar char="Ø"/>
            </a:pPr>
            <a:endParaRPr lang="en-US" sz="3000" b="0" dirty="0">
              <a:effectLst/>
              <a:latin typeface="Times New Roman" pitchFamily="18" charset="0"/>
              <a:cs typeface="Times New Roman" pitchFamily="18" charset="0"/>
            </a:endParaRPr>
          </a:p>
          <a:p>
            <a:pPr marL="342900" indent="-342900" algn="l">
              <a:buFont typeface="Wingdings" pitchFamily="2" charset="2"/>
              <a:buChar char="Ø"/>
            </a:pPr>
            <a:r>
              <a:rPr lang="en-US" sz="3000" b="0" dirty="0">
                <a:effectLst/>
                <a:latin typeface="Times New Roman" pitchFamily="18" charset="0"/>
                <a:cs typeface="Times New Roman" pitchFamily="18" charset="0"/>
              </a:rPr>
              <a:t>Echo</a:t>
            </a:r>
          </a:p>
          <a:p>
            <a:pPr marL="342900" indent="-342900" algn="l">
              <a:buFont typeface="Wingdings" pitchFamily="2" charset="2"/>
              <a:buChar char="Ø"/>
            </a:pPr>
            <a:r>
              <a:rPr lang="en-US" sz="3000" b="0" dirty="0">
                <a:effectLst/>
                <a:latin typeface="Times New Roman" pitchFamily="18" charset="0"/>
                <a:cs typeface="Times New Roman" pitchFamily="18" charset="0"/>
              </a:rPr>
              <a:t>SOFIA</a:t>
            </a:r>
          </a:p>
          <a:p>
            <a:pPr marL="342900" indent="-342900" algn="l">
              <a:buFont typeface="Wingdings" pitchFamily="2" charset="2"/>
              <a:buChar char="Ø"/>
            </a:pPr>
            <a:r>
              <a:rPr lang="en-US" sz="3000" b="0" dirty="0">
                <a:effectLst/>
                <a:latin typeface="Times New Roman" pitchFamily="18" charset="0"/>
                <a:cs typeface="Times New Roman" pitchFamily="18" charset="0"/>
              </a:rPr>
              <a:t>Jaffa</a:t>
            </a:r>
          </a:p>
          <a:p>
            <a:pPr marL="342900" indent="-342900" algn="l">
              <a:buFont typeface="Wingdings" pitchFamily="2" charset="2"/>
              <a:buChar char="Ø"/>
            </a:pPr>
            <a:r>
              <a:rPr lang="en-US" sz="3000" b="0" dirty="0" err="1">
                <a:effectLst/>
                <a:latin typeface="Times New Roman" pitchFamily="18" charset="0"/>
                <a:cs typeface="Times New Roman" pitchFamily="18" charset="0"/>
              </a:rPr>
              <a:t>Japple</a:t>
            </a:r>
            <a:endParaRPr lang="en-US" sz="3000" b="0" dirty="0">
              <a:effectLst/>
              <a:latin typeface="Times New Roman" pitchFamily="18" charset="0"/>
              <a:cs typeface="Times New Roman" pitchFamily="18" charset="0"/>
            </a:endParaRPr>
          </a:p>
          <a:p>
            <a:pPr marL="342900" indent="-342900" algn="l">
              <a:buFont typeface="Wingdings" pitchFamily="2" charset="2"/>
              <a:buChar char="Ø"/>
            </a:pPr>
            <a:r>
              <a:rPr lang="en-US" sz="3000" b="0" dirty="0">
                <a:solidFill>
                  <a:srgbClr val="FF0000"/>
                </a:solidFill>
                <a:effectLst/>
                <a:latin typeface="Times New Roman" pitchFamily="18" charset="0"/>
                <a:cs typeface="Times New Roman" pitchFamily="18" charset="0"/>
              </a:rPr>
              <a:t>JSF – </a:t>
            </a:r>
            <a:r>
              <a:rPr lang="en-US" sz="3000" b="0" dirty="0" err="1">
                <a:solidFill>
                  <a:srgbClr val="FF0000"/>
                </a:solidFill>
                <a:effectLst/>
                <a:latin typeface="Times New Roman" pitchFamily="18" charset="0"/>
                <a:cs typeface="Times New Roman" pitchFamily="18" charset="0"/>
              </a:rPr>
              <a:t>MyFaces</a:t>
            </a:r>
            <a:endParaRPr lang="en-US" sz="3000" b="0" dirty="0">
              <a:solidFill>
                <a:srgbClr val="FF0000"/>
              </a:solidFill>
              <a:effectLst/>
              <a:latin typeface="Times New Roman" pitchFamily="18" charset="0"/>
              <a:cs typeface="Times New Roman" pitchFamily="18" charset="0"/>
            </a:endParaRPr>
          </a:p>
          <a:p>
            <a:pPr marL="342900" indent="-342900" algn="l">
              <a:buFont typeface="Wingdings" pitchFamily="2" charset="2"/>
              <a:buChar char="Ø"/>
            </a:pPr>
            <a:r>
              <a:rPr lang="en-US" sz="3000" b="0" dirty="0">
                <a:effectLst/>
                <a:latin typeface="Times New Roman" pitchFamily="18" charset="0"/>
                <a:cs typeface="Times New Roman" pitchFamily="18" charset="0"/>
              </a:rPr>
              <a:t>Wicket</a:t>
            </a:r>
          </a:p>
          <a:p>
            <a:endParaRPr lang="en-US" sz="3000" dirty="0"/>
          </a:p>
          <a:p>
            <a:endParaRPr lang="en-US" sz="3000" dirty="0"/>
          </a:p>
        </p:txBody>
      </p:sp>
    </p:spTree>
    <p:extLst>
      <p:ext uri="{BB962C8B-B14F-4D97-AF65-F5344CB8AC3E}">
        <p14:creationId xmlns:p14="http://schemas.microsoft.com/office/powerpoint/2010/main" val="3294614311"/>
      </p:ext>
    </p:extLst>
  </p:cSld>
  <p:clrMapOvr>
    <a:masterClrMapping/>
  </p:clrMapOvr>
</p:sld>
</file>

<file path=ppt/theme/theme1.xml><?xml version="1.0" encoding="utf-8"?>
<a:theme xmlns:a="http://schemas.openxmlformats.org/drawingml/2006/main" name="MG Grey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2606</TotalTime>
  <Words>663</Words>
  <Application>Microsoft Office PowerPoint</Application>
  <PresentationFormat>On-screen Show (4:3)</PresentationFormat>
  <Paragraphs>93</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Myriad Web Pro</vt:lpstr>
      <vt:lpstr>Times New Roman</vt:lpstr>
      <vt:lpstr>Verdana</vt:lpstr>
      <vt:lpstr>Wingdings</vt:lpstr>
      <vt:lpstr>MG Grey Theme</vt:lpstr>
      <vt:lpstr>PowerPoint Presentation</vt:lpstr>
      <vt:lpstr>Agenda</vt:lpstr>
      <vt:lpstr>Introduction to Web Applications</vt:lpstr>
      <vt:lpstr>3 Layers in web applications</vt:lpstr>
      <vt:lpstr>Introducing MVC</vt:lpstr>
      <vt:lpstr>MVC in Java based web applications</vt:lpstr>
      <vt:lpstr>Issues with servlets</vt:lpstr>
      <vt:lpstr>How Web Frameworks can help?</vt:lpstr>
      <vt:lpstr>Web Frameworks - Examples</vt:lpstr>
      <vt:lpstr>What is Spring MVC?</vt:lpstr>
      <vt:lpstr>PowerPoint Presentation</vt:lpstr>
      <vt:lpstr>DispatcherServlet</vt:lpstr>
      <vt:lpstr>The flow</vt:lpstr>
      <vt:lpstr>Explaining the flow</vt:lpstr>
      <vt:lpstr>Demo Spring Web MVC </vt:lpstr>
      <vt:lpstr>Thank you</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Anantha Bhaskar</dc:creator>
  <cp:lastModifiedBy>Mandar</cp:lastModifiedBy>
  <cp:revision>123</cp:revision>
  <dcterms:created xsi:type="dcterms:W3CDTF">2014-11-14T08:39:44Z</dcterms:created>
  <dcterms:modified xsi:type="dcterms:W3CDTF">2022-06-13T11:00:15Z</dcterms:modified>
</cp:coreProperties>
</file>