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412" r:id="rId2"/>
    <p:sldId id="293" r:id="rId3"/>
    <p:sldId id="296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42" r:id="rId16"/>
    <p:sldId id="425" r:id="rId17"/>
    <p:sldId id="426" r:id="rId18"/>
    <p:sldId id="427" r:id="rId19"/>
    <p:sldId id="428" r:id="rId20"/>
    <p:sldId id="431" r:id="rId21"/>
    <p:sldId id="432" r:id="rId22"/>
    <p:sldId id="433" r:id="rId23"/>
    <p:sldId id="434" r:id="rId24"/>
    <p:sldId id="435" r:id="rId25"/>
    <p:sldId id="436" r:id="rId26"/>
    <p:sldId id="437" r:id="rId27"/>
    <p:sldId id="438" r:id="rId28"/>
    <p:sldId id="439" r:id="rId29"/>
    <p:sldId id="441" r:id="rId30"/>
    <p:sldId id="440" r:id="rId31"/>
    <p:sldId id="41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ED6D6-DDF4-4FBD-80AB-1BD33D0B809B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9BFC4-D7FB-49EB-8123-AAABAB765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63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9BFC4-D7FB-49EB-8123-AAABAB765E6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46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9BFC4-D7FB-49EB-8123-AAABAB765E6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46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D6FF385A-6EFF-4E80-8F33-10DD1D91455F}" type="datetimeFigureOut">
              <a:rPr lang="en-US" smtClean="0"/>
              <a:pPr/>
              <a:t>5/31/2022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4910459-412A-48ED-8CBA-99D0E7CE07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85A-6EFF-4E80-8F33-10DD1D91455F}" type="datetimeFigureOut">
              <a:rPr lang="en-US" smtClean="0"/>
              <a:pPr/>
              <a:t>5/31/2022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0459-412A-48ED-8CBA-99D0E7CE07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85A-6EFF-4E80-8F33-10DD1D91455F}" type="datetimeFigureOut">
              <a:rPr lang="en-US" smtClean="0"/>
              <a:pPr/>
              <a:t>5/31/2022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0459-412A-48ED-8CBA-99D0E7CE07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85A-6EFF-4E80-8F33-10DD1D91455F}" type="datetimeFigureOut">
              <a:rPr lang="en-US" smtClean="0"/>
              <a:pPr/>
              <a:t>5/31/2022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0459-412A-48ED-8CBA-99D0E7CE07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85A-6EFF-4E80-8F33-10DD1D91455F}" type="datetimeFigureOut">
              <a:rPr lang="en-US" smtClean="0"/>
              <a:pPr/>
              <a:t>5/31/2022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0459-412A-48ED-8CBA-99D0E7CE07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85A-6EFF-4E80-8F33-10DD1D91455F}" type="datetimeFigureOut">
              <a:rPr lang="en-US" smtClean="0"/>
              <a:pPr/>
              <a:t>5/31/2022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0459-412A-48ED-8CBA-99D0E7CE07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85A-6EFF-4E80-8F33-10DD1D91455F}" type="datetimeFigureOut">
              <a:rPr lang="en-US" smtClean="0"/>
              <a:pPr/>
              <a:t>5/31/2022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0459-412A-48ED-8CBA-99D0E7CE07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85A-6EFF-4E80-8F33-10DD1D91455F}" type="datetimeFigureOut">
              <a:rPr lang="en-US" smtClean="0"/>
              <a:pPr/>
              <a:t>5/31/2022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0459-412A-48ED-8CBA-99D0E7CE07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85A-6EFF-4E80-8F33-10DD1D91455F}" type="datetimeFigureOut">
              <a:rPr lang="en-US" smtClean="0"/>
              <a:pPr/>
              <a:t>5/31/2022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0459-412A-48ED-8CBA-99D0E7CE07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D6FF385A-6EFF-4E80-8F33-10DD1D91455F}" type="datetimeFigureOut">
              <a:rPr lang="en-US" smtClean="0"/>
              <a:pPr/>
              <a:t>5/31/2022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4910459-412A-48ED-8CBA-99D0E7CE07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D6FF385A-6EFF-4E80-8F33-10DD1D91455F}" type="datetimeFigureOut">
              <a:rPr lang="en-US" smtClean="0"/>
              <a:pPr/>
              <a:t>5/31/2022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4910459-412A-48ED-8CBA-99D0E7CE07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6FF385A-6EFF-4E80-8F33-10DD1D91455F}" type="datetimeFigureOut">
              <a:rPr lang="en-US" smtClean="0"/>
              <a:pPr/>
              <a:t>5/31/2022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4910459-412A-48ED-8CBA-99D0E7CE07F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neonline.com/calculator.asmx?wsdl" TargetMode="External"/><Relationship Id="rId2" Type="http://schemas.openxmlformats.org/officeDocument/2006/relationships/hyperlink" Target="http://www.dataaccess.com/webservicesserver/numberconversion.wso?WSD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MyFirstWebProjectGuru/services/Hello?wsd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xmlsoap.org/soap/envelop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420888"/>
            <a:ext cx="6965245" cy="1202485"/>
          </a:xfrm>
        </p:spPr>
        <p:txBody>
          <a:bodyPr/>
          <a:lstStyle/>
          <a:p>
            <a:r>
              <a:rPr lang="en-IN" dirty="0"/>
              <a:t>SOA Concepts</a:t>
            </a:r>
          </a:p>
        </p:txBody>
      </p:sp>
    </p:spTree>
    <p:extLst>
      <p:ext uri="{BB962C8B-B14F-4D97-AF65-F5344CB8AC3E}">
        <p14:creationId xmlns:p14="http://schemas.microsoft.com/office/powerpoint/2010/main" val="212855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013366"/>
                </a:solidFill>
              </a:rPr>
              <a:t>Some Terminologies</a:t>
            </a:r>
            <a:endParaRPr lang="en-IN" dirty="0">
              <a:solidFill>
                <a:srgbClr val="0133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556792"/>
            <a:ext cx="6565344" cy="4166277"/>
          </a:xfrm>
        </p:spPr>
        <p:txBody>
          <a:bodyPr>
            <a:noAutofit/>
          </a:bodyPr>
          <a:lstStyle/>
          <a:p>
            <a:r>
              <a:rPr lang="en-IN" sz="30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Service Discovery:</a:t>
            </a:r>
          </a:p>
          <a:p>
            <a:pPr lvl="1"/>
            <a:r>
              <a:rPr lang="en-IN" sz="30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Service oriented architecture relies on the ability to identify services and their capabilities. Therefore, a SOA depends on a directory which describes the services available in its domain.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013366"/>
                </a:solidFill>
              </a:rPr>
              <a:t>Why SOA?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Platform independence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Companies can use software and hardware of their choices.</a:t>
            </a:r>
          </a:p>
          <a:p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No vendor lock-in</a:t>
            </a:r>
          </a:p>
          <a:p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Enables incremental development, deployment and maintenance.</a:t>
            </a:r>
          </a:p>
          <a:p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Companies can use existing s/w and use SOA to build applications without replacing existing app.</a:t>
            </a:r>
          </a:p>
          <a:p>
            <a:endParaRPr lang="en-IN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4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rgbClr val="013366"/>
                </a:solidFill>
              </a:rPr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700808"/>
            <a:ext cx="6984776" cy="3603812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A function or any business processing logic</a:t>
            </a:r>
          </a:p>
          <a:p>
            <a:r>
              <a:rPr lang="en-IN" sz="28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Self-contained</a:t>
            </a:r>
          </a:p>
          <a:p>
            <a:r>
              <a:rPr lang="en-IN" sz="28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Complete </a:t>
            </a:r>
          </a:p>
          <a:p>
            <a:r>
              <a:rPr lang="en-IN" sz="28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Does not depend on the state of other services.  Examples are: </a:t>
            </a:r>
          </a:p>
          <a:p>
            <a:pPr lvl="1"/>
            <a:r>
              <a:rPr lang="en-IN" sz="20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Loan Processing Services, which can be self-contained unit for processing Loan application. </a:t>
            </a:r>
          </a:p>
          <a:p>
            <a:pPr lvl="1"/>
            <a:r>
              <a:rPr lang="en-IN" sz="20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Weather Services, which can be used to get the weather information.  Any application on the network can use these services.</a:t>
            </a:r>
          </a:p>
          <a:p>
            <a:endParaRPr lang="en-IN" sz="2800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62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r>
              <a:rPr lang="en-IN" sz="3800" b="1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Service Oriented Architecture (SOA)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Under SOA, Web services is used to implement an architecture in which the basic unit of communication is a message, rather than an operation. </a:t>
            </a:r>
          </a:p>
          <a:p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This is often referred to as "message-oriented" services.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5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Producer and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Using Web services: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a Web service developer aka producer can use any language he/she wishes 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a Web service consumer can use standard HTTP to invoke methods a Web service provides. 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Bottom line: True language and platform integration/independence.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3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r>
              <a:rPr lang="en-IN" sz="3800" b="1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Types of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SOAP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Simple Object Access Protocol</a:t>
            </a:r>
          </a:p>
          <a:p>
            <a:pPr marL="365760" lvl="1" indent="0">
              <a:buNone/>
            </a:pPr>
            <a:endParaRPr lang="en-IN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REST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REpresentational State Transfer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6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Elements of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28800"/>
            <a:ext cx="7402622" cy="381642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SOAP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XML based protocol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Used to communicate information with applications over HTTP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Initiating conversations with a UDDI service</a:t>
            </a:r>
          </a:p>
          <a:p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REST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HTTP based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HTTP Method types (GET, POST, PUT, DELETE)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URI (end points)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2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Elements of SOAP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344816" cy="2448272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UDDI</a:t>
            </a:r>
          </a:p>
          <a:p>
            <a:pPr lvl="1"/>
            <a:r>
              <a:rPr lang="en-IN" sz="27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Universal Description, Discovery and Integration</a:t>
            </a:r>
          </a:p>
          <a:p>
            <a:pPr lvl="1"/>
            <a:r>
              <a:rPr lang="en-IN" sz="27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Web based distributed directory (like yellow pages or phone book)</a:t>
            </a:r>
          </a:p>
          <a:p>
            <a:pPr lvl="1"/>
            <a:r>
              <a:rPr lang="en-IN" sz="27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Defines a registry service (remember </a:t>
            </a:r>
            <a:r>
              <a:rPr lang="en-IN" sz="2700" dirty="0" err="1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rmi</a:t>
            </a:r>
            <a:r>
              <a:rPr lang="en-IN" sz="27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 registry?)</a:t>
            </a:r>
          </a:p>
          <a:p>
            <a:pPr lvl="1"/>
            <a:r>
              <a:rPr lang="en-IN" sz="27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Service providers use UDDI to advertise the services</a:t>
            </a:r>
          </a:p>
          <a:p>
            <a:pPr lvl="1"/>
            <a:r>
              <a:rPr lang="en-IN" sz="27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Service consumers use UDDI to discover services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98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SOAP: WSDL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   WSDL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Web Services Description Language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Pronounced as VISDEL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Proposed standard for how a Web service is described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XML based service IDL (Interface Definition Language)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Defines what services  are available in its web service, defines the methods, parameter names, parameter data types and return data types</a:t>
            </a:r>
          </a:p>
          <a:p>
            <a:pPr lvl="1"/>
            <a:endParaRPr lang="en-IN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07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Steps involved in implementing </a:t>
            </a:r>
            <a:b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SOAP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00808"/>
            <a:ext cx="7682056" cy="2028731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A service provider (SP) creates a web service</a:t>
            </a:r>
          </a:p>
          <a:p>
            <a:r>
              <a:rPr lang="en-IN" sz="28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The SP uses WSDL to describe the service</a:t>
            </a:r>
          </a:p>
          <a:p>
            <a:r>
              <a:rPr lang="en-IN" sz="28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The SP registers the service in a UDDI registry </a:t>
            </a:r>
          </a:p>
          <a:p>
            <a:pPr lvl="0"/>
            <a:r>
              <a:rPr lang="en-IN" sz="28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The requesting service or user writes an application to access the registered service using </a:t>
            </a:r>
            <a:r>
              <a:rPr lang="en-IN" sz="2800" b="1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SOAP</a:t>
            </a:r>
            <a:r>
              <a:rPr lang="en-IN" sz="28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 in the case of </a:t>
            </a:r>
            <a:r>
              <a:rPr lang="en-IN" sz="2800" b="1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UDDI.</a:t>
            </a:r>
            <a:endParaRPr lang="en-IN" sz="2800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8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Data and messages are exchanged as XML over HTTP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9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What is SOA?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Introducing SOA terminologies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What is Web Service?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Producers and Consumers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Key Pieces of Web Services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SOAP Protocol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WSDL File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Consuming SOAP Web services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Producing SOAP Web services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Using SOAP UI tool</a:t>
            </a:r>
          </a:p>
          <a:p>
            <a:pPr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48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rgbClr val="013366"/>
                </a:solidFill>
              </a:rPr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700808"/>
            <a:ext cx="6457920" cy="3777600"/>
          </a:xfrm>
        </p:spPr>
        <p:txBody>
          <a:bodyPr/>
          <a:lstStyle/>
          <a:p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The World Wide Web Consortium (W3C) has defined the web services.</a:t>
            </a:r>
          </a:p>
          <a:p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According to W3C, “Web Services are the message-based design frequently found on the Web and in enterprise software. </a:t>
            </a:r>
          </a:p>
          <a:p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The Web of Services is based on technologies such as HTTP, XML, SOAP, WSDL, and others.”</a:t>
            </a:r>
          </a:p>
          <a:p>
            <a:endParaRPr lang="en-IN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8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Technologies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5881856" cy="4497680"/>
          </a:xfrm>
        </p:spPr>
        <p:txBody>
          <a:bodyPr>
            <a:noAutofit/>
          </a:bodyPr>
          <a:lstStyle/>
          <a:p>
            <a:r>
              <a:rPr lang="en-IN" sz="2800" dirty="0" err="1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en-IN" sz="28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 technologies: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C#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.NET Framework</a:t>
            </a:r>
          </a:p>
          <a:p>
            <a:pPr lvl="1"/>
            <a:r>
              <a:rPr lang="en-IN" dirty="0" err="1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 SQL Server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IDE: Visual Studio</a:t>
            </a:r>
          </a:p>
          <a:p>
            <a:r>
              <a:rPr lang="en-IN" sz="28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Oracle technologies: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Java Servlets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JSP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EJB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JEE Framework</a:t>
            </a:r>
          </a:p>
          <a:p>
            <a:pPr lvl="1"/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IDE: Eclipse, Forte, </a:t>
            </a:r>
            <a:r>
              <a:rPr lang="en-IN" dirty="0" err="1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JDeveloper</a:t>
            </a:r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 etc.</a:t>
            </a:r>
          </a:p>
          <a:p>
            <a:endParaRPr lang="en-IN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53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Web Service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40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Apache axis is the widely used implementation for the Web Service for SOAP</a:t>
            </a:r>
          </a:p>
          <a:p>
            <a:r>
              <a:rPr lang="en-IN" sz="40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Jersey is one implementation of Web Service for 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65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How to consume SOAP web services produced by somebody?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Let's see how to consume the web services from the following URLs.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http://www.dataaccess.com/webservicesserver/numberconversion.wso?WSDL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http://www.dneonline.com/calculator.asmx?wsdl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69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How to produce SOAP web services?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Create a dynamic web project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Define a simple Java class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Define a method that returns a String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Create a web service out of it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Deploy and run on Apache tomcat server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Access the generated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wsdl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file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Write the test client to consume it.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74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WSDL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XML-based protocol for information exchange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WSDL definitions describe how to access a web service and what operations it will perform.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wsdl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file for our project can be viewed as: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http://localhost:8080/MyFirstWebProjectGuru/services/Hello?wsdl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19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WSDL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&lt;wsdl:service name&gt; gives us the name of the web service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deduce the portType name from this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It gives us the name of the operation (method name)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wsdl:types hints us the variable data type that the method returns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Generally, this will be provided by other project team	</a:t>
            </a:r>
          </a:p>
        </p:txBody>
      </p:sp>
    </p:spTree>
    <p:extLst>
      <p:ext uri="{BB962C8B-B14F-4D97-AF65-F5344CB8AC3E}">
        <p14:creationId xmlns:p14="http://schemas.microsoft.com/office/powerpoint/2010/main" val="2677382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&lt;binding&gt;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element provides specific details on how a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portType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operation will actually be transmitted over the wire.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bindings can be made using HTTP GET, HTTP POST, or SOAP.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Basically, it specifies what protocol is used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SOAP protocol, the binding is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soap:binding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the transport is SOAP messages on top of HTTP protocol.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90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XML Document that contains: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Envelope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Header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Body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Fault (In case of errors)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These elements are maintained and mentioned in the following schema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http://schemas.xmlsoap.org/soap/envelope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978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SOAP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It's open-source API testing tool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 this to send and receive SOAP messages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case of SOAP, you need to provide the URL 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wsdl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file (refer the demo)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You can use this tool for testing REST APIs too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case of REST API, you should provide the REST endpoints (will see a demo)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12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SOA?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Service Oriented Architecture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Architecture oriented towards Service </a:t>
            </a:r>
            <a:r>
              <a:rPr lang="en-IN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 components provide services to other components via a communications protocol, typically over a network. 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function offers itself to other functions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Could be from different applications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40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Message in SOAP UI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4" t="18453" r="6854" b="21023"/>
          <a:stretch/>
        </p:blipFill>
        <p:spPr bwMode="auto">
          <a:xfrm>
            <a:off x="899592" y="2204864"/>
            <a:ext cx="724080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315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797" y="2420888"/>
            <a:ext cx="6196405" cy="16697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3430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What is SOA?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Service Oriented Architecture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Developing loosely coupled distributed applications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Collection of many services in the network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Services can communicate with other services and can exchange data.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Earlier SOA was based on ORBs and DCOM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These days, SOA is based on Web Services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7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13366"/>
                </a:solidFill>
              </a:rPr>
              <a:t>Services and Connections</a:t>
            </a:r>
            <a:endParaRPr lang="en-IN" dirty="0">
              <a:solidFill>
                <a:srgbClr val="0133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13889" t="53333" r="40555" b="23938"/>
          <a:stretch/>
        </p:blipFill>
        <p:spPr bwMode="auto">
          <a:xfrm>
            <a:off x="1608320" y="1905000"/>
            <a:ext cx="6468880" cy="27895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337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013366"/>
                </a:solidFill>
              </a:rPr>
              <a:t>Some Terminologies</a:t>
            </a:r>
            <a:endParaRPr lang="en-IN" dirty="0">
              <a:solidFill>
                <a:srgbClr val="0133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44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Service:</a:t>
            </a:r>
          </a:p>
          <a:p>
            <a:pPr lvl="1"/>
            <a:r>
              <a:rPr lang="en-IN" sz="40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A self-contained, stateless business function which accepts one or more requests and returns one or more responses through a well-defined, standard interface.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5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013366"/>
                </a:solidFill>
              </a:rPr>
              <a:t>Some Terminologies</a:t>
            </a:r>
            <a:endParaRPr lang="en-IN" dirty="0">
              <a:solidFill>
                <a:srgbClr val="0133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844824"/>
            <a:ext cx="7272808" cy="3600400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Stateless:</a:t>
            </a:r>
          </a:p>
          <a:p>
            <a:pPr lvl="1"/>
            <a:r>
              <a:rPr lang="en-IN" sz="28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Not depending on any pre-existing condition. </a:t>
            </a:r>
          </a:p>
          <a:p>
            <a:pPr lvl="1"/>
            <a:r>
              <a:rPr lang="en-IN" sz="28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Services should not depend on the condition of any other service.</a:t>
            </a:r>
          </a:p>
          <a:p>
            <a:pPr lvl="1"/>
            <a:r>
              <a:rPr lang="en-IN" sz="28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Since statelss, service consumers can sequence (orchestrate) them into numerous flows (sometimes referred to as pipelines) to perform application logic.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013366"/>
                </a:solidFill>
              </a:rPr>
              <a:t>Some Terminologies</a:t>
            </a:r>
            <a:endParaRPr lang="en-IN" dirty="0">
              <a:solidFill>
                <a:srgbClr val="0133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700808"/>
            <a:ext cx="6637352" cy="4022261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Service Provider:</a:t>
            </a:r>
          </a:p>
          <a:p>
            <a:pPr lvl="1"/>
            <a:r>
              <a:rPr lang="en-IN" sz="48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The function which performs a service in response to a request from a consumer.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4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013366"/>
                </a:solidFill>
              </a:rPr>
              <a:t>Some Terminologies</a:t>
            </a:r>
            <a:endParaRPr lang="en-IN" dirty="0">
              <a:solidFill>
                <a:srgbClr val="0133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48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Service Consumer:</a:t>
            </a:r>
          </a:p>
          <a:p>
            <a:pPr lvl="1"/>
            <a:r>
              <a:rPr lang="en-IN" sz="4400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The function which consumes the result of a service supplied by a provider.</a:t>
            </a:r>
            <a:endParaRPr lang="en-IN" sz="4400" b="1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0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9720</TotalTime>
  <Words>1215</Words>
  <Application>Microsoft Office PowerPoint</Application>
  <PresentationFormat>On-screen Show (4:3)</PresentationFormat>
  <Paragraphs>171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Brush Script MT</vt:lpstr>
      <vt:lpstr>Calibri</vt:lpstr>
      <vt:lpstr>Constantia</vt:lpstr>
      <vt:lpstr>Franklin Gothic Book</vt:lpstr>
      <vt:lpstr>Rage Italic</vt:lpstr>
      <vt:lpstr>Times New Roman</vt:lpstr>
      <vt:lpstr>Wingdings</vt:lpstr>
      <vt:lpstr>Pushpin</vt:lpstr>
      <vt:lpstr>SOA Concepts</vt:lpstr>
      <vt:lpstr>Agenda</vt:lpstr>
      <vt:lpstr>What is SOA?</vt:lpstr>
      <vt:lpstr>What is SOA?</vt:lpstr>
      <vt:lpstr>Services and Connections</vt:lpstr>
      <vt:lpstr>Some Terminologies</vt:lpstr>
      <vt:lpstr>Some Terminologies</vt:lpstr>
      <vt:lpstr>Some Terminologies</vt:lpstr>
      <vt:lpstr>Some Terminologies</vt:lpstr>
      <vt:lpstr>Some Terminologies</vt:lpstr>
      <vt:lpstr>Why SOA?</vt:lpstr>
      <vt:lpstr>Web Services</vt:lpstr>
      <vt:lpstr>Service Oriented Architecture (SOA)</vt:lpstr>
      <vt:lpstr>Producer and Consumer</vt:lpstr>
      <vt:lpstr>Types of Web Services</vt:lpstr>
      <vt:lpstr>Elements of Web Services</vt:lpstr>
      <vt:lpstr>Elements of SOAP Web Services</vt:lpstr>
      <vt:lpstr>SOAP: WSDL</vt:lpstr>
      <vt:lpstr>Steps involved in implementing  SOAP Web Services</vt:lpstr>
      <vt:lpstr>Web Services</vt:lpstr>
      <vt:lpstr>Technologies and Tools</vt:lpstr>
      <vt:lpstr>Web Service implementations</vt:lpstr>
      <vt:lpstr>Demo 1</vt:lpstr>
      <vt:lpstr>Demo 2</vt:lpstr>
      <vt:lpstr>About WSDL</vt:lpstr>
      <vt:lpstr>About WSDL</vt:lpstr>
      <vt:lpstr>WSDL Binding</vt:lpstr>
      <vt:lpstr>SOAP Message</vt:lpstr>
      <vt:lpstr>About SOAP UI</vt:lpstr>
      <vt:lpstr>SOAP Message in SOAP UI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Architectures</dc:title>
  <dc:creator>User</dc:creator>
  <cp:lastModifiedBy>Anantha Bhaskar</cp:lastModifiedBy>
  <cp:revision>531</cp:revision>
  <dcterms:created xsi:type="dcterms:W3CDTF">2012-09-21T06:52:04Z</dcterms:created>
  <dcterms:modified xsi:type="dcterms:W3CDTF">2022-05-31T11:35:32Z</dcterms:modified>
</cp:coreProperties>
</file>