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489" r:id="rId3"/>
    <p:sldId id="490" r:id="rId4"/>
    <p:sldId id="491" r:id="rId5"/>
    <p:sldId id="492" r:id="rId6"/>
    <p:sldId id="493" r:id="rId7"/>
    <p:sldId id="494" r:id="rId8"/>
    <p:sldId id="495" r:id="rId9"/>
    <p:sldId id="496" r:id="rId10"/>
    <p:sldId id="497" r:id="rId11"/>
    <p:sldId id="498" r:id="rId12"/>
    <p:sldId id="500" r:id="rId13"/>
    <p:sldId id="501" r:id="rId14"/>
    <p:sldId id="503" r:id="rId15"/>
    <p:sldId id="504" r:id="rId16"/>
    <p:sldId id="505" r:id="rId17"/>
    <p:sldId id="506" r:id="rId18"/>
    <p:sldId id="507" r:id="rId19"/>
    <p:sldId id="508" r:id="rId20"/>
    <p:sldId id="509" r:id="rId21"/>
    <p:sldId id="510" r:id="rId22"/>
    <p:sldId id="511" r:id="rId23"/>
    <p:sldId id="512" r:id="rId24"/>
    <p:sldId id="513" r:id="rId25"/>
    <p:sldId id="516" r:id="rId26"/>
    <p:sldId id="517" r:id="rId27"/>
    <p:sldId id="518" r:id="rId28"/>
    <p:sldId id="519" r:id="rId29"/>
    <p:sldId id="520" r:id="rId30"/>
    <p:sldId id="521" r:id="rId31"/>
    <p:sldId id="522" r:id="rId32"/>
    <p:sldId id="523" r:id="rId33"/>
    <p:sldId id="524" r:id="rId34"/>
    <p:sldId id="525" r:id="rId35"/>
    <p:sldId id="526" r:id="rId36"/>
    <p:sldId id="527" r:id="rId37"/>
    <p:sldId id="529" r:id="rId38"/>
    <p:sldId id="530" r:id="rId39"/>
    <p:sldId id="531" r:id="rId40"/>
    <p:sldId id="532" r:id="rId41"/>
    <p:sldId id="533" r:id="rId42"/>
    <p:sldId id="534" r:id="rId43"/>
    <p:sldId id="535" r:id="rId44"/>
    <p:sldId id="536" r:id="rId45"/>
    <p:sldId id="285" r:id="rId46"/>
  </p:sldIdLst>
  <p:sldSz cx="9144000" cy="6858000" type="screen4x3"/>
  <p:notesSz cx="6858000" cy="9144000"/>
  <p:custDataLst>
    <p:tags r:id="rId4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366"/>
    <a:srgbClr val="D43A3C"/>
    <a:srgbClr val="124071"/>
    <a:srgbClr val="CC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010" autoAdjust="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77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7986C-ABA7-4756-9458-9237880D6C75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A2DB5-9560-4959-BD75-EC16039EE7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19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2EB4A-585A-4F39-95EB-C67AC18267B0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7FADD-073D-4382-BEBC-A514E5840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1463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24071"/>
                </a:solidFill>
                <a:latin typeface="Myriad Web Pro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91840"/>
            <a:ext cx="8229600" cy="10972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D43A3C"/>
                </a:solidFill>
                <a:latin typeface="Myriad Web Pro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1940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8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2354491"/>
          </a:xfrm>
          <a:prstGeom prst="rect">
            <a:avLst/>
          </a:prstGeom>
        </p:spPr>
        <p:txBody>
          <a:bodyPr tIns="91440">
            <a:spAutoFit/>
          </a:bodyPr>
          <a:lstStyle>
            <a:lvl1pPr marL="27432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1pPr>
            <a:lvl2pPr marL="54864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2pPr>
            <a:lvl3pPr marL="82296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3pPr>
            <a:lvl4pPr marL="109728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4pPr>
            <a:lvl5pPr marL="137160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3232"/>
          </a:xfrm>
          <a:prstGeom prst="rect">
            <a:avLst/>
          </a:prstGeom>
        </p:spPr>
        <p:txBody>
          <a:bodyPr lIns="274320">
            <a:normAutofit/>
          </a:bodyPr>
          <a:lstStyle>
            <a:lvl1pPr algn="l">
              <a:defRPr sz="4000">
                <a:solidFill>
                  <a:srgbClr val="124071"/>
                </a:solidFill>
                <a:latin typeface="Myriad Web Pro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0"/>
            <a:ext cx="9144000" cy="76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"/>
            <a:ext cx="91440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0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0"/>
            <a:ext cx="9144000" cy="76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"/>
            <a:ext cx="91440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9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28800"/>
            <a:ext cx="8229600" cy="1463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24071"/>
                </a:solidFill>
                <a:latin typeface="Myriad Web Pro" pitchFamily="34" charset="0"/>
              </a:defRPr>
            </a:lvl1pPr>
          </a:lstStyle>
          <a:p>
            <a:r>
              <a:rPr lang="en-US" dirty="0"/>
              <a:t>Click to add valediction</a:t>
            </a:r>
          </a:p>
        </p:txBody>
      </p:sp>
    </p:spTree>
    <p:extLst>
      <p:ext uri="{BB962C8B-B14F-4D97-AF65-F5344CB8AC3E}">
        <p14:creationId xmlns:p14="http://schemas.microsoft.com/office/powerpoint/2010/main" val="170648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9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32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8" r:id="rId3"/>
    <p:sldLayoutId id="2147483659" r:id="rId4"/>
    <p:sldLayoutId id="2147483653" r:id="rId5"/>
    <p:sldLayoutId id="2147483660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dummy.restapiexample.com/" TargetMode="External"/><Relationship Id="rId2" Type="http://schemas.openxmlformats.org/officeDocument/2006/relationships/hyperlink" Target="https://reqres.in/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300" y="685800"/>
            <a:ext cx="8229600" cy="146304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RESTful Web Services</a:t>
            </a:r>
            <a:br>
              <a:rPr lang="en-US" dirty="0"/>
            </a:br>
            <a:r>
              <a:rPr lang="en-US" dirty="0"/>
              <a:t>Concepts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803513"/>
            <a:ext cx="3276600" cy="24542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524589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They are methods or verbs used to interact with the URLs.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GET – Retrieve data from the server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POST – Send the data to the server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PUT – Also, used to send the data, some difference – let’s see later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DELETE – Remove resources from the server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 the right methods to do the right things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Don’t use DELETE method to retrieve the data – does not make any sense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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HTTP Methods</a:t>
            </a:r>
          </a:p>
        </p:txBody>
      </p:sp>
    </p:spTree>
    <p:extLst>
      <p:ext uri="{BB962C8B-B14F-4D97-AF65-F5344CB8AC3E}">
        <p14:creationId xmlns:p14="http://schemas.microsoft.com/office/powerpoint/2010/main" val="59528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539704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Data about data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Extra information from the server like status code 200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Every response contains metadata.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200 – successful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500 – server error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404 – page not found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HTTP Metadata</a:t>
            </a:r>
          </a:p>
        </p:txBody>
      </p:sp>
    </p:spTree>
    <p:extLst>
      <p:ext uri="{BB962C8B-B14F-4D97-AF65-F5344CB8AC3E}">
        <p14:creationId xmlns:p14="http://schemas.microsoft.com/office/powerpoint/2010/main" val="2450060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108817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format of the response could be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XML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JSON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TEXT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Some other format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The client asks for certain format, and the server sends the data in that format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This is called CONTENT NEGOTIATION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Format of data in web services?</a:t>
            </a:r>
          </a:p>
        </p:txBody>
      </p:sp>
    </p:spTree>
    <p:extLst>
      <p:ext uri="{BB962C8B-B14F-4D97-AF65-F5344CB8AC3E}">
        <p14:creationId xmlns:p14="http://schemas.microsoft.com/office/powerpoint/2010/main" val="2606021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HTTP Request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62113"/>
            <a:ext cx="4724400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5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44764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Short summary: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Resource based URI – Every resource should be identified by a single URI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Choose the right HTTP methods depends on the operations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Response should return correct HTTP status codes (404, 500, 200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All request and response should have the message headers (meta-data like content type)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 far….So good…</a:t>
            </a:r>
          </a:p>
        </p:txBody>
      </p:sp>
    </p:spTree>
    <p:extLst>
      <p:ext uri="{BB962C8B-B14F-4D97-AF65-F5344CB8AC3E}">
        <p14:creationId xmlns:p14="http://schemas.microsoft.com/office/powerpoint/2010/main" val="1607335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247317"/>
          </a:xfrm>
        </p:spPr>
        <p:txBody>
          <a:bodyPr/>
          <a:lstStyle/>
          <a:p>
            <a:r>
              <a:rPr lang="en-US" dirty="0"/>
              <a:t>Messenger – A social media application API</a:t>
            </a:r>
          </a:p>
          <a:p>
            <a:pPr lvl="1"/>
            <a:r>
              <a:rPr lang="en-US" dirty="0"/>
              <a:t>Can post messages</a:t>
            </a:r>
          </a:p>
          <a:p>
            <a:pPr lvl="1"/>
            <a:r>
              <a:rPr lang="en-US" dirty="0"/>
              <a:t>Like other messages</a:t>
            </a:r>
          </a:p>
          <a:p>
            <a:pPr lvl="1"/>
            <a:r>
              <a:rPr lang="en-US" dirty="0"/>
              <a:t>Comment other messages</a:t>
            </a:r>
          </a:p>
          <a:p>
            <a:pPr lvl="1"/>
            <a:r>
              <a:rPr lang="en-US" dirty="0"/>
              <a:t>Share other messages</a:t>
            </a:r>
          </a:p>
          <a:p>
            <a:pPr lvl="1"/>
            <a:r>
              <a:rPr lang="en-US" dirty="0"/>
              <a:t>User profiles</a:t>
            </a:r>
          </a:p>
          <a:p>
            <a:r>
              <a:rPr lang="en-US" dirty="0"/>
              <a:t>So, some of the entities could be:</a:t>
            </a:r>
          </a:p>
          <a:p>
            <a:pPr lvl="1"/>
            <a:r>
              <a:rPr lang="en-US" dirty="0"/>
              <a:t>User, Message, Comment, Share, Like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Designing RESTful web service</a:t>
            </a:r>
          </a:p>
        </p:txBody>
      </p:sp>
    </p:spTree>
    <p:extLst>
      <p:ext uri="{BB962C8B-B14F-4D97-AF65-F5344CB8AC3E}">
        <p14:creationId xmlns:p14="http://schemas.microsoft.com/office/powerpoint/2010/main" val="159486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3231654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 case: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Retrieve the message with the id 10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it is web application, the URI would be: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getMessage.do?id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=10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retrieveMessage.action?id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 application URI</a:t>
            </a:r>
          </a:p>
        </p:txBody>
      </p:sp>
    </p:spTree>
    <p:extLst>
      <p:ext uri="{BB962C8B-B14F-4D97-AF65-F5344CB8AC3E}">
        <p14:creationId xmlns:p14="http://schemas.microsoft.com/office/powerpoint/2010/main" val="3470117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801588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As per RESTful web services, every resource should be identified by unique URI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Consider the following static pages for 5 profiles: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Guru.html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John.html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Leo.html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Arvind.html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Lakshmi.html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You would create profiles directory and place all of the above html under this.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Static pages</a:t>
            </a:r>
          </a:p>
        </p:txBody>
      </p:sp>
    </p:spTree>
    <p:extLst>
      <p:ext uri="{BB962C8B-B14F-4D97-AF65-F5344CB8AC3E}">
        <p14:creationId xmlns:p14="http://schemas.microsoft.com/office/powerpoint/2010/main" val="1759023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878259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you drop the html part, then you will get RESOURCE based URI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/profiles/Guru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/profiles/John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/profiles/Leo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/profiles/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Arvind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/profiles/Lakshmi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To make it generic: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/profiles/{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profileName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Always, create unique URI for the resources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RESOURCE based URI</a:t>
            </a:r>
          </a:p>
        </p:txBody>
      </p:sp>
    </p:spTree>
    <p:extLst>
      <p:ext uri="{BB962C8B-B14F-4D97-AF65-F5344CB8AC3E}">
        <p14:creationId xmlns:p14="http://schemas.microsoft.com/office/powerpoint/2010/main" val="2039375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95520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/messages/{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messageId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/messages/10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Retrieves the message for id 10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/messages/20  Retrieves the message for id 20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Note that this URI contains nouns, not verbs as web application.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So, when you design RESTful web services, use nouns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Also, note the plural forms (messages, profiles, comments, likes, shares)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Creating unique URIs for messages</a:t>
            </a:r>
          </a:p>
        </p:txBody>
      </p:sp>
    </p:spTree>
    <p:extLst>
      <p:ext uri="{BB962C8B-B14F-4D97-AF65-F5344CB8AC3E}">
        <p14:creationId xmlns:p14="http://schemas.microsoft.com/office/powerpoint/2010/main" val="214909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18603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Web services characteristics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HTTP Concepts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HTTP Methods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HTTP Status codes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Web Services URI types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Web Services CRUD operations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Method Idempotence and Non-Idempotence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REST Response (XML &amp; JSON)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Agenda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207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801314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RESTful web services, everything is a RESOURCE.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Identify the entities/nouns – Assign unique URI to them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There is no such thing like getMessage.do or getMessage.action or message?id=5, or query parameters etc.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They don’t have any significance to the clients, do they?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Everything is a RESOURCE</a:t>
            </a:r>
          </a:p>
        </p:txBody>
      </p:sp>
    </p:spTree>
    <p:extLst>
      <p:ext uri="{BB962C8B-B14F-4D97-AF65-F5344CB8AC3E}">
        <p14:creationId xmlns:p14="http://schemas.microsoft.com/office/powerpoint/2010/main" val="1786399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2831544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you want to retrieve comment with id 3 for the message with id 4, what would be the URI?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Keep in mind that comments belong to messages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So, how would you design this?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How your folder structures would look like?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Ok, Think about message relations now…</a:t>
            </a:r>
          </a:p>
        </p:txBody>
      </p:sp>
    </p:spTree>
    <p:extLst>
      <p:ext uri="{BB962C8B-B14F-4D97-AF65-F5344CB8AC3E}">
        <p14:creationId xmlns:p14="http://schemas.microsoft.com/office/powerpoint/2010/main" val="3357333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81200"/>
            <a:ext cx="8595360" cy="1569660"/>
          </a:xfrm>
        </p:spPr>
        <p:txBody>
          <a:bodyPr/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Instance Resource URIs</a:t>
            </a:r>
          </a:p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Collection Resource URIs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 Services URI types</a:t>
            </a:r>
          </a:p>
        </p:txBody>
      </p:sp>
    </p:spTree>
    <p:extLst>
      <p:ext uri="{BB962C8B-B14F-4D97-AF65-F5344CB8AC3E}">
        <p14:creationId xmlns:p14="http://schemas.microsoft.com/office/powerpoint/2010/main" val="1314882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35531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Instance Resource URIs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/messages/1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Here, messages is the instance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1 is the id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/comments/2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Here, comments is the instance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2 is the unique id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identifies what types of instance (comments/messages/likes/shares) you are interested in.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Instance Resource URIs</a:t>
            </a:r>
          </a:p>
        </p:txBody>
      </p:sp>
    </p:spTree>
    <p:extLst>
      <p:ext uri="{BB962C8B-B14F-4D97-AF65-F5344CB8AC3E}">
        <p14:creationId xmlns:p14="http://schemas.microsoft.com/office/powerpoint/2010/main" val="2399620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617092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you want to get all messages, then?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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Could be something like this??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/messages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Or want to get all the comments for message 2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/messages/2/comments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They don’t refer to particular resource, rather collection of resources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So, they are called collection resource URIs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Usually, they are plurals like messages, profiles, likes, shares, comments etc.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Collection Resource URIs</a:t>
            </a:r>
          </a:p>
        </p:txBody>
      </p:sp>
    </p:spTree>
    <p:extLst>
      <p:ext uri="{BB962C8B-B14F-4D97-AF65-F5344CB8AC3E}">
        <p14:creationId xmlns:p14="http://schemas.microsoft.com/office/powerpoint/2010/main" val="1165875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847481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RESTful web services, use only the HTTP methods for all operations like retrieve, update, delete, create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Something like this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/getMessages.do?id=10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/messages/10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/postMessages.do?id=10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/messages/10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/deleteMessages.do?id=10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still /messages/10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Wondering, how it would be possible?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answer is __________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only HTTP methods</a:t>
            </a:r>
          </a:p>
        </p:txBody>
      </p:sp>
    </p:spTree>
    <p:extLst>
      <p:ext uri="{BB962C8B-B14F-4D97-AF65-F5344CB8AC3E}">
        <p14:creationId xmlns:p14="http://schemas.microsoft.com/office/powerpoint/2010/main" val="216132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139869"/>
          </a:xfrm>
        </p:spPr>
        <p:txBody>
          <a:bodyPr/>
          <a:lstStyle/>
          <a:p>
            <a:r>
              <a:rPr lang="en-US" sz="2800" dirty="0"/>
              <a:t>To Get a message:</a:t>
            </a:r>
          </a:p>
          <a:p>
            <a:pPr lvl="1"/>
            <a:r>
              <a:rPr lang="en-US" sz="2400" dirty="0"/>
              <a:t>Send GET request for messages/10</a:t>
            </a:r>
          </a:p>
          <a:p>
            <a:r>
              <a:rPr lang="en-US" sz="2800" dirty="0"/>
              <a:t>To Update a message:</a:t>
            </a:r>
          </a:p>
          <a:p>
            <a:pPr lvl="1"/>
            <a:r>
              <a:rPr lang="en-US" sz="2400" dirty="0"/>
              <a:t>Send PUT request for messages/10</a:t>
            </a:r>
          </a:p>
          <a:p>
            <a:r>
              <a:rPr lang="en-US" sz="2800" dirty="0"/>
              <a:t>To delete a message:</a:t>
            </a:r>
          </a:p>
          <a:p>
            <a:pPr lvl="1"/>
            <a:r>
              <a:rPr lang="en-US" sz="2400" dirty="0"/>
              <a:t>Use DELETE request for messages/10</a:t>
            </a:r>
          </a:p>
          <a:p>
            <a:r>
              <a:rPr lang="en-US" sz="2800" dirty="0"/>
              <a:t>To create a message – hang on:</a:t>
            </a:r>
          </a:p>
          <a:p>
            <a:pPr lvl="1"/>
            <a:r>
              <a:rPr lang="en-US" sz="2400" dirty="0"/>
              <a:t>This is the responsibility of the application</a:t>
            </a:r>
          </a:p>
          <a:p>
            <a:pPr lvl="1"/>
            <a:r>
              <a:rPr lang="en-US" sz="2400" dirty="0"/>
              <a:t>So, the URI would be: /messages</a:t>
            </a:r>
          </a:p>
          <a:p>
            <a:pPr lvl="1"/>
            <a:r>
              <a:rPr lang="en-US" sz="2400" dirty="0"/>
              <a:t>The application creates the message in the messages folder, assigns a unique id and sends this id to the client.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CRUD operations</a:t>
            </a:r>
          </a:p>
        </p:txBody>
      </p:sp>
    </p:spTree>
    <p:extLst>
      <p:ext uri="{BB962C8B-B14F-4D97-AF65-F5344CB8AC3E}">
        <p14:creationId xmlns:p14="http://schemas.microsoft.com/office/powerpoint/2010/main" val="1444038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939814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GET request for /messages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DELETE request for /messages/10/comments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GET request for /messages/10/comments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PUT request for /messages/2/likes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Similarly, POST works: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POST request for /messages/10/comments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Creates a new comment for message id “10”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PUT request for /messages/20/comments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Replaces all comments for the message id “20”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you answer this?</a:t>
            </a:r>
          </a:p>
        </p:txBody>
      </p:sp>
    </p:spTree>
    <p:extLst>
      <p:ext uri="{BB962C8B-B14F-4D97-AF65-F5344CB8AC3E}">
        <p14:creationId xmlns:p14="http://schemas.microsoft.com/office/powerpoint/2010/main" val="4011409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3323987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GET – Read only method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Any number of times you call this method, or send this request, won’t affect the RESOURCE at all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So, this is REPEATABLE read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This is SAFE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 Idempotence</a:t>
            </a:r>
          </a:p>
        </p:txBody>
      </p:sp>
    </p:spTree>
    <p:extLst>
      <p:ext uri="{BB962C8B-B14F-4D97-AF65-F5344CB8AC3E}">
        <p14:creationId xmlns:p14="http://schemas.microsoft.com/office/powerpoint/2010/main" val="19150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370427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How about DELETE request?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DELETE request for /messages/10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First time, the message with id “10” is deleted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If you issue the same request for 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time, then?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PUT request for /messages/10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First time, the message with “10” will be replaced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If you issue the same request for 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time, then?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They are idempotent methods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 Idempotence</a:t>
            </a:r>
          </a:p>
        </p:txBody>
      </p:sp>
    </p:spTree>
    <p:extLst>
      <p:ext uri="{BB962C8B-B14F-4D97-AF65-F5344CB8AC3E}">
        <p14:creationId xmlns:p14="http://schemas.microsoft.com/office/powerpoint/2010/main" val="58247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3662541"/>
          </a:xfrm>
        </p:spPr>
        <p:txBody>
          <a:bodyPr/>
          <a:lstStyle/>
          <a:p>
            <a:r>
              <a:rPr lang="en-US" dirty="0"/>
              <a:t>www.twitter.com</a:t>
            </a:r>
          </a:p>
          <a:p>
            <a:pPr lvl="1"/>
            <a:r>
              <a:rPr lang="en-US" dirty="0"/>
              <a:t>For human consumption (HTML Format)</a:t>
            </a:r>
          </a:p>
          <a:p>
            <a:r>
              <a:rPr lang="en-US" dirty="0"/>
              <a:t>api.twitter.com</a:t>
            </a:r>
          </a:p>
          <a:p>
            <a:pPr lvl="1"/>
            <a:r>
              <a:rPr lang="en-US" dirty="0"/>
              <a:t>For code consumption (XML / JSON format)</a:t>
            </a:r>
          </a:p>
          <a:p>
            <a:pPr lvl="1"/>
            <a:r>
              <a:rPr lang="en-US" dirty="0"/>
              <a:t>Developer uses this data, converts into object or their data structure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Online APIs</a:t>
            </a:r>
          </a:p>
        </p:txBody>
      </p:sp>
    </p:spTree>
    <p:extLst>
      <p:ext uri="{BB962C8B-B14F-4D97-AF65-F5344CB8AC3E}">
        <p14:creationId xmlns:p14="http://schemas.microsoft.com/office/powerpoint/2010/main" val="18942917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524589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How about POST request?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POST request for /messages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First time, the new message created with some id “11”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Second time, again new message created with another id “12”.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So, every time, this will create a new resource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Not safe – So POST is not idempotent method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Safely repeatable - GET, PUT, DELETE (Idempotent method)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Non-idempotent method</a:t>
            </a:r>
          </a:p>
        </p:txBody>
      </p:sp>
    </p:spTree>
    <p:extLst>
      <p:ext uri="{BB962C8B-B14F-4D97-AF65-F5344CB8AC3E}">
        <p14:creationId xmlns:p14="http://schemas.microsoft.com/office/powerpoint/2010/main" val="1446494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44764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Idempotence is the property of certain operations in mathematics and computer science, that can be applied multiple times without changing the result beyond the initial application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Not repeatable - POST (non-idempotent method)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That is why resource creation should be always with POST method.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PUT is idempotent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POST is non-idempotent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This is the standard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Idempotence – Wikipedia definition</a:t>
            </a:r>
          </a:p>
        </p:txBody>
      </p:sp>
    </p:spTree>
    <p:extLst>
      <p:ext uri="{BB962C8B-B14F-4D97-AF65-F5344CB8AC3E}">
        <p14:creationId xmlns:p14="http://schemas.microsoft.com/office/powerpoint/2010/main" val="1387182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601703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case of RESTful, the response is only data (without any formatting)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JSON is light weight compared to xml data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it is web application, The Response will be HTML + styling + CSS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JSON is much more verbose, light weight, compatible , gaining popularity. 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Since the client is mostly the browser, so JSON is the popular format of exchanging the data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REST response</a:t>
            </a:r>
          </a:p>
        </p:txBody>
      </p:sp>
    </p:spTree>
    <p:extLst>
      <p:ext uri="{BB962C8B-B14F-4D97-AF65-F5344CB8AC3E}">
        <p14:creationId xmlns:p14="http://schemas.microsoft.com/office/powerpoint/2010/main" val="32246976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61664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Consider this class: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public class MessageEntity 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private long id;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private String message;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private Date created;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private String author;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MessageEntity</a:t>
            </a:r>
          </a:p>
        </p:txBody>
      </p:sp>
    </p:spTree>
    <p:extLst>
      <p:ext uri="{BB962C8B-B14F-4D97-AF65-F5344CB8AC3E}">
        <p14:creationId xmlns:p14="http://schemas.microsoft.com/office/powerpoint/2010/main" val="1979799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6740307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So, when the request URI comes for looking message with id 10, the response will be: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"id":"10",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"message":"Hello REST",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"created":"2015-08-23",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author":"Guru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you want more details on how to work on JSON, visit this web site: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http://www.jsoneditoronline.org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JSON Response</a:t>
            </a:r>
          </a:p>
        </p:txBody>
      </p:sp>
    </p:spTree>
    <p:extLst>
      <p:ext uri="{BB962C8B-B14F-4D97-AF65-F5344CB8AC3E}">
        <p14:creationId xmlns:p14="http://schemas.microsoft.com/office/powerpoint/2010/main" val="11866873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109091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the client wants XML format, the same data will look like this: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&lt;messageEntity&gt;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&lt;id&gt;10&lt;/id&gt;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&lt;message&gt;Hello REST&lt;/message&gt;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&lt;created&gt;2015-08-23&lt;/created&gt;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&lt;author&gt;Guru&lt;/author&gt;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&lt;/messageEntity&gt;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XML Response</a:t>
            </a:r>
          </a:p>
        </p:txBody>
      </p:sp>
    </p:spTree>
    <p:extLst>
      <p:ext uri="{BB962C8B-B14F-4D97-AF65-F5344CB8AC3E}">
        <p14:creationId xmlns:p14="http://schemas.microsoft.com/office/powerpoint/2010/main" val="34559282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262979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Let's see later how a client can request for specific format (JSON or XML)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Same resource - but different format.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Different representation of same resource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That's how REST gets its name - REpresentational State Transfer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You are transferring the representational state of the resources.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the client wants "xml please", if the server doesn't have that format, it could return JSON, ignoring the client request.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REST gets its name…</a:t>
            </a:r>
          </a:p>
        </p:txBody>
      </p:sp>
    </p:spTree>
    <p:extLst>
      <p:ext uri="{BB962C8B-B14F-4D97-AF65-F5344CB8AC3E}">
        <p14:creationId xmlns:p14="http://schemas.microsoft.com/office/powerpoint/2010/main" val="17935829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539704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Status of REST response - Very first line of the response is status code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200 ok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404 Not Found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It's better to remember certain status codes: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starts with 100 and ends with 599 (1xx to 5xx)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Five different classes of status codes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HTTP Status codes</a:t>
            </a:r>
          </a:p>
        </p:txBody>
      </p:sp>
    </p:spTree>
    <p:extLst>
      <p:ext uri="{BB962C8B-B14F-4D97-AF65-F5344CB8AC3E}">
        <p14:creationId xmlns:p14="http://schemas.microsoft.com/office/powerpoint/2010/main" val="40460471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3970318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1xx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Information codes (1 indicates what class the code belongs to) – acknowledgement responses,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are not going to use this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 of status codes – 1xx</a:t>
            </a:r>
          </a:p>
        </p:txBody>
      </p:sp>
    </p:spTree>
    <p:extLst>
      <p:ext uri="{BB962C8B-B14F-4D97-AF65-F5344CB8AC3E}">
        <p14:creationId xmlns:p14="http://schemas.microsoft.com/office/powerpoint/2010/main" val="1522241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3831818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2xx - Success codes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200 - ok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201 - created (successful resource created) - like message created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204 - No content (delete request, delete resource - you don't need to send anything back)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 The server no need to send anything back to the client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 of status codes – 2xx</a:t>
            </a:r>
          </a:p>
        </p:txBody>
      </p:sp>
    </p:spTree>
    <p:extLst>
      <p:ext uri="{BB962C8B-B14F-4D97-AF65-F5344CB8AC3E}">
        <p14:creationId xmlns:p14="http://schemas.microsoft.com/office/powerpoint/2010/main" val="45551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4953000"/>
            <a:ext cx="8595360" cy="112338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Client uses its own logic to format this data &lt;html&gt;….&lt;/html&gt;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 Services Characteristics</a:t>
            </a:r>
            <a:b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41850"/>
            <a:ext cx="4419600" cy="342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63455" y="657075"/>
            <a:ext cx="3502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HTTP Exchange</a:t>
            </a:r>
          </a:p>
        </p:txBody>
      </p:sp>
    </p:spTree>
    <p:extLst>
      <p:ext uri="{BB962C8B-B14F-4D97-AF65-F5344CB8AC3E}">
        <p14:creationId xmlns:p14="http://schemas.microsoft.com/office/powerpoint/2010/main" val="39140991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755148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3xx - Redirection codes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Server asks the client to take certain steps to complete the request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302 - Found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307 - Temporary redirect (Don't ask me, ask other server)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304 - Not modified (like the resource already sent, the client asking again, the server just saying couple of minutes back I sent you the resource, since then the resource has not been modified)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 of status codes – 3xx</a:t>
            </a:r>
          </a:p>
        </p:txBody>
      </p:sp>
    </p:spTree>
    <p:extLst>
      <p:ext uri="{BB962C8B-B14F-4D97-AF65-F5344CB8AC3E}">
        <p14:creationId xmlns:p14="http://schemas.microsoft.com/office/powerpoint/2010/main" val="33865432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909036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4xx - Client error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the client request contains some errors like client request has syntax errors.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400 - Bad request (server not understood the client's request)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401 - Unauthorized (clients need to sign in)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403 - Forbidden (no right access)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404 - not found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415 - Unsupported Media Type (the server not u/stood the language spoken by client)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 of status codes – 4xx</a:t>
            </a:r>
          </a:p>
        </p:txBody>
      </p:sp>
    </p:spTree>
    <p:extLst>
      <p:ext uri="{BB962C8B-B14F-4D97-AF65-F5344CB8AC3E}">
        <p14:creationId xmlns:p14="http://schemas.microsoft.com/office/powerpoint/2010/main" val="1506879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478149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5xx - server error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server screws up something when sending the response back.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500 - Internal Server error - The client request is accepted, the request exists, but something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went wrong when processing the request.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Example. RuntimeException when running Java Code.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 of status codes – 5xx</a:t>
            </a:r>
          </a:p>
        </p:txBody>
      </p:sp>
    </p:spTree>
    <p:extLst>
      <p:ext uri="{BB962C8B-B14F-4D97-AF65-F5344CB8AC3E}">
        <p14:creationId xmlns:p14="http://schemas.microsoft.com/office/powerpoint/2010/main" val="19778661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Status codes for CRUD operations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73" r="22169" b="17724"/>
          <a:stretch/>
        </p:blipFill>
        <p:spPr bwMode="auto">
          <a:xfrm>
            <a:off x="231016" y="1143000"/>
            <a:ext cx="8912984" cy="4468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1703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120032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https://reqres.in/</a:t>
            </a:r>
            <a:endParaRPr lang="en-US" dirty="0"/>
          </a:p>
          <a:p>
            <a:r>
              <a:rPr lang="en-US">
                <a:hlinkClick r:id="rId3"/>
              </a:rPr>
              <a:t>http://dummy.restapiexample.com/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REST API for testing</a:t>
            </a:r>
          </a:p>
        </p:txBody>
      </p:sp>
    </p:spTree>
    <p:extLst>
      <p:ext uri="{BB962C8B-B14F-4D97-AF65-F5344CB8AC3E}">
        <p14:creationId xmlns:p14="http://schemas.microsoft.com/office/powerpoint/2010/main" val="34438248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>
          <a:xfrm>
            <a:off x="1500188" y="2209800"/>
            <a:ext cx="1166812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600" b="1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81400" y="3124200"/>
            <a:ext cx="109196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9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</a:t>
            </a:r>
            <a:endParaRPr lang="en-US" sz="9600" b="1" i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08283" y="2209800"/>
            <a:ext cx="12731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en-US" sz="9600" b="1" i="1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</a:p>
        </p:txBody>
      </p:sp>
      <p:sp>
        <p:nvSpPr>
          <p:cNvPr id="8" name="Rectangle 7"/>
          <p:cNvSpPr/>
          <p:nvPr/>
        </p:nvSpPr>
        <p:spPr>
          <a:xfrm>
            <a:off x="3276600" y="2209800"/>
            <a:ext cx="114005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en-US" sz="9600" b="1" i="1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4183582" y="2209800"/>
            <a:ext cx="12266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en-US" sz="9600" b="1" i="1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14756" y="2209800"/>
            <a:ext cx="113364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en-US" sz="9600" b="1" i="1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07373" y="3200400"/>
            <a:ext cx="123142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endParaRPr lang="en-US" sz="9600" dirty="0"/>
          </a:p>
        </p:txBody>
      </p:sp>
      <p:sp>
        <p:nvSpPr>
          <p:cNvPr id="12" name="Rectangle 11"/>
          <p:cNvSpPr/>
          <p:nvPr/>
        </p:nvSpPr>
        <p:spPr>
          <a:xfrm>
            <a:off x="5410200" y="3200400"/>
            <a:ext cx="118494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363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4953000"/>
            <a:ext cx="8595360" cy="10002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For REST web services, there is no specific format as long as both client and server understand each other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 Services Characteristics</a:t>
            </a:r>
            <a:b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42146" y="762000"/>
            <a:ext cx="20687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Protocol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38017"/>
            <a:ext cx="5943600" cy="374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210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524000"/>
            <a:ext cx="8595360" cy="3970318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For SOAP, it is WSDL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For REST, there is none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For REST, There is equivalent of WSDL, called WADL, but it didn't really catch up.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So, not many users are using this.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So, let’s take this as for REST, there is none for service definition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 Services Characteristics</a:t>
            </a:r>
            <a:b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7000" y="868684"/>
            <a:ext cx="37289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 Service Definition</a:t>
            </a:r>
          </a:p>
        </p:txBody>
      </p:sp>
    </p:spTree>
    <p:extLst>
      <p:ext uri="{BB962C8B-B14F-4D97-AF65-F5344CB8AC3E}">
        <p14:creationId xmlns:p14="http://schemas.microsoft.com/office/powerpoint/2010/main" val="411402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524589"/>
          </a:xfrm>
        </p:spPr>
        <p:txBody>
          <a:bodyPr/>
          <a:lstStyle/>
          <a:p>
            <a:r>
              <a:rPr lang="en-US" dirty="0"/>
              <a:t>Stands for </a:t>
            </a:r>
            <a:r>
              <a:rPr lang="en-US" dirty="0">
                <a:solidFill>
                  <a:srgbClr val="FF0000"/>
                </a:solidFill>
              </a:rPr>
              <a:t>RE</a:t>
            </a:r>
            <a:r>
              <a:rPr lang="en-US" dirty="0"/>
              <a:t>presentational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tate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ransfer</a:t>
            </a:r>
          </a:p>
          <a:p>
            <a:r>
              <a:rPr lang="en-US" dirty="0"/>
              <a:t>It’s not about web services at all</a:t>
            </a:r>
          </a:p>
          <a:p>
            <a:r>
              <a:rPr lang="en-US" dirty="0"/>
              <a:t>It’s an architectural style</a:t>
            </a:r>
          </a:p>
          <a:p>
            <a:r>
              <a:rPr lang="en-US" dirty="0"/>
              <a:t>It’s a set of guidelines</a:t>
            </a:r>
          </a:p>
          <a:p>
            <a:r>
              <a:rPr lang="en-US" dirty="0"/>
              <a:t>You can use these styles in any application</a:t>
            </a:r>
          </a:p>
          <a:p>
            <a:r>
              <a:rPr lang="en-US" dirty="0"/>
              <a:t>If you apply these styles in developing web services, then that is called RESTful web services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REST + Web services = RESTful Web services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REST?</a:t>
            </a:r>
          </a:p>
        </p:txBody>
      </p:sp>
    </p:spTree>
    <p:extLst>
      <p:ext uri="{BB962C8B-B14F-4D97-AF65-F5344CB8AC3E}">
        <p14:creationId xmlns:p14="http://schemas.microsoft.com/office/powerpoint/2010/main" val="637000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385816"/>
          </a:xfrm>
        </p:spPr>
        <p:txBody>
          <a:bodyPr/>
          <a:lstStyle/>
          <a:p>
            <a:r>
              <a:rPr lang="en-US" dirty="0"/>
              <a:t>HTTP is all about exchange and communicate information online</a:t>
            </a:r>
          </a:p>
          <a:p>
            <a:r>
              <a:rPr lang="en-US" dirty="0"/>
              <a:t>The text which is transferred is called hyper text</a:t>
            </a:r>
          </a:p>
          <a:p>
            <a:r>
              <a:rPr lang="en-US" dirty="0"/>
              <a:t>So, the protocol is Hyper Text Transfer Protocol</a:t>
            </a:r>
          </a:p>
          <a:p>
            <a:r>
              <a:rPr lang="en-US" dirty="0"/>
              <a:t>Hyper text is a structured text</a:t>
            </a:r>
          </a:p>
          <a:p>
            <a:r>
              <a:rPr lang="en-US" dirty="0"/>
              <a:t>The language to create hyper text is HTML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REST and HTTP</a:t>
            </a:r>
          </a:p>
        </p:txBody>
      </p:sp>
    </p:spTree>
    <p:extLst>
      <p:ext uri="{BB962C8B-B14F-4D97-AF65-F5344CB8AC3E}">
        <p14:creationId xmlns:p14="http://schemas.microsoft.com/office/powerpoint/2010/main" val="10158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43225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Resource Locations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HTTP is all about locating the resources using hyper links.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Action Based URIs:</a:t>
            </a:r>
          </a:p>
          <a:p>
            <a:pPr marL="274320" lvl="1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weather.com/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lookUpWeather.do?pinCode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=560102</a:t>
            </a:r>
          </a:p>
          <a:p>
            <a:pPr marL="274320" lvl="1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(Seems that server is doing something here – very visible)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Resource Based URIs:</a:t>
            </a:r>
          </a:p>
          <a:p>
            <a:pPr marL="274320" lvl="1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weather.com/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pinCode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/560102</a:t>
            </a:r>
          </a:p>
          <a:p>
            <a:pPr marL="274320" lvl="1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(Seems that server is not doing anything here – We are just peeking the resource which is available over there)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74320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Saw and felt the difference ???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Concepts</a:t>
            </a:r>
          </a:p>
        </p:txBody>
      </p:sp>
    </p:spTree>
    <p:extLst>
      <p:ext uri="{BB962C8B-B14F-4D97-AF65-F5344CB8AC3E}">
        <p14:creationId xmlns:p14="http://schemas.microsoft.com/office/powerpoint/2010/main" val="17418795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7d0fbf3da651ee6c3ada993f271c2878949ce14"/>
</p:tagLst>
</file>

<file path=ppt/theme/theme1.xml><?xml version="1.0" encoding="utf-8"?>
<a:theme xmlns:a="http://schemas.openxmlformats.org/drawingml/2006/main" name="MG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4129</TotalTime>
  <Words>2274</Words>
  <Application>Microsoft Office PowerPoint</Application>
  <PresentationFormat>On-screen Show (4:3)</PresentationFormat>
  <Paragraphs>303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Myriad Web Pro</vt:lpstr>
      <vt:lpstr>Times New Roman</vt:lpstr>
      <vt:lpstr>Verdana</vt:lpstr>
      <vt:lpstr>MG Theme</vt:lpstr>
      <vt:lpstr> RESTful Web Services Concepts</vt:lpstr>
      <vt:lpstr>Agenda</vt:lpstr>
      <vt:lpstr>Online APIs</vt:lpstr>
      <vt:lpstr>Web Services Characteristics </vt:lpstr>
      <vt:lpstr>Web Services Characteristics </vt:lpstr>
      <vt:lpstr>Web Services Characteristics </vt:lpstr>
      <vt:lpstr>What is REST?</vt:lpstr>
      <vt:lpstr>REST and HTTP</vt:lpstr>
      <vt:lpstr>HTTP Concepts</vt:lpstr>
      <vt:lpstr>HTTP Methods</vt:lpstr>
      <vt:lpstr>HTTP Metadata</vt:lpstr>
      <vt:lpstr>Format of data in web services?</vt:lpstr>
      <vt:lpstr>HTTP Request</vt:lpstr>
      <vt:lpstr>So far….So good…</vt:lpstr>
      <vt:lpstr>Designing RESTful web service</vt:lpstr>
      <vt:lpstr>Web application URI</vt:lpstr>
      <vt:lpstr>Static pages</vt:lpstr>
      <vt:lpstr>RESOURCE based URI</vt:lpstr>
      <vt:lpstr>Creating unique URIs for messages</vt:lpstr>
      <vt:lpstr>Everything is a RESOURCE</vt:lpstr>
      <vt:lpstr>Ok, Think about message relations now…</vt:lpstr>
      <vt:lpstr>Web Services URI types</vt:lpstr>
      <vt:lpstr>Instance Resource URIs</vt:lpstr>
      <vt:lpstr>Collection Resource URIs</vt:lpstr>
      <vt:lpstr>Use only HTTP methods</vt:lpstr>
      <vt:lpstr>CRUD operations</vt:lpstr>
      <vt:lpstr>Can you answer this?</vt:lpstr>
      <vt:lpstr>Method Idempotence</vt:lpstr>
      <vt:lpstr>Method Idempotence</vt:lpstr>
      <vt:lpstr>Non-idempotent method</vt:lpstr>
      <vt:lpstr>Idempotence – Wikipedia definition</vt:lpstr>
      <vt:lpstr>REST response</vt:lpstr>
      <vt:lpstr>The MessageEntity</vt:lpstr>
      <vt:lpstr>JSON Response</vt:lpstr>
      <vt:lpstr>XML Response</vt:lpstr>
      <vt:lpstr>How REST gets its name…</vt:lpstr>
      <vt:lpstr>HTTP Status codes</vt:lpstr>
      <vt:lpstr>Classification of status codes – 1xx</vt:lpstr>
      <vt:lpstr>Classification of status codes – 2xx</vt:lpstr>
      <vt:lpstr>Classification of status codes – 3xx</vt:lpstr>
      <vt:lpstr>Classification of status codes – 4xx</vt:lpstr>
      <vt:lpstr>Classification of status codes – 5xx</vt:lpstr>
      <vt:lpstr>Status codes for CRUD operations</vt:lpstr>
      <vt:lpstr>Some REST API for testing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Anantha Bhaskar</dc:creator>
  <cp:lastModifiedBy>Anantha Bhaskar</cp:lastModifiedBy>
  <cp:revision>659</cp:revision>
  <dcterms:created xsi:type="dcterms:W3CDTF">2012-10-05T11:18:05Z</dcterms:created>
  <dcterms:modified xsi:type="dcterms:W3CDTF">2022-05-31T11:40:19Z</dcterms:modified>
</cp:coreProperties>
</file>