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80" r:id="rId6"/>
    <p:sldId id="276" r:id="rId7"/>
    <p:sldId id="278" r:id="rId8"/>
    <p:sldId id="277" r:id="rId9"/>
    <p:sldId id="279" r:id="rId10"/>
    <p:sldId id="2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280" autoAdjust="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10/21/2017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10/21/2017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Amdocs MS Suite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Ramgopal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</a:t>
            </a:r>
            <a:r>
              <a:rPr lang="en-US" dirty="0" err="1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Servers</a:t>
            </a:r>
          </a:p>
          <a:p>
            <a:pPr lvl="1"/>
            <a:r>
              <a:rPr lang="en-US" dirty="0"/>
              <a:t>Config server – 1 instance</a:t>
            </a:r>
          </a:p>
          <a:p>
            <a:pPr lvl="1"/>
            <a:r>
              <a:rPr lang="en-US" dirty="0"/>
              <a:t>Eureka Discovery Server – 1 instance</a:t>
            </a:r>
          </a:p>
          <a:p>
            <a:pPr lvl="1"/>
            <a:r>
              <a:rPr lang="en-US" dirty="0" err="1"/>
              <a:t>Zuul</a:t>
            </a:r>
            <a:r>
              <a:rPr lang="en-US" dirty="0"/>
              <a:t> Gateway Server – 1 instance</a:t>
            </a:r>
          </a:p>
          <a:p>
            <a:pPr lvl="1"/>
            <a:r>
              <a:rPr lang="en-US" dirty="0" err="1"/>
              <a:t>Zipkin</a:t>
            </a:r>
            <a:r>
              <a:rPr lang="en-US" dirty="0"/>
              <a:t> Distributed Tracing Server -1 instance</a:t>
            </a:r>
          </a:p>
          <a:p>
            <a:r>
              <a:rPr lang="en-US" dirty="0"/>
              <a:t>Customer Management MS – 3 instances</a:t>
            </a:r>
          </a:p>
          <a:p>
            <a:r>
              <a:rPr lang="en-US" dirty="0"/>
              <a:t>Ordering Management MS – 3 instances</a:t>
            </a:r>
          </a:p>
          <a:p>
            <a:r>
              <a:rPr lang="en-US" dirty="0"/>
              <a:t>Billing Management MS – 3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76200"/>
            <a:ext cx="10157354" cy="863600"/>
          </a:xfrm>
        </p:spPr>
        <p:txBody>
          <a:bodyPr/>
          <a:lstStyle/>
          <a:p>
            <a:r>
              <a:rPr lang="en-US" dirty="0"/>
              <a:t>Eureka Discovery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50924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446" y="1037341"/>
            <a:ext cx="1074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Zuul</a:t>
            </a:r>
            <a:r>
              <a:rPr lang="en-US" dirty="0"/>
              <a:t> API Gateway</a:t>
            </a:r>
          </a:p>
          <a:p>
            <a:pPr algn="ctr"/>
            <a:r>
              <a:rPr lang="en-US" dirty="0"/>
              <a:t>Port : </a:t>
            </a:r>
            <a:r>
              <a:rPr lang="en-US" dirty="0"/>
              <a:t>5002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9412" y="3200400"/>
            <a:ext cx="3112169" cy="1676400"/>
            <a:chOff x="760412" y="2438400"/>
            <a:chExt cx="3088640" cy="2133600"/>
          </a:xfrm>
        </p:grpSpPr>
        <p:sp>
          <p:nvSpPr>
            <p:cNvPr id="7" name="Flowchart: Preparation 6"/>
            <p:cNvSpPr/>
            <p:nvPr/>
          </p:nvSpPr>
          <p:spPr>
            <a:xfrm>
              <a:off x="760412" y="24384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Customer Management MS</a:t>
              </a:r>
              <a:endParaRPr lang="en-US" sz="2000" dirty="0"/>
            </a:p>
          </p:txBody>
        </p:sp>
        <p:sp>
          <p:nvSpPr>
            <p:cNvPr id="8" name="Flowchart: Preparation 7"/>
            <p:cNvSpPr/>
            <p:nvPr/>
          </p:nvSpPr>
          <p:spPr>
            <a:xfrm>
              <a:off x="912812" y="25908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Customer Management MS</a:t>
              </a:r>
              <a:endParaRPr lang="en-US" sz="2000" dirty="0"/>
            </a:p>
          </p:txBody>
        </p:sp>
        <p:sp>
          <p:nvSpPr>
            <p:cNvPr id="9" name="Flowchart: Preparation 8"/>
            <p:cNvSpPr/>
            <p:nvPr/>
          </p:nvSpPr>
          <p:spPr>
            <a:xfrm>
              <a:off x="1065213" y="2743200"/>
              <a:ext cx="2783839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</a:t>
              </a:r>
              <a:r>
                <a:rPr lang="en-US" sz="1600" dirty="0"/>
                <a:t> </a:t>
              </a:r>
              <a:r>
                <a:rPr lang="en-US" sz="1400" dirty="0"/>
                <a:t>Management</a:t>
              </a:r>
            </a:p>
            <a:p>
              <a:pPr algn="ctr"/>
              <a:r>
                <a:rPr lang="en-US" sz="1400" dirty="0"/>
                <a:t>3 instances</a:t>
              </a:r>
            </a:p>
            <a:p>
              <a:pPr algn="ctr"/>
              <a:r>
                <a:rPr lang="en-US" sz="1400" dirty="0"/>
                <a:t>Port: 7000,7001,7002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0412" y="3185852"/>
            <a:ext cx="2743200" cy="1538548"/>
            <a:chOff x="760412" y="2438400"/>
            <a:chExt cx="2895600" cy="2133600"/>
          </a:xfrm>
        </p:grpSpPr>
        <p:sp>
          <p:nvSpPr>
            <p:cNvPr id="12" name="Flowchart: Preparation 11"/>
            <p:cNvSpPr/>
            <p:nvPr/>
          </p:nvSpPr>
          <p:spPr>
            <a:xfrm>
              <a:off x="760412" y="24384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 Management MS</a:t>
              </a:r>
              <a:endParaRPr lang="en-US" sz="1400" dirty="0"/>
            </a:p>
          </p:txBody>
        </p:sp>
        <p:sp>
          <p:nvSpPr>
            <p:cNvPr id="13" name="Flowchart: Preparation 12"/>
            <p:cNvSpPr/>
            <p:nvPr/>
          </p:nvSpPr>
          <p:spPr>
            <a:xfrm>
              <a:off x="912812" y="25908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 Management MS</a:t>
              </a:r>
              <a:endParaRPr lang="en-US" sz="1400" dirty="0"/>
            </a:p>
          </p:txBody>
        </p:sp>
        <p:sp>
          <p:nvSpPr>
            <p:cNvPr id="14" name="Flowchart: Preparation 13"/>
            <p:cNvSpPr/>
            <p:nvPr/>
          </p:nvSpPr>
          <p:spPr>
            <a:xfrm>
              <a:off x="1065212" y="27432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Order Management </a:t>
              </a:r>
            </a:p>
            <a:p>
              <a:pPr algn="ctr"/>
              <a:r>
                <a:rPr lang="en-US" sz="1400" dirty="0"/>
                <a:t>3 instances</a:t>
              </a:r>
            </a:p>
            <a:p>
              <a:pPr algn="ctr"/>
              <a:r>
                <a:rPr lang="en-US" sz="1400" dirty="0"/>
                <a:t>Port : 8000,8001,8002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32812" y="3200399"/>
            <a:ext cx="2819400" cy="1524001"/>
            <a:chOff x="760412" y="2438400"/>
            <a:chExt cx="2895600" cy="2133600"/>
          </a:xfrm>
        </p:grpSpPr>
        <p:sp>
          <p:nvSpPr>
            <p:cNvPr id="16" name="Flowchart: Preparation 15"/>
            <p:cNvSpPr/>
            <p:nvPr/>
          </p:nvSpPr>
          <p:spPr>
            <a:xfrm>
              <a:off x="760412" y="24384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MS</a:t>
              </a:r>
              <a:endParaRPr lang="en-US" sz="3200" dirty="0"/>
            </a:p>
          </p:txBody>
        </p:sp>
        <p:sp>
          <p:nvSpPr>
            <p:cNvPr id="17" name="Flowchart: Preparation 16"/>
            <p:cNvSpPr/>
            <p:nvPr/>
          </p:nvSpPr>
          <p:spPr>
            <a:xfrm>
              <a:off x="912812" y="25908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8" name="Flowchart: Preparation 17"/>
            <p:cNvSpPr/>
            <p:nvPr/>
          </p:nvSpPr>
          <p:spPr>
            <a:xfrm>
              <a:off x="1065212" y="2743200"/>
              <a:ext cx="2590800" cy="1828800"/>
            </a:xfrm>
            <a:prstGeom prst="flowChartPreparati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Billing Management </a:t>
              </a:r>
            </a:p>
            <a:p>
              <a:pPr algn="ctr"/>
              <a:r>
                <a:rPr lang="en-US" sz="1400" dirty="0"/>
                <a:t>3 instances</a:t>
              </a:r>
            </a:p>
            <a:p>
              <a:pPr algn="ctr"/>
              <a:r>
                <a:rPr lang="en-US" sz="1400" dirty="0"/>
                <a:t>Port : 9000,9001,9002</a:t>
              </a:r>
              <a:endParaRPr lang="en-US" sz="1400" dirty="0"/>
            </a:p>
          </p:txBody>
        </p:sp>
      </p:grpSp>
      <p:sp>
        <p:nvSpPr>
          <p:cNvPr id="23" name="Flowchart: Process 22"/>
          <p:cNvSpPr/>
          <p:nvPr/>
        </p:nvSpPr>
        <p:spPr>
          <a:xfrm>
            <a:off x="532974" y="6034173"/>
            <a:ext cx="2951980" cy="666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Config Server</a:t>
            </a:r>
          </a:p>
          <a:p>
            <a:pPr algn="ctr"/>
            <a:r>
              <a:rPr lang="en-US" sz="2000" dirty="0"/>
              <a:t>Port : 5000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4513025" y="6034173"/>
            <a:ext cx="2952987" cy="66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Discovery Server</a:t>
            </a:r>
          </a:p>
          <a:p>
            <a:pPr algn="ctr"/>
            <a:r>
              <a:rPr lang="en-US" sz="2000" dirty="0"/>
              <a:t>Port:5001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494083" y="6005006"/>
            <a:ext cx="3010529" cy="688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Zipkin</a:t>
            </a:r>
            <a:r>
              <a:rPr lang="en-US" sz="1800" dirty="0"/>
              <a:t> Tracing Server</a:t>
            </a:r>
          </a:p>
          <a:p>
            <a:pPr algn="ctr"/>
            <a:r>
              <a:rPr lang="en-US" sz="2000" dirty="0"/>
              <a:t>Port :9411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84679" y="4876800"/>
            <a:ext cx="1" cy="1128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84812" y="304800"/>
            <a:ext cx="0" cy="73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227899" y="2053798"/>
            <a:ext cx="1130969" cy="109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</p:cNvCxnSpPr>
          <p:nvPr/>
        </p:nvCxnSpPr>
        <p:spPr>
          <a:xfrm>
            <a:off x="6086391" y="4724400"/>
            <a:ext cx="0" cy="128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/>
          <p:nvPr/>
        </p:nvCxnSpPr>
        <p:spPr>
          <a:xfrm rot="10800000" flipV="1">
            <a:off x="6086392" y="4695235"/>
            <a:ext cx="3284620" cy="943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/>
          <p:nvPr/>
        </p:nvCxnSpPr>
        <p:spPr>
          <a:xfrm rot="16200000" flipH="1">
            <a:off x="3694865" y="3247274"/>
            <a:ext cx="785718" cy="3997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/>
          <p:cNvCxnSpPr>
            <a:stCxn id="12" idx="1"/>
          </p:cNvCxnSpPr>
          <p:nvPr/>
        </p:nvCxnSpPr>
        <p:spPr>
          <a:xfrm rot="10800000" flipV="1">
            <a:off x="1684680" y="3845229"/>
            <a:ext cx="2885732" cy="1535801"/>
          </a:xfrm>
          <a:prstGeom prst="bentConnector3">
            <a:avLst>
              <a:gd name="adj1" fmla="val 256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/>
          <p:cNvCxnSpPr>
            <a:stCxn id="16" idx="1"/>
          </p:cNvCxnSpPr>
          <p:nvPr/>
        </p:nvCxnSpPr>
        <p:spPr>
          <a:xfrm rot="10800000" flipV="1">
            <a:off x="3836948" y="3853542"/>
            <a:ext cx="4695865" cy="1527487"/>
          </a:xfrm>
          <a:prstGeom prst="bentConnector3">
            <a:avLst>
              <a:gd name="adj1" fmla="val 226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</p:cNvCxnSpPr>
          <p:nvPr/>
        </p:nvCxnSpPr>
        <p:spPr>
          <a:xfrm>
            <a:off x="10090902" y="4724400"/>
            <a:ext cx="42110" cy="12806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14" idx="3"/>
          </p:cNvCxnSpPr>
          <p:nvPr/>
        </p:nvCxnSpPr>
        <p:spPr>
          <a:xfrm>
            <a:off x="7313612" y="4065023"/>
            <a:ext cx="2770113" cy="1316007"/>
          </a:xfrm>
          <a:prstGeom prst="bentConnector3">
            <a:avLst>
              <a:gd name="adj1" fmla="val 3564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stCxn id="9" idx="3"/>
          </p:cNvCxnSpPr>
          <p:nvPr/>
        </p:nvCxnSpPr>
        <p:spPr>
          <a:xfrm>
            <a:off x="3491581" y="4158343"/>
            <a:ext cx="6638051" cy="1560151"/>
          </a:xfrm>
          <a:prstGeom prst="bentConnector3">
            <a:avLst>
              <a:gd name="adj1" fmla="val 148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352117" y="2053906"/>
            <a:ext cx="1041048" cy="109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08612" y="2053798"/>
            <a:ext cx="76200" cy="109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086391" y="2133600"/>
            <a:ext cx="98489" cy="101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50433" y="2059494"/>
            <a:ext cx="76200" cy="109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9828212" y="2139296"/>
            <a:ext cx="98489" cy="101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7" y="152400"/>
            <a:ext cx="10157354" cy="939800"/>
          </a:xfrm>
        </p:spPr>
        <p:txBody>
          <a:bodyPr/>
          <a:lstStyle/>
          <a:p>
            <a:r>
              <a:rPr lang="en-US" dirty="0" err="1"/>
              <a:t>ZipKin</a:t>
            </a:r>
            <a:r>
              <a:rPr lang="en-US" dirty="0"/>
              <a:t> Tracing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7" y="1092200"/>
            <a:ext cx="1174353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Central Servers are SPOF !</a:t>
            </a:r>
          </a:p>
          <a:p>
            <a:pPr lvl="1"/>
            <a:r>
              <a:rPr lang="en-US" dirty="0"/>
              <a:t>TODO : build clusters for config / </a:t>
            </a:r>
            <a:r>
              <a:rPr lang="en-US" dirty="0" err="1"/>
              <a:t>Disovery</a:t>
            </a:r>
            <a:r>
              <a:rPr lang="en-US" dirty="0"/>
              <a:t> / gateway / </a:t>
            </a:r>
            <a:r>
              <a:rPr lang="en-US" dirty="0" err="1"/>
              <a:t>Zipkin</a:t>
            </a:r>
            <a:endParaRPr lang="en-US" dirty="0"/>
          </a:p>
          <a:p>
            <a:pPr marL="426645" lvl="1" indent="0">
              <a:buNone/>
            </a:pPr>
            <a:r>
              <a:rPr lang="en-US" dirty="0"/>
              <a:t>     Need to understand the BEST practice here !!!</a:t>
            </a:r>
          </a:p>
          <a:p>
            <a:r>
              <a:rPr lang="en-US" dirty="0" err="1"/>
              <a:t>Hystrix</a:t>
            </a:r>
            <a:r>
              <a:rPr lang="en-US" dirty="0"/>
              <a:t> implemented for failover </a:t>
            </a:r>
          </a:p>
          <a:p>
            <a:pPr lvl="1"/>
            <a:r>
              <a:rPr lang="en-US" dirty="0"/>
              <a:t>Only implemented in Ordering </a:t>
            </a:r>
            <a:r>
              <a:rPr lang="en-US" dirty="0">
                <a:sym typeface="Wingdings" panose="05000000000000000000" pitchFamily="2" charset="2"/>
              </a:rPr>
              <a:t>Billing to illustrate the effect of Ordering Failure vs Billing Failure</a:t>
            </a:r>
            <a:endParaRPr lang="en-US" dirty="0"/>
          </a:p>
          <a:p>
            <a:r>
              <a:rPr lang="en-US" dirty="0"/>
              <a:t>API gateway used </a:t>
            </a:r>
            <a:r>
              <a:rPr lang="en-US" u="sng" dirty="0"/>
              <a:t>even</a:t>
            </a:r>
            <a:r>
              <a:rPr lang="en-US" dirty="0"/>
              <a:t> for internal redirects</a:t>
            </a:r>
          </a:p>
          <a:p>
            <a:pPr lvl="1"/>
            <a:r>
              <a:rPr lang="en-US" dirty="0"/>
              <a:t>No hardcoding of URLS </a:t>
            </a:r>
          </a:p>
          <a:p>
            <a:pPr lvl="2"/>
            <a:r>
              <a:rPr lang="en-US" dirty="0"/>
              <a:t>Lookup Discovery server from Eureka ( no hardcoding here as well)</a:t>
            </a:r>
          </a:p>
          <a:p>
            <a:pPr lvl="2"/>
            <a:r>
              <a:rPr lang="en-US" dirty="0"/>
              <a:t>Use “route” filter to create a custom </a:t>
            </a:r>
            <a:r>
              <a:rPr lang="en-US" dirty="0" err="1"/>
              <a:t>Loadbalanced</a:t>
            </a:r>
            <a:r>
              <a:rPr lang="en-US" dirty="0"/>
              <a:t> Request filter for redirection</a:t>
            </a:r>
          </a:p>
          <a:p>
            <a:pPr lvl="2"/>
            <a:r>
              <a:rPr lang="en-US" dirty="0"/>
              <a:t>Use ribbon for </a:t>
            </a:r>
            <a:r>
              <a:rPr lang="en-US" dirty="0" err="1"/>
              <a:t>laodbalancing</a:t>
            </a:r>
            <a:endParaRPr lang="en-US" dirty="0"/>
          </a:p>
          <a:p>
            <a:pPr lvl="1"/>
            <a:r>
              <a:rPr lang="en-US" dirty="0"/>
              <a:t>No topology knowledge about other MS</a:t>
            </a:r>
          </a:p>
          <a:p>
            <a:pPr lvl="2"/>
            <a:r>
              <a:rPr lang="en-US" dirty="0"/>
              <a:t>Customer MS is not aware of # of instances of Ordering or their URLs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1267</TotalTime>
  <Words>223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Books 16x9</vt:lpstr>
      <vt:lpstr>Amdocs MS Suite Demo</vt:lpstr>
      <vt:lpstr>Stateless MicroServices</vt:lpstr>
      <vt:lpstr>Set up</vt:lpstr>
      <vt:lpstr>Eureka Discovery Server</vt:lpstr>
      <vt:lpstr>PowerPoint Presentation</vt:lpstr>
      <vt:lpstr>ZipKin Tracing Server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Amdocs MS Suite Demo</dc:title>
  <dc:creator>Ramgopal Swaminathan</dc:creator>
  <cp:lastModifiedBy>Ramgopal Swaminathan</cp:lastModifiedBy>
  <cp:revision>37</cp:revision>
  <dcterms:created xsi:type="dcterms:W3CDTF">2017-10-22T03:15:10Z</dcterms:created>
  <dcterms:modified xsi:type="dcterms:W3CDTF">2017-10-23T00:22:44Z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