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9"/>
  </p:notesMasterIdLst>
  <p:sldIdLst>
    <p:sldId id="356" r:id="rId2"/>
    <p:sldId id="357" r:id="rId3"/>
    <p:sldId id="359" r:id="rId4"/>
    <p:sldId id="360" r:id="rId5"/>
    <p:sldId id="363" r:id="rId6"/>
    <p:sldId id="364" r:id="rId7"/>
    <p:sldId id="370" r:id="rId8"/>
    <p:sldId id="365" r:id="rId9"/>
    <p:sldId id="371" r:id="rId10"/>
    <p:sldId id="372" r:id="rId11"/>
    <p:sldId id="373" r:id="rId12"/>
    <p:sldId id="374" r:id="rId13"/>
    <p:sldId id="375" r:id="rId14"/>
    <p:sldId id="366" r:id="rId15"/>
    <p:sldId id="367" r:id="rId16"/>
    <p:sldId id="368" r:id="rId17"/>
    <p:sldId id="3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 MANI"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6" d="100"/>
          <a:sy n="96" d="100"/>
        </p:scale>
        <p:origin x="13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Notes Placeholder 1048618"/>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a:t>Click to edit Master title style</a:t>
            </a:r>
          </a:p>
        </p:txBody>
      </p:sp>
      <p:sp>
        <p:nvSpPr>
          <p:cNvPr id="104865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3"/>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3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t>Click to edit Master title style</a:t>
            </a:r>
          </a:p>
        </p:txBody>
      </p:sp>
      <p:sp>
        <p:nvSpPr>
          <p:cNvPr id="104859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594" name="Footer Placeholder 4"/>
          <p:cNvSpPr>
            <a:spLocks noGrp="1"/>
          </p:cNvSpPr>
          <p:nvPr>
            <p:ph type="ftr" sz="quarter" idx="11"/>
          </p:nvPr>
        </p:nvSpPr>
        <p:spPr/>
        <p:txBody>
          <a:bodyPr/>
          <a:lstStyle/>
          <a:p>
            <a:endParaRPr lang="en-US"/>
          </a:p>
        </p:txBody>
      </p:sp>
      <p:sp>
        <p:nvSpPr>
          <p:cNvPr id="1048595"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5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a:t>Click to edit Master title style</a:t>
            </a:r>
          </a:p>
        </p:txBody>
      </p:sp>
      <p:sp>
        <p:nvSpPr>
          <p:cNvPr id="104862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Date Placeholder 4"/>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24" name="Footer Placeholder 5"/>
          <p:cNvSpPr>
            <a:spLocks noGrp="1"/>
          </p:cNvSpPr>
          <p:nvPr>
            <p:ph type="ftr" sz="quarter" idx="11"/>
          </p:nvPr>
        </p:nvSpPr>
        <p:spPr/>
        <p:txBody>
          <a:bodyPr/>
          <a:lstStyle/>
          <a:p>
            <a:endParaRPr lang="en-US"/>
          </a:p>
        </p:txBody>
      </p:sp>
      <p:sp>
        <p:nvSpPr>
          <p:cNvPr id="1048625"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6" name="Title 1"/>
          <p:cNvSpPr>
            <a:spLocks noGrp="1"/>
          </p:cNvSpPr>
          <p:nvPr>
            <p:ph type="title"/>
          </p:nvPr>
        </p:nvSpPr>
        <p:spPr>
          <a:xfrm>
            <a:off x="839788" y="365125"/>
            <a:ext cx="10515600" cy="1325563"/>
          </a:xfrm>
        </p:spPr>
        <p:txBody>
          <a:bodyPr/>
          <a:lstStyle/>
          <a:p>
            <a:r>
              <a:rPr lang="en-US"/>
              <a:t>Click to edit Master title style</a:t>
            </a:r>
          </a:p>
        </p:txBody>
      </p:sp>
      <p:sp>
        <p:nvSpPr>
          <p:cNvPr id="104862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6"/>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32" name="Footer Placeholder 7"/>
          <p:cNvSpPr>
            <a:spLocks noGrp="1"/>
          </p:cNvSpPr>
          <p:nvPr>
            <p:ph type="ftr" sz="quarter" idx="11"/>
          </p:nvPr>
        </p:nvSpPr>
        <p:spPr/>
        <p:txBody>
          <a:bodyPr/>
          <a:lstStyle/>
          <a:p>
            <a:endParaRPr lang="en-US"/>
          </a:p>
        </p:txBody>
      </p:sp>
      <p:sp>
        <p:nvSpPr>
          <p:cNvPr id="1048633"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Date Placeholder 2"/>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36" name="Footer Placeholder 3"/>
          <p:cNvSpPr>
            <a:spLocks noGrp="1"/>
          </p:cNvSpPr>
          <p:nvPr>
            <p:ph type="ftr" sz="quarter" idx="11"/>
          </p:nvPr>
        </p:nvSpPr>
        <p:spPr/>
        <p:txBody>
          <a:bodyPr/>
          <a:lstStyle/>
          <a:p>
            <a:endParaRPr lang="en-US"/>
          </a:p>
        </p:txBody>
      </p:sp>
      <p:sp>
        <p:nvSpPr>
          <p:cNvPr id="1048637"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3" name="Date Placeholder 1"/>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44" name="Footer Placeholder 2"/>
          <p:cNvSpPr>
            <a:spLocks noGrp="1"/>
          </p:cNvSpPr>
          <p:nvPr>
            <p:ph type="ftr" sz="quarter" idx="11"/>
          </p:nvPr>
        </p:nvSpPr>
        <p:spPr/>
        <p:txBody>
          <a:bodyPr/>
          <a:lstStyle/>
          <a:p>
            <a:endParaRPr lang="en-US"/>
          </a:p>
        </p:txBody>
      </p:sp>
      <p:sp>
        <p:nvSpPr>
          <p:cNvPr id="1048645"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66" name="Footer Placeholder 5"/>
          <p:cNvSpPr>
            <a:spLocks noGrp="1"/>
          </p:cNvSpPr>
          <p:nvPr>
            <p:ph type="ftr" sz="quarter" idx="11"/>
          </p:nvPr>
        </p:nvSpPr>
        <p:spPr/>
        <p:txBody>
          <a:bodyPr/>
          <a:lstStyle/>
          <a:p>
            <a:endParaRPr lang="en-US"/>
          </a:p>
        </p:txBody>
      </p:sp>
      <p:sp>
        <p:nvSpPr>
          <p:cNvPr id="104866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4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9" name="Date Placeholder 4"/>
          <p:cNvSpPr>
            <a:spLocks noGrp="1"/>
          </p:cNvSpPr>
          <p:nvPr>
            <p:ph type="dt" sz="half" idx="10"/>
          </p:nvPr>
        </p:nvSpPr>
        <p:spPr/>
        <p:txBody>
          <a:bodyPr/>
          <a:lstStyle/>
          <a:p>
            <a:fld id="{63A1C593-65D0-4073-BCC9-577B9352EA97}" type="datetimeFigureOut">
              <a:rPr lang="en-US" smtClean="0"/>
              <a:pPr/>
              <a:t>6/22/2022</a:t>
            </a:fld>
            <a:endParaRPr lang="en-US"/>
          </a:p>
        </p:txBody>
      </p:sp>
      <p:sp>
        <p:nvSpPr>
          <p:cNvPr id="1048650" name="Footer Placeholder 5"/>
          <p:cNvSpPr>
            <a:spLocks noGrp="1"/>
          </p:cNvSpPr>
          <p:nvPr>
            <p:ph type="ftr" sz="quarter" idx="11"/>
          </p:nvPr>
        </p:nvSpPr>
        <p:spPr/>
        <p:txBody>
          <a:bodyPr/>
          <a:lstStyle/>
          <a:p>
            <a:endParaRPr lang="en-US"/>
          </a:p>
        </p:txBody>
      </p:sp>
      <p:sp>
        <p:nvSpPr>
          <p:cNvPr id="1048651"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6/22/2022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399415" y="220980"/>
            <a:ext cx="11264265" cy="795655"/>
          </a:xfrm>
        </p:spPr>
        <p:txBody>
          <a:bodyPr/>
          <a:lstStyle/>
          <a:p>
            <a:pPr algn="ctr"/>
            <a:r>
              <a:rPr lang="en-US" b="1" dirty="0">
                <a:cs typeface="Times New Roman" panose="02020603050405020304" charset="0"/>
                <a:sym typeface="+mn-ea"/>
              </a:rPr>
              <a:t>Abstract</a:t>
            </a:r>
            <a:endParaRPr lang="en-US" b="1" dirty="0">
              <a:cs typeface="Times New Roman" panose="02020603050405020304" charset="0"/>
            </a:endParaRPr>
          </a:p>
        </p:txBody>
      </p:sp>
      <p:sp>
        <p:nvSpPr>
          <p:cNvPr id="1048597" name="Content Placeholder 2"/>
          <p:cNvSpPr>
            <a:spLocks noGrp="1"/>
          </p:cNvSpPr>
          <p:nvPr>
            <p:ph idx="1"/>
          </p:nvPr>
        </p:nvSpPr>
        <p:spPr>
          <a:xfrm>
            <a:off x="307975" y="1016635"/>
            <a:ext cx="10916285" cy="5160010"/>
          </a:xfrm>
        </p:spPr>
        <p:txBody>
          <a:bodyPr>
            <a:normAutofit/>
          </a:bodyPr>
          <a:lstStyle/>
          <a:p>
            <a:pPr algn="just">
              <a:lnSpc>
                <a:spcPct val="150000"/>
              </a:lnSpc>
            </a:pPr>
            <a:r>
              <a:rPr lang="en-US" sz="2200" dirty="0">
                <a:latin typeface="Times New Roman" panose="02020603050405020304" charset="0"/>
                <a:cs typeface="Times New Roman" panose="02020603050405020304" charset="0"/>
              </a:rPr>
              <a:t>Brain tumor extraction and its analysis are challenging tasks in Medical image processing because brain image is complicated. </a:t>
            </a:r>
          </a:p>
          <a:p>
            <a:pPr algn="just">
              <a:lnSpc>
                <a:spcPct val="150000"/>
              </a:lnSpc>
            </a:pPr>
            <a:r>
              <a:rPr lang="en-US" sz="2200" dirty="0">
                <a:latin typeface="Times New Roman" panose="02020603050405020304" charset="0"/>
                <a:cs typeface="Times New Roman" panose="02020603050405020304" charset="0"/>
              </a:rPr>
              <a:t>Segmentation plays a very important role in the medical image processing.  </a:t>
            </a:r>
            <a:endParaRPr lang="zh-CN" altLang="en-US" sz="2200" dirty="0"/>
          </a:p>
          <a:p>
            <a:pPr algn="just">
              <a:lnSpc>
                <a:spcPct val="150000"/>
              </a:lnSpc>
            </a:pPr>
            <a:r>
              <a:rPr lang="en-US" sz="2200" dirty="0">
                <a:latin typeface="Times New Roman" panose="02020603050405020304" charset="0"/>
                <a:cs typeface="Times New Roman" panose="02020603050405020304" charset="0"/>
              </a:rPr>
              <a:t>In that way MRI (magnetic resonance imaging) has become a useful medical diagnostic tool for the diagnosis of brain &amp; other medical images. </a:t>
            </a:r>
            <a:endParaRPr lang="zh-CN" altLang="en-US" sz="2200" dirty="0"/>
          </a:p>
          <a:p>
            <a:pPr algn="just">
              <a:lnSpc>
                <a:spcPct val="150000"/>
              </a:lnSpc>
            </a:pPr>
            <a:r>
              <a:rPr lang="en-US" sz="2200" dirty="0">
                <a:latin typeface="Times New Roman" panose="02020603050405020304" charset="0"/>
                <a:cs typeface="Times New Roman" panose="02020603050405020304" charset="0"/>
              </a:rPr>
              <a:t>In this project, we are presenting a segmentation method implemented  for brain tumor detection.  </a:t>
            </a:r>
            <a:endParaRPr lang="zh-CN" altLang="en-US" sz="2200" dirty="0"/>
          </a:p>
          <a:p>
            <a:pPr algn="just">
              <a:lnSpc>
                <a:spcPct val="150000"/>
              </a:lnSpc>
            </a:pPr>
            <a:r>
              <a:rPr lang="en-US" sz="2200" dirty="0">
                <a:latin typeface="Times New Roman" panose="02020603050405020304" charset="0"/>
                <a:cs typeface="Times New Roman" panose="02020603050405020304" charset="0"/>
              </a:rPr>
              <a:t>The methods include k-means clustering  for segmentation and CNN classifier for Classification</a:t>
            </a:r>
            <a:endParaRPr lang="zh-CN" alt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7ED7-B03C-E0E9-9DBC-1395DEBF8F51}"/>
              </a:ext>
            </a:extLst>
          </p:cNvPr>
          <p:cNvSpPr>
            <a:spLocks noGrp="1"/>
          </p:cNvSpPr>
          <p:nvPr>
            <p:ph type="title"/>
          </p:nvPr>
        </p:nvSpPr>
        <p:spPr>
          <a:xfrm>
            <a:off x="3705308" y="365126"/>
            <a:ext cx="7648492" cy="39820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E4EA202-517A-38D0-B806-E0C54915385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265" t="4642" r="16355" b="5454"/>
          <a:stretch/>
        </p:blipFill>
        <p:spPr>
          <a:xfrm>
            <a:off x="2480806" y="2027583"/>
            <a:ext cx="6217921" cy="3912041"/>
          </a:xfrm>
        </p:spPr>
      </p:pic>
    </p:spTree>
    <p:extLst>
      <p:ext uri="{BB962C8B-B14F-4D97-AF65-F5344CB8AC3E}">
        <p14:creationId xmlns:p14="http://schemas.microsoft.com/office/powerpoint/2010/main" val="367406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F706-DA56-42BE-4187-EB09DA64C44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B245E3C-6D84-8583-4CFC-9FAC5B473A4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276" b="5088"/>
          <a:stretch/>
        </p:blipFill>
        <p:spPr>
          <a:xfrm>
            <a:off x="2228144" y="2011680"/>
            <a:ext cx="7735712" cy="3943848"/>
          </a:xfrm>
        </p:spPr>
      </p:pic>
    </p:spTree>
    <p:extLst>
      <p:ext uri="{BB962C8B-B14F-4D97-AF65-F5344CB8AC3E}">
        <p14:creationId xmlns:p14="http://schemas.microsoft.com/office/powerpoint/2010/main" val="252418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F0A1-3D84-3121-F0E1-256B5ECBA5E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E0D674-958F-0987-34B9-752F69CD52B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958" t="4823" r="16458" b="5455"/>
          <a:stretch/>
        </p:blipFill>
        <p:spPr>
          <a:xfrm>
            <a:off x="2456952" y="2035533"/>
            <a:ext cx="6233823" cy="3904091"/>
          </a:xfrm>
        </p:spPr>
      </p:pic>
    </p:spTree>
    <p:extLst>
      <p:ext uri="{BB962C8B-B14F-4D97-AF65-F5344CB8AC3E}">
        <p14:creationId xmlns:p14="http://schemas.microsoft.com/office/powerpoint/2010/main" val="233456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B829-4DF5-1EF0-0D08-0528AFD783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FC5300-BC6D-7417-5BC8-3AA9D6DE789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093" b="5637"/>
          <a:stretch/>
        </p:blipFill>
        <p:spPr>
          <a:xfrm>
            <a:off x="2228144" y="2003729"/>
            <a:ext cx="7735712" cy="3927944"/>
          </a:xfrm>
        </p:spPr>
      </p:pic>
    </p:spTree>
    <p:extLst>
      <p:ext uri="{BB962C8B-B14F-4D97-AF65-F5344CB8AC3E}">
        <p14:creationId xmlns:p14="http://schemas.microsoft.com/office/powerpoint/2010/main" val="204028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3"/>
          <p:cNvSpPr txBox="1"/>
          <p:nvPr/>
        </p:nvSpPr>
        <p:spPr>
          <a:xfrm>
            <a:off x="304800" y="427230"/>
            <a:ext cx="11501120" cy="769441"/>
          </a:xfrm>
          <a:prstGeom prst="rect">
            <a:avLst/>
          </a:prstGeom>
          <a:noFill/>
        </p:spPr>
        <p:txBody>
          <a:bodyPr wrap="square" rtlCol="0">
            <a:spAutoFit/>
          </a:bodyPr>
          <a:lstStyle/>
          <a:p>
            <a:pPr algn="ctr"/>
            <a:r>
              <a:rPr lang="en-IN" sz="4400" b="1" dirty="0">
                <a:latin typeface="+mj-lt"/>
                <a:cs typeface="Times New Roman" panose="02020603050405020304" pitchFamily="18" charset="0"/>
              </a:rPr>
              <a:t>Result</a:t>
            </a:r>
            <a:endParaRPr lang="en-US" sz="4400" b="1" dirty="0">
              <a:latin typeface="+mj-lt"/>
              <a:cs typeface="Times New Roman" panose="02020603050405020304" pitchFamily="18" charset="0"/>
            </a:endParaRPr>
          </a:p>
        </p:txBody>
      </p:sp>
      <p:sp>
        <p:nvSpPr>
          <p:cNvPr id="1048613" name="TextBox 5"/>
          <p:cNvSpPr txBox="1"/>
          <p:nvPr/>
        </p:nvSpPr>
        <p:spPr>
          <a:xfrm>
            <a:off x="304800" y="1422400"/>
            <a:ext cx="11887200" cy="369332"/>
          </a:xfrm>
          <a:prstGeom prst="rect">
            <a:avLst/>
          </a:prstGeom>
          <a:noFill/>
        </p:spPr>
        <p:txBody>
          <a:bodyPr wrap="square" rtlCol="0">
            <a:spAutoFit/>
          </a:bodyPr>
          <a:lstStyle/>
          <a:p>
            <a:r>
              <a:rPr lang="en-IN" dirty="0"/>
              <a:t> </a:t>
            </a:r>
            <a:endParaRPr lang="en-US" dirty="0"/>
          </a:p>
        </p:txBody>
      </p:sp>
      <p:sp>
        <p:nvSpPr>
          <p:cNvPr id="1048614" name="TextBox 6"/>
          <p:cNvSpPr txBox="1"/>
          <p:nvPr/>
        </p:nvSpPr>
        <p:spPr>
          <a:xfrm>
            <a:off x="304799" y="1422399"/>
            <a:ext cx="8928100" cy="4154984"/>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Proposed System is Successfully detects BRAIN TUMOR IN MRI IMAGES.</a:t>
            </a:r>
          </a:p>
          <a:p>
            <a:pPr marL="457200" indent="-457200" algn="just"/>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Method include K-means clustering for segmentation and CNN classifier for classification.</a:t>
            </a:r>
          </a:p>
          <a:p>
            <a:pPr marL="457200" indent="-457200" algn="just"/>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Performance of Brain </a:t>
            </a:r>
            <a:r>
              <a:rPr lang="en-IN" sz="2400" dirty="0" err="1">
                <a:latin typeface="Times New Roman" panose="02020603050405020304" pitchFamily="18" charset="0"/>
                <a:cs typeface="Times New Roman" panose="02020603050405020304" pitchFamily="18" charset="0"/>
              </a:rPr>
              <a:t>Tumor</a:t>
            </a:r>
            <a:r>
              <a:rPr lang="en-IN" sz="2400" dirty="0">
                <a:latin typeface="Times New Roman" panose="02020603050405020304" pitchFamily="18" charset="0"/>
                <a:cs typeface="Times New Roman" panose="02020603050405020304" pitchFamily="18" charset="0"/>
              </a:rPr>
              <a:t> using CNN is to view the </a:t>
            </a:r>
            <a:r>
              <a:rPr lang="en-IN" sz="2400" dirty="0" err="1">
                <a:latin typeface="Times New Roman" panose="02020603050405020304" pitchFamily="18" charset="0"/>
                <a:cs typeface="Times New Roman" panose="02020603050405020304" pitchFamily="18" charset="0"/>
              </a:rPr>
              <a:t>Tumor</a:t>
            </a:r>
            <a:r>
              <a:rPr lang="en-IN" sz="2400" dirty="0">
                <a:latin typeface="Times New Roman" panose="02020603050405020304" pitchFamily="18" charset="0"/>
                <a:cs typeface="Times New Roman" panose="02020603050405020304" pitchFamily="18" charset="0"/>
              </a:rPr>
              <a:t> clearly and to see the stages and type of </a:t>
            </a:r>
            <a:r>
              <a:rPr lang="en-IN" sz="2400" dirty="0" err="1">
                <a:latin typeface="Times New Roman" panose="02020603050405020304" pitchFamily="18" charset="0"/>
                <a:cs typeface="Times New Roman" panose="02020603050405020304" pitchFamily="18" charset="0"/>
              </a:rPr>
              <a:t>Tumor</a:t>
            </a: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03505" y="168910"/>
            <a:ext cx="10515600" cy="494665"/>
          </a:xfrm>
        </p:spPr>
        <p:txBody>
          <a:bodyPr>
            <a:noAutofit/>
          </a:bodyPr>
          <a:lstStyle/>
          <a:p>
            <a:pPr algn="ctr"/>
            <a:r>
              <a:rPr lang="en-US" b="1" dirty="0">
                <a:cs typeface="Times New Roman" panose="02020603050405020304" charset="0"/>
                <a:sym typeface="+mn-ea"/>
              </a:rPr>
              <a:t>Conclusion</a:t>
            </a:r>
            <a:r>
              <a:rPr lang="en-US" sz="3600" b="1" dirty="0">
                <a:solidFill>
                  <a:schemeClr val="accent2">
                    <a:lumMod val="75000"/>
                  </a:schemeClr>
                </a:solidFill>
                <a:latin typeface="Times New Roman" panose="02020603050405020304" charset="0"/>
                <a:cs typeface="Times New Roman" panose="02020603050405020304" charset="0"/>
                <a:sym typeface="+mn-ea"/>
              </a:rPr>
              <a:t> </a:t>
            </a:r>
            <a:r>
              <a:rPr lang="en-US" b="1" dirty="0">
                <a:cs typeface="Times New Roman" panose="02020603050405020304" charset="0"/>
                <a:sym typeface="+mn-ea"/>
              </a:rPr>
              <a:t>and</a:t>
            </a:r>
            <a:r>
              <a:rPr lang="en-US" sz="3600" b="1" dirty="0">
                <a:solidFill>
                  <a:schemeClr val="accent2">
                    <a:lumMod val="75000"/>
                  </a:schemeClr>
                </a:solidFill>
                <a:latin typeface="Times New Roman" panose="02020603050405020304" charset="0"/>
                <a:cs typeface="Times New Roman" panose="02020603050405020304" charset="0"/>
                <a:sym typeface="+mn-ea"/>
              </a:rPr>
              <a:t> </a:t>
            </a:r>
            <a:r>
              <a:rPr lang="en-US" b="1" dirty="0">
                <a:cs typeface="Times New Roman" panose="02020603050405020304" charset="0"/>
                <a:sym typeface="+mn-ea"/>
              </a:rPr>
              <a:t>Future</a:t>
            </a:r>
            <a:r>
              <a:rPr lang="en-US" sz="3600" b="1" dirty="0">
                <a:solidFill>
                  <a:schemeClr val="accent2">
                    <a:lumMod val="75000"/>
                  </a:schemeClr>
                </a:solidFill>
                <a:latin typeface="Times New Roman" panose="02020603050405020304" charset="0"/>
                <a:cs typeface="Times New Roman" panose="02020603050405020304" charset="0"/>
                <a:sym typeface="+mn-ea"/>
              </a:rPr>
              <a:t> </a:t>
            </a:r>
            <a:r>
              <a:rPr lang="en-US" b="1" dirty="0">
                <a:cs typeface="Times New Roman" panose="02020603050405020304" charset="0"/>
                <a:sym typeface="+mn-ea"/>
              </a:rPr>
              <a:t>Work</a:t>
            </a:r>
          </a:p>
        </p:txBody>
      </p:sp>
      <p:sp>
        <p:nvSpPr>
          <p:cNvPr id="1048616" name="Content Placeholder 2"/>
          <p:cNvSpPr>
            <a:spLocks noGrp="1"/>
          </p:cNvSpPr>
          <p:nvPr>
            <p:ph idx="1"/>
          </p:nvPr>
        </p:nvSpPr>
        <p:spPr>
          <a:xfrm>
            <a:off x="234315" y="927735"/>
            <a:ext cx="11642090" cy="5494655"/>
          </a:xfrm>
        </p:spPr>
        <p:txBody>
          <a:bodyPr anchor="t">
            <a:noAutofit/>
          </a:bodyPr>
          <a:lstStyle/>
          <a:p>
            <a:pPr algn="l">
              <a:lnSpc>
                <a:spcPct val="150000"/>
              </a:lnSpc>
            </a:pPr>
            <a:r>
              <a:rPr lang="en-US" sz="2200" dirty="0">
                <a:latin typeface="Times New Roman" panose="02020603050405020304" charset="0"/>
                <a:cs typeface="Times New Roman" panose="02020603050405020304" charset="0"/>
              </a:rPr>
              <a:t>Algorithms for analyzing and classifying medical images have gained a great level of attention recently. </a:t>
            </a:r>
          </a:p>
          <a:p>
            <a:pPr algn="just">
              <a:lnSpc>
                <a:spcPct val="150000"/>
              </a:lnSpc>
            </a:pPr>
            <a:r>
              <a:rPr lang="en-US" sz="2200" dirty="0">
                <a:latin typeface="Times New Roman" panose="02020603050405020304" charset="0"/>
                <a:cs typeface="Times New Roman" panose="02020603050405020304" charset="0"/>
              </a:rPr>
              <a:t>The experiments we present in this work show that after preprocessing MRI </a:t>
            </a:r>
            <a:r>
              <a:rPr lang="en-US" sz="2200" dirty="0" err="1">
                <a:latin typeface="Times New Roman" panose="02020603050405020304" charset="0"/>
                <a:cs typeface="Times New Roman" panose="02020603050405020304" charset="0"/>
              </a:rPr>
              <a:t>images,Support</a:t>
            </a:r>
            <a:r>
              <a:rPr lang="en-US" sz="2200" dirty="0">
                <a:latin typeface="Times New Roman" panose="02020603050405020304" charset="0"/>
                <a:cs typeface="Times New Roman" panose="02020603050405020304" charset="0"/>
              </a:rPr>
              <a:t> Vector Machine </a:t>
            </a:r>
            <a:r>
              <a:rPr lang="en-US" sz="2200" dirty="0" err="1">
                <a:latin typeface="Times New Roman" panose="02020603050405020304" charset="0"/>
                <a:cs typeface="Times New Roman" panose="02020603050405020304" charset="0"/>
              </a:rPr>
              <a:t>classiﬁcation</a:t>
            </a:r>
            <a:r>
              <a:rPr lang="en-US" sz="2200" dirty="0">
                <a:latin typeface="Times New Roman" panose="02020603050405020304" charset="0"/>
                <a:cs typeface="Times New Roman" panose="02020603050405020304" charset="0"/>
              </a:rPr>
              <a:t> algorithm was the best.  </a:t>
            </a:r>
            <a:endParaRPr lang="zh-CN" altLang="en-US" sz="2200" dirty="0"/>
          </a:p>
          <a:p>
            <a:pPr algn="just">
              <a:lnSpc>
                <a:spcPct val="150000"/>
              </a:lnSpc>
            </a:pPr>
            <a:r>
              <a:rPr lang="en-US" sz="2200" dirty="0">
                <a:latin typeface="Times New Roman" panose="02020603050405020304" charset="0"/>
                <a:cs typeface="Times New Roman" panose="02020603050405020304" charset="0"/>
              </a:rPr>
              <a:t>A much higher accuracy can be achieved by gaining a better dataset with high-resolution MRI images. </a:t>
            </a:r>
            <a:endParaRPr lang="zh-CN" altLang="en-US" sz="2200" dirty="0"/>
          </a:p>
          <a:p>
            <a:pPr algn="just">
              <a:lnSpc>
                <a:spcPct val="150000"/>
              </a:lnSpc>
            </a:pPr>
            <a:r>
              <a:rPr lang="en-US" sz="2200" dirty="0">
                <a:latin typeface="Times New Roman" panose="02020603050405020304" charset="0"/>
                <a:cs typeface="Times New Roman" panose="02020603050405020304" charset="0"/>
              </a:rPr>
              <a:t>The future work may be extended this feature extraction process in terms of deep learning neural network. </a:t>
            </a:r>
            <a:endParaRPr lang="zh-CN" altLang="en-US" sz="2200" dirty="0"/>
          </a:p>
          <a:p>
            <a:pPr algn="just">
              <a:lnSpc>
                <a:spcPct val="150000"/>
              </a:lnSpc>
            </a:pPr>
            <a:r>
              <a:rPr lang="en-US" sz="2200" dirty="0">
                <a:latin typeface="Times New Roman" panose="02020603050405020304" charset="0"/>
                <a:cs typeface="Times New Roman" panose="02020603050405020304" charset="0"/>
              </a:rPr>
              <a:t>Convolution neural networks are the most delicate network for the field of image processing and also the algorithm need to be extended for segmenting the </a:t>
            </a:r>
            <a:r>
              <a:rPr lang="en-US" sz="2200" dirty="0" err="1">
                <a:latin typeface="Times New Roman" panose="02020603050405020304" charset="0"/>
                <a:cs typeface="Times New Roman" panose="02020603050405020304" charset="0"/>
              </a:rPr>
              <a:t>tumorous</a:t>
            </a:r>
            <a:r>
              <a:rPr lang="en-US" sz="2200" dirty="0">
                <a:latin typeface="Times New Roman" panose="02020603050405020304" charset="0"/>
                <a:cs typeface="Times New Roman" panose="02020603050405020304" charset="0"/>
              </a:rPr>
              <a:t> area.</a:t>
            </a:r>
            <a:endParaRPr lang="zh-CN" alt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048616"/>
          <p:cNvSpPr txBox="1"/>
          <p:nvPr/>
        </p:nvSpPr>
        <p:spPr>
          <a:xfrm>
            <a:off x="261522" y="510540"/>
            <a:ext cx="11747598" cy="6186309"/>
          </a:xfrm>
          <a:prstGeom prst="rect">
            <a:avLst/>
          </a:prstGeom>
        </p:spPr>
        <p:txBody>
          <a:bodyPr wrap="square" rtlCol="0" anchor="t">
            <a:spAutoFit/>
          </a:bodyPr>
          <a:lstStyle/>
          <a:p>
            <a:pPr algn="l"/>
            <a:endParaRPr lang="en-GB" sz="2200" dirty="0">
              <a:solidFill>
                <a:srgbClr val="000000"/>
              </a:solidFill>
            </a:endParaRPr>
          </a:p>
          <a:p>
            <a:pPr algn="l"/>
            <a:r>
              <a:rPr lang="en-GB" sz="2200" dirty="0">
                <a:solidFill>
                  <a:srgbClr val="000000"/>
                </a:solidFill>
              </a:rPr>
              <a:t>1.Hasan, S. K., &amp; Ahmad, M. (2018). Two-step verification of brain </a:t>
            </a:r>
            <a:r>
              <a:rPr lang="en-GB" sz="2200" dirty="0" err="1">
                <a:solidFill>
                  <a:srgbClr val="000000"/>
                </a:solidFill>
              </a:rPr>
              <a:t>tumor</a:t>
            </a:r>
            <a:r>
              <a:rPr lang="en-GB" sz="2200" dirty="0">
                <a:solidFill>
                  <a:srgbClr val="000000"/>
                </a:solidFill>
              </a:rPr>
              <a:t> segmentation using watershed-matching algorithm. Brain </a:t>
            </a:r>
            <a:r>
              <a:rPr lang="en-GB" sz="2200" dirty="0" err="1">
                <a:solidFill>
                  <a:srgbClr val="000000"/>
                </a:solidFill>
              </a:rPr>
              <a:t>informatics,vol</a:t>
            </a:r>
            <a:r>
              <a:rPr lang="en-GB" sz="2200" dirty="0">
                <a:solidFill>
                  <a:srgbClr val="000000"/>
                </a:solidFill>
              </a:rPr>
              <a:t>. 5(2).</a:t>
            </a:r>
          </a:p>
          <a:p>
            <a:pPr algn="l"/>
            <a:r>
              <a:rPr lang="en-GB" sz="2200" dirty="0">
                <a:solidFill>
                  <a:srgbClr val="000000"/>
                </a:solidFill>
              </a:rPr>
              <a:t>
2.Kilic, H., </a:t>
            </a:r>
            <a:r>
              <a:rPr lang="en-GB" sz="2200" dirty="0" err="1">
                <a:solidFill>
                  <a:srgbClr val="000000"/>
                </a:solidFill>
              </a:rPr>
              <a:t>Yuzgec</a:t>
            </a:r>
            <a:r>
              <a:rPr lang="en-GB" sz="2200" dirty="0">
                <a:solidFill>
                  <a:srgbClr val="000000"/>
                </a:solidFill>
              </a:rPr>
              <a:t>, U., &amp; </a:t>
            </a:r>
            <a:r>
              <a:rPr lang="en-GB" sz="2200" dirty="0" err="1">
                <a:solidFill>
                  <a:srgbClr val="000000"/>
                </a:solidFill>
              </a:rPr>
              <a:t>Karakuzu</a:t>
            </a:r>
            <a:r>
              <a:rPr lang="en-GB" sz="2200" dirty="0">
                <a:solidFill>
                  <a:srgbClr val="000000"/>
                </a:solidFill>
              </a:rPr>
              <a:t>, C. (2018). A novel improved </a:t>
            </a:r>
            <a:r>
              <a:rPr lang="en-GB" sz="2200" dirty="0" err="1">
                <a:solidFill>
                  <a:srgbClr val="000000"/>
                </a:solidFill>
              </a:rPr>
              <a:t>antlion</a:t>
            </a:r>
            <a:r>
              <a:rPr lang="en-GB" sz="2200" dirty="0">
                <a:solidFill>
                  <a:srgbClr val="000000"/>
                </a:solidFill>
              </a:rPr>
              <a:t> optimizer algorithm and its comparative performance. Neural C. 
</a:t>
            </a:r>
          </a:p>
          <a:p>
            <a:pPr algn="l"/>
            <a:r>
              <a:rPr lang="en-GB" sz="2200" dirty="0">
                <a:solidFill>
                  <a:srgbClr val="000000"/>
                </a:solidFill>
              </a:rPr>
              <a:t>3.Kurnar, M., </a:t>
            </a:r>
            <a:r>
              <a:rPr lang="en-GB" sz="2200" dirty="0" err="1">
                <a:solidFill>
                  <a:srgbClr val="000000"/>
                </a:solidFill>
              </a:rPr>
              <a:t>Sinha</a:t>
            </a:r>
            <a:r>
              <a:rPr lang="en-GB" sz="2200" dirty="0">
                <a:solidFill>
                  <a:srgbClr val="000000"/>
                </a:solidFill>
              </a:rPr>
              <a:t>, A., and </a:t>
            </a:r>
            <a:r>
              <a:rPr lang="en-GB" sz="2200" dirty="0" err="1">
                <a:solidFill>
                  <a:srgbClr val="000000"/>
                </a:solidFill>
              </a:rPr>
              <a:t>Bansode</a:t>
            </a:r>
            <a:r>
              <a:rPr lang="en-GB" sz="2200" dirty="0">
                <a:solidFill>
                  <a:srgbClr val="000000"/>
                </a:solidFill>
              </a:rPr>
              <a:t>, N. V. (2018). Detection of Brain </a:t>
            </a:r>
            <a:r>
              <a:rPr lang="en-GB" sz="2200" dirty="0" err="1">
                <a:solidFill>
                  <a:srgbClr val="000000"/>
                </a:solidFill>
              </a:rPr>
              <a:t>Tumor</a:t>
            </a:r>
            <a:r>
              <a:rPr lang="en-GB" sz="2200" dirty="0">
                <a:solidFill>
                  <a:srgbClr val="000000"/>
                </a:solidFill>
              </a:rPr>
              <a:t> in MRI Images by Applying Segmentation and Area Calculation Method Using SCILAB. In 2018 Fourth International Conference on Computing Communication Control and Automation (ICCUBEA) (pp. 1-5). IEEE.
</a:t>
            </a:r>
          </a:p>
          <a:p>
            <a:pPr algn="l"/>
            <a:r>
              <a:rPr lang="en-GB" sz="2200" dirty="0">
                <a:solidFill>
                  <a:srgbClr val="000000"/>
                </a:solidFill>
              </a:rPr>
              <a:t>4.Akter, L. A., and Kwon, G. R. (2018). Integration of </a:t>
            </a:r>
            <a:r>
              <a:rPr lang="en-GB" sz="2200" dirty="0" err="1">
                <a:solidFill>
                  <a:srgbClr val="000000"/>
                </a:solidFill>
              </a:rPr>
              <a:t>Contourlet</a:t>
            </a:r>
            <a:r>
              <a:rPr lang="en-GB" sz="2200" dirty="0">
                <a:solidFill>
                  <a:srgbClr val="000000"/>
                </a:solidFill>
              </a:rPr>
              <a:t> Transform and Canny Edge Detector for Brain Image Segmentation. In 2018 Tenth International Conference on Ubiquitous and Future Networks (ICUFN) (pp. 798-800). IEEE
</a:t>
            </a:r>
            <a:r>
              <a:rPr lang="en-US" sz="2200" dirty="0">
                <a:solidFill>
                  <a:srgbClr val="000000"/>
                </a:solidFill>
              </a:rPr>
              <a:t>Jimmy</a:t>
            </a:r>
          </a:p>
          <a:p>
            <a:pPr algn="l"/>
            <a:endParaRPr lang="en-GB" sz="2200" dirty="0">
              <a:solidFill>
                <a:srgbClr val="000000"/>
              </a:solidFill>
            </a:endParaRPr>
          </a:p>
          <a:p>
            <a:pPr algn="l"/>
            <a:r>
              <a:rPr lang="en-GB" sz="2200" dirty="0">
                <a:solidFill>
                  <a:srgbClr val="000000"/>
                </a:solidFill>
              </a:rPr>
              <a:t>5.Astina </a:t>
            </a:r>
            <a:r>
              <a:rPr lang="en-GB" sz="2200" dirty="0" err="1">
                <a:solidFill>
                  <a:srgbClr val="000000"/>
                </a:solidFill>
              </a:rPr>
              <a:t>Minz</a:t>
            </a:r>
            <a:r>
              <a:rPr lang="en-GB" sz="2200" dirty="0">
                <a:solidFill>
                  <a:srgbClr val="000000"/>
                </a:solidFill>
              </a:rPr>
              <a:t>, Prof. </a:t>
            </a:r>
            <a:r>
              <a:rPr lang="en-GB" sz="2200" dirty="0" err="1">
                <a:solidFill>
                  <a:srgbClr val="000000"/>
                </a:solidFill>
              </a:rPr>
              <a:t>Chanddrakant</a:t>
            </a:r>
            <a:r>
              <a:rPr lang="en-GB" sz="2200" dirty="0">
                <a:solidFill>
                  <a:srgbClr val="000000"/>
                </a:solidFill>
              </a:rPr>
              <a:t> </a:t>
            </a:r>
            <a:r>
              <a:rPr lang="en-GB" sz="2200" dirty="0" err="1">
                <a:solidFill>
                  <a:srgbClr val="000000"/>
                </a:solidFill>
              </a:rPr>
              <a:t>Mahobiya</a:t>
            </a:r>
            <a:r>
              <a:rPr lang="en-GB" sz="2200" dirty="0">
                <a:solidFill>
                  <a:srgbClr val="000000"/>
                </a:solidFill>
              </a:rPr>
              <a:t> “MR Image classification using </a:t>
            </a:r>
            <a:r>
              <a:rPr lang="en-GB" sz="2200" dirty="0" err="1">
                <a:solidFill>
                  <a:srgbClr val="000000"/>
                </a:solidFill>
              </a:rPr>
              <a:t>Adaboost</a:t>
            </a:r>
            <a:r>
              <a:rPr lang="en-GB" sz="2200" dirty="0">
                <a:solidFill>
                  <a:srgbClr val="000000"/>
                </a:solidFill>
              </a:rPr>
              <a:t> for brain </a:t>
            </a:r>
            <a:r>
              <a:rPr lang="en-GB" sz="2200" dirty="0" err="1">
                <a:solidFill>
                  <a:srgbClr val="000000"/>
                </a:solidFill>
              </a:rPr>
              <a:t>tumor</a:t>
            </a:r>
            <a:r>
              <a:rPr lang="en-GB" sz="2200" dirty="0">
                <a:solidFill>
                  <a:srgbClr val="000000"/>
                </a:solidFill>
              </a:rPr>
              <a:t> type” in IEEE 7th International Advance Computing Conference (IACC) 2017.</a:t>
            </a:r>
          </a:p>
        </p:txBody>
      </p:sp>
      <p:sp>
        <p:nvSpPr>
          <p:cNvPr id="1048618" name="TextBox 1048617"/>
          <p:cNvSpPr txBox="1"/>
          <p:nvPr/>
        </p:nvSpPr>
        <p:spPr>
          <a:xfrm>
            <a:off x="261522" y="0"/>
            <a:ext cx="4000000" cy="769441"/>
          </a:xfrm>
          <a:prstGeom prst="rect">
            <a:avLst/>
          </a:prstGeom>
        </p:spPr>
        <p:txBody>
          <a:bodyPr wrap="square" rtlCol="0">
            <a:spAutoFit/>
          </a:bodyPr>
          <a:lstStyle/>
          <a:p>
            <a:r>
              <a:rPr lang="en-US" sz="4400" b="1" dirty="0">
                <a:latin typeface="+mj-lt"/>
              </a:rPr>
              <a:t>REFERENCES</a:t>
            </a:r>
            <a:endParaRPr lang="en-GB" sz="4400" b="1"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extBox 1048673"/>
          <p:cNvSpPr txBox="1"/>
          <p:nvPr/>
        </p:nvSpPr>
        <p:spPr>
          <a:xfrm>
            <a:off x="214455" y="171244"/>
            <a:ext cx="11180370" cy="6524863"/>
          </a:xfrm>
          <a:prstGeom prst="rect">
            <a:avLst/>
          </a:prstGeom>
        </p:spPr>
        <p:txBody>
          <a:bodyPr wrap="square" rtlCol="0" anchor="t">
            <a:spAutoFit/>
          </a:bodyPr>
          <a:lstStyle/>
          <a:p>
            <a:pPr algn="l"/>
            <a:r>
              <a:rPr lang="en-GB" sz="2200" dirty="0">
                <a:solidFill>
                  <a:srgbClr val="000000"/>
                </a:solidFill>
              </a:rPr>
              <a:t>6.Mukambika P. S., </a:t>
            </a:r>
            <a:r>
              <a:rPr lang="en-GB" sz="2200" dirty="0" err="1">
                <a:solidFill>
                  <a:srgbClr val="000000"/>
                </a:solidFill>
              </a:rPr>
              <a:t>Uma</a:t>
            </a:r>
            <a:r>
              <a:rPr lang="en-GB" sz="2200" dirty="0">
                <a:solidFill>
                  <a:srgbClr val="000000"/>
                </a:solidFill>
              </a:rPr>
              <a:t> </a:t>
            </a:r>
            <a:r>
              <a:rPr lang="en-GB" sz="2200" dirty="0" err="1">
                <a:solidFill>
                  <a:srgbClr val="000000"/>
                </a:solidFill>
              </a:rPr>
              <a:t>Rani</a:t>
            </a:r>
            <a:r>
              <a:rPr lang="en-GB" sz="2200" dirty="0">
                <a:solidFill>
                  <a:srgbClr val="000000"/>
                </a:solidFill>
              </a:rPr>
              <a:t> K. “Segmentation and Classification of MRI Brain </a:t>
            </a:r>
            <a:r>
              <a:rPr lang="en-GB" sz="2200" dirty="0" err="1">
                <a:solidFill>
                  <a:srgbClr val="000000"/>
                </a:solidFill>
              </a:rPr>
              <a:t>Tumor</a:t>
            </a:r>
            <a:r>
              <a:rPr lang="en-GB" sz="2200" dirty="0">
                <a:solidFill>
                  <a:srgbClr val="000000"/>
                </a:solidFill>
              </a:rPr>
              <a:t>” in International Research Journal of Engineering and Technology (IRJET) Volume: 04 Issue: 07 July -2017. 
</a:t>
            </a:r>
          </a:p>
          <a:p>
            <a:pPr algn="l"/>
            <a:r>
              <a:rPr lang="en-GB" sz="2200" dirty="0">
                <a:solidFill>
                  <a:srgbClr val="000000"/>
                </a:solidFill>
              </a:rPr>
              <a:t>7.Rasel </a:t>
            </a:r>
            <a:r>
              <a:rPr lang="en-GB" sz="2200" dirty="0" err="1">
                <a:solidFill>
                  <a:srgbClr val="000000"/>
                </a:solidFill>
              </a:rPr>
              <a:t>Ahmmed</a:t>
            </a:r>
            <a:r>
              <a:rPr lang="en-GB" sz="2200" dirty="0">
                <a:solidFill>
                  <a:srgbClr val="000000"/>
                </a:solidFill>
              </a:rPr>
              <a:t>, </a:t>
            </a:r>
            <a:r>
              <a:rPr lang="en-GB" sz="2200" dirty="0" err="1">
                <a:solidFill>
                  <a:srgbClr val="000000"/>
                </a:solidFill>
              </a:rPr>
              <a:t>Anirban</a:t>
            </a:r>
            <a:r>
              <a:rPr lang="en-GB" sz="2200" dirty="0">
                <a:solidFill>
                  <a:srgbClr val="000000"/>
                </a:solidFill>
              </a:rPr>
              <a:t> </a:t>
            </a:r>
            <a:r>
              <a:rPr lang="en-GB" sz="2200" dirty="0" err="1">
                <a:solidFill>
                  <a:srgbClr val="000000"/>
                </a:solidFill>
              </a:rPr>
              <a:t>Sen</a:t>
            </a:r>
            <a:r>
              <a:rPr lang="en-GB" sz="2200" dirty="0">
                <a:solidFill>
                  <a:srgbClr val="000000"/>
                </a:solidFill>
              </a:rPr>
              <a:t> </a:t>
            </a:r>
            <a:r>
              <a:rPr lang="en-GB" sz="2200" dirty="0" err="1">
                <a:solidFill>
                  <a:srgbClr val="000000"/>
                </a:solidFill>
              </a:rPr>
              <a:t>Swakshar</a:t>
            </a:r>
            <a:r>
              <a:rPr lang="en-GB" sz="2200" dirty="0">
                <a:solidFill>
                  <a:srgbClr val="000000"/>
                </a:solidFill>
              </a:rPr>
              <a:t>, Md. </a:t>
            </a:r>
            <a:r>
              <a:rPr lang="en-GB" sz="2200" dirty="0" err="1">
                <a:solidFill>
                  <a:srgbClr val="000000"/>
                </a:solidFill>
              </a:rPr>
              <a:t>Foisal</a:t>
            </a:r>
            <a:r>
              <a:rPr lang="en-GB" sz="2200" dirty="0">
                <a:solidFill>
                  <a:srgbClr val="000000"/>
                </a:solidFill>
              </a:rPr>
              <a:t> </a:t>
            </a:r>
            <a:r>
              <a:rPr lang="en-GB" sz="2200" dirty="0" err="1">
                <a:solidFill>
                  <a:srgbClr val="000000"/>
                </a:solidFill>
              </a:rPr>
              <a:t>Hossain</a:t>
            </a:r>
            <a:r>
              <a:rPr lang="en-GB" sz="2200" dirty="0">
                <a:solidFill>
                  <a:srgbClr val="000000"/>
                </a:solidFill>
              </a:rPr>
              <a:t>, and Md. </a:t>
            </a:r>
            <a:r>
              <a:rPr lang="en-GB" sz="2200" dirty="0" err="1">
                <a:solidFill>
                  <a:srgbClr val="000000"/>
                </a:solidFill>
              </a:rPr>
              <a:t>Abdur</a:t>
            </a:r>
            <a:r>
              <a:rPr lang="en-GB" sz="2200" dirty="0">
                <a:solidFill>
                  <a:srgbClr val="000000"/>
                </a:solidFill>
              </a:rPr>
              <a:t> </a:t>
            </a:r>
            <a:r>
              <a:rPr lang="en-GB" sz="2200" dirty="0" err="1">
                <a:solidFill>
                  <a:srgbClr val="000000"/>
                </a:solidFill>
              </a:rPr>
              <a:t>Rafiq</a:t>
            </a:r>
            <a:r>
              <a:rPr lang="en-GB" sz="2200" dirty="0">
                <a:solidFill>
                  <a:srgbClr val="000000"/>
                </a:solidFill>
              </a:rPr>
              <a:t> “Classification of </a:t>
            </a:r>
            <a:r>
              <a:rPr lang="en-GB" sz="2200" dirty="0" err="1">
                <a:solidFill>
                  <a:srgbClr val="000000"/>
                </a:solidFill>
              </a:rPr>
              <a:t>Tumors</a:t>
            </a:r>
            <a:r>
              <a:rPr lang="en-GB" sz="2200" dirty="0">
                <a:solidFill>
                  <a:srgbClr val="000000"/>
                </a:solidFill>
              </a:rPr>
              <a:t> and It Stages in Brain MRI Using Support Vector Machine and Artificial Neural Network” in International Conference on Electrical, Computer and Communication Engineering (ECCE), Cox’s </a:t>
            </a:r>
            <a:r>
              <a:rPr lang="en-GB" sz="2200" dirty="0" err="1">
                <a:solidFill>
                  <a:srgbClr val="000000"/>
                </a:solidFill>
              </a:rPr>
              <a:t>Bazar</a:t>
            </a:r>
            <a:r>
              <a:rPr lang="en-GB" sz="2200" dirty="0">
                <a:solidFill>
                  <a:srgbClr val="000000"/>
                </a:solidFill>
              </a:rPr>
              <a:t>, Bangladesh, February 16-18, 2017 IEEE.
</a:t>
            </a:r>
          </a:p>
          <a:p>
            <a:pPr algn="l"/>
            <a:r>
              <a:rPr lang="en-GB" sz="2200" dirty="0">
                <a:solidFill>
                  <a:srgbClr val="000000"/>
                </a:solidFill>
              </a:rPr>
              <a:t>8.Optimization of a </a:t>
            </a:r>
            <a:r>
              <a:rPr lang="en-GB" sz="2200" dirty="0" err="1">
                <a:solidFill>
                  <a:srgbClr val="000000"/>
                </a:solidFill>
              </a:rPr>
              <a:t>variational</a:t>
            </a:r>
            <a:r>
              <a:rPr lang="en-GB" sz="2200" dirty="0">
                <a:solidFill>
                  <a:srgbClr val="000000"/>
                </a:solidFill>
              </a:rPr>
              <a:t> model using deep learning: An application to brain </a:t>
            </a:r>
            <a:r>
              <a:rPr lang="en-GB" sz="2200" dirty="0" err="1">
                <a:solidFill>
                  <a:srgbClr val="000000"/>
                </a:solidFill>
              </a:rPr>
              <a:t>tumor</a:t>
            </a:r>
            <a:r>
              <a:rPr lang="en-GB" sz="2200" dirty="0">
                <a:solidFill>
                  <a:srgbClr val="000000"/>
                </a:solidFill>
              </a:rPr>
              <a:t> segmentation, </a:t>
            </a:r>
            <a:r>
              <a:rPr lang="en-GB" sz="2200" dirty="0" err="1">
                <a:solidFill>
                  <a:srgbClr val="000000"/>
                </a:solidFill>
              </a:rPr>
              <a:t>Ramírez</a:t>
            </a:r>
            <a:r>
              <a:rPr lang="en-GB" sz="2200" dirty="0">
                <a:solidFill>
                  <a:srgbClr val="000000"/>
                </a:solidFill>
              </a:rPr>
              <a:t> , A. </a:t>
            </a:r>
            <a:r>
              <a:rPr lang="en-GB" sz="2200" dirty="0" err="1">
                <a:solidFill>
                  <a:srgbClr val="000000"/>
                </a:solidFill>
              </a:rPr>
              <a:t>Martín</a:t>
            </a:r>
            <a:r>
              <a:rPr lang="en-GB" sz="2200" dirty="0">
                <a:solidFill>
                  <a:srgbClr val="000000"/>
                </a:solidFill>
              </a:rPr>
              <a:t> , E. </a:t>
            </a:r>
            <a:r>
              <a:rPr lang="en-GB" sz="2200" dirty="0" err="1">
                <a:solidFill>
                  <a:srgbClr val="000000"/>
                </a:solidFill>
              </a:rPr>
              <a:t>Schiavi</a:t>
            </a:r>
            <a:r>
              <a:rPr lang="en-GB" sz="2200" dirty="0">
                <a:solidFill>
                  <a:srgbClr val="000000"/>
                </a:solidFill>
              </a:rPr>
              <a:t>, 2018
</a:t>
            </a:r>
          </a:p>
          <a:p>
            <a:pPr algn="l"/>
            <a:r>
              <a:rPr lang="en-GB" sz="2200" dirty="0">
                <a:solidFill>
                  <a:srgbClr val="000000"/>
                </a:solidFill>
              </a:rPr>
              <a:t>9.MR Image Classification Using </a:t>
            </a:r>
            <a:r>
              <a:rPr lang="en-GB" sz="2200" dirty="0" err="1">
                <a:solidFill>
                  <a:srgbClr val="000000"/>
                </a:solidFill>
              </a:rPr>
              <a:t>Adaboost</a:t>
            </a:r>
            <a:r>
              <a:rPr lang="en-GB" sz="2200" dirty="0">
                <a:solidFill>
                  <a:srgbClr val="000000"/>
                </a:solidFill>
              </a:rPr>
              <a:t> for Brain </a:t>
            </a:r>
            <a:r>
              <a:rPr lang="en-GB" sz="2200" dirty="0" err="1">
                <a:solidFill>
                  <a:srgbClr val="000000"/>
                </a:solidFill>
              </a:rPr>
              <a:t>Tumor</a:t>
            </a:r>
            <a:r>
              <a:rPr lang="en-GB" sz="2200" dirty="0">
                <a:solidFill>
                  <a:srgbClr val="000000"/>
                </a:solidFill>
              </a:rPr>
              <a:t> Type, </a:t>
            </a:r>
            <a:r>
              <a:rPr lang="en-GB" sz="2200" dirty="0" err="1">
                <a:solidFill>
                  <a:srgbClr val="000000"/>
                </a:solidFill>
              </a:rPr>
              <a:t>Astina</a:t>
            </a:r>
            <a:r>
              <a:rPr lang="en-GB" sz="2200" dirty="0">
                <a:solidFill>
                  <a:srgbClr val="000000"/>
                </a:solidFill>
              </a:rPr>
              <a:t> </a:t>
            </a:r>
            <a:r>
              <a:rPr lang="en-GB" sz="2200" dirty="0" err="1">
                <a:solidFill>
                  <a:srgbClr val="000000"/>
                </a:solidFill>
              </a:rPr>
              <a:t>Minz</a:t>
            </a:r>
            <a:r>
              <a:rPr lang="en-GB" sz="2200" dirty="0">
                <a:solidFill>
                  <a:srgbClr val="000000"/>
                </a:solidFill>
              </a:rPr>
              <a:t> ; </a:t>
            </a:r>
            <a:r>
              <a:rPr lang="en-GB" sz="2200" dirty="0" err="1">
                <a:solidFill>
                  <a:srgbClr val="000000"/>
                </a:solidFill>
              </a:rPr>
              <a:t>Chandrakant</a:t>
            </a:r>
            <a:r>
              <a:rPr lang="en-GB" sz="2200" dirty="0">
                <a:solidFill>
                  <a:srgbClr val="000000"/>
                </a:solidFill>
              </a:rPr>
              <a:t> </a:t>
            </a:r>
            <a:r>
              <a:rPr lang="en-GB" sz="2200" dirty="0" err="1">
                <a:solidFill>
                  <a:srgbClr val="000000"/>
                </a:solidFill>
              </a:rPr>
              <a:t>Mahobiya</a:t>
            </a:r>
            <a:r>
              <a:rPr lang="en-GB" sz="2200" dirty="0">
                <a:solidFill>
                  <a:srgbClr val="000000"/>
                </a:solidFill>
              </a:rPr>
              <a:t>, 2017
</a:t>
            </a:r>
          </a:p>
          <a:p>
            <a:pPr algn="l"/>
            <a:r>
              <a:rPr lang="en-GB" sz="2200" dirty="0">
                <a:solidFill>
                  <a:srgbClr val="000000"/>
                </a:solidFill>
              </a:rPr>
              <a:t>10.Md. </a:t>
            </a:r>
            <a:r>
              <a:rPr lang="en-GB" sz="2200" dirty="0" err="1">
                <a:solidFill>
                  <a:srgbClr val="000000"/>
                </a:solidFill>
              </a:rPr>
              <a:t>Rezwanul</a:t>
            </a:r>
            <a:r>
              <a:rPr lang="en-GB" sz="2200" dirty="0">
                <a:solidFill>
                  <a:srgbClr val="000000"/>
                </a:solidFill>
              </a:rPr>
              <a:t> Islam ; Md. </a:t>
            </a:r>
            <a:r>
              <a:rPr lang="en-GB" sz="2200" dirty="0" err="1">
                <a:solidFill>
                  <a:srgbClr val="000000"/>
                </a:solidFill>
              </a:rPr>
              <a:t>Reezbhan</a:t>
            </a:r>
            <a:r>
              <a:rPr lang="en-GB" sz="2200" dirty="0">
                <a:solidFill>
                  <a:srgbClr val="000000"/>
                </a:solidFill>
              </a:rPr>
              <a:t> </a:t>
            </a:r>
            <a:r>
              <a:rPr lang="en-GB" sz="2200" dirty="0" err="1">
                <a:solidFill>
                  <a:srgbClr val="000000"/>
                </a:solidFill>
              </a:rPr>
              <a:t>Imteaz</a:t>
            </a:r>
            <a:r>
              <a:rPr lang="en-GB" sz="2200" dirty="0">
                <a:solidFill>
                  <a:srgbClr val="000000"/>
                </a:solidFill>
              </a:rPr>
              <a:t> ; </a:t>
            </a:r>
            <a:r>
              <a:rPr lang="en-GB" sz="2200" dirty="0" err="1">
                <a:solidFill>
                  <a:srgbClr val="000000"/>
                </a:solidFill>
              </a:rPr>
              <a:t>Marium</a:t>
            </a:r>
            <a:r>
              <a:rPr lang="en-GB" sz="2200" dirty="0">
                <a:solidFill>
                  <a:srgbClr val="000000"/>
                </a:solidFill>
              </a:rPr>
              <a:t>-E-</a:t>
            </a:r>
            <a:r>
              <a:rPr lang="en-GB" sz="2200" dirty="0" err="1">
                <a:solidFill>
                  <a:srgbClr val="000000"/>
                </a:solidFill>
              </a:rPr>
              <a:t>Jannat</a:t>
            </a:r>
            <a:r>
              <a:rPr lang="en-GB" sz="2200" dirty="0">
                <a:solidFill>
                  <a:srgbClr val="000000"/>
                </a:solidFill>
              </a:rPr>
              <a:t> Detection and analysis of brain </a:t>
            </a:r>
            <a:r>
              <a:rPr lang="en-GB" sz="2200" dirty="0" err="1">
                <a:solidFill>
                  <a:srgbClr val="000000"/>
                </a:solidFill>
              </a:rPr>
              <a:t>tumor</a:t>
            </a:r>
            <a:r>
              <a:rPr lang="en-GB" sz="2200" dirty="0">
                <a:solidFill>
                  <a:srgbClr val="000000"/>
                </a:solidFill>
              </a:rPr>
              <a:t> from MRI by Integrated </a:t>
            </a:r>
            <a:r>
              <a:rPr lang="en-GB" sz="2200" dirty="0" err="1">
                <a:solidFill>
                  <a:srgbClr val="000000"/>
                </a:solidFill>
              </a:rPr>
              <a:t>Thresholding</a:t>
            </a:r>
            <a:r>
              <a:rPr lang="en-GB" sz="2200" dirty="0">
                <a:solidFill>
                  <a:srgbClr val="000000"/>
                </a:solidFill>
              </a:rPr>
              <a:t> and Morphological Process with Histogram based method”2018 International Conference on Computer, Communication, Chemical, Material and Electronic Engineering (IC4ME2)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518160" y="173990"/>
            <a:ext cx="11074400" cy="770890"/>
          </a:xfrm>
        </p:spPr>
        <p:txBody>
          <a:bodyPr>
            <a:normAutofit/>
          </a:bodyPr>
          <a:lstStyle/>
          <a:p>
            <a:pPr algn="ctr"/>
            <a:r>
              <a:rPr lang="en-US" b="1" dirty="0">
                <a:sym typeface="+mn-ea"/>
              </a:rPr>
              <a:t>Introduction</a:t>
            </a:r>
            <a:endParaRPr lang="en-US" b="1" dirty="0"/>
          </a:p>
        </p:txBody>
      </p:sp>
      <p:sp>
        <p:nvSpPr>
          <p:cNvPr id="1048599" name="Content Placeholder 2"/>
          <p:cNvSpPr>
            <a:spLocks noGrp="1"/>
          </p:cNvSpPr>
          <p:nvPr>
            <p:ph idx="1"/>
          </p:nvPr>
        </p:nvSpPr>
        <p:spPr>
          <a:xfrm>
            <a:off x="430530" y="1005840"/>
            <a:ext cx="11182722" cy="5470328"/>
          </a:xfrm>
        </p:spPr>
        <p:txBody>
          <a:bodyPr>
            <a:noAutofit/>
          </a:bodyPr>
          <a:lstStyle/>
          <a:p>
            <a:pPr algn="just">
              <a:lnSpc>
                <a:spcPct val="150000"/>
              </a:lnSpc>
            </a:pPr>
            <a:r>
              <a:rPr lang="en-US" sz="2400" dirty="0">
                <a:latin typeface="Times New Roman" panose="02020603050405020304" charset="0"/>
                <a:cs typeface="Times New Roman" panose="02020603050405020304" charset="0"/>
              </a:rPr>
              <a:t>The brain tumor is a massive or abnormal cell growth in a brain region. This can spread to any person among different ages. </a:t>
            </a:r>
          </a:p>
          <a:p>
            <a:pPr algn="just">
              <a:lnSpc>
                <a:spcPct val="150000"/>
              </a:lnSpc>
            </a:pPr>
            <a:r>
              <a:rPr lang="en-US" sz="2400" dirty="0">
                <a:latin typeface="Times New Roman" panose="02020603050405020304" charset="0"/>
                <a:cs typeface="Times New Roman" panose="02020603050405020304" charset="0"/>
              </a:rPr>
              <a:t>A brain tumor can be classified into different types; these tumors can either be Malignant (cancerous) or Benign (non-cancerous). </a:t>
            </a:r>
            <a:endParaRPr lang="zh-CN" altLang="en-US" sz="2400" dirty="0"/>
          </a:p>
          <a:p>
            <a:pPr algn="just">
              <a:lnSpc>
                <a:spcPct val="150000"/>
              </a:lnSpc>
            </a:pPr>
            <a:r>
              <a:rPr lang="en-US" sz="2400" dirty="0">
                <a:latin typeface="Times New Roman" panose="02020603050405020304" charset="0"/>
                <a:cs typeface="Times New Roman" panose="02020603050405020304" charset="0"/>
              </a:rPr>
              <a:t>The tumor that initially affects the brain are termed as the primary tumors whereas the tumors present in the other part of the body that might spread to the brain are known as the secondary tumors or metastatic tumors.</a:t>
            </a:r>
            <a:endParaRPr lang="zh-CN" altLang="en-US" sz="2400" dirty="0"/>
          </a:p>
          <a:p>
            <a:pPr algn="just">
              <a:lnSpc>
                <a:spcPct val="150000"/>
              </a:lnSpc>
            </a:pPr>
            <a:r>
              <a:rPr lang="en-US" sz="2400" dirty="0">
                <a:latin typeface="Times New Roman" panose="02020603050405020304" charset="0"/>
                <a:cs typeface="Times New Roman" panose="02020603050405020304" charset="0"/>
              </a:rPr>
              <a:t>This project includes the method of detecting the tumor region and classifying them either normal, malignant or benign. </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77520" y="428239"/>
            <a:ext cx="11379200" cy="673100"/>
          </a:xfrm>
        </p:spPr>
        <p:txBody>
          <a:bodyPr>
            <a:noAutofit/>
          </a:bodyPr>
          <a:lstStyle/>
          <a:p>
            <a:pPr algn="ctr"/>
            <a:r>
              <a:rPr lang="en-US" b="1" dirty="0">
                <a:cs typeface="Times New Roman" panose="02020603050405020304" charset="0"/>
                <a:sym typeface="+mn-ea"/>
              </a:rPr>
              <a:t>Objective</a:t>
            </a:r>
            <a:endParaRPr lang="en-US" b="1" dirty="0">
              <a:cs typeface="Times New Roman" panose="02020603050405020304" charset="0"/>
            </a:endParaRPr>
          </a:p>
        </p:txBody>
      </p:sp>
      <p:sp>
        <p:nvSpPr>
          <p:cNvPr id="1048602" name="Content Placeholder 2"/>
          <p:cNvSpPr>
            <a:spLocks noGrp="1"/>
          </p:cNvSpPr>
          <p:nvPr>
            <p:ph idx="1"/>
          </p:nvPr>
        </p:nvSpPr>
        <p:spPr>
          <a:xfrm>
            <a:off x="594360" y="1369060"/>
            <a:ext cx="10759440" cy="4808220"/>
          </a:xfrm>
        </p:spPr>
        <p:txBody>
          <a:bodyPr/>
          <a:lstStyle/>
          <a:p>
            <a:pPr algn="just">
              <a:lnSpc>
                <a:spcPct val="150000"/>
              </a:lnSpc>
            </a:pPr>
            <a:r>
              <a:rPr lang="en-US" sz="2400" dirty="0">
                <a:latin typeface="Times New Roman" panose="02020603050405020304" charset="0"/>
                <a:cs typeface="Times New Roman" panose="02020603050405020304" charset="0"/>
              </a:rPr>
              <a:t>Segmentation of brain image is imperative in surgical planning and treatment planning in the field of medicine. </a:t>
            </a:r>
          </a:p>
          <a:p>
            <a:pPr algn="just">
              <a:lnSpc>
                <a:spcPct val="150000"/>
              </a:lnSpc>
            </a:pPr>
            <a:r>
              <a:rPr lang="en-US" sz="2400" dirty="0">
                <a:latin typeface="Times New Roman" panose="02020603050405020304" charset="0"/>
                <a:cs typeface="Times New Roman" panose="02020603050405020304" charset="0"/>
              </a:rPr>
              <a:t>In this work we have proposed a computer vision approach to detect brain tumor using support vector machine which comes under machine learning algorithm to attain high accuracy.</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3327400" y="0"/>
            <a:ext cx="5674360" cy="1325563"/>
          </a:xfrm>
        </p:spPr>
        <p:txBody>
          <a:bodyPr>
            <a:normAutofit/>
          </a:bodyPr>
          <a:lstStyle/>
          <a:p>
            <a:pPr algn="ctr"/>
            <a:r>
              <a:rPr lang="en-US" b="1" dirty="0">
                <a:cs typeface="Times New Roman" panose="02020603050405020304" charset="0"/>
                <a:sym typeface="+mn-ea"/>
              </a:rPr>
              <a:t>Existing</a:t>
            </a:r>
            <a:r>
              <a:rPr lang="en-US" dirty="0">
                <a:cs typeface="Times New Roman" panose="02020603050405020304" charset="0"/>
                <a:sym typeface="+mn-ea"/>
              </a:rPr>
              <a:t> </a:t>
            </a:r>
            <a:r>
              <a:rPr lang="en-US" b="1" dirty="0">
                <a:cs typeface="Times New Roman" panose="02020603050405020304" charset="0"/>
                <a:sym typeface="+mn-ea"/>
              </a:rPr>
              <a:t>Methods</a:t>
            </a:r>
            <a:endParaRPr lang="en-US" b="1" dirty="0">
              <a:cs typeface="Times New Roman" panose="02020603050405020304" charset="0"/>
            </a:endParaRPr>
          </a:p>
        </p:txBody>
      </p:sp>
      <p:sp>
        <p:nvSpPr>
          <p:cNvPr id="1048604" name="Content Placeholder 2"/>
          <p:cNvSpPr>
            <a:spLocks noGrp="1"/>
          </p:cNvSpPr>
          <p:nvPr>
            <p:ph idx="1"/>
          </p:nvPr>
        </p:nvSpPr>
        <p:spPr>
          <a:xfrm>
            <a:off x="1430020" y="1269999"/>
            <a:ext cx="9656747" cy="4937761"/>
          </a:xfrm>
        </p:spPr>
        <p:txBody>
          <a:bodyPr>
            <a:normAutofit fontScale="92857"/>
          </a:bodyPr>
          <a:lstStyle/>
          <a:p>
            <a:pPr marL="0" indent="0" algn="just">
              <a:buNone/>
            </a:pPr>
            <a:r>
              <a:rPr lang="en-US" sz="2400" b="1" dirty="0">
                <a:latin typeface="Times New Roman" panose="02020603050405020304" charset="0"/>
                <a:cs typeface="Times New Roman" panose="02020603050405020304" charset="0"/>
              </a:rPr>
              <a:t>Fusion based :</a:t>
            </a:r>
            <a:r>
              <a:rPr lang="en-US" sz="2400" dirty="0">
                <a:latin typeface="Times New Roman" panose="02020603050405020304" charset="0"/>
                <a:cs typeface="Times New Roman" panose="02020603050405020304" charset="0"/>
              </a:rPr>
              <a:t> Overlapping the train image of the victim over a test image of same age group, thereby detecting the tumor.</a:t>
            </a:r>
          </a:p>
          <a:p>
            <a:pPr marL="0" indent="0" algn="just">
              <a:buNone/>
            </a:pPr>
            <a:r>
              <a:rPr lang="en-US" sz="2400" b="1" dirty="0">
                <a:latin typeface="Times New Roman" panose="02020603050405020304" charset="0"/>
                <a:cs typeface="Times New Roman" panose="02020603050405020304" charset="0"/>
              </a:rPr>
              <a:t>Demerits :</a:t>
            </a:r>
          </a:p>
          <a:p>
            <a:pPr marL="0" indent="0" algn="just">
              <a:buNone/>
            </a:pPr>
            <a:r>
              <a:rPr lang="en-US" sz="2400" dirty="0">
                <a:latin typeface="Times New Roman" panose="02020603050405020304" charset="0"/>
                <a:cs typeface="Times New Roman" panose="02020603050405020304" charset="0"/>
              </a:rPr>
              <a:t>•The  overlapping creates complexity due to different dimensions of both images.</a:t>
            </a:r>
          </a:p>
          <a:p>
            <a:pPr marL="0" indent="0" algn="just">
              <a:buNone/>
            </a:pPr>
            <a:r>
              <a:rPr lang="en-US" sz="2400" dirty="0">
                <a:latin typeface="Times New Roman" panose="02020603050405020304" charset="0"/>
                <a:cs typeface="Times New Roman" panose="02020603050405020304" charset="0"/>
              </a:rPr>
              <a:t>•Time consuming process.</a:t>
            </a:r>
          </a:p>
          <a:p>
            <a:pPr marL="0" indent="0" algn="just">
              <a:buNone/>
            </a:pPr>
            <a:r>
              <a:rPr lang="en-US" sz="2400" dirty="0">
                <a:latin typeface="Times New Roman" panose="02020603050405020304" charset="0"/>
                <a:cs typeface="Times New Roman" panose="02020603050405020304" charset="0"/>
              </a:rPr>
              <a:t> </a:t>
            </a:r>
            <a:r>
              <a:rPr lang="en-US" sz="2400" b="1" dirty="0">
                <a:latin typeface="Times New Roman" panose="02020603050405020304" charset="0"/>
                <a:cs typeface="Times New Roman" panose="02020603050405020304" charset="0"/>
              </a:rPr>
              <a:t>Canny Based : </a:t>
            </a:r>
            <a:r>
              <a:rPr lang="en-US" sz="2400" dirty="0">
                <a:latin typeface="Times New Roman" panose="02020603050405020304" charset="0"/>
                <a:cs typeface="Times New Roman" panose="02020603050405020304" charset="0"/>
              </a:rPr>
              <a:t>To overcome the problem of detecting the edges, the better way is the use of Canny based edge detection.</a:t>
            </a:r>
          </a:p>
          <a:p>
            <a:pPr marL="0" indent="0" algn="just">
              <a:buNone/>
            </a:pPr>
            <a:r>
              <a:rPr lang="en-US" sz="2400" b="1" dirty="0">
                <a:latin typeface="Times New Roman" panose="02020603050405020304" charset="0"/>
                <a:cs typeface="Times New Roman" panose="02020603050405020304" charset="0"/>
              </a:rPr>
              <a:t>Demerits :</a:t>
            </a:r>
          </a:p>
          <a:p>
            <a:pPr marL="0" indent="0" algn="just">
              <a:buNone/>
            </a:pPr>
            <a:r>
              <a:rPr lang="en-US" sz="2400" dirty="0">
                <a:latin typeface="Times New Roman" panose="02020603050405020304" charset="0"/>
                <a:cs typeface="Times New Roman" panose="02020603050405020304" charset="0"/>
              </a:rPr>
              <a:t>•Not support color images.</a:t>
            </a:r>
          </a:p>
          <a:p>
            <a:pPr marL="0" indent="0" algn="just">
              <a:buNone/>
            </a:pPr>
            <a:r>
              <a:rPr lang="en-US" sz="2400" dirty="0">
                <a:latin typeface="Times New Roman" panose="02020603050405020304" charset="0"/>
                <a:cs typeface="Times New Roman" panose="02020603050405020304" charset="0"/>
              </a:rPr>
              <a:t>•This leads to increase in time to reach the optimal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pPr algn="ctr"/>
            <a:r>
              <a:rPr lang="en-US" b="1" dirty="0">
                <a:cs typeface="Times New Roman" panose="02020603050405020304" charset="0"/>
              </a:rPr>
              <a:t>Architecture</a:t>
            </a:r>
          </a:p>
        </p:txBody>
      </p:sp>
      <p:pic>
        <p:nvPicPr>
          <p:cNvPr id="2097152" name="Content Placeholder 4" descr="img"/>
          <p:cNvPicPr>
            <a:picLocks noGrp="1" noChangeAspect="1"/>
          </p:cNvPicPr>
          <p:nvPr>
            <p:ph idx="1"/>
          </p:nvPr>
        </p:nvPicPr>
        <p:blipFill>
          <a:blip r:embed="rId2" cstate="print"/>
          <a:stretch>
            <a:fillRect/>
          </a:stretch>
        </p:blipFill>
        <p:spPr>
          <a:xfrm>
            <a:off x="649798" y="1785870"/>
            <a:ext cx="928497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234315" y="185420"/>
            <a:ext cx="10368279" cy="477520"/>
          </a:xfrm>
        </p:spPr>
        <p:txBody>
          <a:bodyPr>
            <a:normAutofit fontScale="90000"/>
          </a:bodyPr>
          <a:lstStyle/>
          <a:p>
            <a:pPr algn="ctr"/>
            <a:r>
              <a:rPr lang="en-US" sz="4900" b="1" dirty="0">
                <a:cs typeface="Times New Roman" panose="02020603050405020304" charset="0"/>
                <a:sym typeface="+mn-ea"/>
              </a:rPr>
              <a:t>Module</a:t>
            </a:r>
            <a:r>
              <a:rPr lang="en-US" b="1" dirty="0">
                <a:solidFill>
                  <a:schemeClr val="accent2">
                    <a:lumMod val="75000"/>
                  </a:schemeClr>
                </a:solidFill>
                <a:latin typeface="Times New Roman" panose="02020603050405020304" charset="0"/>
                <a:cs typeface="Times New Roman" panose="02020603050405020304" charset="0"/>
                <a:sym typeface="+mn-ea"/>
              </a:rPr>
              <a:t> </a:t>
            </a:r>
            <a:r>
              <a:rPr lang="en-US" sz="4900" b="1" dirty="0">
                <a:cs typeface="Times New Roman" panose="02020603050405020304" charset="0"/>
                <a:sym typeface="+mn-ea"/>
              </a:rPr>
              <a:t>Implementation</a:t>
            </a:r>
            <a:endParaRPr lang="en-US" sz="4900" b="1" dirty="0">
              <a:cs typeface="Times New Roman" panose="02020603050405020304" charset="0"/>
            </a:endParaRPr>
          </a:p>
        </p:txBody>
      </p:sp>
      <p:sp>
        <p:nvSpPr>
          <p:cNvPr id="1048610" name="Content Placeholder 2"/>
          <p:cNvSpPr>
            <a:spLocks noGrp="1"/>
          </p:cNvSpPr>
          <p:nvPr>
            <p:ph idx="1"/>
          </p:nvPr>
        </p:nvSpPr>
        <p:spPr>
          <a:xfrm>
            <a:off x="234315" y="796925"/>
            <a:ext cx="11511280" cy="5559425"/>
          </a:xfrm>
        </p:spPr>
        <p:txBody>
          <a:bodyPr>
            <a:normAutofit fontScale="85714" lnSpcReduction="10000"/>
          </a:bodyPr>
          <a:lstStyle/>
          <a:p>
            <a:pPr marL="0" indent="0" algn="just">
              <a:lnSpc>
                <a:spcPct val="150000"/>
              </a:lnSpc>
              <a:buNone/>
            </a:pPr>
            <a:r>
              <a:rPr lang="en-US" sz="4700" b="1" dirty="0">
                <a:latin typeface="+mj-lt"/>
                <a:cs typeface="Times New Roman" panose="02020603050405020304" charset="0"/>
              </a:rPr>
              <a:t>Pre-Processing</a:t>
            </a:r>
          </a:p>
          <a:p>
            <a:pPr marL="0" indent="0" algn="just">
              <a:lnSpc>
                <a:spcPct val="150000"/>
              </a:lnSpc>
            </a:pPr>
            <a:r>
              <a:rPr lang="en-US" dirty="0">
                <a:latin typeface="Times New Roman" panose="02020603050405020304" charset="0"/>
                <a:cs typeface="Times New Roman" panose="02020603050405020304" charset="0"/>
              </a:rPr>
              <a:t> In this project it improve the quality of MR images and make it in a form suited for further processing.</a:t>
            </a:r>
          </a:p>
          <a:p>
            <a:pPr marL="0" indent="0" algn="just">
              <a:lnSpc>
                <a:spcPct val="150000"/>
              </a:lnSpc>
            </a:pPr>
            <a:r>
              <a:rPr lang="en-US" dirty="0">
                <a:latin typeface="Times New Roman" panose="02020603050405020304" charset="0"/>
                <a:cs typeface="Times New Roman" panose="02020603050405020304" charset="0"/>
              </a:rPr>
              <a:t> It helps to improve certain parameters of MR image such as.</a:t>
            </a:r>
          </a:p>
          <a:p>
            <a:pPr marL="0" indent="0" algn="just">
              <a:lnSpc>
                <a:spcPct val="150000"/>
              </a:lnSpc>
            </a:pPr>
            <a:r>
              <a:rPr lang="en-US" dirty="0">
                <a:latin typeface="Times New Roman" panose="02020603050405020304" charset="0"/>
                <a:cs typeface="Times New Roman" panose="02020603050405020304" charset="0"/>
              </a:rPr>
              <a:t> Enhancing the visual appearance of MR image .</a:t>
            </a:r>
          </a:p>
          <a:p>
            <a:pPr marL="0" indent="0" algn="just">
              <a:lnSpc>
                <a:spcPct val="150000"/>
              </a:lnSpc>
            </a:pPr>
            <a:r>
              <a:rPr lang="en-US" dirty="0">
                <a:latin typeface="Times New Roman" panose="02020603050405020304" charset="0"/>
                <a:cs typeface="Times New Roman" panose="02020603050405020304" charset="0"/>
              </a:rPr>
              <a:t> Removing the irrelevant noise and undesired part in the background.</a:t>
            </a:r>
          </a:p>
          <a:p>
            <a:pPr marL="0" indent="0" algn="just">
              <a:lnSpc>
                <a:spcPct val="150000"/>
              </a:lnSpc>
            </a:pPr>
            <a:r>
              <a:rPr lang="en-US" dirty="0">
                <a:latin typeface="Times New Roman" panose="02020603050405020304" charset="0"/>
                <a:cs typeface="Times New Roman" panose="02020603050405020304" charset="0"/>
              </a:rPr>
              <a:t> Smoothing the inner part of the edges.</a:t>
            </a:r>
          </a:p>
          <a:p>
            <a:pPr marL="0" indent="0" algn="just">
              <a:lnSpc>
                <a:spcPct val="150000"/>
              </a:lnSpc>
            </a:pPr>
            <a:r>
              <a:rPr lang="en-US" dirty="0">
                <a:latin typeface="Times New Roman" panose="02020603050405020304" charset="0"/>
                <a:cs typeface="Times New Roman" panose="02020603050405020304" charset="0"/>
              </a:rPr>
              <a:t> Preserving its edges.</a:t>
            </a:r>
          </a:p>
          <a:p>
            <a:pPr marL="0" indent="0" algn="just">
              <a:lnSpc>
                <a:spcPct val="150000"/>
              </a:lnSpc>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79" y="468492"/>
            <a:ext cx="10515600" cy="1325563"/>
          </a:xfrm>
        </p:spPr>
        <p:txBody>
          <a:bodyPr/>
          <a:lstStyle/>
          <a:p>
            <a:pPr algn="ctr"/>
            <a:r>
              <a:rPr lang="en-US" b="1" dirty="0">
                <a:cs typeface="Times New Roman" panose="02020603050405020304" charset="0"/>
              </a:rPr>
              <a:t>Segmentation</a:t>
            </a:r>
            <a:br>
              <a:rPr lang="en-US" dirty="0">
                <a:solidFill>
                  <a:schemeClr val="accent2">
                    <a:lumMod val="75000"/>
                  </a:schemeClr>
                </a:solidFill>
                <a:latin typeface="Times New Roman" panose="02020603050405020304" charset="0"/>
                <a:cs typeface="Times New Roman" panose="02020603050405020304" charset="0"/>
              </a:rPr>
            </a:br>
            <a:endParaRPr lang="en-US" dirty="0"/>
          </a:p>
        </p:txBody>
      </p:sp>
      <p:sp>
        <p:nvSpPr>
          <p:cNvPr id="3" name="Content Placeholder 2"/>
          <p:cNvSpPr>
            <a:spLocks noGrp="1"/>
          </p:cNvSpPr>
          <p:nvPr>
            <p:ph idx="1"/>
          </p:nvPr>
        </p:nvSpPr>
        <p:spPr>
          <a:xfrm>
            <a:off x="847725" y="1603403"/>
            <a:ext cx="10515600" cy="4351338"/>
          </a:xfrm>
        </p:spPr>
        <p:txBody>
          <a:bodyPr>
            <a:normAutofit fontScale="92500" lnSpcReduction="10000"/>
          </a:bodyPr>
          <a:lstStyle/>
          <a:p>
            <a:pPr>
              <a:lnSpc>
                <a:spcPct val="110000"/>
              </a:lnSpc>
            </a:pPr>
            <a:r>
              <a:rPr lang="en-US" sz="2400" dirty="0">
                <a:latin typeface="Times New Roman" pitchFamily="18" charset="0"/>
                <a:cs typeface="Times New Roman" pitchFamily="18" charset="0"/>
              </a:rPr>
              <a:t>The preprocessed brain MR image is converted into binary image with a threshold.</a:t>
            </a:r>
          </a:p>
          <a:p>
            <a:pPr>
              <a:lnSpc>
                <a:spcPct val="110000"/>
              </a:lnSpc>
            </a:pPr>
            <a:endParaRPr lang="en-US" sz="2400" dirty="0">
              <a:latin typeface="Times New Roman" pitchFamily="18" charset="0"/>
              <a:cs typeface="Times New Roman" pitchFamily="18" charset="0"/>
            </a:endParaRPr>
          </a:p>
          <a:p>
            <a:pPr>
              <a:lnSpc>
                <a:spcPct val="110000"/>
              </a:lnSpc>
            </a:pPr>
            <a:r>
              <a:rPr lang="en-US" sz="2400" dirty="0">
                <a:latin typeface="Times New Roman" pitchFamily="18" charset="0"/>
                <a:cs typeface="Times New Roman" pitchFamily="18" charset="0"/>
              </a:rPr>
              <a:t>The pixel values greater than the selected threshold are mapped with white, while others are mapped as black, due to this two different region will be formed around infected Tumor tissues.</a:t>
            </a:r>
          </a:p>
          <a:p>
            <a:pPr marL="0" indent="0">
              <a:lnSpc>
                <a:spcPct val="110000"/>
              </a:lnSpc>
              <a:buNone/>
            </a:pPr>
            <a:endParaRPr lang="en-US" sz="2400" dirty="0">
              <a:latin typeface="Times New Roman" pitchFamily="18" charset="0"/>
              <a:cs typeface="Times New Roman" pitchFamily="18" charset="0"/>
            </a:endParaRPr>
          </a:p>
          <a:p>
            <a:pPr>
              <a:lnSpc>
                <a:spcPct val="110000"/>
              </a:lnSpc>
            </a:pPr>
            <a:r>
              <a:rPr lang="en-US" sz="2400" dirty="0">
                <a:latin typeface="Times New Roman" pitchFamily="18" charset="0"/>
                <a:cs typeface="Times New Roman" pitchFamily="18" charset="0"/>
              </a:rPr>
              <a:t> The morphological operation is used for the extraction of the boundary areas of the brain image.</a:t>
            </a:r>
          </a:p>
          <a:p>
            <a:pPr>
              <a:lnSpc>
                <a:spcPct val="110000"/>
              </a:lnSpc>
            </a:pPr>
            <a:endParaRPr lang="en-US" sz="2400" dirty="0">
              <a:latin typeface="Times New Roman" pitchFamily="18" charset="0"/>
              <a:cs typeface="Times New Roman" pitchFamily="18" charset="0"/>
            </a:endParaRPr>
          </a:p>
          <a:p>
            <a:pPr>
              <a:lnSpc>
                <a:spcPct val="110000"/>
              </a:lnSpc>
            </a:pPr>
            <a:r>
              <a:rPr lang="en-US" sz="2400" dirty="0">
                <a:latin typeface="Times New Roman" pitchFamily="18" charset="0"/>
                <a:cs typeface="Times New Roman" pitchFamily="18" charset="0"/>
              </a:rPr>
              <a:t>Rearranging the order of pixel values and it helps to process binary image.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658495" y="292100"/>
            <a:ext cx="10695305" cy="5427980"/>
          </a:xfrm>
        </p:spPr>
        <p:txBody>
          <a:bodyPr>
            <a:normAutofit fontScale="96429"/>
          </a:bodyPr>
          <a:lstStyle/>
          <a:p>
            <a:pPr marL="0" indent="0" algn="ctr">
              <a:lnSpc>
                <a:spcPct val="150000"/>
              </a:lnSpc>
              <a:buNone/>
            </a:pPr>
            <a:r>
              <a:rPr lang="en-US" sz="4600" b="1" dirty="0">
                <a:latin typeface="+mj-lt"/>
                <a:cs typeface="Times New Roman" panose="02020603050405020304" charset="0"/>
              </a:rPr>
              <a:t>Feature</a:t>
            </a:r>
            <a:r>
              <a:rPr lang="en-US" sz="3700" b="1" dirty="0">
                <a:solidFill>
                  <a:schemeClr val="accent2">
                    <a:lumMod val="75000"/>
                  </a:schemeClr>
                </a:solidFill>
                <a:latin typeface="Times New Roman" panose="02020603050405020304" charset="0"/>
                <a:cs typeface="Times New Roman" panose="02020603050405020304" charset="0"/>
              </a:rPr>
              <a:t> </a:t>
            </a:r>
            <a:r>
              <a:rPr lang="en-US" sz="3700" b="1" dirty="0">
                <a:latin typeface="+mj-lt"/>
                <a:cs typeface="Times New Roman" panose="02020603050405020304" charset="0"/>
              </a:rPr>
              <a:t>Extraction</a:t>
            </a:r>
          </a:p>
          <a:p>
            <a:pPr marL="0" indent="0">
              <a:lnSpc>
                <a:spcPct val="150000"/>
              </a:lnSpc>
            </a:pPr>
            <a:r>
              <a:rPr lang="en-US" sz="2400" dirty="0">
                <a:latin typeface="Times New Roman" panose="02020603050405020304" charset="0"/>
                <a:cs typeface="Times New Roman" panose="02020603050405020304" charset="0"/>
              </a:rPr>
              <a:t> </a:t>
            </a:r>
            <a:r>
              <a:rPr lang="en-US" sz="2500" dirty="0">
                <a:latin typeface="Times New Roman" panose="02020603050405020304" charset="0"/>
                <a:cs typeface="Times New Roman" panose="02020603050405020304" charset="0"/>
              </a:rPr>
              <a:t>Collecting higher level information such as, shape, texture, color and contrast.</a:t>
            </a:r>
          </a:p>
          <a:p>
            <a:pPr marL="0" indent="0">
              <a:lnSpc>
                <a:spcPct val="150000"/>
              </a:lnSpc>
            </a:pPr>
            <a:r>
              <a:rPr lang="en-US" sz="2500" dirty="0">
                <a:latin typeface="Times New Roman" panose="02020603050405020304" charset="0"/>
                <a:cs typeface="Times New Roman" panose="02020603050405020304" charset="0"/>
              </a:rPr>
              <a:t>Texture analysis is important to improve the accuracy of the system </a:t>
            </a:r>
            <a:r>
              <a:rPr lang="en-US" sz="2500" dirty="0" err="1">
                <a:latin typeface="Times New Roman" panose="02020603050405020304" charset="0"/>
                <a:cs typeface="Times New Roman" panose="02020603050405020304" charset="0"/>
              </a:rPr>
              <a:t>cohich</a:t>
            </a:r>
            <a:r>
              <a:rPr lang="en-US" sz="2500" dirty="0">
                <a:latin typeface="Times New Roman" panose="02020603050405020304" charset="0"/>
                <a:cs typeface="Times New Roman" panose="02020603050405020304" charset="0"/>
              </a:rPr>
              <a:t> helps to find the stages of Tumor.</a:t>
            </a:r>
          </a:p>
          <a:p>
            <a:pPr marL="0" indent="0">
              <a:lnSpc>
                <a:spcPct val="150000"/>
              </a:lnSpc>
            </a:pPr>
            <a:r>
              <a:rPr lang="en-US" sz="2500" dirty="0">
                <a:latin typeface="Times New Roman" panose="02020603050405020304" charset="0"/>
                <a:cs typeface="Times New Roman" panose="02020603050405020304" charset="0"/>
              </a:rPr>
              <a:t> Mean – It is calculated by adding all the pixel values of an image divided by the total number of pixel in an image.</a:t>
            </a:r>
          </a:p>
          <a:p>
            <a:pPr marL="0" indent="0">
              <a:lnSpc>
                <a:spcPct val="150000"/>
              </a:lnSpc>
            </a:pPr>
            <a:r>
              <a:rPr lang="en-US" sz="2500" dirty="0">
                <a:latin typeface="Times New Roman" panose="02020603050405020304" charset="0"/>
                <a:cs typeface="Times New Roman" panose="02020603050405020304" charset="0"/>
              </a:rPr>
              <a:t> Standard deviation – a higher value indicates better intensity level and high contrast of edges of an image.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280B-9A60-3174-BF4E-708AC8E65895}"/>
              </a:ext>
            </a:extLst>
          </p:cNvPr>
          <p:cNvSpPr>
            <a:spLocks noGrp="1"/>
          </p:cNvSpPr>
          <p:nvPr>
            <p:ph type="title"/>
          </p:nvPr>
        </p:nvSpPr>
        <p:spPr/>
        <p:txBody>
          <a:bodyPr/>
          <a:lstStyle/>
          <a:p>
            <a:r>
              <a:rPr lang="en-US" dirty="0"/>
              <a:t>                         </a:t>
            </a:r>
            <a:r>
              <a:rPr lang="en-US" b="1" dirty="0"/>
              <a:t>Screenshots</a:t>
            </a:r>
            <a:endParaRPr lang="en-IN" b="1" dirty="0"/>
          </a:p>
        </p:txBody>
      </p:sp>
      <p:pic>
        <p:nvPicPr>
          <p:cNvPr id="5" name="Content Placeholder 4">
            <a:extLst>
              <a:ext uri="{FF2B5EF4-FFF2-40B4-BE49-F238E27FC236}">
                <a16:creationId xmlns:a16="http://schemas.microsoft.com/office/drawing/2014/main" id="{F7CEC4C1-05D8-AFA6-BB3E-DC27060B5E6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544" b="5455"/>
          <a:stretch/>
        </p:blipFill>
        <p:spPr>
          <a:xfrm>
            <a:off x="2228144" y="1979875"/>
            <a:ext cx="7735712" cy="3959749"/>
          </a:xfrm>
        </p:spPr>
      </p:pic>
    </p:spTree>
    <p:extLst>
      <p:ext uri="{BB962C8B-B14F-4D97-AF65-F5344CB8AC3E}">
        <p14:creationId xmlns:p14="http://schemas.microsoft.com/office/powerpoint/2010/main" val="379722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1148</Words>
  <Application>Microsoft Office PowerPoint</Application>
  <PresentationFormat>Widescreen</PresentationFormat>
  <Paragraphs>73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Abstract</vt:lpstr>
      <vt:lpstr>Introduction</vt:lpstr>
      <vt:lpstr>Objective</vt:lpstr>
      <vt:lpstr>Existing Methods</vt:lpstr>
      <vt:lpstr>Architecture</vt:lpstr>
      <vt:lpstr>Module Implementation</vt:lpstr>
      <vt:lpstr>Segmentation </vt:lpstr>
      <vt:lpstr>PowerPoint Presentation</vt:lpstr>
      <vt:lpstr>                         Screenshots</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BRAIN TUMOR IN MRI USING SUPPORT VECTOR MACHINE</dc:title>
  <dc:creator>ELCOT</dc:creator>
  <cp:lastModifiedBy>Kirthi murugan</cp:lastModifiedBy>
  <cp:revision>20</cp:revision>
  <dcterms:created xsi:type="dcterms:W3CDTF">2019-11-10T21:31:00Z</dcterms:created>
  <dcterms:modified xsi:type="dcterms:W3CDTF">2022-06-22T15:50:05Z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