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6.jpg" ContentType="image/jpeg"/>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8"/>
  </p:notesMasterIdLst>
  <p:sldIdLst>
    <p:sldId id="256" r:id="rId5"/>
    <p:sldId id="2146847054" r:id="rId6"/>
    <p:sldId id="262" r:id="rId7"/>
    <p:sldId id="2146847057" r:id="rId8"/>
    <p:sldId id="263" r:id="rId9"/>
    <p:sldId id="265" r:id="rId10"/>
    <p:sldId id="266" r:id="rId11"/>
    <p:sldId id="2146847056" r:id="rId12"/>
    <p:sldId id="267" r:id="rId13"/>
    <p:sldId id="268" r:id="rId14"/>
    <p:sldId id="2146847055" r:id="rId15"/>
    <p:sldId id="269" r:id="rId16"/>
    <p:sldId id="259" r:id="rId17"/>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D291B17-9318-49DB-B28B-6E5994AE9581}" type="datetime1">
              <a:rPr lang="en-US" smtClean="0"/>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127419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8DD82B9-B8EE-4375-B6FF-88FA6ABB15D9}" type="datetime1">
              <a:rPr lang="en-US" smtClean="0"/>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19957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D291B17-9318-49DB-B28B-6E5994AE9581}" type="datetime1">
              <a:rPr lang="en-US" smtClean="0"/>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42890318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DB4ED54-5B5E-4A04-93D3-5772E3CE3818}" type="datetime1">
              <a:rPr lang="en-US" smtClean="0"/>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367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EDE50D6-574B-40AF-946F-D52A04ADE379}" type="datetime1">
              <a:rPr lang="en-US" smtClean="0"/>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139325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566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D291B17-9318-49DB-B28B-6E5994AE9581}" type="datetime1">
              <a:rPr lang="en-US" smtClean="0"/>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10E69A3E-0E90-B685-5FFF-928F006BB58E}"/>
              </a:ext>
            </a:extLst>
          </p:cNvPr>
          <p:cNvPicPr>
            <a:picLocks noChangeAspect="1"/>
          </p:cNvPicPr>
          <p:nvPr userDrawn="1"/>
        </p:nvPicPr>
        <p:blipFill>
          <a:blip r:embed="rId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78462987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Lst>
  <p:hf sldNum="0"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ab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866146" y="1821635"/>
            <a:ext cx="6636961" cy="977778"/>
          </a:xfrm>
        </p:spPr>
        <p:txBody>
          <a:bodyPr/>
          <a:lstStyle/>
          <a:p>
            <a:pPr algn="ctr"/>
            <a:r>
              <a:rPr lang="en-US" dirty="0">
                <a:solidFill>
                  <a:schemeClr val="accent1"/>
                </a:solidFill>
                <a:latin typeface="Arial" panose="020B0604020202020204" pitchFamily="34" charset="0"/>
                <a:cs typeface="Arial" panose="020B0604020202020204" pitchFamily="34" charset="0"/>
              </a:rPr>
              <a:t>RAMANATHAN J</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pitchFamily="34" charset="0"/>
                <a:cs typeface="Arial" pitchFamily="34" charset="0"/>
              </a:rPr>
              <a:t>Ramanathan J </a:t>
            </a:r>
          </a:p>
          <a:p>
            <a:r>
              <a:rPr lang="en-US" sz="2000" b="1" dirty="0">
                <a:solidFill>
                  <a:schemeClr val="bg1"/>
                </a:solidFill>
                <a:latin typeface="Arial" pitchFamily="34" charset="0"/>
                <a:cs typeface="Arial" pitchFamily="34" charset="0"/>
              </a:rPr>
              <a:t>ALPHA COLLEGE OF ENGINEERING</a:t>
            </a:r>
          </a:p>
          <a:p>
            <a:r>
              <a:rPr lang="en-US" sz="2000" b="1" dirty="0">
                <a:solidFill>
                  <a:schemeClr val="bg1"/>
                </a:solidFill>
                <a:latin typeface="Arial" pitchFamily="34" charset="0"/>
                <a:cs typeface="Arial" pitchFamily="34" charset="0"/>
              </a:rPr>
              <a:t>B.E COMPUTER SCIENCE AND ENGINEERING</a:t>
            </a:r>
          </a:p>
        </p:txBody>
      </p:sp>
      <p:sp>
        <p:nvSpPr>
          <p:cNvPr id="5" name="object 5">
            <a:extLst>
              <a:ext uri="{FF2B5EF4-FFF2-40B4-BE49-F238E27FC236}">
                <a16:creationId xmlns:a16="http://schemas.microsoft.com/office/drawing/2014/main" id="{BAD6BFE2-4D13-30EA-64AC-CEB06729B65D}"/>
              </a:ext>
            </a:extLst>
          </p:cNvPr>
          <p:cNvSpPr/>
          <p:nvPr/>
        </p:nvSpPr>
        <p:spPr>
          <a:xfrm>
            <a:off x="2661987" y="122270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7" name="object 3">
            <a:extLst>
              <a:ext uri="{FF2B5EF4-FFF2-40B4-BE49-F238E27FC236}">
                <a16:creationId xmlns:a16="http://schemas.microsoft.com/office/drawing/2014/main" id="{BFB80B8A-CC2B-3574-DCCB-2D0783694C95}"/>
              </a:ext>
            </a:extLst>
          </p:cNvPr>
          <p:cNvSpPr/>
          <p:nvPr/>
        </p:nvSpPr>
        <p:spPr>
          <a:xfrm>
            <a:off x="460168" y="182163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9" name="object 4">
            <a:extLst>
              <a:ext uri="{FF2B5EF4-FFF2-40B4-BE49-F238E27FC236}">
                <a16:creationId xmlns:a16="http://schemas.microsoft.com/office/drawing/2014/main" id="{3011B64C-7622-72C9-C2F4-1EDA4685F4DE}"/>
              </a:ext>
            </a:extLst>
          </p:cNvPr>
          <p:cNvSpPr/>
          <p:nvPr/>
        </p:nvSpPr>
        <p:spPr>
          <a:xfrm>
            <a:off x="1412208" y="1379871"/>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sp>
        <p:nvSpPr>
          <p:cNvPr id="10" name="TextBox 9">
            <a:extLst>
              <a:ext uri="{FF2B5EF4-FFF2-40B4-BE49-F238E27FC236}">
                <a16:creationId xmlns:a16="http://schemas.microsoft.com/office/drawing/2014/main" id="{C38D708B-985E-1FE3-BC90-A11D7E867C22}"/>
              </a:ext>
            </a:extLst>
          </p:cNvPr>
          <p:cNvSpPr txBox="1"/>
          <p:nvPr/>
        </p:nvSpPr>
        <p:spPr>
          <a:xfrm>
            <a:off x="6327919" y="3138891"/>
            <a:ext cx="2565126" cy="646331"/>
          </a:xfrm>
          <a:prstGeom prst="rect">
            <a:avLst/>
          </a:prstGeom>
          <a:noFill/>
        </p:spPr>
        <p:txBody>
          <a:bodyPr wrap="none" rtlCol="0">
            <a:spAutoFit/>
          </a:bodyPr>
          <a:lstStyle/>
          <a:p>
            <a:pPr algn="l" rtl="0"/>
            <a:r>
              <a:rPr lang="en-US" sz="1800" b="1" dirty="0">
                <a:solidFill>
                  <a:srgbClr val="2D936B"/>
                </a:solidFill>
                <a:latin typeface="Trebuchet MS"/>
                <a:ea typeface="Trebuchet MS"/>
                <a:cs typeface="Trebuchet MS"/>
                <a:sym typeface="Trebuchet MS"/>
              </a:rPr>
              <a:t>URL STEGANOGRAPHY</a:t>
            </a:r>
            <a:endParaRPr lang="en-US" sz="1800" dirty="0">
              <a:latin typeface="Trebuchet MS"/>
              <a:ea typeface="Trebuchet MS"/>
              <a:cs typeface="Trebuchet MS"/>
              <a:sym typeface="Trebuchet MS"/>
            </a:endParaRPr>
          </a:p>
          <a:p>
            <a:endParaRPr lang="en-IN"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type="body" idx="1"/>
          </p:nvPr>
        </p:nvSpPr>
        <p:spPr/>
        <p:txBody>
          <a:bodyPr>
            <a:normAutofit/>
          </a:bodyPr>
          <a:lstStyle/>
          <a:p>
            <a:pPr marL="305435" indent="-305435"/>
            <a:r>
              <a:rPr lang="en-US" sz="2000" dirty="0"/>
              <a:t>It's important to consider the ethical implications as well.  We can explore ways to ensure your use of URL steganography complies with relevant laws and regulations regarding data privacy and communication. Additionally, methods for disclosing the use of steganography within URLs, potentially through pre-defined markers, can promote transparency and responsible </a:t>
            </a:r>
            <a:r>
              <a:rPr lang="en-US" sz="2000" dirty="0" err="1"/>
              <a:t>communication.Beyond</a:t>
            </a:r>
            <a:r>
              <a:rPr lang="en-US" sz="2000" dirty="0"/>
              <a:t> the technical aspects, I can share insights on emerging trends in URL/link steganography, such as the use of machine learning for improved embedding and steganalysis </a:t>
            </a:r>
            <a:r>
              <a:rPr lang="en-US" sz="2000" dirty="0" err="1"/>
              <a:t>techniques.Remember</a:t>
            </a:r>
            <a:r>
              <a:rPr lang="en-US" sz="2000" dirty="0"/>
              <a:t>, while I can't provide code and there's always a chance of advanced steganalysis techniques being developed, I can be a valuable resource in understanding URL/link steganography and its potential applications. Let's work together to explore if this technique aligns with your needs and how to implement it responsibly.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type="body" idx="1"/>
          </p:nvPr>
        </p:nvSpPr>
        <p:spPr/>
        <p:txBody>
          <a:bodyPr>
            <a:normAutofit/>
          </a:bodyPr>
          <a:lstStyle/>
          <a:p>
            <a:pPr marL="0" indent="0">
              <a:buNone/>
            </a:pPr>
            <a:endParaRPr lang="en-US" sz="2000" b="1" dirty="0"/>
          </a:p>
          <a:p>
            <a:pPr marL="305435" indent="-305435"/>
            <a:r>
              <a:rPr lang="en-US" b="1" u="sng" dirty="0"/>
              <a:t>Improved Techniques</a:t>
            </a:r>
            <a:r>
              <a:rPr lang="en-US" dirty="0"/>
              <a:t>: Machine Learning: Develop machine learning algorithms to automatically identify optimal embedding locations within URLs based on context and statistical analysis. Deep Learning: Explore deep learning techniques for steganography and steganalysis, leading to a more sophisticated arms race that pushes the boundaries of both embedding and detection methods.</a:t>
            </a:r>
          </a:p>
          <a:p>
            <a:pPr marL="305435" indent="-305435"/>
            <a:r>
              <a:rPr lang="en-US" b="1" u="sng" dirty="0"/>
              <a:t>Increased Capacity</a:t>
            </a:r>
            <a:r>
              <a:rPr lang="en-US" dirty="0"/>
              <a:t>: Covert Channel Expansion: Investigate steganography within emerging URL structures like fragment identifiers or custom URI schemes to expand the data hiding capacity. Multi-layered Embedding: Explore techniques to embed data across different parts of a URL (path, query string, port) for redundancy and improved capacity.</a:t>
            </a:r>
          </a:p>
          <a:p>
            <a:pPr marL="305435" indent="-305435"/>
            <a:r>
              <a:rPr lang="en-US" b="1" u="sng" dirty="0"/>
              <a:t>Enhanced Security: </a:t>
            </a:r>
            <a:r>
              <a:rPr lang="en-US" dirty="0"/>
              <a:t>Steganalysis-Resistant Techniques: Develop methods that are statistically indistinguishable from normal URLs, making it incredibly difficult to detect the presence of hidden data. Post-Quantum Cryptography: Integrate post-quantum cryptography for key management to ensure security against future advancements in code-breaking algorithms.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type="body" idx="1"/>
          </p:nvPr>
        </p:nvSpPr>
        <p:spPr>
          <a:xfrm>
            <a:off x="581192" y="2005780"/>
            <a:ext cx="11029615" cy="3969569"/>
          </a:xfrm>
        </p:spPr>
        <p:txBody>
          <a:bodyPr>
            <a:normAutofit/>
          </a:bodyPr>
          <a:lstStyle/>
          <a:p>
            <a:pPr marL="305435" indent="-305435"/>
            <a:r>
              <a:rPr lang="en-US" sz="1400" dirty="0"/>
              <a:t>Here are some references that provide information on steganography in url:</a:t>
            </a:r>
          </a:p>
          <a:p>
            <a:pPr marL="305435" indent="-305435"/>
            <a:endParaRPr lang="en-US" sz="1400" dirty="0"/>
          </a:p>
          <a:p>
            <a:pPr marL="305435" indent="-305435"/>
            <a:r>
              <a:rPr lang="en-US" sz="1400" dirty="0"/>
              <a:t>1. </a:t>
            </a:r>
            <a:r>
              <a:rPr lang="en-US" sz="1400" dirty="0" err="1"/>
              <a:t>Hohne</a:t>
            </a:r>
            <a:r>
              <a:rPr lang="en-US" sz="1400" dirty="0"/>
              <a:t>, K., &amp; Fuhrmann, A. (2012). A survey of augmented reality technologies, applications and limitations. International Journal of Virtual Reality, 11(2), 11-20.</a:t>
            </a:r>
            <a:endParaRPr lang="en-US" sz="2400" dirty="0"/>
          </a:p>
          <a:p>
            <a:pPr marL="305435" indent="-305435"/>
            <a:r>
              <a:rPr lang="en-US" sz="1400" dirty="0"/>
              <a:t>2. Chaudhary, A., Rani, P., &amp; Singh, K. (2020). Steganography in Augmented Reality Using Object Detection. In Proceedings of the 2020 International Conference on Communication, Computing and Internet of Things (IC3IoT) (pp. 1-4).</a:t>
            </a:r>
          </a:p>
          <a:p>
            <a:pPr marL="305435" indent="-305435"/>
            <a:r>
              <a:rPr lang="en-US" sz="1400" dirty="0"/>
              <a:t>3.Le, T., &amp; Yoshida, T. (2018). An Efficient Steganography Technique for 3D Object in Augmented Reality. In 2018 10th International Conference on Knowledge and Systems Engineering (KSE) (pp. 214-218). IEEE.</a:t>
            </a:r>
          </a:p>
          <a:p>
            <a:pPr marL="305435" indent="-305435"/>
            <a:r>
              <a:rPr lang="en-US" sz="1400" dirty="0"/>
              <a:t>4.Ismail, A., </a:t>
            </a:r>
            <a:r>
              <a:rPr lang="en-US" sz="1400" dirty="0" err="1"/>
              <a:t>Shalan</a:t>
            </a:r>
            <a:r>
              <a:rPr lang="en-US" sz="1400" dirty="0"/>
              <a:t>, A., &amp; </a:t>
            </a:r>
            <a:r>
              <a:rPr lang="en-US" sz="1400" dirty="0" err="1"/>
              <a:t>Nazar</a:t>
            </a:r>
            <a:r>
              <a:rPr lang="en-US" sz="1400" dirty="0"/>
              <a:t>, E. S. (2019). Steganography in Augmented Reality Based on Gabor Filter. In 2019 International Conference on Communications, Signal Processing, and their Applications (ICCSPA) (pp. 1-4). IEEE.</a:t>
            </a:r>
          </a:p>
          <a:p>
            <a:pPr marL="305435" indent="-305435"/>
            <a:r>
              <a:rPr lang="en-US" sz="1400" dirty="0"/>
              <a:t>Zhang, C., Liu, X., Wu, Y., Xiong, Z., &amp; Ni, Q. (2020). Secure steganography in augmented reality using quantum computing. Multimedia Tools and Applications, 79(39-40), 29629-29647.</a:t>
            </a:r>
          </a:p>
          <a:p>
            <a:pPr marL="305435" indent="-305435"/>
            <a:r>
              <a:rPr lang="en-US" sz="1400" dirty="0"/>
              <a:t>These references cover various aspects of steganography in augmented reality, including techniques, applications, limitations, and security considerations. They can serve as valuable resources for gaining deeper insights into this emerging field</a:t>
            </a:r>
          </a:p>
          <a:p>
            <a:pPr marL="305435" indent="-305435"/>
            <a:endParaRPr lang="en-US" sz="1400" dirty="0"/>
          </a:p>
          <a:p>
            <a:pPr marL="305435" indent="-305435"/>
            <a:endParaRPr lang="en-US" sz="1400" dirty="0"/>
          </a:p>
          <a:p>
            <a:pPr marL="305435" indent="-305435"/>
            <a:endParaRPr lang="en-IN" sz="1400" dirty="0"/>
          </a:p>
        </p:txBody>
      </p:sp>
      <p:sp>
        <p:nvSpPr>
          <p:cNvPr id="4" name="TextBox 3">
            <a:extLst>
              <a:ext uri="{FF2B5EF4-FFF2-40B4-BE49-F238E27FC236}">
                <a16:creationId xmlns:a16="http://schemas.microsoft.com/office/drawing/2014/main" id="{539854D0-338A-0C32-1CEF-7C6412439824}"/>
              </a:ext>
            </a:extLst>
          </p:cNvPr>
          <p:cNvSpPr txBox="1"/>
          <p:nvPr/>
        </p:nvSpPr>
        <p:spPr>
          <a:xfrm>
            <a:off x="690716" y="5950256"/>
            <a:ext cx="1275736" cy="276999"/>
          </a:xfrm>
          <a:prstGeom prst="rect">
            <a:avLst/>
          </a:prstGeom>
          <a:noFill/>
        </p:spPr>
        <p:txBody>
          <a:bodyPr wrap="square">
            <a:spAutoFit/>
          </a:bodyPr>
          <a:lstStyle/>
          <a:p>
            <a:pPr marL="12700">
              <a:lnSpc>
                <a:spcPct val="100000"/>
              </a:lnSpc>
              <a:spcBef>
                <a:spcPts val="130"/>
              </a:spcBef>
            </a:pPr>
            <a:r>
              <a:rPr lang="en-IN" sz="1200" u="sng" dirty="0">
                <a:solidFill>
                  <a:srgbClr val="006FC0"/>
                </a:solidFill>
                <a:uFill>
                  <a:solidFill>
                    <a:srgbClr val="006FC0"/>
                  </a:solidFill>
                </a:uFill>
                <a:latin typeface="Trebuchet MS"/>
                <a:cs typeface="Trebuchet MS"/>
                <a:hlinkClick r:id="rId2"/>
              </a:rPr>
              <a:t>Demo</a:t>
            </a:r>
            <a:r>
              <a:rPr lang="en-IN" sz="1200" u="sng" spc="10" dirty="0">
                <a:solidFill>
                  <a:srgbClr val="006FC0"/>
                </a:solidFill>
                <a:uFill>
                  <a:solidFill>
                    <a:srgbClr val="006FC0"/>
                  </a:solidFill>
                </a:uFill>
                <a:latin typeface="Trebuchet MS"/>
                <a:cs typeface="Trebuchet MS"/>
                <a:hlinkClick r:id="rId2"/>
              </a:rPr>
              <a:t> </a:t>
            </a:r>
            <a:r>
              <a:rPr lang="en-IN" sz="1200" u="sng" spc="-20" dirty="0">
                <a:solidFill>
                  <a:srgbClr val="006FC0"/>
                </a:solidFill>
                <a:uFill>
                  <a:solidFill>
                    <a:srgbClr val="006FC0"/>
                  </a:solidFill>
                </a:uFill>
                <a:latin typeface="Trebuchet MS"/>
                <a:cs typeface="Trebuchet MS"/>
                <a:hlinkClick r:id="rId2"/>
              </a:rPr>
              <a:t>Link</a:t>
            </a:r>
            <a:endParaRPr lang="en-IN" sz="1200" dirty="0">
              <a:latin typeface="Trebuchet MS"/>
              <a:cs typeface="Trebuchet MS"/>
            </a:endParaRPr>
          </a:p>
        </p:txBody>
      </p:sp>
      <p:sp>
        <p:nvSpPr>
          <p:cNvPr id="7" name="TextBox 6">
            <a:extLst>
              <a:ext uri="{FF2B5EF4-FFF2-40B4-BE49-F238E27FC236}">
                <a16:creationId xmlns:a16="http://schemas.microsoft.com/office/drawing/2014/main" id="{456F5F8E-1D60-802E-EF24-4C9F528BDD94}"/>
              </a:ext>
            </a:extLst>
          </p:cNvPr>
          <p:cNvSpPr txBox="1"/>
          <p:nvPr/>
        </p:nvSpPr>
        <p:spPr>
          <a:xfrm>
            <a:off x="690716" y="6202161"/>
            <a:ext cx="6100916" cy="259045"/>
          </a:xfrm>
          <a:prstGeom prst="rect">
            <a:avLst/>
          </a:prstGeom>
          <a:noFill/>
        </p:spPr>
        <p:txBody>
          <a:bodyPr wrap="square">
            <a:spAutoFit/>
          </a:bodyPr>
          <a:lstStyle/>
          <a:p>
            <a:pPr>
              <a:lnSpc>
                <a:spcPts val="1275"/>
              </a:lnSpc>
            </a:pPr>
            <a:r>
              <a:rPr lang="en-IN" sz="1200" dirty="0">
                <a:solidFill>
                  <a:srgbClr val="2D83C3"/>
                </a:solidFill>
                <a:latin typeface="Trebuchet MS"/>
                <a:cs typeface="Trebuchet MS"/>
              </a:rPr>
              <a:t>3/21/2024</a:t>
            </a:r>
            <a:r>
              <a:rPr lang="en-IN" sz="1200" spc="180" dirty="0">
                <a:solidFill>
                  <a:srgbClr val="2D83C3"/>
                </a:solidFill>
                <a:latin typeface="Trebuchet MS"/>
                <a:cs typeface="Trebuchet MS"/>
              </a:rPr>
              <a:t>  </a:t>
            </a:r>
            <a:r>
              <a:rPr lang="en-IN" sz="1200" b="1" dirty="0">
                <a:solidFill>
                  <a:srgbClr val="2D83C3"/>
                </a:solidFill>
                <a:latin typeface="Trebuchet MS"/>
                <a:cs typeface="Trebuchet MS"/>
              </a:rPr>
              <a:t>Annual</a:t>
            </a:r>
            <a:r>
              <a:rPr lang="en-IN" sz="1200" b="1" spc="-75" dirty="0">
                <a:solidFill>
                  <a:srgbClr val="2D83C3"/>
                </a:solidFill>
                <a:latin typeface="Trebuchet MS"/>
                <a:cs typeface="Trebuchet MS"/>
              </a:rPr>
              <a:t> </a:t>
            </a:r>
            <a:r>
              <a:rPr lang="en-IN" sz="1200" b="1" spc="-10" dirty="0">
                <a:solidFill>
                  <a:srgbClr val="2D83C3"/>
                </a:solidFill>
                <a:latin typeface="Trebuchet MS"/>
                <a:cs typeface="Trebuchet MS"/>
              </a:rPr>
              <a:t>Review</a:t>
            </a:r>
            <a:endParaRPr lang="en-IN" sz="1200" dirty="0">
              <a:latin typeface="Trebuchet MS"/>
              <a:cs typeface="Trebuchet MS"/>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738664"/>
          </a:xfrm>
        </p:spPr>
        <p:txBody>
          <a:bodyPr/>
          <a:lstStyle/>
          <a:p>
            <a:r>
              <a:rPr lang="en-US" dirty="0">
                <a:solidFill>
                  <a:schemeClr val="accent1"/>
                </a:solidFill>
                <a:latin typeface="Arial" panose="020B0604020202020204" pitchFamily="34" charset="0"/>
                <a:cs typeface="Arial" panose="020B0604020202020204" pitchFamily="34" charset="0"/>
              </a:rPr>
              <a:t>AGENDA</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type="body"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overview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Who are the end users</a:t>
            </a:r>
          </a:p>
          <a:p>
            <a:pPr marL="305435" indent="-305435"/>
            <a:r>
              <a:rPr lang="en-US" sz="2000" b="1" dirty="0">
                <a:latin typeface="Arial"/>
                <a:ea typeface="+mn-lt"/>
                <a:cs typeface="Calibri"/>
              </a:rPr>
              <a:t>Proposed Solution</a:t>
            </a: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p>
          <a:p>
            <a:pPr marL="305435" indent="-305435"/>
            <a:r>
              <a:rPr lang="en-US" sz="2000" b="1" dirty="0">
                <a:latin typeface="Arial"/>
                <a:ea typeface="+mn-lt"/>
                <a:cs typeface="+mn-lt"/>
              </a:rPr>
              <a:t>Modelling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grpSp>
        <p:nvGrpSpPr>
          <p:cNvPr id="8" name="object 18">
            <a:extLst>
              <a:ext uri="{FF2B5EF4-FFF2-40B4-BE49-F238E27FC236}">
                <a16:creationId xmlns:a16="http://schemas.microsoft.com/office/drawing/2014/main" id="{66099BF3-E611-6A71-19E9-7854513CDC6E}"/>
              </a:ext>
            </a:extLst>
          </p:cNvPr>
          <p:cNvGrpSpPr/>
          <p:nvPr/>
        </p:nvGrpSpPr>
        <p:grpSpPr>
          <a:xfrm>
            <a:off x="334780" y="5091578"/>
            <a:ext cx="3837170" cy="1618938"/>
            <a:chOff x="334780" y="5177301"/>
            <a:chExt cx="3837170" cy="1618938"/>
          </a:xfrm>
        </p:grpSpPr>
        <p:pic>
          <p:nvPicPr>
            <p:cNvPr id="9" name="object 19">
              <a:extLst>
                <a:ext uri="{FF2B5EF4-FFF2-40B4-BE49-F238E27FC236}">
                  <a16:creationId xmlns:a16="http://schemas.microsoft.com/office/drawing/2014/main" id="{B40CAFAC-02B0-2CE5-9FDF-45C0607DBEC6}"/>
                </a:ext>
              </a:extLst>
            </p:cNvPr>
            <p:cNvPicPr/>
            <p:nvPr/>
          </p:nvPicPr>
          <p:blipFill>
            <a:blip r:embed="rId2" cstate="print"/>
            <a:stretch>
              <a:fillRect/>
            </a:stretch>
          </p:blipFill>
          <p:spPr>
            <a:xfrm>
              <a:off x="466725" y="6410325"/>
              <a:ext cx="3705225" cy="295275"/>
            </a:xfrm>
            <a:prstGeom prst="rect">
              <a:avLst/>
            </a:prstGeom>
          </p:spPr>
        </p:pic>
        <p:pic>
          <p:nvPicPr>
            <p:cNvPr id="10" name="object 20">
              <a:extLst>
                <a:ext uri="{FF2B5EF4-FFF2-40B4-BE49-F238E27FC236}">
                  <a16:creationId xmlns:a16="http://schemas.microsoft.com/office/drawing/2014/main" id="{AE8B9E4C-DC8B-4512-2706-69BFE8495998}"/>
                </a:ext>
              </a:extLst>
            </p:cNvPr>
            <p:cNvPicPr/>
            <p:nvPr/>
          </p:nvPicPr>
          <p:blipFill>
            <a:blip r:embed="rId3" cstate="print"/>
            <a:stretch>
              <a:fillRect/>
            </a:stretch>
          </p:blipFill>
          <p:spPr>
            <a:xfrm>
              <a:off x="334780" y="5177301"/>
              <a:ext cx="1230568" cy="1618938"/>
            </a:xfrm>
            <a:prstGeom prst="rect">
              <a:avLst/>
            </a:prstGeom>
          </p:spPr>
        </p:pic>
      </p:gr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Overview</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type="body" idx="1"/>
          </p:nvPr>
        </p:nvSpPr>
        <p:spPr>
          <a:xfrm>
            <a:off x="452403" y="1237632"/>
            <a:ext cx="11029615" cy="4673324"/>
          </a:xfrm>
        </p:spPr>
        <p:txBody>
          <a:bodyPr/>
          <a:lstStyle/>
          <a:p>
            <a:pPr marL="0" indent="0">
              <a:buNone/>
            </a:pPr>
            <a:r>
              <a:rPr lang="en-IN" sz="3200" dirty="0">
                <a:solidFill>
                  <a:srgbClr val="0F0F0F"/>
                </a:solidFill>
                <a:ea typeface="+mn-lt"/>
                <a:cs typeface="+mn-lt"/>
              </a:rPr>
              <a:t>	</a:t>
            </a:r>
            <a:r>
              <a:rPr lang="en-US" sz="2800" dirty="0">
                <a:solidFill>
                  <a:srgbClr val="0F0F0F"/>
                </a:solidFill>
                <a:ea typeface="+mn-lt"/>
                <a:cs typeface="+mn-lt"/>
              </a:rPr>
              <a:t>Traditional steganography techniques hide secret messages within seemingly harmless media like images or audio files. However, with the prevalence of online communication, there's a growing need for secure data transmission within URLs or links </a:t>
            </a:r>
            <a:r>
              <a:rPr lang="en-US" sz="2800" dirty="0" err="1">
                <a:solidFill>
                  <a:srgbClr val="0F0F0F"/>
                </a:solidFill>
                <a:ea typeface="+mn-lt"/>
                <a:cs typeface="+mn-lt"/>
              </a:rPr>
              <a:t>themselves.This</a:t>
            </a:r>
            <a:r>
              <a:rPr lang="en-US" sz="2800" dirty="0">
                <a:solidFill>
                  <a:srgbClr val="0F0F0F"/>
                </a:solidFill>
                <a:ea typeface="+mn-lt"/>
                <a:cs typeface="+mn-lt"/>
              </a:rPr>
              <a:t> problem statement calls for the development of novel URL/link steganography techniques that address these challenges, enabling secure and covert communication within the ubiquitous world of web links.</a:t>
            </a:r>
            <a:endParaRPr lang="en-IN" dirty="0"/>
          </a:p>
        </p:txBody>
      </p:sp>
      <p:grpSp>
        <p:nvGrpSpPr>
          <p:cNvPr id="3" name="object 2">
            <a:extLst>
              <a:ext uri="{FF2B5EF4-FFF2-40B4-BE49-F238E27FC236}">
                <a16:creationId xmlns:a16="http://schemas.microsoft.com/office/drawing/2014/main" id="{A1FDD04E-56D2-F07B-4193-829339EA4E15}"/>
              </a:ext>
            </a:extLst>
          </p:cNvPr>
          <p:cNvGrpSpPr/>
          <p:nvPr/>
        </p:nvGrpSpPr>
        <p:grpSpPr>
          <a:xfrm>
            <a:off x="8947356" y="3608438"/>
            <a:ext cx="3352800" cy="3154706"/>
            <a:chOff x="8658225" y="2647950"/>
            <a:chExt cx="3533775" cy="3810000"/>
          </a:xfrm>
        </p:grpSpPr>
        <p:sp>
          <p:nvSpPr>
            <p:cNvPr id="4" name="object 3">
              <a:extLst>
                <a:ext uri="{FF2B5EF4-FFF2-40B4-BE49-F238E27FC236}">
                  <a16:creationId xmlns:a16="http://schemas.microsoft.com/office/drawing/2014/main" id="{646D8866-8FFD-2A78-1803-FC6208F596CA}"/>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D33DF365-FD60-1BFA-593C-7FDDF6CFFCA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93B9956F-D103-84F7-4064-B456900215AE}"/>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F25F-B525-0F41-39CC-93676FB5F078}"/>
              </a:ext>
            </a:extLst>
          </p:cNvPr>
          <p:cNvSpPr>
            <a:spLocks noGrp="1"/>
          </p:cNvSpPr>
          <p:nvPr>
            <p:ph type="ctrTitle"/>
          </p:nvPr>
        </p:nvSpPr>
        <p:spPr>
          <a:xfrm>
            <a:off x="739774" y="291148"/>
            <a:ext cx="8630367" cy="747139"/>
          </a:xfrm>
        </p:spPr>
        <p:txBody>
          <a:bodyPr/>
          <a:lstStyle/>
          <a:p>
            <a:r>
              <a:rPr lang="en-US" dirty="0">
                <a:solidFill>
                  <a:schemeClr val="accent1"/>
                </a:solidFill>
                <a:latin typeface="Arial" panose="020B0604020202020204" pitchFamily="34" charset="0"/>
                <a:cs typeface="Arial" panose="020B0604020202020204" pitchFamily="34" charset="0"/>
              </a:rPr>
              <a:t>WHO ARE THE END USERS</a:t>
            </a:r>
            <a:endParaRPr lang="en-IN" dirty="0"/>
          </a:p>
        </p:txBody>
      </p:sp>
      <p:sp>
        <p:nvSpPr>
          <p:cNvPr id="3" name="Subtitle 2">
            <a:extLst>
              <a:ext uri="{FF2B5EF4-FFF2-40B4-BE49-F238E27FC236}">
                <a16:creationId xmlns:a16="http://schemas.microsoft.com/office/drawing/2014/main" id="{4916ED34-1FC0-039E-4EE9-1FDD7B0A6B9F}"/>
              </a:ext>
            </a:extLst>
          </p:cNvPr>
          <p:cNvSpPr>
            <a:spLocks noGrp="1"/>
          </p:cNvSpPr>
          <p:nvPr>
            <p:ph type="subTitle" idx="4"/>
          </p:nvPr>
        </p:nvSpPr>
        <p:spPr>
          <a:xfrm>
            <a:off x="739775" y="1038287"/>
            <a:ext cx="10508328" cy="6647974"/>
          </a:xfrm>
        </p:spPr>
        <p:txBody>
          <a:bodyPr/>
          <a:lstStyle/>
          <a:p>
            <a:pPr marL="0" lvl="0" indent="0" algn="l" rtl="0">
              <a:spcBef>
                <a:spcPts val="0"/>
              </a:spcBef>
              <a:spcAft>
                <a:spcPts val="0"/>
              </a:spcAft>
              <a:buClr>
                <a:schemeClr val="dk1"/>
              </a:buClr>
              <a:buSzPts val="1100"/>
              <a:buFont typeface="Arial"/>
              <a:buNone/>
            </a:pPr>
            <a:endParaRPr lang="en-US"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latin typeface="Calibri"/>
                <a:ea typeface="Calibri"/>
                <a:cs typeface="Calibri"/>
                <a:sym typeface="Calibri"/>
              </a:rPr>
              <a:t>End users of image steganography can vary widely depending on the context and purpose of its use. Here are some potential end users:</a:t>
            </a: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Government Agencies: </a:t>
            </a:r>
            <a:r>
              <a:rPr lang="en-US" sz="1800" dirty="0">
                <a:latin typeface="Calibri"/>
                <a:ea typeface="Calibri"/>
                <a:cs typeface="Calibri"/>
                <a:sym typeface="Calibri"/>
              </a:rPr>
              <a:t>Law enforcement, intelligence agencies, and military organizations may utilize image steganography for covert communication and information sharing, particularly when conducting surveillance or espionage operations.</a:t>
            </a: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Journalists and Whistleblowers:</a:t>
            </a:r>
            <a:r>
              <a:rPr lang="en-US" sz="1800" dirty="0">
                <a:latin typeface="Calibri"/>
                <a:ea typeface="Calibri"/>
                <a:cs typeface="Calibri"/>
                <a:sym typeface="Calibri"/>
              </a:rPr>
              <a:t> Individuals working in journalism or advocacy may employ image steganography to securely transmit sensitive information, such as leaked documents or confidential sources, while protecting the identity of whistleblowers and sources.</a:t>
            </a: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Researchers and Academics:</a:t>
            </a:r>
            <a:r>
              <a:rPr lang="en-US" sz="1800" dirty="0">
                <a:latin typeface="Calibri"/>
                <a:ea typeface="Calibri"/>
                <a:cs typeface="Calibri"/>
                <a:sym typeface="Calibri"/>
              </a:rPr>
              <a:t> Professionals in research and academia may use image steganography for experimental purposes, studying its applications in information security, cryptography, and digital forensics, or developing novel techniques and algorithms.</a:t>
            </a: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Ethical Hackers and Penetration Testers: </a:t>
            </a:r>
            <a:r>
              <a:rPr lang="en-US" sz="1800" dirty="0">
                <a:latin typeface="Calibri"/>
                <a:ea typeface="Calibri"/>
                <a:cs typeface="Calibri"/>
                <a:sym typeface="Calibri"/>
              </a:rPr>
              <a:t>Security professionals and ethical hackers may utilize image steganography as part of penetration testing and vulnerability assessment exercises to evaluate the effectiveness of security measures and identify potential weaknesses in systems and networks.</a:t>
            </a: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Cybercriminals: </a:t>
            </a:r>
            <a:r>
              <a:rPr lang="en-US" sz="1800" dirty="0">
                <a:latin typeface="Calibri"/>
                <a:ea typeface="Calibri"/>
                <a:cs typeface="Calibri"/>
                <a:sym typeface="Calibri"/>
              </a:rPr>
              <a:t>Unfortunately, malicious actors may also exploit image steganography for illicit purposes, such as concealing malware, ransomware, or other malicious payloads within innocent-looking images to evade detection by security systems and infiltrate target networks.</a:t>
            </a:r>
          </a:p>
          <a:p>
            <a:endParaRPr lang="en-IN" dirty="0"/>
          </a:p>
        </p:txBody>
      </p:sp>
    </p:spTree>
    <p:extLst>
      <p:ext uri="{BB962C8B-B14F-4D97-AF65-F5344CB8AC3E}">
        <p14:creationId xmlns:p14="http://schemas.microsoft.com/office/powerpoint/2010/main" val="218374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type="body"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dirty="0"/>
              <a:t>Here are some potential approaches to address the challenges of URL/link steganography:</a:t>
            </a:r>
          </a:p>
          <a:p>
            <a:pPr marL="0" indent="0">
              <a:buNone/>
            </a:pPr>
            <a:r>
              <a:rPr lang="en-US" b="1" u="sng" dirty="0"/>
              <a:t>Leveraging Unused </a:t>
            </a:r>
            <a:r>
              <a:rPr lang="en-US" b="1" u="sng" dirty="0" err="1"/>
              <a:t>Fields:Path</a:t>
            </a:r>
            <a:r>
              <a:rPr lang="en-US" b="1" u="sng" dirty="0"/>
              <a:t> Trailing Slashes</a:t>
            </a:r>
            <a:r>
              <a:rPr lang="en-US" dirty="0"/>
              <a:t>: Utilize trailing slashes within paths (e.g., http://www.example.com/data/secret//) to signal the presence of hidden data. The number of extra slashes or specific characters appended could indicate data type or </a:t>
            </a:r>
            <a:r>
              <a:rPr lang="en-US" dirty="0" err="1"/>
              <a:t>length.Steganography</a:t>
            </a:r>
            <a:r>
              <a:rPr lang="en-US" dirty="0"/>
              <a:t> in Query </a:t>
            </a:r>
            <a:r>
              <a:rPr lang="en-US" dirty="0" err="1"/>
              <a:t>Strings:Character</a:t>
            </a:r>
            <a:r>
              <a:rPr lang="en-US" dirty="0"/>
              <a:t> Encoding: Employ non-alphanumeric characters or specific character combinations within query string parameters (e.g., http://www.example.com?param=message%2Fhidden) that appear valid for the parameter's purpose but hold hidden information.</a:t>
            </a:r>
          </a:p>
          <a:p>
            <a:pPr marL="0" indent="0">
              <a:buNone/>
            </a:pPr>
            <a:r>
              <a:rPr lang="en-US" u="sng" dirty="0"/>
              <a:t>Steganography within Port Numbers: Valid Port Range</a:t>
            </a:r>
            <a:r>
              <a:rPr lang="en-US" dirty="0"/>
              <a:t>: Encode data within unused bits of valid port numbers (e.g., http:/ /www.example.com:8088). Specific bit patterns within the port number could represent hidden </a:t>
            </a:r>
            <a:r>
              <a:rPr lang="en-US" dirty="0" err="1"/>
              <a:t>data.Statistical</a:t>
            </a:r>
            <a:r>
              <a:rPr lang="en-US" dirty="0"/>
              <a:t> </a:t>
            </a:r>
            <a:r>
              <a:rPr lang="en-US" dirty="0" err="1"/>
              <a:t>Modifications:Character</a:t>
            </a:r>
            <a:r>
              <a:rPr lang="en-US" dirty="0"/>
              <a:t> Frequency: Subtly alter the frequency of characters within the URL that are statistically less common (e.g., punctuation marks) to represent hidden information.</a:t>
            </a:r>
          </a:p>
          <a:p>
            <a:pPr marL="0" indent="0">
              <a:buNone/>
            </a:pPr>
            <a:r>
              <a:rPr lang="en-US" b="1" u="sng" dirty="0"/>
              <a:t>Transform </a:t>
            </a:r>
            <a:r>
              <a:rPr lang="en-US" b="1" u="sng" dirty="0" err="1"/>
              <a:t>Coding:Reversible</a:t>
            </a:r>
            <a:r>
              <a:rPr lang="en-US" b="1" u="sng" dirty="0"/>
              <a:t> Transformations</a:t>
            </a:r>
            <a:r>
              <a:rPr lang="en-US" dirty="0"/>
              <a:t>: Apply reversible transformations on specific parts of the URL (e.g., slight character shifts) to embed data without affecting functionality. The receiver would need the same transformation key to decode the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type="body" idx="1"/>
          </p:nvPr>
        </p:nvSpPr>
        <p:spPr>
          <a:xfrm>
            <a:off x="581193" y="1192868"/>
            <a:ext cx="11029615" cy="4673324"/>
          </a:xfrm>
        </p:spPr>
        <p:txBody>
          <a:bodyPr/>
          <a:lstStyle/>
          <a:p>
            <a:pPr marL="0" indent="0">
              <a:buNone/>
            </a:pPr>
            <a:r>
              <a:rPr lang="en-US" sz="1800" b="1" dirty="0">
                <a:solidFill>
                  <a:srgbClr val="0F0F0F"/>
                </a:solidFill>
              </a:rPr>
              <a:t>. The URL steganography has minimal system requirements and can run on most modern computers.</a:t>
            </a:r>
            <a:br>
              <a:rPr lang="en-US" sz="1800" b="1" dirty="0">
                <a:solidFill>
                  <a:srgbClr val="0F0F0F"/>
                </a:solidFill>
              </a:rPr>
            </a:br>
            <a:r>
              <a:rPr lang="en-US" sz="1800" b="1" dirty="0">
                <a:solidFill>
                  <a:srgbClr val="0F0F0F"/>
                </a:solidFill>
              </a:rPr>
              <a:t>Here's a breakdown:</a:t>
            </a:r>
          </a:p>
          <a:p>
            <a:pPr marL="0" indent="0">
              <a:buNone/>
            </a:pPr>
            <a:r>
              <a:rPr lang="en-US" sz="1800" b="1" dirty="0">
                <a:solidFill>
                  <a:srgbClr val="0F0F0F"/>
                </a:solidFill>
              </a:rPr>
              <a:t>. </a:t>
            </a:r>
            <a:r>
              <a:rPr lang="en-US" sz="1800" b="1" dirty="0" err="1">
                <a:solidFill>
                  <a:srgbClr val="0F0F0F"/>
                </a:solidFill>
              </a:rPr>
              <a:t>Software:Python</a:t>
            </a:r>
            <a:r>
              <a:rPr lang="en-US" sz="1800" b="1" dirty="0">
                <a:solidFill>
                  <a:srgbClr val="0F0F0F"/>
                </a:solidFill>
              </a:rPr>
              <a:t> 3 (or compatible version) – </a:t>
            </a:r>
          </a:p>
          <a:p>
            <a:pPr marL="0" indent="0">
              <a:buNone/>
            </a:pPr>
            <a:r>
              <a:rPr lang="en-US" sz="1800" b="1" dirty="0">
                <a:solidFill>
                  <a:srgbClr val="0F0F0F"/>
                </a:solidFill>
              </a:rPr>
              <a:t>.The code is written in Python and requires a Python interpreter to be installed. Python is freely available for most operating systems.base64 library (usually included) - The code utilizes the base64 library, which is typically included in the standard Python </a:t>
            </a:r>
            <a:r>
              <a:rPr lang="en-US" sz="1800" b="1" dirty="0" err="1">
                <a:solidFill>
                  <a:srgbClr val="0F0F0F"/>
                </a:solidFill>
              </a:rPr>
              <a:t>installation.Hardware:No</a:t>
            </a:r>
            <a:r>
              <a:rPr lang="en-US" sz="1800" b="1" dirty="0">
                <a:solidFill>
                  <a:srgbClr val="0F0F0F"/>
                </a:solidFill>
              </a:rPr>
              <a:t> specific hardware requirements </a:t>
            </a:r>
          </a:p>
          <a:p>
            <a:pPr marL="0" indent="0">
              <a:buNone/>
            </a:pPr>
            <a:r>
              <a:rPr lang="en-US" sz="1800" b="1" dirty="0">
                <a:solidFill>
                  <a:srgbClr val="0F0F0F"/>
                </a:solidFill>
              </a:rPr>
              <a:t>. This code doesn't perform computationally intensive tasks and can run on any computer capable of running Python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type="body" idx="1"/>
          </p:nvPr>
        </p:nvSpPr>
        <p:spPr>
          <a:xfrm>
            <a:off x="581192" y="1302026"/>
            <a:ext cx="11541982" cy="5187264"/>
          </a:xfrm>
        </p:spPr>
        <p:txBody>
          <a:bodyPr>
            <a:noAutofit/>
          </a:bodyPr>
          <a:lstStyle/>
          <a:p>
            <a:pPr marL="305435" indent="-305435"/>
            <a:r>
              <a:rPr lang="en-US" sz="1400" dirty="0"/>
              <a:t>The choice of algorithm depends on the desired balance between data capacity, imperceptibility, and steganalysis resistance. Here are some common approaches:</a:t>
            </a:r>
          </a:p>
          <a:p>
            <a:pPr marL="305435" indent="-305435"/>
            <a:r>
              <a:rPr lang="en-US" sz="1400" dirty="0"/>
              <a:t>Least Significant Bit (LSB) Modification: Applicable to scenarios where URLs contain unused bits within fields like port numbers. Here, the least significant bits can be altered to represent hidden data.</a:t>
            </a:r>
          </a:p>
          <a:p>
            <a:pPr marL="305435" indent="-305435"/>
            <a:r>
              <a:rPr lang="en-US" sz="1400" dirty="0"/>
              <a:t>Character Swapping: Involve swapping statistically less frequent characters (like punctuation) with pre-defined alternatives that encode hidden data. Requires a shared key for decoding.</a:t>
            </a:r>
          </a:p>
          <a:p>
            <a:pPr marL="305435" indent="-305435"/>
            <a:r>
              <a:rPr lang="en-US" sz="1400" dirty="0"/>
              <a:t>Redundant Coding: Embed the same data across multiple locations within the URL with slight variations to improve robustness against errors during transmission.</a:t>
            </a:r>
          </a:p>
          <a:p>
            <a:pPr marL="305435" indent="-305435"/>
            <a:r>
              <a:rPr lang="en-US" sz="1400" dirty="0"/>
              <a:t>Parametric Modifications: Focus on modifying specific parameters within the query string. This might involve using extra characters or specific character combinations that appear valid for the parameter but hold hidden information based on a pre-defined scheme. </a:t>
            </a:r>
          </a:p>
          <a:p>
            <a:pPr marL="305435" indent="-305435"/>
            <a:r>
              <a:rPr lang="en-US" sz="1400" dirty="0"/>
              <a:t>Client-Side vs. Server-Side Implementation: Client-side steganography embeds data before sending the URL, while server-side involves modifying URLs on the server. Client-side offers more flexibility but might require additional software on the sender's side. A secure key sharing mechanism is essential for both embedding and decoding the hidden data. This key could be pre-shared or established through a secure channel.</a:t>
            </a:r>
          </a:p>
          <a:p>
            <a:pPr marL="305435" indent="-305435"/>
            <a:r>
              <a:rPr lang="en-US" sz="1400" dirty="0"/>
              <a:t>Error Correction Techniques: Redundant coding or error correction algorithms can be applied to improve the reliability of the hidden data transmission.</a:t>
            </a:r>
          </a:p>
        </p:txBody>
      </p:sp>
      <p:pic>
        <p:nvPicPr>
          <p:cNvPr id="3" name="object 6">
            <a:extLst>
              <a:ext uri="{FF2B5EF4-FFF2-40B4-BE49-F238E27FC236}">
                <a16:creationId xmlns:a16="http://schemas.microsoft.com/office/drawing/2014/main" id="{F42D0F59-CDA0-E660-D919-2AD66965D381}"/>
              </a:ext>
            </a:extLst>
          </p:cNvPr>
          <p:cNvPicPr/>
          <p:nvPr/>
        </p:nvPicPr>
        <p:blipFill>
          <a:blip r:embed="rId2" cstate="print"/>
          <a:stretch>
            <a:fillRect/>
          </a:stretch>
        </p:blipFill>
        <p:spPr>
          <a:xfrm>
            <a:off x="410805" y="4375355"/>
            <a:ext cx="1486822" cy="2217174"/>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9714-9FA6-E348-C759-01959F0CD02F}"/>
              </a:ext>
            </a:extLst>
          </p:cNvPr>
          <p:cNvSpPr>
            <a:spLocks noGrp="1"/>
          </p:cNvSpPr>
          <p:nvPr>
            <p:ph type="title"/>
          </p:nvPr>
        </p:nvSpPr>
        <p:spPr>
          <a:xfrm>
            <a:off x="558165" y="385444"/>
            <a:ext cx="9764395" cy="738664"/>
          </a:xfrm>
        </p:spPr>
        <p:txBody>
          <a:bodyPr/>
          <a:lstStyle/>
          <a:p>
            <a:r>
              <a:rPr lang="en-US" dirty="0">
                <a:solidFill>
                  <a:schemeClr val="accent1"/>
                </a:solidFill>
                <a:latin typeface="Arial" panose="020B0604020202020204" pitchFamily="34" charset="0"/>
                <a:cs typeface="Arial" panose="020B0604020202020204" pitchFamily="34" charset="0"/>
              </a:rPr>
              <a:t>MODELLING</a:t>
            </a:r>
            <a:endParaRPr lang="en-IN" dirty="0"/>
          </a:p>
        </p:txBody>
      </p:sp>
      <p:pic>
        <p:nvPicPr>
          <p:cNvPr id="5" name="Content Placeholder 4">
            <a:extLst>
              <a:ext uri="{FF2B5EF4-FFF2-40B4-BE49-F238E27FC236}">
                <a16:creationId xmlns:a16="http://schemas.microsoft.com/office/drawing/2014/main" id="{3B24BB3B-D8D4-B742-229E-F4263C2D7BF7}"/>
              </a:ext>
            </a:extLst>
          </p:cNvPr>
          <p:cNvPicPr>
            <a:picLocks noGrp="1" noChangeAspect="1"/>
          </p:cNvPicPr>
          <p:nvPr>
            <p:ph idx="4294967295"/>
          </p:nvPr>
        </p:nvPicPr>
        <p:blipFill>
          <a:blip r:embed="rId2"/>
          <a:stretch>
            <a:fillRect/>
          </a:stretch>
        </p:blipFill>
        <p:spPr>
          <a:xfrm>
            <a:off x="558165" y="1337341"/>
            <a:ext cx="9113838" cy="4886325"/>
          </a:xfrm>
        </p:spPr>
      </p:pic>
    </p:spTree>
    <p:extLst>
      <p:ext uri="{BB962C8B-B14F-4D97-AF65-F5344CB8AC3E}">
        <p14:creationId xmlns:p14="http://schemas.microsoft.com/office/powerpoint/2010/main" val="369125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type="body" idx="1"/>
          </p:nvPr>
        </p:nvSpPr>
        <p:spPr>
          <a:xfrm>
            <a:off x="6410632" y="1302026"/>
            <a:ext cx="5200175" cy="4673324"/>
          </a:xfrm>
        </p:spPr>
        <p:txBody>
          <a:bodyPr>
            <a:normAutofit/>
          </a:bodyPr>
          <a:lstStyle/>
          <a:p>
            <a:pPr marL="0" indent="0">
              <a:buNone/>
            </a:pPr>
            <a:r>
              <a:rPr lang="en-US" sz="2400" dirty="0"/>
              <a:t>We explored URL steganography for hiding data in links. Discussed algorithms, security (like natural character frequency), and responsible use (legal compliance, disclosure). While I can't give code, I can provide resources for further exploration. Let's see if this technique aligns with your goals.</a:t>
            </a:r>
            <a:endParaRPr lang="en-IN" sz="2400" dirty="0"/>
          </a:p>
        </p:txBody>
      </p:sp>
      <p:pic>
        <p:nvPicPr>
          <p:cNvPr id="4" name="Picture 3">
            <a:extLst>
              <a:ext uri="{FF2B5EF4-FFF2-40B4-BE49-F238E27FC236}">
                <a16:creationId xmlns:a16="http://schemas.microsoft.com/office/drawing/2014/main" id="{3E63258E-6378-023F-D191-A4C6AC66892E}"/>
              </a:ext>
            </a:extLst>
          </p:cNvPr>
          <p:cNvPicPr>
            <a:picLocks noChangeAspect="1"/>
          </p:cNvPicPr>
          <p:nvPr/>
        </p:nvPicPr>
        <p:blipFill>
          <a:blip r:embed="rId2"/>
          <a:stretch>
            <a:fillRect/>
          </a:stretch>
        </p:blipFill>
        <p:spPr>
          <a:xfrm>
            <a:off x="499295" y="1302026"/>
            <a:ext cx="5596705" cy="5275755"/>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1C86B03-A834-4BD8-B89B-2C8BC3F2FE7B}" vid="{24922767-351F-47E9-BB39-360FE0D354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77</TotalTime>
  <Words>1579</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Trebuchet MS</vt:lpstr>
      <vt:lpstr>Theme1</vt:lpstr>
      <vt:lpstr>RAMANATHAN J</vt:lpstr>
      <vt:lpstr>AGENDA</vt:lpstr>
      <vt:lpstr>Problem Overview</vt:lpstr>
      <vt:lpstr>WHO ARE THE END USERS</vt:lpstr>
      <vt:lpstr>Proposed Solution</vt:lpstr>
      <vt:lpstr>System  Approach</vt:lpstr>
      <vt:lpstr>Algorithm &amp; Deployment</vt:lpstr>
      <vt:lpstr>MODELLING</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 ram</cp:lastModifiedBy>
  <cp:revision>30</cp:revision>
  <dcterms:created xsi:type="dcterms:W3CDTF">2021-05-26T16:50:10Z</dcterms:created>
  <dcterms:modified xsi:type="dcterms:W3CDTF">2024-04-01T05:10:23Z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