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9" d="100"/>
          <a:sy n="69" d="100"/>
        </p:scale>
        <p:origin x="54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0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63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01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37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3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0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98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1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04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7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44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FE1880-F85B-4DAD-8827-9517A0F5E295}" type="datetimeFigureOut">
              <a:rPr lang="he-IL" smtClean="0"/>
              <a:t>כ"ג/טבת/תשפ"ג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3596A5-2526-4B6B-89A9-9EF1357E8F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8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8BC569F-ABEE-4B74-0496-317BBD932D67}"/>
              </a:ext>
            </a:extLst>
          </p:cNvPr>
          <p:cNvSpPr/>
          <p:nvPr/>
        </p:nvSpPr>
        <p:spPr>
          <a:xfrm>
            <a:off x="2743201" y="1303000"/>
            <a:ext cx="630154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Retrieval Project</a:t>
            </a:r>
            <a:endParaRPr lang="he-IL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7A680-D7DD-E1A0-9B5F-095A1BCE7AE9}"/>
              </a:ext>
            </a:extLst>
          </p:cNvPr>
          <p:cNvSpPr txBox="1"/>
          <p:nvPr/>
        </p:nvSpPr>
        <p:spPr>
          <a:xfrm>
            <a:off x="2743201" y="3849716"/>
            <a:ext cx="60553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b="1" dirty="0"/>
              <a:t>רם מנור 205915135</a:t>
            </a:r>
          </a:p>
          <a:p>
            <a:pPr algn="ctr"/>
            <a:r>
              <a:rPr lang="he-IL" sz="3600" b="1" dirty="0"/>
              <a:t>אדר הררי 208836247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F806ED-F971-BA84-908E-6EDB73EF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75440"/>
            <a:ext cx="2216729" cy="2216729"/>
          </a:xfrm>
          <a:prstGeom prst="rect">
            <a:avLst/>
          </a:prstGeom>
        </p:spPr>
      </p:pic>
      <p:pic>
        <p:nvPicPr>
          <p:cNvPr id="1026" name="Picture 2" descr="ערכים ויקיפדיה – כיצד מצליחים? - מילות כתיבת תוכן לאתרים">
            <a:extLst>
              <a:ext uri="{FF2B5EF4-FFF2-40B4-BE49-F238E27FC236}">
                <a16:creationId xmlns:a16="http://schemas.microsoft.com/office/drawing/2014/main" id="{192F82A3-6787-1609-3565-9C2A6ED9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71" y="4449880"/>
            <a:ext cx="2309937" cy="184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93AD2FC-30E8-599B-EDEE-88693E8CA1AD}"/>
              </a:ext>
            </a:extLst>
          </p:cNvPr>
          <p:cNvSpPr txBox="1"/>
          <p:nvPr/>
        </p:nvSpPr>
        <p:spPr>
          <a:xfrm>
            <a:off x="895003" y="1017785"/>
            <a:ext cx="4092633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Create the inverted index:</a:t>
            </a:r>
            <a:endParaRPr lang="he-IL" sz="32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D21D042-2310-660A-DF3D-586970B394E8}"/>
              </a:ext>
            </a:extLst>
          </p:cNvPr>
          <p:cNvSpPr txBox="1"/>
          <p:nvPr/>
        </p:nvSpPr>
        <p:spPr>
          <a:xfrm>
            <a:off x="731983" y="2584334"/>
            <a:ext cx="31242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Title inverted index</a:t>
            </a:r>
          </a:p>
          <a:p>
            <a:r>
              <a:rPr lang="en-US" sz="2800" dirty="0"/>
              <a:t>Body inverted index</a:t>
            </a:r>
          </a:p>
          <a:p>
            <a:r>
              <a:rPr lang="en-US" sz="2800" dirty="0"/>
              <a:t>Anchor inverted index</a:t>
            </a:r>
            <a:endParaRPr lang="he-IL" sz="2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817EDE-C68E-E293-C2EF-49D45EA32816}"/>
              </a:ext>
            </a:extLst>
          </p:cNvPr>
          <p:cNvSpPr txBox="1"/>
          <p:nvPr/>
        </p:nvSpPr>
        <p:spPr>
          <a:xfrm>
            <a:off x="7623696" y="1017785"/>
            <a:ext cx="484632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Other file (pickle):</a:t>
            </a:r>
            <a:endParaRPr lang="he-IL" sz="32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21446E5-66F3-069B-0288-565D31B356EA}"/>
              </a:ext>
            </a:extLst>
          </p:cNvPr>
          <p:cNvSpPr txBox="1"/>
          <p:nvPr/>
        </p:nvSpPr>
        <p:spPr>
          <a:xfrm>
            <a:off x="8830425" y="2368890"/>
            <a:ext cx="27681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/>
              <a:t>Dict</a:t>
            </a:r>
            <a:r>
              <a:rPr lang="en-US" sz="2800" dirty="0"/>
              <a:t> of id – title</a:t>
            </a:r>
          </a:p>
          <a:p>
            <a:r>
              <a:rPr lang="en-US" sz="2800" dirty="0"/>
              <a:t>DL body </a:t>
            </a:r>
            <a:r>
              <a:rPr lang="en-US" sz="2800" dirty="0" err="1"/>
              <a:t>dict</a:t>
            </a:r>
            <a:endParaRPr lang="en-US" sz="2800" dirty="0"/>
          </a:p>
          <a:p>
            <a:r>
              <a:rPr lang="en-US" sz="2800" dirty="0"/>
              <a:t>DL title </a:t>
            </a:r>
            <a:r>
              <a:rPr lang="en-US" sz="2800" dirty="0" err="1"/>
              <a:t>dict</a:t>
            </a:r>
            <a:endParaRPr lang="en-US" sz="2800" dirty="0"/>
          </a:p>
          <a:p>
            <a:r>
              <a:rPr lang="en-US" sz="2800" dirty="0"/>
              <a:t>Page rank </a:t>
            </a:r>
            <a:r>
              <a:rPr lang="en-US" sz="2800" dirty="0" err="1"/>
              <a:t>dict</a:t>
            </a:r>
            <a:endParaRPr lang="en-US" sz="2800" dirty="0"/>
          </a:p>
          <a:p>
            <a:r>
              <a:rPr lang="en-US" sz="2800" dirty="0"/>
              <a:t>Page views </a:t>
            </a:r>
            <a:r>
              <a:rPr lang="en-US" sz="2800" dirty="0" err="1"/>
              <a:t>dict</a:t>
            </a:r>
            <a:endParaRPr lang="he-IL" sz="28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49C8D0F-3C23-4F33-F092-2C2F9B6C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7" t="2927" r="7316"/>
          <a:stretch/>
        </p:blipFill>
        <p:spPr>
          <a:xfrm>
            <a:off x="3754583" y="1736436"/>
            <a:ext cx="4845395" cy="3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F596C81-9816-028E-64A3-1CB5C0DEFD03}"/>
              </a:ext>
            </a:extLst>
          </p:cNvPr>
          <p:cNvSpPr txBox="1"/>
          <p:nvPr/>
        </p:nvSpPr>
        <p:spPr>
          <a:xfrm>
            <a:off x="803562" y="2535382"/>
            <a:ext cx="10668001" cy="3385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cs typeface="+mj-cs"/>
              </a:rPr>
              <a:t>בשלב הראשון בפרויקט יצרנו את הקבצים עבור כל הקורפוס.</a:t>
            </a:r>
          </a:p>
          <a:p>
            <a:pPr algn="r"/>
            <a:r>
              <a:rPr lang="he-IL" sz="2800" dirty="0">
                <a:cs typeface="+mj-cs"/>
              </a:rPr>
              <a:t>בשלב השני התחלנו לממש את הפונקציות הדרושות. </a:t>
            </a:r>
          </a:p>
          <a:p>
            <a:pPr algn="r" rtl="1"/>
            <a:r>
              <a:rPr lang="he-IL" sz="2800" dirty="0">
                <a:cs typeface="+mj-cs"/>
              </a:rPr>
              <a:t>מימוש </a:t>
            </a:r>
            <a:r>
              <a:rPr lang="en-US" sz="2800" dirty="0">
                <a:cs typeface="+mj-cs"/>
              </a:rPr>
              <a:t>search title </a:t>
            </a:r>
            <a:r>
              <a:rPr lang="he-IL" sz="2800" dirty="0">
                <a:cs typeface="+mj-cs"/>
              </a:rPr>
              <a:t>ו </a:t>
            </a:r>
            <a:r>
              <a:rPr lang="en-US" sz="2800" dirty="0">
                <a:cs typeface="+mj-cs"/>
              </a:rPr>
              <a:t>search anchor </a:t>
            </a:r>
            <a:r>
              <a:rPr lang="he-IL" sz="2800" dirty="0">
                <a:cs typeface="+mj-cs"/>
              </a:rPr>
              <a:t> היה מימוש זהה. </a:t>
            </a:r>
          </a:p>
          <a:p>
            <a:pPr algn="r" rtl="1"/>
            <a:r>
              <a:rPr lang="he-IL" sz="2800" dirty="0">
                <a:cs typeface="+mj-cs"/>
              </a:rPr>
              <a:t>בפונקציית </a:t>
            </a:r>
            <a:r>
              <a:rPr lang="en-US" sz="2800" dirty="0">
                <a:cs typeface="+mj-cs"/>
              </a:rPr>
              <a:t>body</a:t>
            </a:r>
            <a:r>
              <a:rPr lang="he-IL" sz="2800" dirty="0">
                <a:cs typeface="+mj-cs"/>
              </a:rPr>
              <a:t>  </a:t>
            </a:r>
            <a:r>
              <a:rPr lang="en-US" sz="2800" dirty="0">
                <a:cs typeface="+mj-cs"/>
              </a:rPr>
              <a:t>search</a:t>
            </a:r>
            <a:r>
              <a:rPr lang="he-IL" sz="2800" dirty="0">
                <a:cs typeface="+mj-cs"/>
              </a:rPr>
              <a:t>  נעזרנו בפונקציות מעבודה 4 – חישוב </a:t>
            </a:r>
            <a:r>
              <a:rPr lang="en-US" sz="2800" dirty="0" err="1">
                <a:cs typeface="+mj-cs"/>
              </a:rPr>
              <a:t>cosine_similarity</a:t>
            </a:r>
            <a:r>
              <a:rPr lang="he-IL" sz="2800" dirty="0">
                <a:cs typeface="+mj-cs"/>
              </a:rPr>
              <a:t> ו </a:t>
            </a:r>
            <a:r>
              <a:rPr lang="en-US" sz="2800" b="0" i="0" dirty="0" err="1">
                <a:solidFill>
                  <a:srgbClr val="24292F"/>
                </a:solidFill>
                <a:effectLst/>
                <a:cs typeface="+mj-cs"/>
              </a:rPr>
              <a:t>get_candidate_documents_and_scores</a:t>
            </a:r>
            <a:r>
              <a:rPr lang="he-IL" sz="2800" b="0" i="0" dirty="0">
                <a:solidFill>
                  <a:srgbClr val="24292F"/>
                </a:solidFill>
                <a:effectLst/>
                <a:cs typeface="+mj-cs"/>
              </a:rPr>
              <a:t>  </a:t>
            </a:r>
            <a:r>
              <a:rPr lang="he-IL" sz="2800" b="0" i="0" dirty="0">
                <a:solidFill>
                  <a:srgbClr val="24292F"/>
                </a:solidFill>
                <a:effectLst/>
                <a:latin typeface="ui-monospace"/>
                <a:cs typeface="+mj-cs"/>
              </a:rPr>
              <a:t>ולקחנו את ה100 תוצאות הכי טובות. </a:t>
            </a:r>
          </a:p>
          <a:p>
            <a:pPr algn="r" rtl="1"/>
            <a:r>
              <a:rPr lang="he-IL" sz="2800" dirty="0">
                <a:solidFill>
                  <a:srgbClr val="24292F"/>
                </a:solidFill>
                <a:latin typeface="ui-monospace"/>
                <a:cs typeface="+mj-cs"/>
              </a:rPr>
              <a:t>בשאר בפונקציות שמרנו מילון המכיל את הנתונים והחזרנו את המתבקש.</a:t>
            </a:r>
            <a:endParaRPr lang="he-IL" sz="2800" dirty="0">
              <a:cs typeface="+mj-cs"/>
            </a:endParaRPr>
          </a:p>
          <a:p>
            <a:pPr algn="r"/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66F3288-76BF-ECD7-0166-AC3EDA37DD3B}"/>
              </a:ext>
            </a:extLst>
          </p:cNvPr>
          <p:cNvSpPr txBox="1"/>
          <p:nvPr/>
        </p:nvSpPr>
        <p:spPr>
          <a:xfrm>
            <a:off x="7472217" y="743112"/>
            <a:ext cx="321425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4000" b="1" dirty="0">
                <a:cs typeface="+mj-cs"/>
              </a:rPr>
              <a:t>שלבי העבודה:</a:t>
            </a:r>
          </a:p>
        </p:txBody>
      </p:sp>
      <p:pic>
        <p:nvPicPr>
          <p:cNvPr id="2050" name="Picture 2" descr="Wikipedia Comes of Age">
            <a:extLst>
              <a:ext uri="{FF2B5EF4-FFF2-40B4-BE49-F238E27FC236}">
                <a16:creationId xmlns:a16="http://schemas.microsoft.com/office/drawing/2014/main" id="{92107074-916D-3730-DCA7-A93ACE72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9" y="600364"/>
            <a:ext cx="226059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90F8B24-36D1-3D4B-15E6-1F49B94040E1}"/>
              </a:ext>
            </a:extLst>
          </p:cNvPr>
          <p:cNvSpPr txBox="1"/>
          <p:nvPr/>
        </p:nvSpPr>
        <p:spPr>
          <a:xfrm>
            <a:off x="756458" y="757382"/>
            <a:ext cx="10835178" cy="51090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>
                <a:cs typeface="+mj-cs"/>
              </a:rPr>
              <a:t>עיקר העבודה היה בפונקציית ה</a:t>
            </a:r>
            <a:r>
              <a:rPr lang="en-US" sz="2400" b="1" dirty="0">
                <a:cs typeface="+mj-cs"/>
              </a:rPr>
              <a:t>search </a:t>
            </a:r>
            <a:r>
              <a:rPr lang="he-IL" sz="2400" b="1" dirty="0">
                <a:cs typeface="+mj-cs"/>
              </a:rPr>
              <a:t> הכללית</a:t>
            </a:r>
          </a:p>
          <a:p>
            <a:pPr algn="r" rtl="1"/>
            <a:r>
              <a:rPr lang="he-IL" sz="2400" dirty="0">
                <a:cs typeface="+mj-cs"/>
              </a:rPr>
              <a:t>מספר דברים שניסינו לבצע בבניית הפונקציה </a:t>
            </a:r>
            <a:r>
              <a:rPr lang="en-US" sz="2400" dirty="0">
                <a:cs typeface="+mj-cs"/>
              </a:rPr>
              <a:t>search()</a:t>
            </a:r>
            <a:r>
              <a:rPr lang="he-IL" sz="2400" dirty="0">
                <a:cs typeface="+mj-cs"/>
              </a:rPr>
              <a:t>:</a:t>
            </a:r>
          </a:p>
          <a:p>
            <a:pPr algn="r" rtl="1"/>
            <a:endParaRPr lang="he-IL" dirty="0"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cs typeface="+mj-cs"/>
              </a:rPr>
              <a:t>שכלול תוצאות (בעזרת משקלים) מפונקציית </a:t>
            </a:r>
            <a:r>
              <a:rPr lang="en-US" sz="2000" dirty="0">
                <a:cs typeface="+mj-cs"/>
              </a:rPr>
              <a:t>search title ,search anchor </a:t>
            </a:r>
            <a:r>
              <a:rPr lang="he-IL" sz="2000" dirty="0">
                <a:cs typeface="+mj-cs"/>
              </a:rPr>
              <a:t> ו</a:t>
            </a:r>
            <a:r>
              <a:rPr lang="en-US" sz="2000" dirty="0">
                <a:cs typeface="+mj-cs"/>
              </a:rPr>
              <a:t> search body</a:t>
            </a:r>
            <a:r>
              <a:rPr lang="he-IL" sz="2000" dirty="0">
                <a:cs typeface="+mj-cs"/>
              </a:rPr>
              <a:t>. </a:t>
            </a:r>
          </a:p>
          <a:p>
            <a:pPr algn="r" rtl="1"/>
            <a:endParaRPr lang="he-IL" sz="2000" dirty="0"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cs typeface="+mj-cs"/>
              </a:rPr>
              <a:t>בניית פונקציה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שמחפשת את השאילתה גם בפונקציית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search title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וגם 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search body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ואיחוד בין התוצאות,   בדקנו בתוצאות שחזרו את המילים שחוזרות הכי הרבה ואותן צירפנו לשאילתה ושלחנו את השאילתה המקורית בתוספת של מילים נפוצות לפונקציית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search body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he-IL" sz="2000" dirty="0">
                <a:cs typeface="+mj-cs"/>
              </a:rPr>
              <a:t>פונקציות ששילבו הפניה למספר פונקציות – אם אורך המסמך קטן מ1 יש לחפש את המסמכים בפונקציית </a:t>
            </a:r>
            <a:r>
              <a:rPr lang="en-US" sz="2000" dirty="0">
                <a:cs typeface="+mj-cs"/>
              </a:rPr>
              <a:t>search title</a:t>
            </a:r>
            <a:r>
              <a:rPr lang="he-IL" sz="2000" dirty="0">
                <a:cs typeface="+mj-cs"/>
              </a:rPr>
              <a:t> , אם לא, הוגדרה פונקציה אחרת (היו כמה גרסאות לכך – זהו הרעיון הכללי).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dirty="0"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cs typeface="+mj-cs"/>
              </a:rPr>
              <a:t> </a:t>
            </a:r>
            <a:r>
              <a:rPr lang="en-US" sz="2000" dirty="0">
                <a:cs typeface="+mj-cs"/>
              </a:rPr>
              <a:t>BM25 </a:t>
            </a:r>
            <a:r>
              <a:rPr lang="he-IL" sz="2000" dirty="0">
                <a:cs typeface="+mj-cs"/>
              </a:rPr>
              <a:t> - עם אקראיות מסוימת -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בחירה אקראית של מילה מהשאילתה וחיפוש שלה ספציפית באינדקס הכותרת וכן בגוף האינדקס.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latin typeface="Calibri" panose="020F0502020204030204" pitchFamily="34" charset="0"/>
                <a:cs typeface="+mj-cs"/>
              </a:rPr>
              <a:t> </a:t>
            </a:r>
            <a:r>
              <a:rPr lang="en-US" sz="2000" dirty="0">
                <a:cs typeface="+mj-cs"/>
              </a:rPr>
              <a:t>BM 25 </a:t>
            </a:r>
            <a:r>
              <a:rPr lang="he-IL" sz="2000" dirty="0">
                <a:cs typeface="+mj-cs"/>
              </a:rPr>
              <a:t> -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עם בחירת המסמכים שהמילה מהשאילתה שהתקבלה מופיעה במסמך למעלה מ 50 פעמים.</a:t>
            </a:r>
            <a:endParaRPr lang="he-IL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605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7CFE7-1B1D-8C56-44CE-A59B7DBD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6045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map@40:</a:t>
            </a:r>
            <a:br>
              <a:rPr lang="en-US" b="1" dirty="0"/>
            </a:b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8BEE5C9-373B-E529-A516-0FEEA639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3" y="1495927"/>
            <a:ext cx="6181408" cy="460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34AF332-4C8B-680E-59C0-6726B030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0" y="1420832"/>
            <a:ext cx="3784599" cy="2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5C142F5-7DF8-E02B-C055-62F60AE5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62" y="1506626"/>
            <a:ext cx="8044873" cy="45201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989A30-3DB4-F767-3B21-34AD19A47E07}"/>
              </a:ext>
            </a:extLst>
          </p:cNvPr>
          <p:cNvSpPr txBox="1"/>
          <p:nvPr/>
        </p:nvSpPr>
        <p:spPr>
          <a:xfrm>
            <a:off x="2073563" y="831272"/>
            <a:ext cx="8044873" cy="4630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גרף המתאר את ביצועי הזמן של הגרסאות שלנו עבור 10 השאילתות מתוך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שלנו: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1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283</Words>
  <Application>Microsoft Office PowerPoint</Application>
  <PresentationFormat>מסך רחב</PresentationFormat>
  <Paragraphs>33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ui-monospace</vt:lpstr>
      <vt:lpstr>אורגני</vt:lpstr>
      <vt:lpstr>מצגת של PowerPoint‏</vt:lpstr>
      <vt:lpstr>מצגת של PowerPoint‏</vt:lpstr>
      <vt:lpstr>מצגת של PowerPoint‏</vt:lpstr>
      <vt:lpstr>מצגת של PowerPoint‏</vt:lpstr>
      <vt:lpstr>map@40: 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אדר הררי</dc:creator>
  <cp:lastModifiedBy>אדר הררי</cp:lastModifiedBy>
  <cp:revision>15</cp:revision>
  <dcterms:created xsi:type="dcterms:W3CDTF">2023-01-16T18:42:24Z</dcterms:created>
  <dcterms:modified xsi:type="dcterms:W3CDTF">2023-01-16T20:39:31Z</dcterms:modified>
</cp:coreProperties>
</file>