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1" r:id="rId7"/>
    <p:sldId id="272" r:id="rId8"/>
    <p:sldId id="273" r:id="rId9"/>
    <p:sldId id="274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5" r:id="rId22"/>
    <p:sldId id="276" r:id="rId23"/>
    <p:sldId id="282" r:id="rId24"/>
    <p:sldId id="277" r:id="rId25"/>
    <p:sldId id="278" r:id="rId26"/>
    <p:sldId id="279" r:id="rId27"/>
    <p:sldId id="280" r:id="rId28"/>
    <p:sldId id="257" r:id="rId29"/>
    <p:sldId id="281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03C6-7553-4F92-B827-EB6BE89259D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010BE-327F-4AA5-9F7D-C2BA72BDCF5B}">
      <dgm:prSet phldrT="[Text]"/>
      <dgm:spPr/>
      <dgm:t>
        <a:bodyPr/>
        <a:lstStyle/>
        <a:p>
          <a:r>
            <a:rPr lang="en-US" dirty="0" smtClean="0"/>
            <a:t>Volume</a:t>
          </a:r>
          <a:endParaRPr lang="en-US" dirty="0"/>
        </a:p>
      </dgm:t>
    </dgm:pt>
    <dgm:pt modelId="{6B421A22-6FBA-4D11-8475-1C8886B38987}" type="parTrans" cxnId="{6CBECF05-080D-47FB-89B4-D4514463A31D}">
      <dgm:prSet/>
      <dgm:spPr/>
      <dgm:t>
        <a:bodyPr/>
        <a:lstStyle/>
        <a:p>
          <a:endParaRPr lang="en-US"/>
        </a:p>
      </dgm:t>
    </dgm:pt>
    <dgm:pt modelId="{F154BCF2-1815-4668-8495-D6E2E94B6157}" type="sibTrans" cxnId="{6CBECF05-080D-47FB-89B4-D4514463A31D}">
      <dgm:prSet/>
      <dgm:spPr/>
      <dgm:t>
        <a:bodyPr/>
        <a:lstStyle/>
        <a:p>
          <a:endParaRPr lang="en-US"/>
        </a:p>
      </dgm:t>
    </dgm:pt>
    <dgm:pt modelId="{521BD757-8F30-40D7-8801-3116D6737458}">
      <dgm:prSet phldrT="[Text]" phldr="1"/>
      <dgm:spPr/>
      <dgm:t>
        <a:bodyPr/>
        <a:lstStyle/>
        <a:p>
          <a:endParaRPr lang="en-US" dirty="0"/>
        </a:p>
      </dgm:t>
    </dgm:pt>
    <dgm:pt modelId="{90A3856F-7F28-4934-A94C-CB89BB752064}" type="parTrans" cxnId="{A4230501-4C1F-4935-A6B4-2D331CD881F8}">
      <dgm:prSet/>
      <dgm:spPr/>
      <dgm:t>
        <a:bodyPr/>
        <a:lstStyle/>
        <a:p>
          <a:endParaRPr lang="en-US"/>
        </a:p>
      </dgm:t>
    </dgm:pt>
    <dgm:pt modelId="{E8CA4D75-5A21-419D-A02C-37EC86EC719F}" type="sibTrans" cxnId="{A4230501-4C1F-4935-A6B4-2D331CD881F8}">
      <dgm:prSet/>
      <dgm:spPr/>
      <dgm:t>
        <a:bodyPr/>
        <a:lstStyle/>
        <a:p>
          <a:endParaRPr lang="en-US"/>
        </a:p>
      </dgm:t>
    </dgm:pt>
    <dgm:pt modelId="{EA198E6E-6CD8-47A8-A881-1033E01F84F5}">
      <dgm:prSet phldrT="[Text]"/>
      <dgm:spPr/>
      <dgm:t>
        <a:bodyPr/>
        <a:lstStyle/>
        <a:p>
          <a:r>
            <a:rPr lang="en-US" dirty="0" smtClean="0"/>
            <a:t>Velocity</a:t>
          </a:r>
          <a:endParaRPr lang="en-US" dirty="0"/>
        </a:p>
      </dgm:t>
    </dgm:pt>
    <dgm:pt modelId="{D69F8746-BB80-47D4-9824-6F21E1463D44}" type="parTrans" cxnId="{CAF33E1F-0CFE-4C9E-B9B2-589A7093624A}">
      <dgm:prSet/>
      <dgm:spPr/>
      <dgm:t>
        <a:bodyPr/>
        <a:lstStyle/>
        <a:p>
          <a:endParaRPr lang="en-US"/>
        </a:p>
      </dgm:t>
    </dgm:pt>
    <dgm:pt modelId="{FA036EF8-3995-443F-8F2B-2DB7B7D1E9BD}" type="sibTrans" cxnId="{CAF33E1F-0CFE-4C9E-B9B2-589A7093624A}">
      <dgm:prSet/>
      <dgm:spPr/>
      <dgm:t>
        <a:bodyPr/>
        <a:lstStyle/>
        <a:p>
          <a:endParaRPr lang="en-US"/>
        </a:p>
      </dgm:t>
    </dgm:pt>
    <dgm:pt modelId="{69F099B7-F342-4086-A936-6AA8D2A3AB61}">
      <dgm:prSet phldrT="[Text]"/>
      <dgm:spPr/>
      <dgm:t>
        <a:bodyPr/>
        <a:lstStyle/>
        <a:p>
          <a:r>
            <a:rPr lang="en-US" dirty="0" smtClean="0"/>
            <a:t>Data Speed</a:t>
          </a:r>
          <a:endParaRPr lang="en-US" dirty="0"/>
        </a:p>
      </dgm:t>
    </dgm:pt>
    <dgm:pt modelId="{203495DD-5013-44F4-833B-394E6787E10A}" type="parTrans" cxnId="{5A44E9AD-0BA5-4BC9-9F39-A027D597A9F5}">
      <dgm:prSet/>
      <dgm:spPr/>
      <dgm:t>
        <a:bodyPr/>
        <a:lstStyle/>
        <a:p>
          <a:endParaRPr lang="en-US"/>
        </a:p>
      </dgm:t>
    </dgm:pt>
    <dgm:pt modelId="{79FBF82B-875C-42F4-A984-933D92EFFB2D}" type="sibTrans" cxnId="{5A44E9AD-0BA5-4BC9-9F39-A027D597A9F5}">
      <dgm:prSet/>
      <dgm:spPr/>
      <dgm:t>
        <a:bodyPr/>
        <a:lstStyle/>
        <a:p>
          <a:endParaRPr lang="en-US"/>
        </a:p>
      </dgm:t>
    </dgm:pt>
    <dgm:pt modelId="{E2CB0ABA-4D87-4FB1-98D1-494A57076288}">
      <dgm:prSet phldrT="[Text]" phldr="1"/>
      <dgm:spPr/>
      <dgm:t>
        <a:bodyPr/>
        <a:lstStyle/>
        <a:p>
          <a:endParaRPr lang="en-US" dirty="0"/>
        </a:p>
      </dgm:t>
    </dgm:pt>
    <dgm:pt modelId="{D41619B1-79CC-4D3F-B0FF-FAC3BD12392E}" type="parTrans" cxnId="{F6287D94-425A-4615-AC5D-FE13B017EC5A}">
      <dgm:prSet/>
      <dgm:spPr/>
      <dgm:t>
        <a:bodyPr/>
        <a:lstStyle/>
        <a:p>
          <a:endParaRPr lang="en-US"/>
        </a:p>
      </dgm:t>
    </dgm:pt>
    <dgm:pt modelId="{DF350E49-0B75-4785-9041-6721767E6AC8}" type="sibTrans" cxnId="{F6287D94-425A-4615-AC5D-FE13B017EC5A}">
      <dgm:prSet/>
      <dgm:spPr/>
      <dgm:t>
        <a:bodyPr/>
        <a:lstStyle/>
        <a:p>
          <a:endParaRPr lang="en-US"/>
        </a:p>
      </dgm:t>
    </dgm:pt>
    <dgm:pt modelId="{CC2539AC-50CC-43AD-BDA4-F30CC2507EAC}">
      <dgm:prSet phldrT="[Text]"/>
      <dgm:spPr/>
      <dgm:t>
        <a:bodyPr/>
        <a:lstStyle/>
        <a:p>
          <a:r>
            <a:rPr lang="en-US" dirty="0" smtClean="0"/>
            <a:t>Variety</a:t>
          </a:r>
          <a:endParaRPr lang="en-US" dirty="0"/>
        </a:p>
      </dgm:t>
    </dgm:pt>
    <dgm:pt modelId="{F51159E8-4637-406A-A8E9-1AA89D3F0F2B}" type="parTrans" cxnId="{69966C53-6C3B-4AF2-AC71-8D37CE0714E8}">
      <dgm:prSet/>
      <dgm:spPr/>
      <dgm:t>
        <a:bodyPr/>
        <a:lstStyle/>
        <a:p>
          <a:endParaRPr lang="en-US"/>
        </a:p>
      </dgm:t>
    </dgm:pt>
    <dgm:pt modelId="{72116AC7-24B5-423F-A0EE-71ACE4C24106}" type="sibTrans" cxnId="{69966C53-6C3B-4AF2-AC71-8D37CE0714E8}">
      <dgm:prSet/>
      <dgm:spPr/>
      <dgm:t>
        <a:bodyPr/>
        <a:lstStyle/>
        <a:p>
          <a:endParaRPr lang="en-US"/>
        </a:p>
      </dgm:t>
    </dgm:pt>
    <dgm:pt modelId="{9BB34F4F-AB4C-42DB-81FE-A9C57C8E11FF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A361A20F-0BE2-4AF2-8662-F214CA9B3EBD}" type="parTrans" cxnId="{4B834C57-7D86-40B8-8A82-C22BE75F87C9}">
      <dgm:prSet/>
      <dgm:spPr/>
      <dgm:t>
        <a:bodyPr/>
        <a:lstStyle/>
        <a:p>
          <a:endParaRPr lang="en-US"/>
        </a:p>
      </dgm:t>
    </dgm:pt>
    <dgm:pt modelId="{5A1AD14F-E889-47D6-9336-025BC07DB09E}" type="sibTrans" cxnId="{4B834C57-7D86-40B8-8A82-C22BE75F87C9}">
      <dgm:prSet/>
      <dgm:spPr/>
      <dgm:t>
        <a:bodyPr/>
        <a:lstStyle/>
        <a:p>
          <a:endParaRPr lang="en-US"/>
        </a:p>
      </dgm:t>
    </dgm:pt>
    <dgm:pt modelId="{CB0E877E-2B10-4505-BF8F-98CF92B0FA4F}">
      <dgm:prSet phldrT="[Text]" phldr="1"/>
      <dgm:spPr/>
      <dgm:t>
        <a:bodyPr/>
        <a:lstStyle/>
        <a:p>
          <a:endParaRPr lang="en-US" dirty="0"/>
        </a:p>
      </dgm:t>
    </dgm:pt>
    <dgm:pt modelId="{2C9E7182-AF78-447C-9F18-C3E780A3E370}" type="parTrans" cxnId="{35287783-E857-4517-A19D-FD62AA2E6D2C}">
      <dgm:prSet/>
      <dgm:spPr/>
      <dgm:t>
        <a:bodyPr/>
        <a:lstStyle/>
        <a:p>
          <a:endParaRPr lang="en-US"/>
        </a:p>
      </dgm:t>
    </dgm:pt>
    <dgm:pt modelId="{DACB8A9A-3DF4-4FD5-AFBF-0CFF23E0FD7D}" type="sibTrans" cxnId="{35287783-E857-4517-A19D-FD62AA2E6D2C}">
      <dgm:prSet/>
      <dgm:spPr/>
      <dgm:t>
        <a:bodyPr/>
        <a:lstStyle/>
        <a:p>
          <a:endParaRPr lang="en-US"/>
        </a:p>
      </dgm:t>
    </dgm:pt>
    <dgm:pt modelId="{95ED9D4C-90F1-417A-9975-2BBCB11CF4B8}">
      <dgm:prSet phldrT="[Text]"/>
      <dgm:spPr/>
      <dgm:t>
        <a:bodyPr/>
        <a:lstStyle/>
        <a:p>
          <a:r>
            <a:rPr lang="en-US" dirty="0" smtClean="0"/>
            <a:t>Data quantity</a:t>
          </a:r>
          <a:endParaRPr lang="en-US" dirty="0"/>
        </a:p>
      </dgm:t>
    </dgm:pt>
    <dgm:pt modelId="{45C3856E-C70C-4A1F-9837-39AF6C45CC32}" type="sibTrans" cxnId="{ABFCA80D-DABF-465C-811C-6F98A7969F19}">
      <dgm:prSet/>
      <dgm:spPr/>
      <dgm:t>
        <a:bodyPr/>
        <a:lstStyle/>
        <a:p>
          <a:endParaRPr lang="en-US"/>
        </a:p>
      </dgm:t>
    </dgm:pt>
    <dgm:pt modelId="{ACA59733-B3A2-4A80-9EE7-5625624151CD}" type="parTrans" cxnId="{ABFCA80D-DABF-465C-811C-6F98A7969F19}">
      <dgm:prSet/>
      <dgm:spPr/>
      <dgm:t>
        <a:bodyPr/>
        <a:lstStyle/>
        <a:p>
          <a:endParaRPr lang="en-US"/>
        </a:p>
      </dgm:t>
    </dgm:pt>
    <dgm:pt modelId="{35108FE6-CEE3-4CC9-AB1D-25FBBE7D5F32}" type="pres">
      <dgm:prSet presAssocID="{C0EB03C6-7553-4F92-B827-EB6BE89259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E839F-21BF-493D-B041-3AF9F6626C2A}" type="pres">
      <dgm:prSet presAssocID="{6D2010BE-327F-4AA5-9F7D-C2BA72BDCF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B0E6-50F1-4605-8DA7-D120C330E3D9}" type="pres">
      <dgm:prSet presAssocID="{F154BCF2-1815-4668-8495-D6E2E94B6157}" presName="sibTrans" presStyleCnt="0"/>
      <dgm:spPr/>
    </dgm:pt>
    <dgm:pt modelId="{8ED7CFE9-0251-473E-BD11-557A2972CDC5}" type="pres">
      <dgm:prSet presAssocID="{EA198E6E-6CD8-47A8-A881-1033E01F84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46C8E-A316-48C9-97F0-176B13FF01B0}" type="pres">
      <dgm:prSet presAssocID="{FA036EF8-3995-443F-8F2B-2DB7B7D1E9BD}" presName="sibTrans" presStyleCnt="0"/>
      <dgm:spPr/>
    </dgm:pt>
    <dgm:pt modelId="{CD848EAC-AA89-4CCD-93C1-C61951C749D5}" type="pres">
      <dgm:prSet presAssocID="{CC2539AC-50CC-43AD-BDA4-F30CC2507E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4D54A-7706-465A-BB1D-8BD6034E1B65}" type="presOf" srcId="{EA198E6E-6CD8-47A8-A881-1033E01F84F5}" destId="{8ED7CFE9-0251-473E-BD11-557A2972CDC5}" srcOrd="0" destOrd="0" presId="urn:microsoft.com/office/officeart/2005/8/layout/hList6"/>
    <dgm:cxn modelId="{6CBECF05-080D-47FB-89B4-D4514463A31D}" srcId="{C0EB03C6-7553-4F92-B827-EB6BE89259DB}" destId="{6D2010BE-327F-4AA5-9F7D-C2BA72BDCF5B}" srcOrd="0" destOrd="0" parTransId="{6B421A22-6FBA-4D11-8475-1C8886B38987}" sibTransId="{F154BCF2-1815-4668-8495-D6E2E94B6157}"/>
    <dgm:cxn modelId="{ABFCA80D-DABF-465C-811C-6F98A7969F19}" srcId="{6D2010BE-327F-4AA5-9F7D-C2BA72BDCF5B}" destId="{95ED9D4C-90F1-417A-9975-2BBCB11CF4B8}" srcOrd="0" destOrd="0" parTransId="{ACA59733-B3A2-4A80-9EE7-5625624151CD}" sibTransId="{45C3856E-C70C-4A1F-9837-39AF6C45CC32}"/>
    <dgm:cxn modelId="{434C01C7-636A-49F6-B029-AC901970362D}" type="presOf" srcId="{9BB34F4F-AB4C-42DB-81FE-A9C57C8E11FF}" destId="{CD848EAC-AA89-4CCD-93C1-C61951C749D5}" srcOrd="0" destOrd="1" presId="urn:microsoft.com/office/officeart/2005/8/layout/hList6"/>
    <dgm:cxn modelId="{A775069F-48C4-413B-93E2-7D89277FEBBA}" type="presOf" srcId="{95ED9D4C-90F1-417A-9975-2BBCB11CF4B8}" destId="{AA4E839F-21BF-493D-B041-3AF9F6626C2A}" srcOrd="0" destOrd="1" presId="urn:microsoft.com/office/officeart/2005/8/layout/hList6"/>
    <dgm:cxn modelId="{69966C53-6C3B-4AF2-AC71-8D37CE0714E8}" srcId="{C0EB03C6-7553-4F92-B827-EB6BE89259DB}" destId="{CC2539AC-50CC-43AD-BDA4-F30CC2507EAC}" srcOrd="2" destOrd="0" parTransId="{F51159E8-4637-406A-A8E9-1AA89D3F0F2B}" sibTransId="{72116AC7-24B5-423F-A0EE-71ACE4C24106}"/>
    <dgm:cxn modelId="{35287783-E857-4517-A19D-FD62AA2E6D2C}" srcId="{CC2539AC-50CC-43AD-BDA4-F30CC2507EAC}" destId="{CB0E877E-2B10-4505-BF8F-98CF92B0FA4F}" srcOrd="1" destOrd="0" parTransId="{2C9E7182-AF78-447C-9F18-C3E780A3E370}" sibTransId="{DACB8A9A-3DF4-4FD5-AFBF-0CFF23E0FD7D}"/>
    <dgm:cxn modelId="{84CF7D44-AF32-4EC7-9F5C-01602662D3A6}" type="presOf" srcId="{CB0E877E-2B10-4505-BF8F-98CF92B0FA4F}" destId="{CD848EAC-AA89-4CCD-93C1-C61951C749D5}" srcOrd="0" destOrd="2" presId="urn:microsoft.com/office/officeart/2005/8/layout/hList6"/>
    <dgm:cxn modelId="{452074A0-0F90-4066-AD0E-1CBD12483303}" type="presOf" srcId="{E2CB0ABA-4D87-4FB1-98D1-494A57076288}" destId="{8ED7CFE9-0251-473E-BD11-557A2972CDC5}" srcOrd="0" destOrd="2" presId="urn:microsoft.com/office/officeart/2005/8/layout/hList6"/>
    <dgm:cxn modelId="{A4230501-4C1F-4935-A6B4-2D331CD881F8}" srcId="{6D2010BE-327F-4AA5-9F7D-C2BA72BDCF5B}" destId="{521BD757-8F30-40D7-8801-3116D6737458}" srcOrd="1" destOrd="0" parTransId="{90A3856F-7F28-4934-A94C-CB89BB752064}" sibTransId="{E8CA4D75-5A21-419D-A02C-37EC86EC719F}"/>
    <dgm:cxn modelId="{F6287D94-425A-4615-AC5D-FE13B017EC5A}" srcId="{EA198E6E-6CD8-47A8-A881-1033E01F84F5}" destId="{E2CB0ABA-4D87-4FB1-98D1-494A57076288}" srcOrd="1" destOrd="0" parTransId="{D41619B1-79CC-4D3F-B0FF-FAC3BD12392E}" sibTransId="{DF350E49-0B75-4785-9041-6721767E6AC8}"/>
    <dgm:cxn modelId="{870F26B2-357E-4AE4-B145-2172DB102C73}" type="presOf" srcId="{CC2539AC-50CC-43AD-BDA4-F30CC2507EAC}" destId="{CD848EAC-AA89-4CCD-93C1-C61951C749D5}" srcOrd="0" destOrd="0" presId="urn:microsoft.com/office/officeart/2005/8/layout/hList6"/>
    <dgm:cxn modelId="{4B834C57-7D86-40B8-8A82-C22BE75F87C9}" srcId="{CC2539AC-50CC-43AD-BDA4-F30CC2507EAC}" destId="{9BB34F4F-AB4C-42DB-81FE-A9C57C8E11FF}" srcOrd="0" destOrd="0" parTransId="{A361A20F-0BE2-4AF2-8662-F214CA9B3EBD}" sibTransId="{5A1AD14F-E889-47D6-9336-025BC07DB09E}"/>
    <dgm:cxn modelId="{5A44E9AD-0BA5-4BC9-9F39-A027D597A9F5}" srcId="{EA198E6E-6CD8-47A8-A881-1033E01F84F5}" destId="{69F099B7-F342-4086-A936-6AA8D2A3AB61}" srcOrd="0" destOrd="0" parTransId="{203495DD-5013-44F4-833B-394E6787E10A}" sibTransId="{79FBF82B-875C-42F4-A984-933D92EFFB2D}"/>
    <dgm:cxn modelId="{CAF33E1F-0CFE-4C9E-B9B2-589A7093624A}" srcId="{C0EB03C6-7553-4F92-B827-EB6BE89259DB}" destId="{EA198E6E-6CD8-47A8-A881-1033E01F84F5}" srcOrd="1" destOrd="0" parTransId="{D69F8746-BB80-47D4-9824-6F21E1463D44}" sibTransId="{FA036EF8-3995-443F-8F2B-2DB7B7D1E9BD}"/>
    <dgm:cxn modelId="{9AF9A2A8-0081-41B4-9C27-B094D8B377A0}" type="presOf" srcId="{69F099B7-F342-4086-A936-6AA8D2A3AB61}" destId="{8ED7CFE9-0251-473E-BD11-557A2972CDC5}" srcOrd="0" destOrd="1" presId="urn:microsoft.com/office/officeart/2005/8/layout/hList6"/>
    <dgm:cxn modelId="{0927D5A6-B14B-4749-BD2E-C744285C4085}" type="presOf" srcId="{521BD757-8F30-40D7-8801-3116D6737458}" destId="{AA4E839F-21BF-493D-B041-3AF9F6626C2A}" srcOrd="0" destOrd="2" presId="urn:microsoft.com/office/officeart/2005/8/layout/hList6"/>
    <dgm:cxn modelId="{A32F9F37-9B18-4D7E-A29E-EAF7CF89851E}" type="presOf" srcId="{6D2010BE-327F-4AA5-9F7D-C2BA72BDCF5B}" destId="{AA4E839F-21BF-493D-B041-3AF9F6626C2A}" srcOrd="0" destOrd="0" presId="urn:microsoft.com/office/officeart/2005/8/layout/hList6"/>
    <dgm:cxn modelId="{61DC7250-5E14-428B-BA50-388F4DE39FD8}" type="presOf" srcId="{C0EB03C6-7553-4F92-B827-EB6BE89259DB}" destId="{35108FE6-CEE3-4CC9-AB1D-25FBBE7D5F32}" srcOrd="0" destOrd="0" presId="urn:microsoft.com/office/officeart/2005/8/layout/hList6"/>
    <dgm:cxn modelId="{88569930-B2B7-4403-B518-F2A59E74148D}" type="presParOf" srcId="{35108FE6-CEE3-4CC9-AB1D-25FBBE7D5F32}" destId="{AA4E839F-21BF-493D-B041-3AF9F6626C2A}" srcOrd="0" destOrd="0" presId="urn:microsoft.com/office/officeart/2005/8/layout/hList6"/>
    <dgm:cxn modelId="{9F8F4159-252B-4FFB-9E47-095ED48CC526}" type="presParOf" srcId="{35108FE6-CEE3-4CC9-AB1D-25FBBE7D5F32}" destId="{773CB0E6-50F1-4605-8DA7-D120C330E3D9}" srcOrd="1" destOrd="0" presId="urn:microsoft.com/office/officeart/2005/8/layout/hList6"/>
    <dgm:cxn modelId="{0B04FA8D-AD92-4A41-83EF-3A3ED670B18A}" type="presParOf" srcId="{35108FE6-CEE3-4CC9-AB1D-25FBBE7D5F32}" destId="{8ED7CFE9-0251-473E-BD11-557A2972CDC5}" srcOrd="2" destOrd="0" presId="urn:microsoft.com/office/officeart/2005/8/layout/hList6"/>
    <dgm:cxn modelId="{E4BB8E4D-49B6-4F53-A55C-E4CF87CE11E0}" type="presParOf" srcId="{35108FE6-CEE3-4CC9-AB1D-25FBBE7D5F32}" destId="{B2146C8E-A316-48C9-97F0-176B13FF01B0}" srcOrd="3" destOrd="0" presId="urn:microsoft.com/office/officeart/2005/8/layout/hList6"/>
    <dgm:cxn modelId="{17549181-059D-43E3-98C9-D0FB84EBF936}" type="presParOf" srcId="{35108FE6-CEE3-4CC9-AB1D-25FBBE7D5F32}" destId="{CD848EAC-AA89-4CCD-93C1-C61951C749D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839F-21BF-493D-B041-3AF9F6626C2A}">
      <dsp:nvSpPr>
        <dsp:cNvPr id="0" name=""/>
        <dsp:cNvSpPr/>
      </dsp:nvSpPr>
      <dsp:spPr>
        <a:xfrm rot="16200000">
          <a:off x="-84175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301501" bIns="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Volume</a:t>
          </a:r>
          <a:endParaRPr lang="en-US" sz="4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Data quantity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 rot="5400000">
        <a:off x="994" y="853439"/>
        <a:ext cx="2581702" cy="2560320"/>
      </dsp:txXfrm>
    </dsp:sp>
    <dsp:sp modelId="{8ED7CFE9-0251-473E-BD11-557A2972CDC5}">
      <dsp:nvSpPr>
        <dsp:cNvPr id="0" name=""/>
        <dsp:cNvSpPr/>
      </dsp:nvSpPr>
      <dsp:spPr>
        <a:xfrm rot="16200000">
          <a:off x="193357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301501" bIns="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Velocity</a:t>
          </a:r>
          <a:endParaRPr lang="en-US" sz="4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Data Speed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 rot="5400000">
        <a:off x="2776324" y="853439"/>
        <a:ext cx="2581702" cy="2560320"/>
      </dsp:txXfrm>
    </dsp:sp>
    <dsp:sp modelId="{CD848EAC-AA89-4CCD-93C1-C61951C749D5}">
      <dsp:nvSpPr>
        <dsp:cNvPr id="0" name=""/>
        <dsp:cNvSpPr/>
      </dsp:nvSpPr>
      <dsp:spPr>
        <a:xfrm rot="16200000">
          <a:off x="470890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301501" bIns="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Variety</a:t>
          </a:r>
          <a:endParaRPr lang="en-US" sz="4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Data Types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 rot="5400000">
        <a:off x="5551654" y="853439"/>
        <a:ext cx="2581702" cy="256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50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30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1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Acco.to</a:t>
            </a:r>
            <a:r>
              <a:rPr lang="en-US" dirty="0" smtClean="0"/>
              <a:t> IBM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044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66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03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0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Quote practical examples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0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0B15F-CECA-42A6-93DA-185208DDB217}" type="slidenum">
              <a:rPr lang="ko-KR" altLang="en-US" smtClean="0"/>
              <a:pPr/>
              <a:t>22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3687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7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in/s/275-5352300-4996459?_encoding=UTF8&amp;field-author=Viktor%20Mayer-Schonberger&amp;search-alias=stripbooks" TargetMode="External"/><Relationship Id="rId4" Type="http://schemas.openxmlformats.org/officeDocument/2006/relationships/hyperlink" Target="http://www.computereducation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BIG  DATA</a:t>
            </a:r>
            <a:endParaRPr lang="en-US" b="1" u="sng" dirty="0">
              <a:latin typeface="Calisto MT" pitchFamily="18" charset="0"/>
            </a:endParaRPr>
          </a:p>
        </p:txBody>
      </p:sp>
      <p:pic>
        <p:nvPicPr>
          <p:cNvPr id="4" name="Picture 2" descr="http://www.alleywatch.com/wp-content/uploads/2013/04/Big-Dat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1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Storing Big Data</a:t>
            </a:r>
            <a:br>
              <a:rPr lang="en-US" b="1" u="sng" dirty="0" smtClean="0">
                <a:latin typeface="Calisto MT" pitchFamily="18" charset="0"/>
              </a:rPr>
            </a:br>
            <a:endParaRPr lang="en-US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Analyzing your data characteristics</a:t>
            </a:r>
          </a:p>
          <a:p>
            <a:pPr marL="514350" indent="-514350"/>
            <a:r>
              <a:rPr lang="en-US" sz="2800" dirty="0" smtClean="0"/>
              <a:t>Selecting data sources for analysis</a:t>
            </a:r>
          </a:p>
          <a:p>
            <a:r>
              <a:rPr lang="en-US" sz="2800" dirty="0" smtClean="0"/>
              <a:t>Eliminating redundant data</a:t>
            </a:r>
          </a:p>
          <a:p>
            <a:r>
              <a:rPr lang="en-US" sz="2800" dirty="0" smtClean="0"/>
              <a:t>Establishing the role of </a:t>
            </a:r>
            <a:r>
              <a:rPr lang="en-US" sz="2800" dirty="0" err="1" smtClean="0"/>
              <a:t>NoSQL</a:t>
            </a: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Overview of Big Data stores</a:t>
            </a:r>
          </a:p>
          <a:p>
            <a:r>
              <a:rPr lang="en-US" dirty="0" smtClean="0"/>
              <a:t>Data models: key value, graph, document, column-family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Selecting Big Data stores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 smtClean="0"/>
              <a:t>Choosing the correct data stores based on your data characteristics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Moving code to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Implementing polyglot data store solutions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Aligning business goals to the appropriate data store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Calisto MT" pitchFamily="18" charset="0"/>
              </a:rPr>
              <a:t>Processing Big Data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Integrating disparate data stores</a:t>
            </a:r>
          </a:p>
          <a:p>
            <a:r>
              <a:rPr lang="en-US" dirty="0" smtClean="0"/>
              <a:t>Mapping data to the programming framework</a:t>
            </a:r>
          </a:p>
          <a:p>
            <a:r>
              <a:rPr lang="en-US" dirty="0" smtClean="0"/>
              <a:t>Connecting and extracting data from storage</a:t>
            </a:r>
          </a:p>
          <a:p>
            <a:r>
              <a:rPr lang="en-US" dirty="0" smtClean="0"/>
              <a:t>Transforming data for processing</a:t>
            </a:r>
          </a:p>
          <a:p>
            <a:r>
              <a:rPr lang="en-US" dirty="0" smtClean="0"/>
              <a:t>Subdividing data in preparation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Employing </a:t>
            </a:r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 smtClean="0"/>
              <a:t>MapReduce</a:t>
            </a:r>
            <a:endParaRPr lang="en-US" b="1" dirty="0" smtClean="0"/>
          </a:p>
          <a:p>
            <a:r>
              <a:rPr lang="en-US" dirty="0" smtClean="0"/>
              <a:t>Creating the components of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Distributing data processing across server farms</a:t>
            </a:r>
          </a:p>
          <a:p>
            <a:r>
              <a:rPr lang="en-US" dirty="0" smtClean="0"/>
              <a:t>Executing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Monitoring the progress of job flows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/>
          <a:lstStyle/>
          <a:p>
            <a:pPr>
              <a:defRPr/>
            </a:pPr>
            <a:r>
              <a:rPr lang="en-US" altLang="ko-KR" b="1" u="sng" dirty="0"/>
              <a:t>The Structure of Big </a:t>
            </a:r>
            <a:r>
              <a:rPr lang="en-US" altLang="ko-KR" b="1" u="sng" dirty="0" smtClean="0"/>
              <a:t>Data</a:t>
            </a:r>
            <a:endParaRPr lang="ko-KR" altLang="en-US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Video data, audio data</a:t>
            </a: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13</a:t>
            </a:fld>
            <a:endParaRPr lang="ko-KR" altLang="en-US" smtClean="0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sz="4000" b="1" u="sng" dirty="0" smtClean="0">
                <a:solidFill>
                  <a:schemeClr val="tx1"/>
                </a:solidFill>
                <a:latin typeface="Trebuchet MS" pitchFamily="34" charset="0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 smtClean="0"/>
              <a:t>Why Big Data</a:t>
            </a:r>
            <a:endParaRPr lang="en-GB" sz="4000" b="1" u="sng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FB generates 10TB daily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Twitter generates 7TB of data</a:t>
            </a:r>
          </a:p>
          <a:p>
            <a:r>
              <a:rPr lang="en-US" sz="2400" dirty="0" smtClean="0"/>
              <a:t>Daily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BM </a:t>
            </a:r>
            <a:r>
              <a:rPr lang="en-US" sz="2400" dirty="0"/>
              <a:t>claims 90% of </a:t>
            </a:r>
            <a:r>
              <a:rPr lang="en-US" sz="2400" dirty="0" smtClean="0"/>
              <a:t>today’s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stored </a:t>
            </a:r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generated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just </a:t>
            </a:r>
            <a:r>
              <a:rPr lang="en-US" sz="2400" dirty="0" smtClean="0"/>
              <a:t>the last </a:t>
            </a:r>
            <a:r>
              <a:rPr lang="en-US" sz="2400" dirty="0"/>
              <a:t>two years.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How Is Big Data Different</a:t>
            </a:r>
            <a:r>
              <a:rPr lang="en-US" altLang="ko-KR" b="1" u="sng" dirty="0" smtClean="0">
                <a:latin typeface="Calisto MT" pitchFamily="18" charset="0"/>
              </a:rPr>
              <a:t>?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1) Automatically </a:t>
            </a:r>
            <a:r>
              <a:rPr lang="en-US" altLang="ko-KR" dirty="0"/>
              <a:t>generated by a </a:t>
            </a:r>
            <a:r>
              <a:rPr lang="en-US" altLang="ko-KR" dirty="0" smtClean="0"/>
              <a:t>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2) Typically </a:t>
            </a:r>
            <a:r>
              <a:rPr lang="en-US" altLang="ko-KR" dirty="0"/>
              <a:t>an entirely new source of </a:t>
            </a:r>
            <a:r>
              <a:rPr lang="en-US" altLang="ko-KR" dirty="0" smtClean="0"/>
              <a:t>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Use of the internet)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3) Not </a:t>
            </a:r>
            <a:r>
              <a:rPr lang="en-US" altLang="ko-KR" dirty="0"/>
              <a:t>designed to be </a:t>
            </a:r>
            <a:r>
              <a:rPr lang="en-US" altLang="ko-KR" dirty="0" smtClean="0"/>
              <a:t>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/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to focus on the important part</a:t>
            </a:r>
            <a:endParaRPr lang="en-US" altLang="ko-KR" dirty="0"/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16</a:t>
            </a:fld>
            <a:endParaRPr lang="ko-KR" altLang="en-US" smtClean="0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Calisto MT" pitchFamily="18" charset="0"/>
              </a:rPr>
              <a:t> </a:t>
            </a:r>
            <a:r>
              <a:rPr lang="en-US" sz="4000" b="1" u="sng" dirty="0" smtClean="0">
                <a:latin typeface="Calisto MT" pitchFamily="18" charset="0"/>
              </a:rPr>
              <a:t>Big Data sources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Data generation points Examples 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Big Data Analytics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8599"/>
            <a:ext cx="7372350" cy="1066800"/>
          </a:xfrm>
        </p:spPr>
        <p:txBody>
          <a:bodyPr/>
          <a:lstStyle/>
          <a:p>
            <a:pPr>
              <a:defRPr/>
            </a:pPr>
            <a:r>
              <a:rPr lang="en-US" sz="3600" b="1" u="sng" dirty="0" smtClean="0"/>
              <a:t> Content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7675562" cy="6248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Introduction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What is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Characteristic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/>
              <a:t>Storing,selecting</a:t>
            </a:r>
            <a:r>
              <a:rPr lang="en-US" sz="2400" dirty="0" smtClean="0"/>
              <a:t> and processing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Why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it is Different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Big Data sources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Tools used in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Application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Risks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Benefits of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How Big Data Impact on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Future of Big Data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Where processing is </a:t>
            </a:r>
            <a:r>
              <a:rPr lang="en-US" b="1" dirty="0" smtClean="0"/>
              <a:t>hosted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</a:t>
            </a:r>
            <a:r>
              <a:rPr lang="en-US" sz="2400" dirty="0"/>
              <a:t>Servers </a:t>
            </a:r>
            <a:r>
              <a:rPr lang="en-US" sz="2400" dirty="0" smtClean="0"/>
              <a:t>/ Cloud (e.g. Amazon EC2)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Where data is </a:t>
            </a:r>
            <a:r>
              <a:rPr lang="en-US" b="1" dirty="0" smtClean="0"/>
              <a:t>stored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Storage (e.g. Amazon S3)</a:t>
            </a:r>
          </a:p>
          <a:p>
            <a:pPr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programming model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Distributed Processing (e.g. MapReduce)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How data is </a:t>
            </a:r>
            <a:r>
              <a:rPr lang="en-US" b="1" dirty="0" smtClean="0"/>
              <a:t>stored &amp; indexed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sz="2400" dirty="0" smtClean="0"/>
              <a:t>High-performance schema-free databases (e.g.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What operations are performed on data?</a:t>
            </a:r>
          </a:p>
          <a:p>
            <a:pPr lvl="1">
              <a:defRPr/>
            </a:pPr>
            <a:r>
              <a:rPr lang="en-US" sz="2400" dirty="0" smtClean="0"/>
              <a:t>Analytic / Semantic Processing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Types of tools used in </a:t>
            </a:r>
            <a:br>
              <a:rPr lang="en-US" b="1" u="sng" dirty="0" smtClean="0">
                <a:latin typeface="Calisto MT" pitchFamily="18" charset="0"/>
              </a:rPr>
            </a:br>
            <a:r>
              <a:rPr lang="en-US" b="1" u="sng" dirty="0" smtClean="0">
                <a:latin typeface="Calisto MT" pitchFamily="18" charset="0"/>
              </a:rPr>
              <a:t>Big-Data </a:t>
            </a:r>
            <a:endParaRPr lang="en-US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 txBox="1">
            <a:spLocks/>
          </p:cNvSpPr>
          <p:nvPr/>
        </p:nvSpPr>
        <p:spPr bwMode="auto">
          <a:xfrm>
            <a:off x="134938" y="0"/>
            <a:ext cx="9009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3400" dirty="0" smtClean="0">
                <a:solidFill>
                  <a:srgbClr val="FFFFFF"/>
                </a:solidFill>
                <a:ea typeface="MS PGothic" pitchFamily="34" charset="-128"/>
              </a:rPr>
              <a:t>A </a:t>
            </a:r>
            <a:r>
              <a:rPr lang="en-US" sz="4000" b="1" u="sng" dirty="0" smtClean="0">
                <a:latin typeface="Calisto MT" pitchFamily="18" charset="0"/>
                <a:ea typeface="MS PGothic" pitchFamily="34" charset="-128"/>
              </a:rPr>
              <a:t>Application Of Big Data analytics</a:t>
            </a:r>
            <a:endParaRPr lang="en-US" sz="4000" b="1" u="sng" dirty="0">
              <a:latin typeface="Calisto MT" pitchFamily="18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2438400"/>
            <a:ext cx="16002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Homeland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Security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76200" y="990600"/>
            <a:ext cx="15240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Smarter Healthcare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4648200" y="1089291"/>
            <a:ext cx="1676401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Multi-channel sales</a:t>
            </a: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5029200" y="2438400"/>
            <a:ext cx="1295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Telecom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-152400" y="5186363"/>
            <a:ext cx="2057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Manufacturing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3810001"/>
            <a:ext cx="1601788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Traffic Control</a:t>
            </a:r>
          </a:p>
        </p:txBody>
      </p:sp>
      <p:pic>
        <p:nvPicPr>
          <p:cNvPr id="12" name="Picture 29" descr="bev-neonatal-care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690688" y="914400"/>
            <a:ext cx="1814512" cy="12223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13" name="Picture 33" descr="bev-law-enforcement"/>
          <p:cNvPicPr>
            <a:picLocks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1687512" y="2205038"/>
            <a:ext cx="1817688" cy="122396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sp>
        <p:nvSpPr>
          <p:cNvPr id="22540" name="Picture 38" descr="bev-manufacturing"/>
          <p:cNvSpPr>
            <a:spLocks noChangeArrowheads="1"/>
          </p:cNvSpPr>
          <p:nvPr/>
        </p:nvSpPr>
        <p:spPr bwMode="auto">
          <a:xfrm>
            <a:off x="-76200" y="5095875"/>
            <a:ext cx="18161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sp>
        <p:nvSpPr>
          <p:cNvPr id="22541" name="Picture 40" descr="bev-fraud-protection"/>
          <p:cNvSpPr>
            <a:spLocks noChangeArrowheads="1"/>
          </p:cNvSpPr>
          <p:nvPr/>
        </p:nvSpPr>
        <p:spPr bwMode="auto">
          <a:xfrm>
            <a:off x="7326312" y="1539875"/>
            <a:ext cx="18176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/>
          </a:blip>
          <a:srcRect l="4174" r="3887"/>
          <a:stretch/>
        </p:blipFill>
        <p:spPr>
          <a:xfrm>
            <a:off x="1704975" y="3562350"/>
            <a:ext cx="1800225" cy="116205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">
            <a:bevelT w="31750" h="31750" prst="angle"/>
            <a:bevelB w="31750" h="3175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/>
          </a:blip>
          <a:srcRect t="29831"/>
          <a:stretch/>
        </p:blipFill>
        <p:spPr>
          <a:xfrm>
            <a:off x="6545263" y="2108200"/>
            <a:ext cx="1747838" cy="1168400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19050" prst="angle"/>
            <a:bevelB w="12700" h="19050"/>
          </a:sp3d>
        </p:spPr>
      </p:pic>
      <p:sp>
        <p:nvSpPr>
          <p:cNvPr id="22544" name="Rectangle 2"/>
          <p:cNvSpPr>
            <a:spLocks noChangeArrowheads="1"/>
          </p:cNvSpPr>
          <p:nvPr/>
        </p:nvSpPr>
        <p:spPr bwMode="auto">
          <a:xfrm>
            <a:off x="5029200" y="3678296"/>
            <a:ext cx="13716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Trading </a:t>
            </a:r>
            <a:endParaRPr lang="en-AU" b="1" dirty="0" smtClean="0">
              <a:latin typeface="Corbel" pitchFamily="34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Analytics</a:t>
            </a:r>
            <a:endParaRPr lang="en-AU" b="1" dirty="0">
              <a:latin typeface="Corbel" pitchFamily="34" charset="0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7" cstate="print">
            <a:extLst/>
          </a:blip>
          <a:srcRect/>
          <a:stretch>
            <a:fillRect/>
          </a:stretch>
        </p:blipFill>
        <p:spPr bwMode="auto">
          <a:xfrm>
            <a:off x="6551612" y="685800"/>
            <a:ext cx="1830388" cy="123666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0501" y="3483258"/>
            <a:ext cx="1756834" cy="1164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1924" y="4887384"/>
            <a:ext cx="1753276" cy="11324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554" name="Rectangle 2"/>
          <p:cNvSpPr>
            <a:spLocks noChangeArrowheads="1"/>
          </p:cNvSpPr>
          <p:nvPr/>
        </p:nvSpPr>
        <p:spPr bwMode="auto">
          <a:xfrm>
            <a:off x="5181600" y="5029200"/>
            <a:ext cx="12954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Search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Quality</a:t>
            </a:r>
          </a:p>
        </p:txBody>
      </p:sp>
      <p:sp>
        <p:nvSpPr>
          <p:cNvPr id="22555" name="Picture 40" descr="bev-fraud-protection"/>
          <p:cNvSpPr>
            <a:spLocks noChangeArrowheads="1"/>
          </p:cNvSpPr>
          <p:nvPr/>
        </p:nvSpPr>
        <p:spPr bwMode="auto">
          <a:xfrm>
            <a:off x="7107238" y="1533525"/>
            <a:ext cx="1817687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0501" y="4800600"/>
            <a:ext cx="1765299" cy="12276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Risks of Big </a:t>
            </a:r>
            <a:r>
              <a:rPr lang="en-US" altLang="ko-KR" b="1" u="sng" dirty="0" smtClean="0">
                <a:latin typeface="Calisto MT" pitchFamily="18" charset="0"/>
              </a:rPr>
              <a:t>Data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/>
              <a:t>Will </a:t>
            </a:r>
            <a:r>
              <a:rPr lang="en-US" altLang="ko-KR" dirty="0"/>
              <a:t>be so </a:t>
            </a:r>
            <a:r>
              <a:rPr lang="en-US" altLang="ko-KR" dirty="0" smtClean="0"/>
              <a:t>overwhelmed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Need the right people and solve the right problems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C</a:t>
            </a:r>
            <a:r>
              <a:rPr lang="en-US" altLang="ko-KR" dirty="0" smtClean="0"/>
              <a:t>osts </a:t>
            </a:r>
            <a:r>
              <a:rPr lang="en-US" altLang="ko-KR" dirty="0"/>
              <a:t>escalate too </a:t>
            </a:r>
            <a:r>
              <a:rPr lang="en-US" altLang="ko-KR" dirty="0" smtClean="0"/>
              <a:t>fast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Isn’t necessary to capture 100%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/>
              <a:t>Many sources of big data</a:t>
            </a:r>
          </a:p>
          <a:p>
            <a:pPr>
              <a:buNone/>
              <a:defRPr/>
            </a:pPr>
            <a:r>
              <a:rPr lang="en-US" altLang="ko-KR" dirty="0" smtClean="0"/>
              <a:t>     is privacy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self-regulation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/>
              <a:t>Legal regulation</a:t>
            </a:r>
            <a:endParaRPr lang="ko-KR" altLang="en-US" dirty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29924-6A0A-4DC2-B849-9F1153274344}" type="slidenum">
              <a:rPr lang="ko-KR" altLang="en-US" smtClean="0">
                <a:cs typeface="HY엽서L"/>
              </a:rPr>
              <a:pPr/>
              <a:t>22</a:t>
            </a:fld>
            <a:endParaRPr lang="ko-KR" altLang="en-US" smtClean="0">
              <a:cs typeface="HY엽서L"/>
            </a:endParaRPr>
          </a:p>
        </p:txBody>
      </p:sp>
      <p:pic>
        <p:nvPicPr>
          <p:cNvPr id="2050" name="Picture 2" descr="C:\Users\Min Sup\Desktop\2012년 1학기\Big Data\big data image\kccto_1326691542_66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743200"/>
            <a:ext cx="360045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Leading Technology Vendors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i="1" u="sng" dirty="0" smtClean="0"/>
              <a:t>Example Vendors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IBM – </a:t>
            </a:r>
            <a:r>
              <a:rPr lang="en-US" dirty="0" err="1" smtClean="0"/>
              <a:t>Netezza</a:t>
            </a:r>
            <a:endParaRPr lang="en-US" dirty="0" smtClean="0"/>
          </a:p>
          <a:p>
            <a:r>
              <a:rPr lang="en-US" dirty="0" smtClean="0"/>
              <a:t> EMC – </a:t>
            </a:r>
            <a:r>
              <a:rPr lang="en-US" dirty="0" err="1" smtClean="0"/>
              <a:t>Greenplum</a:t>
            </a:r>
            <a:endParaRPr lang="en-US" dirty="0" smtClean="0"/>
          </a:p>
          <a:p>
            <a:r>
              <a:rPr lang="en-US" dirty="0" smtClean="0"/>
              <a:t> Oracle – </a:t>
            </a:r>
            <a:r>
              <a:rPr lang="en-US" dirty="0" err="1" smtClean="0"/>
              <a:t>Exadata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2134612"/>
            <a:ext cx="4093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Commonality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MPP architectures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Commodity Hardware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RDBMS based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Full SQL compliance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How Big data impacts on IT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Big data is a troublesome force presenting opportunities with challenges to IT organizations.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dirty="0"/>
              <a:t>By 2015 4.4 million IT jobs in Big Data ; 1.9 million is in US </a:t>
            </a:r>
            <a:r>
              <a:rPr lang="en-US" dirty="0" smtClean="0"/>
              <a:t>itself</a:t>
            </a:r>
          </a:p>
          <a:p>
            <a:pPr>
              <a:defRPr/>
            </a:pPr>
            <a:r>
              <a:rPr lang="en-US" dirty="0"/>
              <a:t>India will require a minimum of 1 lakh data scientists in the next couple of years in addition to data analysts and data managers to support the Big Data space.</a:t>
            </a:r>
          </a:p>
          <a:p>
            <a:pPr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None/>
              <a:defRPr/>
            </a:pPr>
            <a:endParaRPr lang="en-US" u="sng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Potential Value of Big Data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4800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$300 billion potential annual value to US health care.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$600 billion potential annual consumer surplus from using personal location data.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60% potential in retailers’ operating margins.</a:t>
            </a:r>
            <a:endParaRPr lang="en-US" sz="2800" dirty="0"/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572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Current market size is $200 million. By 2015 $1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</a:t>
            </a:r>
            <a:r>
              <a:rPr lang="en-US" sz="2800" dirty="0" err="1"/>
              <a:t>petabytes</a:t>
            </a:r>
            <a:r>
              <a:rPr lang="en-US" sz="2800" dirty="0"/>
              <a:t> or </a:t>
            </a:r>
            <a:r>
              <a:rPr lang="en-US" sz="2800" dirty="0" err="1"/>
              <a:t>exabytes</a:t>
            </a:r>
            <a:r>
              <a:rPr lang="en-US" sz="2800" dirty="0"/>
              <a:t>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Benefits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offers commercial opportunities of a comparable </a:t>
            </a:r>
          </a:p>
          <a:p>
            <a:pPr>
              <a:buNone/>
            </a:pPr>
            <a:r>
              <a:rPr lang="en-US" dirty="0" smtClean="0"/>
              <a:t>    scale to enterprise software in the late 1980s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the Internet boom of the 1990s, and the social media explosion of today.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smtClean="0">
                <a:latin typeface="Calisto MT" pitchFamily="18" charset="0"/>
              </a:rPr>
              <a:t>Future  </a:t>
            </a:r>
            <a:r>
              <a:rPr lang="en-US" sz="4000" b="1" u="sng" dirty="0" smtClean="0">
                <a:latin typeface="Calisto MT" pitchFamily="18" charset="0"/>
              </a:rPr>
              <a:t>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$15 billion on software firms only specializing in data management and </a:t>
            </a:r>
            <a:r>
              <a:rPr lang="en-US" sz="2800" dirty="0" smtClean="0"/>
              <a:t>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industry on its own is worth more than $100 billion and growing at almost 10% a year which is roughly twice as fast as the software business as a </a:t>
            </a:r>
            <a:r>
              <a:rPr lang="en-US" sz="2800" dirty="0" smtClean="0"/>
              <a:t>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 February 2012, the open source analyst firm Wikibon released the first market forecast for Big Data </a:t>
            </a:r>
            <a:r>
              <a:rPr lang="en-US" sz="2800" dirty="0" smtClean="0"/>
              <a:t>, </a:t>
            </a:r>
            <a:r>
              <a:rPr lang="en-US" sz="2800" dirty="0"/>
              <a:t>listing $5.1B revenue in 2012 with growth to $53.4B in </a:t>
            </a:r>
            <a:r>
              <a:rPr lang="en-US" sz="2800" dirty="0" smtClean="0"/>
              <a:t>2017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McKinsey Global Institute estimates that data volume is growing 40% per year, and will grow 44x between 2009 and 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Introduction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75562" cy="5181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Big data burst upon the scene in the first decade of the 21st century.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first organizations to embrace it were online and startup firms. Firms like Google, eBay, LinkedIn, and </a:t>
            </a:r>
            <a:r>
              <a:rPr lang="en-US" dirty="0" err="1" smtClean="0"/>
              <a:t>Facebook</a:t>
            </a:r>
            <a:r>
              <a:rPr lang="en-US" dirty="0" smtClean="0"/>
              <a:t> were built around big data from the beginning.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Like many new information technologies, big data can bring about dramatic cost reductions, substantial improvements in the time required to perform a computing task, or new product and service offerings.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References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www.Slideshare.com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www.wikipedia.com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www.computereducation.org</a:t>
            </a:r>
            <a:endParaRPr lang="en-US" dirty="0" smtClean="0"/>
          </a:p>
          <a:p>
            <a:r>
              <a:rPr lang="en-US" dirty="0" smtClean="0"/>
              <a:t>Books-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Big Data by </a:t>
            </a:r>
            <a:r>
              <a:rPr lang="en-US" u="sng" dirty="0" smtClean="0">
                <a:hlinkClick r:id="rId5"/>
              </a:rPr>
              <a:t>Viktor Mayer-</a:t>
            </a:r>
            <a:r>
              <a:rPr lang="en-US" u="sng" dirty="0" err="1" smtClean="0">
                <a:hlinkClick r:id="rId5"/>
              </a:rPr>
              <a:t>Schonberger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675563" cy="54864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‘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Big Data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’ is similar to ‘small data’, but bigger in size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rebuchet MS" pitchFamily="34" charset="0"/>
              </a:rPr>
              <a:t>Big Data generates value from the storage and processing of very large quantities of digital information that cannot be analyzed with traditional computing techniques.</a:t>
            </a: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What is BIG DATA?</a:t>
            </a:r>
            <a:endParaRPr lang="en-US" sz="4000" b="1" u="sng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b="1" u="sng" dirty="0" smtClean="0"/>
              <a:t>What is BIG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81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Walmart</a:t>
            </a:r>
            <a:r>
              <a:rPr lang="en-US" sz="2800" dirty="0" smtClean="0"/>
              <a:t> handles more than 1 million customer transactions every hour.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handles 40 billion photos from its user base.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• Decoding the human genome originally took 10years to process; now it can be achieved in one week.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81001"/>
            <a:ext cx="78867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u="sng" dirty="0" smtClean="0"/>
              <a:t>Three Characteristics of Big Data V3s</a:t>
            </a:r>
            <a:endParaRPr lang="en-US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1828800"/>
          <a:ext cx="81343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1</a:t>
            </a:r>
            <a:r>
              <a:rPr lang="en-US" sz="4000" b="1" u="sng" baseline="30000" dirty="0" smtClean="0"/>
              <a:t>st</a:t>
            </a:r>
            <a:r>
              <a:rPr lang="en-US" sz="4000" b="1" u="sng" dirty="0" smtClean="0"/>
              <a:t> Character of Big Data</a:t>
            </a:r>
            <a:br>
              <a:rPr lang="en-US" sz="4000" b="1" u="sng" dirty="0" smtClean="0"/>
            </a:br>
            <a:r>
              <a:rPr lang="en-US" sz="4000" b="1" u="sng" dirty="0" smtClean="0"/>
              <a:t>Volume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typical PC might have had 10 gigabytes of storage in 2000. 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Today</a:t>
            </a:r>
            <a:r>
              <a:rPr lang="en-US" sz="2400" dirty="0"/>
              <a:t>, </a:t>
            </a:r>
            <a:r>
              <a:rPr lang="en-US" sz="2400" dirty="0" err="1"/>
              <a:t>Facebook</a:t>
            </a:r>
            <a:r>
              <a:rPr lang="en-US" sz="2400" dirty="0"/>
              <a:t> ingests 500 terabytes of new data every </a:t>
            </a:r>
            <a:r>
              <a:rPr lang="en-US" sz="2400" dirty="0" smtClean="0"/>
              <a:t>day.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Boeing </a:t>
            </a:r>
            <a:r>
              <a:rPr lang="en-US" sz="2400" dirty="0"/>
              <a:t>737 will generate 240 terabytes of flight data during a single flight across the </a:t>
            </a:r>
            <a:r>
              <a:rPr lang="en-US" sz="2400" dirty="0" smtClean="0"/>
              <a:t>US.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smart </a:t>
            </a:r>
            <a:r>
              <a:rPr lang="en-US" sz="2400" dirty="0"/>
              <a:t>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2nd Character of Big Data</a:t>
            </a:r>
            <a:br>
              <a:rPr lang="en-US" b="1" u="sng" dirty="0" smtClean="0"/>
            </a:br>
            <a:r>
              <a:rPr lang="en-US" b="1" u="sng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 </a:t>
            </a:r>
            <a:r>
              <a:rPr lang="en-US" sz="2400" dirty="0" err="1"/>
              <a:t>Clickstreams</a:t>
            </a:r>
            <a:r>
              <a:rPr lang="en-US" sz="2400" dirty="0"/>
              <a:t> and ad impressions capture user behavior at millions of events per </a:t>
            </a:r>
            <a:r>
              <a:rPr lang="en-US" sz="2400" dirty="0" smtClean="0"/>
              <a:t>second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high-frequency stock trading algorithms reflect market changes within </a:t>
            </a:r>
            <a:r>
              <a:rPr lang="en-US" sz="2400" dirty="0" smtClean="0"/>
              <a:t>microseconds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machine to machine processes exchange data between billions of </a:t>
            </a:r>
            <a:r>
              <a:rPr lang="en-US" sz="2400" dirty="0" smtClean="0"/>
              <a:t>devices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infrastructure and sensors generate massive log data in </a:t>
            </a:r>
            <a:r>
              <a:rPr lang="en-US" sz="2400" dirty="0" smtClean="0"/>
              <a:t>real-time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on-line gaming systems support millions of concurrent users, each producing multiple inputs per second.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3rd Character of Big Data</a:t>
            </a:r>
            <a:br>
              <a:rPr lang="en-US" b="1" u="sng" dirty="0" smtClean="0"/>
            </a:br>
            <a:r>
              <a:rPr lang="en-US" b="1" u="sng" dirty="0" smtClean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</a:t>
            </a:r>
            <a:r>
              <a:rPr lang="en-US" sz="2800" dirty="0"/>
              <a:t>isn't just numbers, dates, and strings. Big Data is also geospatial data, 3D data, audio and video, and unstructured text, including log files and social media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Traditional </a:t>
            </a:r>
            <a:r>
              <a:rPr lang="en-US" sz="2800" dirty="0"/>
              <a:t>database systems were designed to address smaller volumes of structured data, fewer updates or a predictable, consistent data structure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1360</Words>
  <Application>Microsoft Office PowerPoint</Application>
  <PresentationFormat>On-screen Show (4:3)</PresentationFormat>
  <Paragraphs>285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BIG  DATA</vt:lpstr>
      <vt:lpstr> Content</vt:lpstr>
      <vt:lpstr>Introduction</vt:lpstr>
      <vt:lpstr>What is BIG DATA?</vt:lpstr>
      <vt:lpstr>What is BIG DATA</vt:lpstr>
      <vt:lpstr>Three Characteristics of Big Data V3s</vt:lpstr>
      <vt:lpstr>1st Character of Big Data Volume</vt:lpstr>
      <vt:lpstr>2nd Character of Big Data Velocity</vt:lpstr>
      <vt:lpstr>3rd Character of Big Data Variety</vt:lpstr>
      <vt:lpstr>Storing Big Data </vt:lpstr>
      <vt:lpstr>Selecting Big Data stores </vt:lpstr>
      <vt:lpstr>Processing Big Data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 Big-Data </vt:lpstr>
      <vt:lpstr>PowerPoint Presentation</vt:lpstr>
      <vt:lpstr>Risks of Big Data</vt:lpstr>
      <vt:lpstr>Leading Technology Vendors</vt:lpstr>
      <vt:lpstr>How Big data impacts on IT</vt:lpstr>
      <vt:lpstr>Potential Value of Big Data</vt:lpstr>
      <vt:lpstr>India – Big Data</vt:lpstr>
      <vt:lpstr>Benefits of Big Data</vt:lpstr>
      <vt:lpstr>Benefits of Big Data</vt:lpstr>
      <vt:lpstr>Future  of Big Data</vt:lpstr>
      <vt:lpstr>References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Suresh Malineni (UST, IND)</cp:lastModifiedBy>
  <cp:revision>49</cp:revision>
  <dcterms:created xsi:type="dcterms:W3CDTF">2014-02-08T14:13:03Z</dcterms:created>
  <dcterms:modified xsi:type="dcterms:W3CDTF">2015-02-26T09:34:01Z</dcterms:modified>
</cp:coreProperties>
</file>