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93" r:id="rId3"/>
    <p:sldId id="259" r:id="rId4"/>
    <p:sldId id="258" r:id="rId5"/>
    <p:sldId id="260" r:id="rId6"/>
    <p:sldId id="295" r:id="rId7"/>
    <p:sldId id="296" r:id="rId8"/>
    <p:sldId id="263" r:id="rId9"/>
    <p:sldId id="264" r:id="rId10"/>
    <p:sldId id="297" r:id="rId11"/>
    <p:sldId id="298" r:id="rId12"/>
    <p:sldId id="299" r:id="rId13"/>
    <p:sldId id="270" r:id="rId14"/>
    <p:sldId id="271" r:id="rId15"/>
    <p:sldId id="274" r:id="rId16"/>
    <p:sldId id="294" r:id="rId17"/>
    <p:sldId id="300" r:id="rId18"/>
    <p:sldId id="301" r:id="rId19"/>
    <p:sldId id="302" r:id="rId20"/>
  </p:sldIdLst>
  <p:sldSz cx="9144000" cy="6858000" type="screen4x3"/>
  <p:notesSz cx="9144000" cy="6858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2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67" d="100"/>
          <a:sy n="67" d="100"/>
        </p:scale>
        <p:origin x="1244" y="5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46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ta-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6B419A7-6BD4-4F4E-9E2D-6540F272C474}" type="datetimeFigureOut">
              <a:rPr lang="ta-IN" smtClean="0"/>
              <a:t>19-09-2021</a:t>
            </a:fld>
            <a:endParaRPr lang="ta-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ta-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ta-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C4C177C-E361-4DF2-9026-6046955703D2}" type="slidenum">
              <a:rPr lang="ta-IN" smtClean="0"/>
              <a:t>‹#›</a:t>
            </a:fld>
            <a:endParaRPr lang="ta-IN"/>
          </a:p>
        </p:txBody>
      </p:sp>
    </p:spTree>
    <p:extLst>
      <p:ext uri="{BB962C8B-B14F-4D97-AF65-F5344CB8AC3E}">
        <p14:creationId xmlns:p14="http://schemas.microsoft.com/office/powerpoint/2010/main" val="383248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99364" y="1823670"/>
            <a:ext cx="7483475" cy="346249"/>
          </a:xfrm>
        </p:spPr>
        <p:txBody>
          <a:bodyPr lIns="0" tIns="0" rIns="0" bIns="0"/>
          <a:lstStyle>
            <a:lvl1pPr>
              <a:defRPr sz="2250" b="0" i="0">
                <a:solidFill>
                  <a:schemeClr val="bg1"/>
                </a:solidFill>
                <a:latin typeface="Carlito"/>
                <a:cs typeface="Carlito"/>
              </a:defRPr>
            </a:lvl1pPr>
          </a:lstStyle>
          <a:p>
            <a:endParaRPr/>
          </a:p>
        </p:txBody>
      </p:sp>
      <p:sp>
        <p:nvSpPr>
          <p:cNvPr id="3" name="Holder 3"/>
          <p:cNvSpPr>
            <a:spLocks noGrp="1"/>
          </p:cNvSpPr>
          <p:nvPr>
            <p:ph type="body" idx="1"/>
          </p:nvPr>
        </p:nvSpPr>
        <p:spPr>
          <a:xfrm>
            <a:off x="499364" y="1823670"/>
            <a:ext cx="7483475" cy="346249"/>
          </a:xfrm>
        </p:spPr>
        <p:txBody>
          <a:bodyPr lIns="0" tIns="0" rIns="0" bIns="0"/>
          <a:lstStyle>
            <a:lvl1pPr>
              <a:defRPr sz="2250" b="0"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Triple-R</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748BCF-1056-4C81-9834-7429E6BE9761}" type="datetime1">
              <a:rPr lang="en-US" smtClean="0"/>
              <a:t>9/19/2021</a:t>
            </a:fld>
            <a:endParaRPr lang="en-US"/>
          </a:p>
        </p:txBody>
      </p:sp>
      <p:sp>
        <p:nvSpPr>
          <p:cNvPr id="6" name="Holder 6"/>
          <p:cNvSpPr>
            <a:spLocks noGrp="1"/>
          </p:cNvSpPr>
          <p:nvPr>
            <p:ph type="sldNum" sz="quarter" idx="7"/>
          </p:nvPr>
        </p:nvSpPr>
        <p:spPr/>
        <p:txBody>
          <a:bodyPr lIns="0" tIns="0" rIns="0" bIns="0"/>
          <a:lstStyle>
            <a:lvl1pPr>
              <a:defRPr sz="900" b="0" i="0">
                <a:solidFill>
                  <a:schemeClr val="bg1"/>
                </a:solidFill>
                <a:latin typeface="Times New Roman"/>
                <a:cs typeface="Times New Roman"/>
              </a:defRPr>
            </a:lvl1pPr>
          </a:lstStyle>
          <a:p>
            <a:pPr marL="28575">
              <a:lnSpc>
                <a:spcPts val="956"/>
              </a:lnSpc>
            </a:pPr>
            <a:fld id="{81D60167-4931-47E6-BA6A-407CBD079E47}" type="slidenum">
              <a:rPr lang="ta-IN" spc="45" smtClean="0"/>
              <a:pPr marL="28575">
                <a:lnSpc>
                  <a:spcPts val="956"/>
                </a:lnSpc>
              </a:pPr>
              <a:t>‹#›</a:t>
            </a:fld>
            <a:endParaRPr lang="ta-IN"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Triple-R</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0FD8977-169B-40FD-9221-3A109120BC51}" type="datetime1">
              <a:rPr lang="en-US" smtClean="0"/>
              <a:t>9/19/2021</a:t>
            </a:fld>
            <a:endParaRPr lang="en-US"/>
          </a:p>
        </p:txBody>
      </p:sp>
      <p:sp>
        <p:nvSpPr>
          <p:cNvPr id="4" name="Holder 4"/>
          <p:cNvSpPr>
            <a:spLocks noGrp="1"/>
          </p:cNvSpPr>
          <p:nvPr>
            <p:ph type="sldNum" sz="quarter" idx="7"/>
          </p:nvPr>
        </p:nvSpPr>
        <p:spPr/>
        <p:txBody>
          <a:bodyPr lIns="0" tIns="0" rIns="0" bIns="0"/>
          <a:lstStyle>
            <a:lvl1pPr>
              <a:defRPr sz="900" b="0" i="0">
                <a:solidFill>
                  <a:schemeClr val="bg1"/>
                </a:solidFill>
                <a:latin typeface="Times New Roman"/>
                <a:cs typeface="Times New Roman"/>
              </a:defRPr>
            </a:lvl1pPr>
          </a:lstStyle>
          <a:p>
            <a:pPr marL="28575">
              <a:lnSpc>
                <a:spcPts val="956"/>
              </a:lnSpc>
            </a:pPr>
            <a:fld id="{81D60167-4931-47E6-BA6A-407CBD079E47}" type="slidenum">
              <a:rPr lang="ta-IN" spc="45" smtClean="0"/>
              <a:pPr marL="28575">
                <a:lnSpc>
                  <a:spcPts val="956"/>
                </a:lnSpc>
              </a:pPr>
              <a:t>‹#›</a:t>
            </a:fld>
            <a:endParaRPr lang="ta-IN" spc="45" dirty="0"/>
          </a:p>
        </p:txBody>
      </p:sp>
      <p:pic>
        <p:nvPicPr>
          <p:cNvPr id="7" name="Picture 6" descr="Logo, company name&#10;&#10;Description automatically generated">
            <a:extLst>
              <a:ext uri="{FF2B5EF4-FFF2-40B4-BE49-F238E27FC236}">
                <a16:creationId xmlns:a16="http://schemas.microsoft.com/office/drawing/2014/main" id="{DB6DC9DB-6A6D-4726-BF3E-86793E41ED13}"/>
              </a:ext>
            </a:extLst>
          </p:cNvPr>
          <p:cNvPicPr>
            <a:picLocks noChangeAspect="1"/>
          </p:cNvPicPr>
          <p:nvPr userDrawn="1"/>
        </p:nvPicPr>
        <p:blipFill>
          <a:blip r:embed="rId2">
            <a:alphaModFix amt="0"/>
            <a:extLst>
              <a:ext uri="{BEBA8EAE-BF5A-486C-A8C5-ECC9F3942E4B}">
                <a14:imgProps xmlns:a14="http://schemas.microsoft.com/office/drawing/2010/main">
                  <a14:imgLayer r:embed="rId3">
                    <a14:imgEffect>
                      <a14:artisticMosiaicBubbles/>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1676400"/>
            <a:ext cx="9144000" cy="4118099"/>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52F7-77EB-4AB3-9A27-195B1E476C81}"/>
              </a:ext>
            </a:extLst>
          </p:cNvPr>
          <p:cNvSpPr>
            <a:spLocks noGrp="1"/>
          </p:cNvSpPr>
          <p:nvPr>
            <p:ph type="title"/>
          </p:nvPr>
        </p:nvSpPr>
        <p:spPr/>
        <p:txBody>
          <a:bodyPr/>
          <a:lstStyle/>
          <a:p>
            <a:r>
              <a:rPr lang="en-US"/>
              <a:t>Click to edit Master title style</a:t>
            </a:r>
            <a:endParaRPr lang="ta-IN"/>
          </a:p>
        </p:txBody>
      </p:sp>
      <p:sp>
        <p:nvSpPr>
          <p:cNvPr id="3" name="Footer Placeholder 2">
            <a:extLst>
              <a:ext uri="{FF2B5EF4-FFF2-40B4-BE49-F238E27FC236}">
                <a16:creationId xmlns:a16="http://schemas.microsoft.com/office/drawing/2014/main" id="{ABBA0B0F-4827-4837-82A7-C5FCE1D08479}"/>
              </a:ext>
            </a:extLst>
          </p:cNvPr>
          <p:cNvSpPr>
            <a:spLocks noGrp="1"/>
          </p:cNvSpPr>
          <p:nvPr>
            <p:ph type="ftr" sz="quarter" idx="10"/>
          </p:nvPr>
        </p:nvSpPr>
        <p:spPr/>
        <p:txBody>
          <a:bodyPr/>
          <a:lstStyle/>
          <a:p>
            <a:r>
              <a:rPr lang="en-IN"/>
              <a:t>Triple-R</a:t>
            </a:r>
          </a:p>
        </p:txBody>
      </p:sp>
      <p:sp>
        <p:nvSpPr>
          <p:cNvPr id="4" name="Date Placeholder 3">
            <a:extLst>
              <a:ext uri="{FF2B5EF4-FFF2-40B4-BE49-F238E27FC236}">
                <a16:creationId xmlns:a16="http://schemas.microsoft.com/office/drawing/2014/main" id="{9AB6342E-E227-4DDC-BAEF-3AA9F3BED405}"/>
              </a:ext>
            </a:extLst>
          </p:cNvPr>
          <p:cNvSpPr>
            <a:spLocks noGrp="1"/>
          </p:cNvSpPr>
          <p:nvPr>
            <p:ph type="dt" sz="half" idx="11"/>
          </p:nvPr>
        </p:nvSpPr>
        <p:spPr/>
        <p:txBody>
          <a:bodyPr/>
          <a:lstStyle/>
          <a:p>
            <a:fld id="{4457ED0F-DC7F-40CF-BF7B-3ADBB5127F53}" type="datetime1">
              <a:rPr lang="en-US" smtClean="0"/>
              <a:t>9/19/2021</a:t>
            </a:fld>
            <a:endParaRPr lang="en-US"/>
          </a:p>
        </p:txBody>
      </p:sp>
      <p:sp>
        <p:nvSpPr>
          <p:cNvPr id="5" name="Slide Number Placeholder 4">
            <a:extLst>
              <a:ext uri="{FF2B5EF4-FFF2-40B4-BE49-F238E27FC236}">
                <a16:creationId xmlns:a16="http://schemas.microsoft.com/office/drawing/2014/main" id="{AAAC8B2B-EBC4-422B-94A2-F94C95A63546}"/>
              </a:ext>
            </a:extLst>
          </p:cNvPr>
          <p:cNvSpPr>
            <a:spLocks noGrp="1"/>
          </p:cNvSpPr>
          <p:nvPr>
            <p:ph type="sldNum" sz="quarter" idx="12"/>
          </p:nvPr>
        </p:nvSpPr>
        <p:spPr/>
        <p:txBody>
          <a:bodyPr/>
          <a:lstStyle/>
          <a:p>
            <a:pPr marL="28575">
              <a:lnSpc>
                <a:spcPts val="956"/>
              </a:lnSpc>
            </a:pPr>
            <a:fld id="{81D60167-4931-47E6-BA6A-407CBD079E47}" type="slidenum">
              <a:rPr lang="ta-IN" spc="45" smtClean="0"/>
              <a:pPr marL="28575">
                <a:lnSpc>
                  <a:spcPts val="956"/>
                </a:lnSpc>
              </a:pPr>
              <a:t>‹#›</a:t>
            </a:fld>
            <a:endParaRPr lang="ta-IN" spc="45" dirty="0"/>
          </a:p>
        </p:txBody>
      </p:sp>
    </p:spTree>
    <p:extLst>
      <p:ext uri="{BB962C8B-B14F-4D97-AF65-F5344CB8AC3E}">
        <p14:creationId xmlns:p14="http://schemas.microsoft.com/office/powerpoint/2010/main" val="273971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E798-28FA-4250-82F6-DB6B8ED04E8D}"/>
              </a:ext>
            </a:extLst>
          </p:cNvPr>
          <p:cNvSpPr>
            <a:spLocks noGrp="1"/>
          </p:cNvSpPr>
          <p:nvPr>
            <p:ph type="title"/>
          </p:nvPr>
        </p:nvSpPr>
        <p:spPr/>
        <p:txBody>
          <a:bodyPr/>
          <a:lstStyle/>
          <a:p>
            <a:r>
              <a:rPr lang="en-US"/>
              <a:t>Click to edit Master title style</a:t>
            </a:r>
            <a:endParaRPr lang="ta-IN"/>
          </a:p>
        </p:txBody>
      </p:sp>
      <p:sp>
        <p:nvSpPr>
          <p:cNvPr id="3" name="Footer Placeholder 2">
            <a:extLst>
              <a:ext uri="{FF2B5EF4-FFF2-40B4-BE49-F238E27FC236}">
                <a16:creationId xmlns:a16="http://schemas.microsoft.com/office/drawing/2014/main" id="{5126AEC2-943E-4822-8BE9-3D775D4E8DE8}"/>
              </a:ext>
            </a:extLst>
          </p:cNvPr>
          <p:cNvSpPr>
            <a:spLocks noGrp="1"/>
          </p:cNvSpPr>
          <p:nvPr>
            <p:ph type="ftr" sz="quarter" idx="10"/>
          </p:nvPr>
        </p:nvSpPr>
        <p:spPr/>
        <p:txBody>
          <a:bodyPr/>
          <a:lstStyle/>
          <a:p>
            <a:r>
              <a:rPr lang="en-IN"/>
              <a:t>Triple-R</a:t>
            </a:r>
          </a:p>
        </p:txBody>
      </p:sp>
      <p:sp>
        <p:nvSpPr>
          <p:cNvPr id="4" name="Date Placeholder 3">
            <a:extLst>
              <a:ext uri="{FF2B5EF4-FFF2-40B4-BE49-F238E27FC236}">
                <a16:creationId xmlns:a16="http://schemas.microsoft.com/office/drawing/2014/main" id="{F1748DCF-927B-4C92-B0B3-20F06CBA2BDC}"/>
              </a:ext>
            </a:extLst>
          </p:cNvPr>
          <p:cNvSpPr>
            <a:spLocks noGrp="1"/>
          </p:cNvSpPr>
          <p:nvPr>
            <p:ph type="dt" sz="half" idx="11"/>
          </p:nvPr>
        </p:nvSpPr>
        <p:spPr/>
        <p:txBody>
          <a:bodyPr/>
          <a:lstStyle/>
          <a:p>
            <a:fld id="{4457ED0F-DC7F-40CF-BF7B-3ADBB5127F53}" type="datetime1">
              <a:rPr lang="en-US" smtClean="0"/>
              <a:t>9/19/2021</a:t>
            </a:fld>
            <a:endParaRPr lang="en-US"/>
          </a:p>
        </p:txBody>
      </p:sp>
      <p:sp>
        <p:nvSpPr>
          <p:cNvPr id="5" name="Slide Number Placeholder 4">
            <a:extLst>
              <a:ext uri="{FF2B5EF4-FFF2-40B4-BE49-F238E27FC236}">
                <a16:creationId xmlns:a16="http://schemas.microsoft.com/office/drawing/2014/main" id="{58A6C09C-7B9C-4615-A5B7-8089E4A79CCF}"/>
              </a:ext>
            </a:extLst>
          </p:cNvPr>
          <p:cNvSpPr>
            <a:spLocks noGrp="1"/>
          </p:cNvSpPr>
          <p:nvPr>
            <p:ph type="sldNum" sz="quarter" idx="12"/>
          </p:nvPr>
        </p:nvSpPr>
        <p:spPr/>
        <p:txBody>
          <a:bodyPr/>
          <a:lstStyle/>
          <a:p>
            <a:pPr marL="28575">
              <a:lnSpc>
                <a:spcPts val="956"/>
              </a:lnSpc>
            </a:pPr>
            <a:fld id="{81D60167-4931-47E6-BA6A-407CBD079E47}" type="slidenum">
              <a:rPr lang="ta-IN" spc="45" smtClean="0"/>
              <a:pPr marL="28575">
                <a:lnSpc>
                  <a:spcPts val="956"/>
                </a:lnSpc>
              </a:pPr>
              <a:t>‹#›</a:t>
            </a:fld>
            <a:endParaRPr lang="ta-IN" spc="45" dirty="0"/>
          </a:p>
        </p:txBody>
      </p:sp>
    </p:spTree>
    <p:extLst>
      <p:ext uri="{BB962C8B-B14F-4D97-AF65-F5344CB8AC3E}">
        <p14:creationId xmlns:p14="http://schemas.microsoft.com/office/powerpoint/2010/main" val="418662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E12C-42C4-49AD-88A0-A341F4BDB900}"/>
              </a:ext>
            </a:extLst>
          </p:cNvPr>
          <p:cNvSpPr>
            <a:spLocks noGrp="1"/>
          </p:cNvSpPr>
          <p:nvPr>
            <p:ph type="title"/>
          </p:nvPr>
        </p:nvSpPr>
        <p:spPr/>
        <p:txBody>
          <a:bodyPr/>
          <a:lstStyle/>
          <a:p>
            <a:r>
              <a:rPr lang="en-US"/>
              <a:t>Click to edit Master title style</a:t>
            </a:r>
            <a:endParaRPr lang="ta-IN"/>
          </a:p>
        </p:txBody>
      </p:sp>
      <p:sp>
        <p:nvSpPr>
          <p:cNvPr id="3" name="Footer Placeholder 2">
            <a:extLst>
              <a:ext uri="{FF2B5EF4-FFF2-40B4-BE49-F238E27FC236}">
                <a16:creationId xmlns:a16="http://schemas.microsoft.com/office/drawing/2014/main" id="{38A4FB67-379F-4607-ABBB-AC1B806B7FE5}"/>
              </a:ext>
            </a:extLst>
          </p:cNvPr>
          <p:cNvSpPr>
            <a:spLocks noGrp="1"/>
          </p:cNvSpPr>
          <p:nvPr>
            <p:ph type="ftr" sz="quarter" idx="10"/>
          </p:nvPr>
        </p:nvSpPr>
        <p:spPr/>
        <p:txBody>
          <a:bodyPr/>
          <a:lstStyle/>
          <a:p>
            <a:r>
              <a:rPr lang="en-IN"/>
              <a:t>Triple-R</a:t>
            </a:r>
          </a:p>
        </p:txBody>
      </p:sp>
      <p:sp>
        <p:nvSpPr>
          <p:cNvPr id="4" name="Date Placeholder 3">
            <a:extLst>
              <a:ext uri="{FF2B5EF4-FFF2-40B4-BE49-F238E27FC236}">
                <a16:creationId xmlns:a16="http://schemas.microsoft.com/office/drawing/2014/main" id="{DA7BAD65-62FA-434D-A697-3858F6319461}"/>
              </a:ext>
            </a:extLst>
          </p:cNvPr>
          <p:cNvSpPr>
            <a:spLocks noGrp="1"/>
          </p:cNvSpPr>
          <p:nvPr>
            <p:ph type="dt" sz="half" idx="11"/>
          </p:nvPr>
        </p:nvSpPr>
        <p:spPr/>
        <p:txBody>
          <a:bodyPr/>
          <a:lstStyle/>
          <a:p>
            <a:fld id="{4457ED0F-DC7F-40CF-BF7B-3ADBB5127F53}" type="datetime1">
              <a:rPr lang="en-US" smtClean="0"/>
              <a:t>9/19/2021</a:t>
            </a:fld>
            <a:endParaRPr lang="en-US"/>
          </a:p>
        </p:txBody>
      </p:sp>
      <p:sp>
        <p:nvSpPr>
          <p:cNvPr id="5" name="Slide Number Placeholder 4">
            <a:extLst>
              <a:ext uri="{FF2B5EF4-FFF2-40B4-BE49-F238E27FC236}">
                <a16:creationId xmlns:a16="http://schemas.microsoft.com/office/drawing/2014/main" id="{B5F3023A-5D8E-4389-B211-823C4AF8117A}"/>
              </a:ext>
            </a:extLst>
          </p:cNvPr>
          <p:cNvSpPr>
            <a:spLocks noGrp="1"/>
          </p:cNvSpPr>
          <p:nvPr>
            <p:ph type="sldNum" sz="quarter" idx="12"/>
          </p:nvPr>
        </p:nvSpPr>
        <p:spPr/>
        <p:txBody>
          <a:bodyPr/>
          <a:lstStyle/>
          <a:p>
            <a:pPr marL="28575">
              <a:lnSpc>
                <a:spcPts val="956"/>
              </a:lnSpc>
            </a:pPr>
            <a:fld id="{81D60167-4931-47E6-BA6A-407CBD079E47}" type="slidenum">
              <a:rPr lang="ta-IN" spc="45" smtClean="0"/>
              <a:pPr marL="28575">
                <a:lnSpc>
                  <a:spcPts val="956"/>
                </a:lnSpc>
              </a:pPr>
              <a:t>‹#›</a:t>
            </a:fld>
            <a:endParaRPr lang="ta-IN" spc="45" dirty="0"/>
          </a:p>
        </p:txBody>
      </p:sp>
      <p:sp>
        <p:nvSpPr>
          <p:cNvPr id="7" name="Picture Placeholder 6">
            <a:extLst>
              <a:ext uri="{FF2B5EF4-FFF2-40B4-BE49-F238E27FC236}">
                <a16:creationId xmlns:a16="http://schemas.microsoft.com/office/drawing/2014/main" id="{775395A5-DDDE-47E7-A0A7-DA389019FC1E}"/>
              </a:ext>
            </a:extLst>
          </p:cNvPr>
          <p:cNvSpPr>
            <a:spLocks noGrp="1"/>
          </p:cNvSpPr>
          <p:nvPr>
            <p:ph type="pic" sz="quarter" idx="13"/>
          </p:nvPr>
        </p:nvSpPr>
        <p:spPr>
          <a:xfrm>
            <a:off x="3048000" y="2514600"/>
            <a:ext cx="2057400" cy="1905000"/>
          </a:xfrm>
        </p:spPr>
        <p:txBody>
          <a:bodyPr/>
          <a:lstStyle/>
          <a:p>
            <a:endParaRPr lang="ta-IN" dirty="0"/>
          </a:p>
        </p:txBody>
      </p:sp>
    </p:spTree>
    <p:extLst>
      <p:ext uri="{BB962C8B-B14F-4D97-AF65-F5344CB8AC3E}">
        <p14:creationId xmlns:p14="http://schemas.microsoft.com/office/powerpoint/2010/main" val="115332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blipFill>
            <a:blip r:embed="rId7"/>
            <a:tile tx="0" ty="0" sx="100000" sy="100000" flip="none" algn="tl"/>
          </a:blipFill>
        </p:spPr>
        <p:txBody>
          <a:bodyPr wrap="square" lIns="0" tIns="0" rIns="0" bIns="0" rtlCol="0"/>
          <a:lstStyle/>
          <a:p>
            <a:endParaRPr sz="1350"/>
          </a:p>
        </p:txBody>
      </p:sp>
      <p:sp>
        <p:nvSpPr>
          <p:cNvPr id="17" name="bg object 17"/>
          <p:cNvSpPr/>
          <p:nvPr/>
        </p:nvSpPr>
        <p:spPr>
          <a:xfrm>
            <a:off x="0" y="1412749"/>
            <a:ext cx="9144000" cy="112775"/>
          </a:xfrm>
          <a:prstGeom prst="rect">
            <a:avLst/>
          </a:prstGeom>
          <a:blipFill>
            <a:blip r:embed="rId8" cstate="print"/>
            <a:stretch>
              <a:fillRect/>
            </a:stretch>
          </a:blipFill>
        </p:spPr>
        <p:txBody>
          <a:bodyPr wrap="square" lIns="0" tIns="0" rIns="0" bIns="0" rtlCol="0"/>
          <a:lstStyle/>
          <a:p>
            <a:endParaRPr sz="1350"/>
          </a:p>
        </p:txBody>
      </p:sp>
      <p:sp>
        <p:nvSpPr>
          <p:cNvPr id="18" name="bg object 18"/>
          <p:cNvSpPr/>
          <p:nvPr/>
        </p:nvSpPr>
        <p:spPr>
          <a:xfrm>
            <a:off x="0" y="1435861"/>
            <a:ext cx="9144000" cy="45720"/>
          </a:xfrm>
          <a:custGeom>
            <a:avLst/>
            <a:gdLst/>
            <a:ahLst/>
            <a:cxnLst/>
            <a:rect l="l" t="t" r="r" b="b"/>
            <a:pathLst>
              <a:path w="9144000" h="45719">
                <a:moveTo>
                  <a:pt x="9144000" y="0"/>
                </a:moveTo>
                <a:lnTo>
                  <a:pt x="0" y="0"/>
                </a:lnTo>
                <a:lnTo>
                  <a:pt x="0" y="45720"/>
                </a:lnTo>
                <a:lnTo>
                  <a:pt x="9144000" y="45720"/>
                </a:lnTo>
                <a:lnTo>
                  <a:pt x="9144000" y="0"/>
                </a:lnTo>
                <a:close/>
              </a:path>
            </a:pathLst>
          </a:custGeom>
          <a:solidFill>
            <a:srgbClr val="FFFFFF"/>
          </a:solidFill>
        </p:spPr>
        <p:txBody>
          <a:bodyPr wrap="square" lIns="0" tIns="0" rIns="0" bIns="0" rtlCol="0"/>
          <a:lstStyle/>
          <a:p>
            <a:endParaRPr sz="1350"/>
          </a:p>
        </p:txBody>
      </p:sp>
      <p:sp>
        <p:nvSpPr>
          <p:cNvPr id="2" name="Holder 2"/>
          <p:cNvSpPr>
            <a:spLocks noGrp="1"/>
          </p:cNvSpPr>
          <p:nvPr>
            <p:ph type="title"/>
          </p:nvPr>
        </p:nvSpPr>
        <p:spPr>
          <a:xfrm>
            <a:off x="499364" y="1823670"/>
            <a:ext cx="7483475" cy="461665"/>
          </a:xfrm>
          <a:prstGeom prst="rect">
            <a:avLst/>
          </a:prstGeom>
        </p:spPr>
        <p:txBody>
          <a:bodyPr wrap="square" lIns="0" tIns="0" rIns="0" bIns="0">
            <a:spAutoFit/>
          </a:bodyPr>
          <a:lstStyle>
            <a:lvl1pPr>
              <a:defRPr sz="3000" b="0" i="0">
                <a:solidFill>
                  <a:schemeClr val="bg1"/>
                </a:solidFill>
                <a:latin typeface="Carlito"/>
                <a:cs typeface="Carlito"/>
              </a:defRPr>
            </a:lvl1pPr>
          </a:lstStyle>
          <a:p>
            <a:endParaRPr/>
          </a:p>
        </p:txBody>
      </p:sp>
      <p:sp>
        <p:nvSpPr>
          <p:cNvPr id="3" name="Holder 3"/>
          <p:cNvSpPr>
            <a:spLocks noGrp="1"/>
          </p:cNvSpPr>
          <p:nvPr>
            <p:ph type="body" idx="1"/>
          </p:nvPr>
        </p:nvSpPr>
        <p:spPr>
          <a:xfrm>
            <a:off x="499364" y="1823670"/>
            <a:ext cx="7483475" cy="461665"/>
          </a:xfrm>
          <a:prstGeom prst="rect">
            <a:avLst/>
          </a:prstGeom>
        </p:spPr>
        <p:txBody>
          <a:bodyPr wrap="square" lIns="0" tIns="0" rIns="0" bIns="0">
            <a:spAutoFit/>
          </a:bodyPr>
          <a:lstStyle>
            <a:lvl1pPr>
              <a:defRPr sz="3000" b="0" i="0">
                <a:solidFill>
                  <a:schemeClr val="bg1"/>
                </a:solidFill>
                <a:latin typeface="Carlito"/>
                <a:cs typeface="Carlito"/>
              </a:defRPr>
            </a:lvl1pPr>
          </a:lstStyle>
          <a:p>
            <a:endParaRPr dirty="0"/>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r>
              <a:rPr lang="en-IN"/>
              <a:t>Triple-R</a:t>
            </a:r>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4457ED0F-DC7F-40CF-BF7B-3ADBB5127F53}" type="datetime1">
              <a:rPr lang="en-US" smtClean="0"/>
              <a:t>9/19/2021</a:t>
            </a:fld>
            <a:endParaRPr lang="en-US"/>
          </a:p>
        </p:txBody>
      </p:sp>
      <p:sp>
        <p:nvSpPr>
          <p:cNvPr id="6" name="Holder 6"/>
          <p:cNvSpPr>
            <a:spLocks noGrp="1"/>
          </p:cNvSpPr>
          <p:nvPr>
            <p:ph type="sldNum" sz="quarter" idx="7"/>
          </p:nvPr>
        </p:nvSpPr>
        <p:spPr>
          <a:xfrm>
            <a:off x="8643239" y="6586096"/>
            <a:ext cx="243840" cy="128240"/>
          </a:xfrm>
          <a:prstGeom prst="rect">
            <a:avLst/>
          </a:prstGeom>
        </p:spPr>
        <p:txBody>
          <a:bodyPr wrap="square" lIns="0" tIns="0" rIns="0" bIns="0">
            <a:spAutoFit/>
          </a:bodyPr>
          <a:lstStyle>
            <a:lvl1pPr>
              <a:defRPr sz="900" b="0" i="0">
                <a:solidFill>
                  <a:schemeClr val="bg1"/>
                </a:solidFill>
                <a:latin typeface="Times New Roman"/>
                <a:cs typeface="Times New Roman"/>
              </a:defRPr>
            </a:lvl1pPr>
          </a:lstStyle>
          <a:p>
            <a:pPr marL="28575">
              <a:lnSpc>
                <a:spcPts val="956"/>
              </a:lnSpc>
            </a:pPr>
            <a:fld id="{81D60167-4931-47E6-BA6A-407CBD079E47}" type="slidenum">
              <a:rPr lang="ta-IN" spc="45" smtClean="0"/>
              <a:pPr marL="28575">
                <a:lnSpc>
                  <a:spcPts val="956"/>
                </a:lnSpc>
              </a:pPr>
              <a:t>‹#›</a:t>
            </a:fld>
            <a:endParaRPr lang="ta-IN" spc="45" dirty="0"/>
          </a:p>
        </p:txBody>
      </p:sp>
      <p:pic>
        <p:nvPicPr>
          <p:cNvPr id="8" name="Picture 7" descr="Logo, company name&#10;&#10;Description automatically generated">
            <a:extLst>
              <a:ext uri="{FF2B5EF4-FFF2-40B4-BE49-F238E27FC236}">
                <a16:creationId xmlns:a16="http://schemas.microsoft.com/office/drawing/2014/main" id="{A9548D44-3B32-4D62-A461-2E8740349C52}"/>
              </a:ext>
            </a:extLst>
          </p:cNvPr>
          <p:cNvPicPr>
            <a:picLocks noChangeAspect="1"/>
          </p:cNvPicPr>
          <p:nvPr userDrawn="1"/>
        </p:nvPicPr>
        <p:blipFill>
          <a:blip r:embed="rId9">
            <a:alphaModFix amt="35000"/>
            <a:extLst>
              <a:ext uri="{BEBA8EAE-BF5A-486C-A8C5-ECC9F3942E4B}">
                <a14:imgProps xmlns:a14="http://schemas.microsoft.com/office/drawing/2010/main">
                  <a14:imgLayer r:embed="rId10">
                    <a14:imgEffect>
                      <a14:artisticMosiaicBubbles/>
                    </a14:imgEffect>
                  </a14:imgLayer>
                </a14:imgProps>
              </a:ext>
              <a:ext uri="{28A0092B-C50C-407E-A947-70E740481C1C}">
                <a14:useLocalDpi xmlns:a14="http://schemas.microsoft.com/office/drawing/2010/main" val="0"/>
              </a:ext>
            </a:extLst>
          </a:blip>
          <a:stretch>
            <a:fillRect/>
          </a:stretch>
        </p:blipFill>
        <p:spPr>
          <a:xfrm>
            <a:off x="0" y="1676400"/>
            <a:ext cx="9029700" cy="4118099"/>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Lst>
  <p:hf hd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flair.training/blogs/comprehensive-hdfs-guide-introduction-architecture-data-read-write-tutorial/" TargetMode="External"/><Relationship Id="rId2" Type="http://schemas.openxmlformats.org/officeDocument/2006/relationships/hyperlink" Target="https://data-flair.training/blogs/hadoop-tutorial-for-beginn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143000" y="4686300"/>
            <a:ext cx="6858000" cy="84773"/>
            <a:chOff x="0" y="5105400"/>
            <a:chExt cx="9144000" cy="113030"/>
          </a:xfrm>
        </p:grpSpPr>
        <p:sp>
          <p:nvSpPr>
            <p:cNvPr id="4" name="object 4"/>
            <p:cNvSpPr/>
            <p:nvPr/>
          </p:nvSpPr>
          <p:spPr>
            <a:xfrm>
              <a:off x="0" y="5105400"/>
              <a:ext cx="9144000" cy="112775"/>
            </a:xfrm>
            <a:prstGeom prst="rect">
              <a:avLst/>
            </a:prstGeom>
            <a:blipFill>
              <a:blip r:embed="rId2" cstate="print"/>
              <a:stretch>
                <a:fillRect/>
              </a:stretch>
            </a:blipFill>
          </p:spPr>
          <p:txBody>
            <a:bodyPr wrap="square" lIns="0" tIns="0" rIns="0" bIns="0" rtlCol="0"/>
            <a:lstStyle/>
            <a:p>
              <a:endParaRPr sz="1350"/>
            </a:p>
          </p:txBody>
        </p:sp>
        <p:sp>
          <p:nvSpPr>
            <p:cNvPr id="5" name="object 5"/>
            <p:cNvSpPr/>
            <p:nvPr/>
          </p:nvSpPr>
          <p:spPr>
            <a:xfrm>
              <a:off x="0" y="5128386"/>
              <a:ext cx="9144000" cy="45720"/>
            </a:xfrm>
            <a:custGeom>
              <a:avLst/>
              <a:gdLst/>
              <a:ahLst/>
              <a:cxnLst/>
              <a:rect l="l" t="t" r="r" b="b"/>
              <a:pathLst>
                <a:path w="9144000" h="45720">
                  <a:moveTo>
                    <a:pt x="9144000" y="0"/>
                  </a:moveTo>
                  <a:lnTo>
                    <a:pt x="0" y="0"/>
                  </a:lnTo>
                  <a:lnTo>
                    <a:pt x="0" y="45719"/>
                  </a:lnTo>
                  <a:lnTo>
                    <a:pt x="9144000" y="45719"/>
                  </a:lnTo>
                  <a:lnTo>
                    <a:pt x="9144000" y="0"/>
                  </a:lnTo>
                  <a:close/>
                </a:path>
              </a:pathLst>
            </a:custGeom>
            <a:solidFill>
              <a:srgbClr val="FFFFFF"/>
            </a:solidFill>
          </p:spPr>
          <p:txBody>
            <a:bodyPr wrap="square" lIns="0" tIns="0" rIns="0" bIns="0" rtlCol="0"/>
            <a:lstStyle/>
            <a:p>
              <a:endParaRPr sz="1350"/>
            </a:p>
          </p:txBody>
        </p:sp>
      </p:grpSp>
      <p:sp>
        <p:nvSpPr>
          <p:cNvPr id="12" name="object 12"/>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1</a:t>
            </a:fld>
            <a:endParaRPr sz="900">
              <a:latin typeface="Times New Roman"/>
              <a:cs typeface="Times New Roman"/>
            </a:endParaRPr>
          </a:p>
        </p:txBody>
      </p:sp>
      <p:pic>
        <p:nvPicPr>
          <p:cNvPr id="1026" name="Picture 2" descr="Hadoop MapReduce vs Spark: A Comprehensive Analysis">
            <a:extLst>
              <a:ext uri="{FF2B5EF4-FFF2-40B4-BE49-F238E27FC236}">
                <a16:creationId xmlns:a16="http://schemas.microsoft.com/office/drawing/2014/main" id="{B7CE255F-1962-4AFA-8E05-75D3BBEBF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04"/>
            <a:ext cx="9144000" cy="2544982"/>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12">
            <a:extLst>
              <a:ext uri="{FF2B5EF4-FFF2-40B4-BE49-F238E27FC236}">
                <a16:creationId xmlns:a16="http://schemas.microsoft.com/office/drawing/2014/main" id="{16914FB3-33BE-47A2-988B-7089EC964F12}"/>
              </a:ext>
            </a:extLst>
          </p:cNvPr>
          <p:cNvSpPr>
            <a:spLocks noGrp="1"/>
          </p:cNvSpPr>
          <p:nvPr>
            <p:ph type="ftr" sz="quarter" idx="5"/>
          </p:nvPr>
        </p:nvSpPr>
        <p:spPr/>
        <p:txBody>
          <a:bodyPr/>
          <a:lstStyle/>
          <a:p>
            <a:r>
              <a:rPr lang="en-IN"/>
              <a:t>Triple-R</a:t>
            </a:r>
          </a:p>
        </p:txBody>
      </p:sp>
      <p:sp>
        <p:nvSpPr>
          <p:cNvPr id="14" name="Slide Number Placeholder 13">
            <a:extLst>
              <a:ext uri="{FF2B5EF4-FFF2-40B4-BE49-F238E27FC236}">
                <a16:creationId xmlns:a16="http://schemas.microsoft.com/office/drawing/2014/main" id="{E185C26F-D521-4EB1-802F-4CADB3D1DE00}"/>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1</a:t>
            </a:fld>
            <a:endParaRPr lang="ta-IN" spc="4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26C6FE-4793-477E-B033-47DDD3F87900}"/>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CC4C8811-014F-4F43-A87F-04AC34BF5F3E}"/>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10</a:t>
            </a:fld>
            <a:endParaRPr lang="ta-IN" spc="45" dirty="0"/>
          </a:p>
        </p:txBody>
      </p:sp>
      <p:sp>
        <p:nvSpPr>
          <p:cNvPr id="4" name="TextBox 3">
            <a:extLst>
              <a:ext uri="{FF2B5EF4-FFF2-40B4-BE49-F238E27FC236}">
                <a16:creationId xmlns:a16="http://schemas.microsoft.com/office/drawing/2014/main" id="{7B41636B-ED12-4AD9-834E-A387F013D030}"/>
              </a:ext>
            </a:extLst>
          </p:cNvPr>
          <p:cNvSpPr txBox="1"/>
          <p:nvPr/>
        </p:nvSpPr>
        <p:spPr>
          <a:xfrm>
            <a:off x="0" y="8614"/>
            <a:ext cx="5181600" cy="861774"/>
          </a:xfrm>
          <a:prstGeom prst="rect">
            <a:avLst/>
          </a:prstGeom>
          <a:noFill/>
        </p:spPr>
        <p:txBody>
          <a:bodyPr wrap="square" rtlCol="0">
            <a:spAutoFit/>
          </a:bodyPr>
          <a:lstStyle/>
          <a:p>
            <a:r>
              <a:rPr lang="en-IN" sz="3200" b="1" i="0" dirty="0">
                <a:solidFill>
                  <a:schemeClr val="accent2"/>
                </a:solidFill>
                <a:effectLst/>
                <a:latin typeface="Georgia" panose="02040502050405020303" pitchFamily="18" charset="0"/>
              </a:rPr>
              <a:t>Shuffling and Sorting</a:t>
            </a:r>
          </a:p>
          <a:p>
            <a:endParaRPr lang="ta-IN" dirty="0"/>
          </a:p>
        </p:txBody>
      </p:sp>
      <p:sp>
        <p:nvSpPr>
          <p:cNvPr id="6" name="TextBox 5">
            <a:extLst>
              <a:ext uri="{FF2B5EF4-FFF2-40B4-BE49-F238E27FC236}">
                <a16:creationId xmlns:a16="http://schemas.microsoft.com/office/drawing/2014/main" id="{B724B53B-9BDC-44F0-9786-A61DF9D210C1}"/>
              </a:ext>
            </a:extLst>
          </p:cNvPr>
          <p:cNvSpPr txBox="1"/>
          <p:nvPr/>
        </p:nvSpPr>
        <p:spPr>
          <a:xfrm>
            <a:off x="76200" y="1956094"/>
            <a:ext cx="8915400" cy="2677656"/>
          </a:xfrm>
          <a:prstGeom prst="rect">
            <a:avLst/>
          </a:prstGeom>
          <a:noFill/>
        </p:spPr>
        <p:txBody>
          <a:bodyPr wrap="square">
            <a:spAutoFit/>
          </a:bodyPr>
          <a:lstStyle/>
          <a:p>
            <a:r>
              <a:rPr lang="en-US" sz="2400" b="1" i="0" dirty="0">
                <a:solidFill>
                  <a:srgbClr val="444444"/>
                </a:solidFill>
                <a:effectLst/>
                <a:latin typeface="Times New Roman" panose="02020603050405020304" pitchFamily="18" charset="0"/>
                <a:cs typeface="Times New Roman" panose="02020603050405020304" pitchFamily="18" charset="0"/>
              </a:rPr>
              <a:t>Now, the output is Shuffled to the reduce node (which is a normal slave node but reduce phase will run here hence called as reducer node). The shuffling is the physical movement of the data which is done over the network. Once all the mappers are finished and their output is shuffled on the reducer nodes, then this intermediate output is merged and sorted, which is then provided as input to reduce phase</a:t>
            </a:r>
            <a:r>
              <a:rPr lang="en-US" sz="2400" b="0" i="0" dirty="0">
                <a:solidFill>
                  <a:srgbClr val="444444"/>
                </a:solidFill>
                <a:effectLst/>
                <a:latin typeface="Times New Roman" panose="02020603050405020304" pitchFamily="18" charset="0"/>
                <a:cs typeface="Times New Roman" panose="02020603050405020304" pitchFamily="18" charset="0"/>
              </a:rPr>
              <a:t>.</a:t>
            </a:r>
            <a:endParaRPr lang="ta-IN" sz="2400" dirty="0">
              <a:latin typeface="Times New Roman" panose="02020603050405020304" pitchFamily="18" charset="0"/>
            </a:endParaRPr>
          </a:p>
        </p:txBody>
      </p:sp>
    </p:spTree>
    <p:extLst>
      <p:ext uri="{BB962C8B-B14F-4D97-AF65-F5344CB8AC3E}">
        <p14:creationId xmlns:p14="http://schemas.microsoft.com/office/powerpoint/2010/main" val="153191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022FCE-58EE-4519-8E98-F568199A2FC9}"/>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1D97B4FD-4411-4B96-8C6E-E02A7E52C263}"/>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11</a:t>
            </a:fld>
            <a:endParaRPr lang="ta-IN" spc="45" dirty="0"/>
          </a:p>
        </p:txBody>
      </p:sp>
      <p:sp>
        <p:nvSpPr>
          <p:cNvPr id="4" name="TextBox 3">
            <a:extLst>
              <a:ext uri="{FF2B5EF4-FFF2-40B4-BE49-F238E27FC236}">
                <a16:creationId xmlns:a16="http://schemas.microsoft.com/office/drawing/2014/main" id="{2242E751-5EE8-4A95-8579-1F44FD3EF5BC}"/>
              </a:ext>
            </a:extLst>
          </p:cNvPr>
          <p:cNvSpPr txBox="1"/>
          <p:nvPr/>
        </p:nvSpPr>
        <p:spPr>
          <a:xfrm>
            <a:off x="-76200" y="-76200"/>
            <a:ext cx="75438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REDUCER &amp; RECORD WRITER </a:t>
            </a:r>
            <a:endParaRPr lang="ta-IN" sz="3200" b="1" dirty="0">
              <a:solidFill>
                <a:schemeClr val="accent2"/>
              </a:solidFill>
              <a:latin typeface="Times New Roman" panose="02020603050405020304" pitchFamily="18" charset="0"/>
            </a:endParaRPr>
          </a:p>
        </p:txBody>
      </p:sp>
      <p:sp>
        <p:nvSpPr>
          <p:cNvPr id="6" name="TextBox 5">
            <a:extLst>
              <a:ext uri="{FF2B5EF4-FFF2-40B4-BE49-F238E27FC236}">
                <a16:creationId xmlns:a16="http://schemas.microsoft.com/office/drawing/2014/main" id="{AC465D62-DFA2-4F65-9051-A51ACDA7CC7E}"/>
              </a:ext>
            </a:extLst>
          </p:cNvPr>
          <p:cNvSpPr txBox="1"/>
          <p:nvPr/>
        </p:nvSpPr>
        <p:spPr>
          <a:xfrm>
            <a:off x="-1" y="1548330"/>
            <a:ext cx="8887079" cy="2677656"/>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444444"/>
                </a:solidFill>
                <a:latin typeface="Times New Roman" panose="02020603050405020304" pitchFamily="18" charset="0"/>
                <a:cs typeface="Times New Roman" panose="02020603050405020304" pitchFamily="18" charset="0"/>
              </a:rPr>
              <a:t>Reducer </a:t>
            </a:r>
            <a:r>
              <a:rPr lang="en-US" sz="2400" b="1" i="0" dirty="0">
                <a:solidFill>
                  <a:srgbClr val="444444"/>
                </a:solidFill>
                <a:effectLst/>
                <a:latin typeface="Times New Roman" panose="02020603050405020304" pitchFamily="18" charset="0"/>
                <a:cs typeface="Times New Roman" panose="02020603050405020304" pitchFamily="18" charset="0"/>
              </a:rPr>
              <a:t>takes the set of intermediate key-value pairs produced by the mappers as the input and then runs a reducer function on each of them to generate the output. The output of the reducer is the final output, which is stored in HDFS</a:t>
            </a:r>
          </a:p>
          <a:p>
            <a:pPr marL="342900" indent="-342900">
              <a:buFont typeface="Arial" panose="020B0604020202020204" pitchFamily="34" charset="0"/>
              <a:buChar char="•"/>
            </a:pPr>
            <a:endParaRPr lang="en-US" sz="2400" b="1" dirty="0">
              <a:solidFill>
                <a:srgbClr val="44444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rgbClr val="444444"/>
                </a:solidFill>
                <a:latin typeface="Times New Roman" panose="02020603050405020304" pitchFamily="18" charset="0"/>
                <a:cs typeface="Times New Roman" panose="02020603050405020304" pitchFamily="18" charset="0"/>
              </a:rPr>
              <a:t>Record Writer  writes these output key-value pair from the Reducer phase to the output files</a:t>
            </a:r>
            <a:r>
              <a:rPr lang="en-US" sz="2400" b="1" i="0" dirty="0">
                <a:solidFill>
                  <a:srgbClr val="444444"/>
                </a:solidFill>
                <a:effectLst/>
                <a:latin typeface="Georgia" panose="02040502050405020303" pitchFamily="18" charset="0"/>
              </a:rPr>
              <a:t>.</a:t>
            </a:r>
            <a:endParaRPr lang="ta-IN" sz="2400" b="1" dirty="0">
              <a:latin typeface="Times New Roman" panose="02020603050405020304" pitchFamily="18" charset="0"/>
            </a:endParaRPr>
          </a:p>
        </p:txBody>
      </p:sp>
    </p:spTree>
    <p:extLst>
      <p:ext uri="{BB962C8B-B14F-4D97-AF65-F5344CB8AC3E}">
        <p14:creationId xmlns:p14="http://schemas.microsoft.com/office/powerpoint/2010/main" val="2686570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66F5F8-FF75-4B06-9AD9-C7FBABBA7835}"/>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0D8A6FE2-B891-47C6-8B12-162B872E2415}"/>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12</a:t>
            </a:fld>
            <a:endParaRPr lang="ta-IN" spc="45" dirty="0"/>
          </a:p>
        </p:txBody>
      </p:sp>
      <p:sp>
        <p:nvSpPr>
          <p:cNvPr id="5" name="TextBox 4">
            <a:extLst>
              <a:ext uri="{FF2B5EF4-FFF2-40B4-BE49-F238E27FC236}">
                <a16:creationId xmlns:a16="http://schemas.microsoft.com/office/drawing/2014/main" id="{2664205D-F1C6-4135-AC6D-12499B94413B}"/>
              </a:ext>
            </a:extLst>
          </p:cNvPr>
          <p:cNvSpPr txBox="1"/>
          <p:nvPr/>
        </p:nvSpPr>
        <p:spPr>
          <a:xfrm>
            <a:off x="-51684" y="1676400"/>
            <a:ext cx="9043284" cy="1938992"/>
          </a:xfrm>
          <a:prstGeom prst="rect">
            <a:avLst/>
          </a:prstGeom>
          <a:noFill/>
        </p:spPr>
        <p:txBody>
          <a:bodyPr wrap="square">
            <a:spAutoFit/>
          </a:bodyPr>
          <a:lstStyle/>
          <a:p>
            <a:r>
              <a:rPr lang="en-US" sz="2400" b="1" i="0" dirty="0">
                <a:solidFill>
                  <a:srgbClr val="444444"/>
                </a:solidFill>
                <a:effectLst/>
                <a:latin typeface="Times New Roman" panose="02020603050405020304" pitchFamily="18" charset="0"/>
                <a:cs typeface="Times New Roman" panose="02020603050405020304" pitchFamily="18" charset="0"/>
              </a:rPr>
              <a:t>The way these output key-value pairs are written in output files by </a:t>
            </a:r>
            <a:r>
              <a:rPr lang="en-US" sz="2400" b="1" i="0" dirty="0" err="1">
                <a:solidFill>
                  <a:srgbClr val="444444"/>
                </a:solidFill>
                <a:effectLst/>
                <a:latin typeface="Times New Roman" panose="02020603050405020304" pitchFamily="18" charset="0"/>
                <a:cs typeface="Times New Roman" panose="02020603050405020304" pitchFamily="18" charset="0"/>
              </a:rPr>
              <a:t>RecordWriter</a:t>
            </a:r>
            <a:r>
              <a:rPr lang="en-US" sz="2400" b="1" i="0" dirty="0">
                <a:solidFill>
                  <a:srgbClr val="444444"/>
                </a:solidFill>
                <a:effectLst/>
                <a:latin typeface="Times New Roman" panose="02020603050405020304" pitchFamily="18" charset="0"/>
                <a:cs typeface="Times New Roman" panose="02020603050405020304" pitchFamily="18" charset="0"/>
              </a:rPr>
              <a:t> is determined by the </a:t>
            </a:r>
            <a:r>
              <a:rPr lang="en-US" sz="2400" b="1" i="0" dirty="0" err="1">
                <a:solidFill>
                  <a:srgbClr val="444444"/>
                </a:solidFill>
                <a:effectLst/>
                <a:latin typeface="Times New Roman" panose="02020603050405020304" pitchFamily="18" charset="0"/>
                <a:cs typeface="Times New Roman" panose="02020603050405020304" pitchFamily="18" charset="0"/>
              </a:rPr>
              <a:t>OutputFormat</a:t>
            </a:r>
            <a:r>
              <a:rPr lang="en-US" sz="2400" b="1" i="0" dirty="0">
                <a:solidFill>
                  <a:srgbClr val="444444"/>
                </a:solidFill>
                <a:effectLst/>
                <a:latin typeface="Times New Roman" panose="02020603050405020304" pitchFamily="18" charset="0"/>
                <a:cs typeface="Times New Roman" panose="02020603050405020304" pitchFamily="18" charset="0"/>
              </a:rPr>
              <a:t>. </a:t>
            </a:r>
            <a:r>
              <a:rPr lang="en-US" sz="2400" b="1" i="0" dirty="0" err="1">
                <a:solidFill>
                  <a:srgbClr val="444444"/>
                </a:solidFill>
                <a:effectLst/>
                <a:latin typeface="Times New Roman" panose="02020603050405020304" pitchFamily="18" charset="0"/>
                <a:cs typeface="Times New Roman" panose="02020603050405020304" pitchFamily="18" charset="0"/>
              </a:rPr>
              <a:t>OutputFormat</a:t>
            </a:r>
            <a:r>
              <a:rPr lang="en-US" sz="2400" b="1" i="0" dirty="0">
                <a:solidFill>
                  <a:srgbClr val="444444"/>
                </a:solidFill>
                <a:effectLst/>
                <a:latin typeface="Times New Roman" panose="02020603050405020304" pitchFamily="18" charset="0"/>
                <a:cs typeface="Times New Roman" panose="02020603050405020304" pitchFamily="18" charset="0"/>
              </a:rPr>
              <a:t> instances provided by the Hadoop are used to </a:t>
            </a:r>
            <a:r>
              <a:rPr lang="en-US" sz="2400" b="1" dirty="0">
                <a:solidFill>
                  <a:srgbClr val="444444"/>
                </a:solidFill>
                <a:latin typeface="Times New Roman" panose="02020603050405020304" pitchFamily="18" charset="0"/>
                <a:cs typeface="Times New Roman" panose="02020603050405020304" pitchFamily="18" charset="0"/>
              </a:rPr>
              <a:t>write files in HDFS </a:t>
            </a:r>
            <a:r>
              <a:rPr lang="en-US" sz="2400" b="1" i="0" dirty="0">
                <a:solidFill>
                  <a:srgbClr val="444444"/>
                </a:solidFill>
                <a:effectLst/>
                <a:latin typeface="Times New Roman" panose="02020603050405020304" pitchFamily="18" charset="0"/>
                <a:cs typeface="Times New Roman" panose="02020603050405020304" pitchFamily="18" charset="0"/>
              </a:rPr>
              <a:t>or on the local disk. Thus the final output of reducer is written on HDFS by </a:t>
            </a:r>
            <a:r>
              <a:rPr lang="en-US" sz="2400" b="1" i="0" dirty="0" err="1">
                <a:solidFill>
                  <a:srgbClr val="444444"/>
                </a:solidFill>
                <a:effectLst/>
                <a:latin typeface="Times New Roman" panose="02020603050405020304" pitchFamily="18" charset="0"/>
                <a:cs typeface="Times New Roman" panose="02020603050405020304" pitchFamily="18" charset="0"/>
              </a:rPr>
              <a:t>OutputFormat</a:t>
            </a:r>
            <a:r>
              <a:rPr lang="en-US" sz="2400" b="1" i="0" dirty="0">
                <a:solidFill>
                  <a:srgbClr val="444444"/>
                </a:solidFill>
                <a:effectLst/>
                <a:latin typeface="Times New Roman" panose="02020603050405020304" pitchFamily="18" charset="0"/>
                <a:cs typeface="Times New Roman" panose="02020603050405020304" pitchFamily="18" charset="0"/>
              </a:rPr>
              <a:t> instances.</a:t>
            </a:r>
            <a:endParaRPr lang="ta-IN" sz="2400" b="1" dirty="0">
              <a:latin typeface="Times New Roman" panose="02020603050405020304" pitchFamily="18" charset="0"/>
            </a:endParaRPr>
          </a:p>
        </p:txBody>
      </p:sp>
      <p:sp>
        <p:nvSpPr>
          <p:cNvPr id="7" name="TextBox 6">
            <a:extLst>
              <a:ext uri="{FF2B5EF4-FFF2-40B4-BE49-F238E27FC236}">
                <a16:creationId xmlns:a16="http://schemas.microsoft.com/office/drawing/2014/main" id="{73E710D6-C7FA-41B1-BE33-3B66BDD484C1}"/>
              </a:ext>
            </a:extLst>
          </p:cNvPr>
          <p:cNvSpPr txBox="1"/>
          <p:nvPr/>
        </p:nvSpPr>
        <p:spPr>
          <a:xfrm>
            <a:off x="-51684" y="18394"/>
            <a:ext cx="4595854" cy="584775"/>
          </a:xfrm>
          <a:prstGeom prst="rect">
            <a:avLst/>
          </a:prstGeom>
          <a:noFill/>
        </p:spPr>
        <p:txBody>
          <a:bodyPr wrap="square">
            <a:spAutoFit/>
          </a:bodyPr>
          <a:lstStyle/>
          <a:p>
            <a:pPr algn="l" fontAlgn="base"/>
            <a:r>
              <a:rPr lang="en-IN" sz="3200" b="1" i="0" dirty="0">
                <a:solidFill>
                  <a:schemeClr val="accent2"/>
                </a:solidFill>
                <a:effectLst/>
                <a:latin typeface="Times New Roman" panose="02020603050405020304" pitchFamily="18" charset="0"/>
                <a:cs typeface="Times New Roman" panose="02020603050405020304" pitchFamily="18" charset="0"/>
              </a:rPr>
              <a:t>OUTPUT FORMAT </a:t>
            </a:r>
          </a:p>
        </p:txBody>
      </p:sp>
    </p:spTree>
    <p:extLst>
      <p:ext uri="{BB962C8B-B14F-4D97-AF65-F5344CB8AC3E}">
        <p14:creationId xmlns:p14="http://schemas.microsoft.com/office/powerpoint/2010/main" val="177872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55919" y="5811156"/>
            <a:ext cx="1000030" cy="111448"/>
          </a:xfrm>
          <a:prstGeom prst="rect">
            <a:avLst/>
          </a:prstGeom>
          <a:blipFill>
            <a:blip r:embed="rId2" cstate="print"/>
            <a:stretch>
              <a:fillRect/>
            </a:stretch>
          </a:blipFill>
        </p:spPr>
        <p:txBody>
          <a:bodyPr wrap="square" lIns="0" tIns="0" rIns="0" bIns="0" rtlCol="0"/>
          <a:lstStyle/>
          <a:p>
            <a:endParaRPr sz="1350"/>
          </a:p>
        </p:txBody>
      </p:sp>
      <p:sp>
        <p:nvSpPr>
          <p:cNvPr id="3" name="object 3"/>
          <p:cNvSpPr/>
          <p:nvPr/>
        </p:nvSpPr>
        <p:spPr>
          <a:xfrm>
            <a:off x="7659435" y="5811156"/>
            <a:ext cx="114490" cy="87620"/>
          </a:xfrm>
          <a:prstGeom prst="rect">
            <a:avLst/>
          </a:prstGeom>
          <a:blipFill>
            <a:blip r:embed="rId3" cstate="print"/>
            <a:stretch>
              <a:fillRect/>
            </a:stretch>
          </a:blipFill>
        </p:spPr>
        <p:txBody>
          <a:bodyPr wrap="square" lIns="0" tIns="0" rIns="0" bIns="0" rtlCol="0"/>
          <a:lstStyle/>
          <a:p>
            <a:endParaRPr sz="1350"/>
          </a:p>
        </p:txBody>
      </p:sp>
      <p:sp>
        <p:nvSpPr>
          <p:cNvPr id="4" name="object 4"/>
          <p:cNvSpPr/>
          <p:nvPr/>
        </p:nvSpPr>
        <p:spPr>
          <a:xfrm>
            <a:off x="3035426" y="3901630"/>
            <a:ext cx="322898" cy="291465"/>
          </a:xfrm>
          <a:custGeom>
            <a:avLst/>
            <a:gdLst/>
            <a:ahLst/>
            <a:cxnLst/>
            <a:rect l="l" t="t" r="r" b="b"/>
            <a:pathLst>
              <a:path w="430530" h="388620">
                <a:moveTo>
                  <a:pt x="397763" y="0"/>
                </a:moveTo>
                <a:lnTo>
                  <a:pt x="354583" y="13462"/>
                </a:lnTo>
                <a:lnTo>
                  <a:pt x="335914" y="29463"/>
                </a:lnTo>
                <a:lnTo>
                  <a:pt x="360044" y="234061"/>
                </a:lnTo>
                <a:lnTo>
                  <a:pt x="360806" y="237617"/>
                </a:lnTo>
                <a:lnTo>
                  <a:pt x="236727" y="69468"/>
                </a:lnTo>
                <a:lnTo>
                  <a:pt x="233806" y="67182"/>
                </a:lnTo>
                <a:lnTo>
                  <a:pt x="229996" y="65658"/>
                </a:lnTo>
                <a:lnTo>
                  <a:pt x="224408" y="66039"/>
                </a:lnTo>
                <a:lnTo>
                  <a:pt x="178688" y="82803"/>
                </a:lnTo>
                <a:lnTo>
                  <a:pt x="168909" y="94487"/>
                </a:lnTo>
                <a:lnTo>
                  <a:pt x="169163" y="99187"/>
                </a:lnTo>
                <a:lnTo>
                  <a:pt x="193928" y="298831"/>
                </a:lnTo>
                <a:lnTo>
                  <a:pt x="194690" y="302387"/>
                </a:lnTo>
                <a:lnTo>
                  <a:pt x="192786" y="299212"/>
                </a:lnTo>
                <a:lnTo>
                  <a:pt x="71500" y="134746"/>
                </a:lnTo>
                <a:lnTo>
                  <a:pt x="68325" y="131952"/>
                </a:lnTo>
                <a:lnTo>
                  <a:pt x="64388" y="130175"/>
                </a:lnTo>
                <a:lnTo>
                  <a:pt x="58546" y="130428"/>
                </a:lnTo>
                <a:lnTo>
                  <a:pt x="10413" y="148336"/>
                </a:lnTo>
                <a:lnTo>
                  <a:pt x="0" y="159512"/>
                </a:lnTo>
                <a:lnTo>
                  <a:pt x="762" y="163194"/>
                </a:lnTo>
                <a:lnTo>
                  <a:pt x="167131" y="382905"/>
                </a:lnTo>
                <a:lnTo>
                  <a:pt x="176656" y="388238"/>
                </a:lnTo>
                <a:lnTo>
                  <a:pt x="184022" y="387984"/>
                </a:lnTo>
                <a:lnTo>
                  <a:pt x="226187" y="373761"/>
                </a:lnTo>
                <a:lnTo>
                  <a:pt x="257682" y="350774"/>
                </a:lnTo>
                <a:lnTo>
                  <a:pt x="257809" y="347852"/>
                </a:lnTo>
                <a:lnTo>
                  <a:pt x="236600" y="176402"/>
                </a:lnTo>
                <a:lnTo>
                  <a:pt x="238125" y="178688"/>
                </a:lnTo>
                <a:lnTo>
                  <a:pt x="340232" y="315468"/>
                </a:lnTo>
                <a:lnTo>
                  <a:pt x="342264" y="317500"/>
                </a:lnTo>
                <a:lnTo>
                  <a:pt x="346709" y="320167"/>
                </a:lnTo>
                <a:lnTo>
                  <a:pt x="349631" y="320801"/>
                </a:lnTo>
                <a:lnTo>
                  <a:pt x="356996" y="320548"/>
                </a:lnTo>
                <a:lnTo>
                  <a:pt x="406526" y="303275"/>
                </a:lnTo>
                <a:lnTo>
                  <a:pt x="430149" y="280669"/>
                </a:lnTo>
                <a:lnTo>
                  <a:pt x="408686" y="27558"/>
                </a:lnTo>
                <a:lnTo>
                  <a:pt x="407288" y="16890"/>
                </a:lnTo>
                <a:lnTo>
                  <a:pt x="406145" y="10540"/>
                </a:lnTo>
                <a:lnTo>
                  <a:pt x="404621" y="5842"/>
                </a:lnTo>
                <a:lnTo>
                  <a:pt x="401319" y="1524"/>
                </a:lnTo>
                <a:lnTo>
                  <a:pt x="397763" y="0"/>
                </a:lnTo>
                <a:close/>
              </a:path>
            </a:pathLst>
          </a:custGeom>
          <a:solidFill>
            <a:srgbClr val="BDBDBD"/>
          </a:solidFill>
        </p:spPr>
        <p:txBody>
          <a:bodyPr wrap="square" lIns="0" tIns="0" rIns="0" bIns="0" rtlCol="0"/>
          <a:lstStyle/>
          <a:p>
            <a:endParaRPr sz="1350"/>
          </a:p>
        </p:txBody>
      </p:sp>
      <p:sp>
        <p:nvSpPr>
          <p:cNvPr id="5" name="object 5"/>
          <p:cNvSpPr/>
          <p:nvPr/>
        </p:nvSpPr>
        <p:spPr>
          <a:xfrm>
            <a:off x="3354897" y="3652648"/>
            <a:ext cx="642461" cy="415766"/>
          </a:xfrm>
          <a:custGeom>
            <a:avLst/>
            <a:gdLst/>
            <a:ahLst/>
            <a:cxnLst/>
            <a:rect l="l" t="t" r="r" b="b"/>
            <a:pathLst>
              <a:path w="856614" h="554354">
                <a:moveTo>
                  <a:pt x="430149" y="446659"/>
                </a:moveTo>
                <a:lnTo>
                  <a:pt x="408051" y="187452"/>
                </a:lnTo>
                <a:lnTo>
                  <a:pt x="397764" y="165989"/>
                </a:lnTo>
                <a:lnTo>
                  <a:pt x="392176" y="166370"/>
                </a:lnTo>
                <a:lnTo>
                  <a:pt x="350266" y="181483"/>
                </a:lnTo>
                <a:lnTo>
                  <a:pt x="335915" y="195453"/>
                </a:lnTo>
                <a:lnTo>
                  <a:pt x="360045" y="400050"/>
                </a:lnTo>
                <a:lnTo>
                  <a:pt x="360807" y="403606"/>
                </a:lnTo>
                <a:lnTo>
                  <a:pt x="236855" y="235458"/>
                </a:lnTo>
                <a:lnTo>
                  <a:pt x="233807" y="233172"/>
                </a:lnTo>
                <a:lnTo>
                  <a:pt x="230124" y="231648"/>
                </a:lnTo>
                <a:lnTo>
                  <a:pt x="224409" y="232029"/>
                </a:lnTo>
                <a:lnTo>
                  <a:pt x="178689" y="248793"/>
                </a:lnTo>
                <a:lnTo>
                  <a:pt x="169037" y="260477"/>
                </a:lnTo>
                <a:lnTo>
                  <a:pt x="169164" y="265176"/>
                </a:lnTo>
                <a:lnTo>
                  <a:pt x="193929" y="464820"/>
                </a:lnTo>
                <a:lnTo>
                  <a:pt x="194691" y="468376"/>
                </a:lnTo>
                <a:lnTo>
                  <a:pt x="192786" y="465201"/>
                </a:lnTo>
                <a:lnTo>
                  <a:pt x="71501" y="300736"/>
                </a:lnTo>
                <a:lnTo>
                  <a:pt x="68326" y="297942"/>
                </a:lnTo>
                <a:lnTo>
                  <a:pt x="64516" y="296164"/>
                </a:lnTo>
                <a:lnTo>
                  <a:pt x="58547" y="296418"/>
                </a:lnTo>
                <a:lnTo>
                  <a:pt x="19177" y="310134"/>
                </a:lnTo>
                <a:lnTo>
                  <a:pt x="0" y="325501"/>
                </a:lnTo>
                <a:lnTo>
                  <a:pt x="889" y="329184"/>
                </a:lnTo>
                <a:lnTo>
                  <a:pt x="167132" y="548894"/>
                </a:lnTo>
                <a:lnTo>
                  <a:pt x="176657" y="554228"/>
                </a:lnTo>
                <a:lnTo>
                  <a:pt x="184023" y="553974"/>
                </a:lnTo>
                <a:lnTo>
                  <a:pt x="226187" y="539750"/>
                </a:lnTo>
                <a:lnTo>
                  <a:pt x="257810" y="516763"/>
                </a:lnTo>
                <a:lnTo>
                  <a:pt x="257810" y="513715"/>
                </a:lnTo>
                <a:lnTo>
                  <a:pt x="237109" y="345059"/>
                </a:lnTo>
                <a:lnTo>
                  <a:pt x="236601" y="342392"/>
                </a:lnTo>
                <a:lnTo>
                  <a:pt x="238125" y="344678"/>
                </a:lnTo>
                <a:lnTo>
                  <a:pt x="340233" y="481457"/>
                </a:lnTo>
                <a:lnTo>
                  <a:pt x="342265" y="483489"/>
                </a:lnTo>
                <a:lnTo>
                  <a:pt x="346824" y="486156"/>
                </a:lnTo>
                <a:lnTo>
                  <a:pt x="349758" y="486791"/>
                </a:lnTo>
                <a:lnTo>
                  <a:pt x="357111" y="486537"/>
                </a:lnTo>
                <a:lnTo>
                  <a:pt x="406527" y="469265"/>
                </a:lnTo>
                <a:lnTo>
                  <a:pt x="430022" y="449580"/>
                </a:lnTo>
                <a:lnTo>
                  <a:pt x="430149" y="446659"/>
                </a:lnTo>
                <a:close/>
              </a:path>
              <a:path w="856614" h="554354">
                <a:moveTo>
                  <a:pt x="856234" y="280670"/>
                </a:moveTo>
                <a:lnTo>
                  <a:pt x="834009" y="21463"/>
                </a:lnTo>
                <a:lnTo>
                  <a:pt x="823722" y="0"/>
                </a:lnTo>
                <a:lnTo>
                  <a:pt x="818134" y="381"/>
                </a:lnTo>
                <a:lnTo>
                  <a:pt x="780542" y="13462"/>
                </a:lnTo>
                <a:lnTo>
                  <a:pt x="761873" y="29464"/>
                </a:lnTo>
                <a:lnTo>
                  <a:pt x="786003" y="234061"/>
                </a:lnTo>
                <a:lnTo>
                  <a:pt x="786765" y="237617"/>
                </a:lnTo>
                <a:lnTo>
                  <a:pt x="662813" y="69469"/>
                </a:lnTo>
                <a:lnTo>
                  <a:pt x="659892" y="67183"/>
                </a:lnTo>
                <a:lnTo>
                  <a:pt x="656082" y="65659"/>
                </a:lnTo>
                <a:lnTo>
                  <a:pt x="653288" y="65786"/>
                </a:lnTo>
                <a:lnTo>
                  <a:pt x="613156" y="78613"/>
                </a:lnTo>
                <a:lnTo>
                  <a:pt x="594995" y="94488"/>
                </a:lnTo>
                <a:lnTo>
                  <a:pt x="595249" y="99187"/>
                </a:lnTo>
                <a:lnTo>
                  <a:pt x="619887" y="298831"/>
                </a:lnTo>
                <a:lnTo>
                  <a:pt x="620649" y="302387"/>
                </a:lnTo>
                <a:lnTo>
                  <a:pt x="618871" y="299212"/>
                </a:lnTo>
                <a:lnTo>
                  <a:pt x="497586" y="134620"/>
                </a:lnTo>
                <a:lnTo>
                  <a:pt x="494411" y="131953"/>
                </a:lnTo>
                <a:lnTo>
                  <a:pt x="490474" y="130175"/>
                </a:lnTo>
                <a:lnTo>
                  <a:pt x="484505" y="130429"/>
                </a:lnTo>
                <a:lnTo>
                  <a:pt x="440817" y="146177"/>
                </a:lnTo>
                <a:lnTo>
                  <a:pt x="425958" y="159512"/>
                </a:lnTo>
                <a:lnTo>
                  <a:pt x="426847" y="163195"/>
                </a:lnTo>
                <a:lnTo>
                  <a:pt x="428879" y="167640"/>
                </a:lnTo>
                <a:lnTo>
                  <a:pt x="432181" y="173355"/>
                </a:lnTo>
                <a:lnTo>
                  <a:pt x="434848" y="177165"/>
                </a:lnTo>
                <a:lnTo>
                  <a:pt x="438658" y="181864"/>
                </a:lnTo>
                <a:lnTo>
                  <a:pt x="593217" y="382905"/>
                </a:lnTo>
                <a:lnTo>
                  <a:pt x="595249" y="384937"/>
                </a:lnTo>
                <a:lnTo>
                  <a:pt x="599694" y="387604"/>
                </a:lnTo>
                <a:lnTo>
                  <a:pt x="602615" y="388239"/>
                </a:lnTo>
                <a:lnTo>
                  <a:pt x="609981" y="387985"/>
                </a:lnTo>
                <a:lnTo>
                  <a:pt x="652272" y="373761"/>
                </a:lnTo>
                <a:lnTo>
                  <a:pt x="683768" y="350774"/>
                </a:lnTo>
                <a:lnTo>
                  <a:pt x="683895" y="347726"/>
                </a:lnTo>
                <a:lnTo>
                  <a:pt x="662686" y="176403"/>
                </a:lnTo>
                <a:lnTo>
                  <a:pt x="664210" y="178689"/>
                </a:lnTo>
                <a:lnTo>
                  <a:pt x="764413" y="312801"/>
                </a:lnTo>
                <a:lnTo>
                  <a:pt x="766191" y="315468"/>
                </a:lnTo>
                <a:lnTo>
                  <a:pt x="768350" y="317500"/>
                </a:lnTo>
                <a:lnTo>
                  <a:pt x="772795" y="320167"/>
                </a:lnTo>
                <a:lnTo>
                  <a:pt x="775716" y="320802"/>
                </a:lnTo>
                <a:lnTo>
                  <a:pt x="783082" y="320548"/>
                </a:lnTo>
                <a:lnTo>
                  <a:pt x="832612" y="303276"/>
                </a:lnTo>
                <a:lnTo>
                  <a:pt x="855980" y="283591"/>
                </a:lnTo>
                <a:lnTo>
                  <a:pt x="856234" y="280670"/>
                </a:lnTo>
                <a:close/>
              </a:path>
            </a:pathLst>
          </a:custGeom>
          <a:solidFill>
            <a:srgbClr val="BDBDBD"/>
          </a:solidFill>
        </p:spPr>
        <p:txBody>
          <a:bodyPr wrap="square" lIns="0" tIns="0" rIns="0" bIns="0" rtlCol="0"/>
          <a:lstStyle/>
          <a:p>
            <a:endParaRPr sz="1350"/>
          </a:p>
        </p:txBody>
      </p:sp>
      <p:grpSp>
        <p:nvGrpSpPr>
          <p:cNvPr id="6" name="object 6"/>
          <p:cNvGrpSpPr/>
          <p:nvPr/>
        </p:nvGrpSpPr>
        <p:grpSpPr>
          <a:xfrm>
            <a:off x="4045744" y="2905315"/>
            <a:ext cx="1939290" cy="936308"/>
            <a:chOff x="3870325" y="2730754"/>
            <a:chExt cx="2585720" cy="1248410"/>
          </a:xfrm>
        </p:grpSpPr>
        <p:sp>
          <p:nvSpPr>
            <p:cNvPr id="7" name="object 7"/>
            <p:cNvSpPr/>
            <p:nvPr/>
          </p:nvSpPr>
          <p:spPr>
            <a:xfrm>
              <a:off x="6106922" y="3010535"/>
              <a:ext cx="94614" cy="97154"/>
            </a:xfrm>
            <a:prstGeom prst="rect">
              <a:avLst/>
            </a:prstGeom>
            <a:blipFill>
              <a:blip r:embed="rId4" cstate="print"/>
              <a:stretch>
                <a:fillRect/>
              </a:stretch>
            </a:blipFill>
          </p:spPr>
          <p:txBody>
            <a:bodyPr wrap="square" lIns="0" tIns="0" rIns="0" bIns="0" rtlCol="0"/>
            <a:lstStyle/>
            <a:p>
              <a:endParaRPr sz="1350"/>
            </a:p>
          </p:txBody>
        </p:sp>
        <p:sp>
          <p:nvSpPr>
            <p:cNvPr id="8" name="object 8"/>
            <p:cNvSpPr/>
            <p:nvPr/>
          </p:nvSpPr>
          <p:spPr>
            <a:xfrm>
              <a:off x="3870325" y="2875407"/>
              <a:ext cx="2200275" cy="1103756"/>
            </a:xfrm>
            <a:prstGeom prst="rect">
              <a:avLst/>
            </a:prstGeom>
            <a:blipFill>
              <a:blip r:embed="rId5" cstate="print"/>
              <a:stretch>
                <a:fillRect/>
              </a:stretch>
            </a:blipFill>
          </p:spPr>
          <p:txBody>
            <a:bodyPr wrap="square" lIns="0" tIns="0" rIns="0" bIns="0" rtlCol="0"/>
            <a:lstStyle/>
            <a:p>
              <a:endParaRPr sz="1350"/>
            </a:p>
          </p:txBody>
        </p:sp>
        <p:sp>
          <p:nvSpPr>
            <p:cNvPr id="9" name="object 9"/>
            <p:cNvSpPr/>
            <p:nvPr/>
          </p:nvSpPr>
          <p:spPr>
            <a:xfrm>
              <a:off x="6199758" y="2730754"/>
              <a:ext cx="255904" cy="301625"/>
            </a:xfrm>
            <a:custGeom>
              <a:avLst/>
              <a:gdLst/>
              <a:ahLst/>
              <a:cxnLst/>
              <a:rect l="l" t="t" r="r" b="b"/>
              <a:pathLst>
                <a:path w="255904" h="301625">
                  <a:moveTo>
                    <a:pt x="135762" y="0"/>
                  </a:moveTo>
                  <a:lnTo>
                    <a:pt x="91566" y="6350"/>
                  </a:lnTo>
                  <a:lnTo>
                    <a:pt x="47116" y="29591"/>
                  </a:lnTo>
                  <a:lnTo>
                    <a:pt x="13969" y="67310"/>
                  </a:lnTo>
                  <a:lnTo>
                    <a:pt x="1142" y="107442"/>
                  </a:lnTo>
                  <a:lnTo>
                    <a:pt x="0" y="120396"/>
                  </a:lnTo>
                  <a:lnTo>
                    <a:pt x="0" y="133985"/>
                  </a:lnTo>
                  <a:lnTo>
                    <a:pt x="6985" y="175513"/>
                  </a:lnTo>
                  <a:lnTo>
                    <a:pt x="20319" y="212851"/>
                  </a:lnTo>
                  <a:lnTo>
                    <a:pt x="38735" y="246507"/>
                  </a:lnTo>
                  <a:lnTo>
                    <a:pt x="64388" y="275463"/>
                  </a:lnTo>
                  <a:lnTo>
                    <a:pt x="106299" y="297815"/>
                  </a:lnTo>
                  <a:lnTo>
                    <a:pt x="131952" y="301117"/>
                  </a:lnTo>
                  <a:lnTo>
                    <a:pt x="136143" y="301117"/>
                  </a:lnTo>
                  <a:lnTo>
                    <a:pt x="186054" y="290322"/>
                  </a:lnTo>
                  <a:lnTo>
                    <a:pt x="224154" y="268986"/>
                  </a:lnTo>
                  <a:lnTo>
                    <a:pt x="252094" y="239395"/>
                  </a:lnTo>
                  <a:lnTo>
                    <a:pt x="255777" y="229488"/>
                  </a:lnTo>
                  <a:lnTo>
                    <a:pt x="255777" y="225806"/>
                  </a:lnTo>
                  <a:lnTo>
                    <a:pt x="240664" y="184023"/>
                  </a:lnTo>
                  <a:lnTo>
                    <a:pt x="218439" y="186944"/>
                  </a:lnTo>
                  <a:lnTo>
                    <a:pt x="207644" y="202946"/>
                  </a:lnTo>
                  <a:lnTo>
                    <a:pt x="173862" y="227965"/>
                  </a:lnTo>
                  <a:lnTo>
                    <a:pt x="147065" y="232537"/>
                  </a:lnTo>
                  <a:lnTo>
                    <a:pt x="138556" y="231901"/>
                  </a:lnTo>
                  <a:lnTo>
                    <a:pt x="102742" y="202692"/>
                  </a:lnTo>
                  <a:lnTo>
                    <a:pt x="82803" y="162051"/>
                  </a:lnTo>
                  <a:lnTo>
                    <a:pt x="74167" y="123062"/>
                  </a:lnTo>
                  <a:lnTo>
                    <a:pt x="74294" y="112013"/>
                  </a:lnTo>
                  <a:lnTo>
                    <a:pt x="96900" y="71120"/>
                  </a:lnTo>
                  <a:lnTo>
                    <a:pt x="134619" y="59309"/>
                  </a:lnTo>
                  <a:lnTo>
                    <a:pt x="142366" y="59309"/>
                  </a:lnTo>
                  <a:lnTo>
                    <a:pt x="149225" y="59944"/>
                  </a:lnTo>
                  <a:lnTo>
                    <a:pt x="166496" y="63626"/>
                  </a:lnTo>
                  <a:lnTo>
                    <a:pt x="175513" y="66167"/>
                  </a:lnTo>
                  <a:lnTo>
                    <a:pt x="179324" y="66167"/>
                  </a:lnTo>
                  <a:lnTo>
                    <a:pt x="185546" y="63754"/>
                  </a:lnTo>
                  <a:lnTo>
                    <a:pt x="187070" y="60579"/>
                  </a:lnTo>
                  <a:lnTo>
                    <a:pt x="187325" y="50546"/>
                  </a:lnTo>
                  <a:lnTo>
                    <a:pt x="185292" y="42545"/>
                  </a:lnTo>
                  <a:lnTo>
                    <a:pt x="167766" y="7874"/>
                  </a:lnTo>
                  <a:lnTo>
                    <a:pt x="142366" y="381"/>
                  </a:lnTo>
                  <a:lnTo>
                    <a:pt x="135762" y="0"/>
                  </a:lnTo>
                  <a:close/>
                </a:path>
              </a:pathLst>
            </a:custGeom>
            <a:solidFill>
              <a:srgbClr val="BDBDBD"/>
            </a:solidFill>
          </p:spPr>
          <p:txBody>
            <a:bodyPr wrap="square" lIns="0" tIns="0" rIns="0" bIns="0" rtlCol="0"/>
            <a:lstStyle/>
            <a:p>
              <a:endParaRPr sz="1350"/>
            </a:p>
          </p:txBody>
        </p:sp>
      </p:grpSp>
      <p:sp>
        <p:nvSpPr>
          <p:cNvPr id="10" name="object 10"/>
          <p:cNvSpPr/>
          <p:nvPr/>
        </p:nvSpPr>
        <p:spPr>
          <a:xfrm>
            <a:off x="5969033" y="2691002"/>
            <a:ext cx="582454" cy="370523"/>
          </a:xfrm>
          <a:custGeom>
            <a:avLst/>
            <a:gdLst/>
            <a:ahLst/>
            <a:cxnLst/>
            <a:rect l="l" t="t" r="r" b="b"/>
            <a:pathLst>
              <a:path w="776604" h="494030">
                <a:moveTo>
                  <a:pt x="291846" y="359791"/>
                </a:moveTo>
                <a:lnTo>
                  <a:pt x="285750" y="310896"/>
                </a:lnTo>
                <a:lnTo>
                  <a:pt x="272161" y="272923"/>
                </a:lnTo>
                <a:lnTo>
                  <a:pt x="246888" y="230124"/>
                </a:lnTo>
                <a:lnTo>
                  <a:pt x="217538" y="202933"/>
                </a:lnTo>
                <a:lnTo>
                  <a:pt x="217538" y="371602"/>
                </a:lnTo>
                <a:lnTo>
                  <a:pt x="215887" y="383413"/>
                </a:lnTo>
                <a:lnTo>
                  <a:pt x="190119" y="417957"/>
                </a:lnTo>
                <a:lnTo>
                  <a:pt x="158369" y="428752"/>
                </a:lnTo>
                <a:lnTo>
                  <a:pt x="146685" y="428752"/>
                </a:lnTo>
                <a:lnTo>
                  <a:pt x="108966" y="406273"/>
                </a:lnTo>
                <a:lnTo>
                  <a:pt x="84836" y="362966"/>
                </a:lnTo>
                <a:lnTo>
                  <a:pt x="74295" y="320421"/>
                </a:lnTo>
                <a:lnTo>
                  <a:pt x="74168" y="307594"/>
                </a:lnTo>
                <a:lnTo>
                  <a:pt x="75946" y="295656"/>
                </a:lnTo>
                <a:lnTo>
                  <a:pt x="101346" y="261239"/>
                </a:lnTo>
                <a:lnTo>
                  <a:pt x="133464" y="250317"/>
                </a:lnTo>
                <a:lnTo>
                  <a:pt x="145034" y="250444"/>
                </a:lnTo>
                <a:lnTo>
                  <a:pt x="182740" y="272923"/>
                </a:lnTo>
                <a:lnTo>
                  <a:pt x="206629" y="316484"/>
                </a:lnTo>
                <a:lnTo>
                  <a:pt x="217538" y="371602"/>
                </a:lnTo>
                <a:lnTo>
                  <a:pt x="217538" y="202933"/>
                </a:lnTo>
                <a:lnTo>
                  <a:pt x="181737" y="187960"/>
                </a:lnTo>
                <a:lnTo>
                  <a:pt x="155689" y="185674"/>
                </a:lnTo>
                <a:lnTo>
                  <a:pt x="144907" y="186309"/>
                </a:lnTo>
                <a:lnTo>
                  <a:pt x="94488" y="199136"/>
                </a:lnTo>
                <a:lnTo>
                  <a:pt x="57785" y="217805"/>
                </a:lnTo>
                <a:lnTo>
                  <a:pt x="26924" y="245491"/>
                </a:lnTo>
                <a:lnTo>
                  <a:pt x="6350" y="282575"/>
                </a:lnTo>
                <a:lnTo>
                  <a:pt x="0" y="319659"/>
                </a:lnTo>
                <a:lnTo>
                  <a:pt x="127" y="332867"/>
                </a:lnTo>
                <a:lnTo>
                  <a:pt x="9652" y="381254"/>
                </a:lnTo>
                <a:lnTo>
                  <a:pt x="25146" y="418338"/>
                </a:lnTo>
                <a:lnTo>
                  <a:pt x="54991" y="460883"/>
                </a:lnTo>
                <a:lnTo>
                  <a:pt x="97917" y="488061"/>
                </a:lnTo>
                <a:lnTo>
                  <a:pt x="136144" y="493776"/>
                </a:lnTo>
                <a:lnTo>
                  <a:pt x="146685" y="493141"/>
                </a:lnTo>
                <a:lnTo>
                  <a:pt x="197104" y="480568"/>
                </a:lnTo>
                <a:lnTo>
                  <a:pt x="233934" y="461772"/>
                </a:lnTo>
                <a:lnTo>
                  <a:pt x="264922" y="433959"/>
                </a:lnTo>
                <a:lnTo>
                  <a:pt x="288798" y="384937"/>
                </a:lnTo>
                <a:lnTo>
                  <a:pt x="290957" y="372491"/>
                </a:lnTo>
                <a:lnTo>
                  <a:pt x="291846" y="359791"/>
                </a:lnTo>
                <a:close/>
              </a:path>
              <a:path w="776604" h="494030">
                <a:moveTo>
                  <a:pt x="776097" y="240665"/>
                </a:moveTo>
                <a:lnTo>
                  <a:pt x="713613" y="78613"/>
                </a:lnTo>
                <a:lnTo>
                  <a:pt x="693420" y="39878"/>
                </a:lnTo>
                <a:lnTo>
                  <a:pt x="665480" y="12319"/>
                </a:lnTo>
                <a:lnTo>
                  <a:pt x="622300" y="0"/>
                </a:lnTo>
                <a:lnTo>
                  <a:pt x="610362" y="1016"/>
                </a:lnTo>
                <a:lnTo>
                  <a:pt x="570611" y="14605"/>
                </a:lnTo>
                <a:lnTo>
                  <a:pt x="538099" y="46228"/>
                </a:lnTo>
                <a:lnTo>
                  <a:pt x="517271" y="86487"/>
                </a:lnTo>
                <a:lnTo>
                  <a:pt x="511429" y="80899"/>
                </a:lnTo>
                <a:lnTo>
                  <a:pt x="476377" y="64516"/>
                </a:lnTo>
                <a:lnTo>
                  <a:pt x="463931" y="63246"/>
                </a:lnTo>
                <a:lnTo>
                  <a:pt x="450977" y="63881"/>
                </a:lnTo>
                <a:lnTo>
                  <a:pt x="414020" y="75184"/>
                </a:lnTo>
                <a:lnTo>
                  <a:pt x="384048" y="99060"/>
                </a:lnTo>
                <a:lnTo>
                  <a:pt x="361569" y="135382"/>
                </a:lnTo>
                <a:lnTo>
                  <a:pt x="356108" y="148336"/>
                </a:lnTo>
                <a:lnTo>
                  <a:pt x="344932" y="119761"/>
                </a:lnTo>
                <a:lnTo>
                  <a:pt x="343154" y="116459"/>
                </a:lnTo>
                <a:lnTo>
                  <a:pt x="340233" y="114427"/>
                </a:lnTo>
                <a:lnTo>
                  <a:pt x="335788" y="113792"/>
                </a:lnTo>
                <a:lnTo>
                  <a:pt x="333248" y="113665"/>
                </a:lnTo>
                <a:lnTo>
                  <a:pt x="330073" y="114173"/>
                </a:lnTo>
                <a:lnTo>
                  <a:pt x="288544" y="132207"/>
                </a:lnTo>
                <a:lnTo>
                  <a:pt x="284480" y="139319"/>
                </a:lnTo>
                <a:lnTo>
                  <a:pt x="285369" y="143002"/>
                </a:lnTo>
                <a:lnTo>
                  <a:pt x="382524" y="392176"/>
                </a:lnTo>
                <a:lnTo>
                  <a:pt x="385318" y="394589"/>
                </a:lnTo>
                <a:lnTo>
                  <a:pt x="389255" y="395986"/>
                </a:lnTo>
                <a:lnTo>
                  <a:pt x="395351" y="395732"/>
                </a:lnTo>
                <a:lnTo>
                  <a:pt x="433451" y="382778"/>
                </a:lnTo>
                <a:lnTo>
                  <a:pt x="452374" y="366776"/>
                </a:lnTo>
                <a:lnTo>
                  <a:pt x="451612" y="363093"/>
                </a:lnTo>
                <a:lnTo>
                  <a:pt x="387604" y="198628"/>
                </a:lnTo>
                <a:lnTo>
                  <a:pt x="393827" y="180848"/>
                </a:lnTo>
                <a:lnTo>
                  <a:pt x="415290" y="146177"/>
                </a:lnTo>
                <a:lnTo>
                  <a:pt x="438785" y="136525"/>
                </a:lnTo>
                <a:lnTo>
                  <a:pt x="450850" y="138049"/>
                </a:lnTo>
                <a:lnTo>
                  <a:pt x="479552" y="164973"/>
                </a:lnTo>
                <a:lnTo>
                  <a:pt x="544449" y="329057"/>
                </a:lnTo>
                <a:lnTo>
                  <a:pt x="547243" y="331470"/>
                </a:lnTo>
                <a:lnTo>
                  <a:pt x="551307" y="332867"/>
                </a:lnTo>
                <a:lnTo>
                  <a:pt x="557403" y="332613"/>
                </a:lnTo>
                <a:lnTo>
                  <a:pt x="565785" y="330708"/>
                </a:lnTo>
                <a:lnTo>
                  <a:pt x="606933" y="313309"/>
                </a:lnTo>
                <a:lnTo>
                  <a:pt x="614172" y="303784"/>
                </a:lnTo>
                <a:lnTo>
                  <a:pt x="613283" y="300101"/>
                </a:lnTo>
                <a:lnTo>
                  <a:pt x="549275" y="135636"/>
                </a:lnTo>
                <a:lnTo>
                  <a:pt x="550799" y="130810"/>
                </a:lnTo>
                <a:lnTo>
                  <a:pt x="568198" y="93091"/>
                </a:lnTo>
                <a:lnTo>
                  <a:pt x="600583" y="73406"/>
                </a:lnTo>
                <a:lnTo>
                  <a:pt x="612521" y="74930"/>
                </a:lnTo>
                <a:lnTo>
                  <a:pt x="641477" y="101854"/>
                </a:lnTo>
                <a:lnTo>
                  <a:pt x="706374" y="266065"/>
                </a:lnTo>
                <a:lnTo>
                  <a:pt x="709041" y="268478"/>
                </a:lnTo>
                <a:lnTo>
                  <a:pt x="712978" y="269875"/>
                </a:lnTo>
                <a:lnTo>
                  <a:pt x="719074" y="269621"/>
                </a:lnTo>
                <a:lnTo>
                  <a:pt x="722884" y="268859"/>
                </a:lnTo>
                <a:lnTo>
                  <a:pt x="761619" y="254381"/>
                </a:lnTo>
                <a:lnTo>
                  <a:pt x="769112" y="250063"/>
                </a:lnTo>
                <a:lnTo>
                  <a:pt x="776097" y="240665"/>
                </a:lnTo>
                <a:close/>
              </a:path>
            </a:pathLst>
          </a:custGeom>
          <a:solidFill>
            <a:srgbClr val="BDBDBD"/>
          </a:solidFill>
        </p:spPr>
        <p:txBody>
          <a:bodyPr wrap="square" lIns="0" tIns="0" rIns="0" bIns="0" rtlCol="0"/>
          <a:lstStyle/>
          <a:p>
            <a:endParaRPr sz="1350"/>
          </a:p>
        </p:txBody>
      </p:sp>
      <p:sp>
        <p:nvSpPr>
          <p:cNvPr id="11" name="object 11"/>
          <p:cNvSpPr txBox="1">
            <a:spLocks noGrp="1"/>
          </p:cNvSpPr>
          <p:nvPr>
            <p:ph type="title"/>
          </p:nvPr>
        </p:nvSpPr>
        <p:spPr>
          <a:xfrm>
            <a:off x="76200" y="76200"/>
            <a:ext cx="5226617" cy="501580"/>
          </a:xfrm>
          <a:prstGeom prst="rect">
            <a:avLst/>
          </a:prstGeom>
        </p:spPr>
        <p:txBody>
          <a:bodyPr vert="horz" wrap="square" lIns="0" tIns="9049" rIns="0" bIns="0" rtlCol="0">
            <a:spAutoFit/>
          </a:bodyPr>
          <a:lstStyle/>
          <a:p>
            <a:pPr marL="9525">
              <a:spcBef>
                <a:spcPts val="71"/>
              </a:spcBef>
            </a:pPr>
            <a:r>
              <a:rPr lang="en-US" sz="3200" dirty="0">
                <a:solidFill>
                  <a:schemeClr val="accent2"/>
                </a:solidFill>
                <a:latin typeface="Times New Roman" panose="02020603050405020304" pitchFamily="18" charset="0"/>
                <a:cs typeface="Times New Roman" panose="02020603050405020304" pitchFamily="18" charset="0"/>
              </a:rPr>
              <a:t>Input split size</a:t>
            </a:r>
            <a:endParaRPr sz="3200" dirty="0">
              <a:solidFill>
                <a:schemeClr val="accent2"/>
              </a:solidFill>
              <a:latin typeface="Times New Roman" panose="02020603050405020304" pitchFamily="18" charset="0"/>
              <a:cs typeface="Times New Roman" panose="02020603050405020304" pitchFamily="18"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2505026552"/>
              </p:ext>
            </p:extLst>
          </p:nvPr>
        </p:nvGraphicFramePr>
        <p:xfrm>
          <a:off x="152400" y="2057400"/>
          <a:ext cx="8915399" cy="3581400"/>
        </p:xfrm>
        <a:graphic>
          <a:graphicData uri="http://schemas.openxmlformats.org/drawingml/2006/table">
            <a:tbl>
              <a:tblPr firstRow="1" bandRow="1">
                <a:tableStyleId>{2D5ABB26-0587-4C30-8999-92F81FD0307C}</a:tableStyleId>
              </a:tblPr>
              <a:tblGrid>
                <a:gridCol w="2445817">
                  <a:extLst>
                    <a:ext uri="{9D8B030D-6E8A-4147-A177-3AD203B41FA5}">
                      <a16:colId xmlns:a16="http://schemas.microsoft.com/office/drawing/2014/main" val="20000"/>
                    </a:ext>
                  </a:extLst>
                </a:gridCol>
                <a:gridCol w="2761407">
                  <a:extLst>
                    <a:ext uri="{9D8B030D-6E8A-4147-A177-3AD203B41FA5}">
                      <a16:colId xmlns:a16="http://schemas.microsoft.com/office/drawing/2014/main" val="20001"/>
                    </a:ext>
                  </a:extLst>
                </a:gridCol>
                <a:gridCol w="1893536">
                  <a:extLst>
                    <a:ext uri="{9D8B030D-6E8A-4147-A177-3AD203B41FA5}">
                      <a16:colId xmlns:a16="http://schemas.microsoft.com/office/drawing/2014/main" val="20002"/>
                    </a:ext>
                  </a:extLst>
                </a:gridCol>
                <a:gridCol w="1814639">
                  <a:extLst>
                    <a:ext uri="{9D8B030D-6E8A-4147-A177-3AD203B41FA5}">
                      <a16:colId xmlns:a16="http://schemas.microsoft.com/office/drawing/2014/main" val="20003"/>
                    </a:ext>
                  </a:extLst>
                </a:gridCol>
              </a:tblGrid>
              <a:tr h="510656">
                <a:tc>
                  <a:txBody>
                    <a:bodyPr/>
                    <a:lstStyle/>
                    <a:p>
                      <a:pPr marL="90805">
                        <a:lnSpc>
                          <a:spcPts val="2120"/>
                        </a:lnSpc>
                      </a:pPr>
                      <a:r>
                        <a:rPr sz="1400" b="1" spc="-10" dirty="0">
                          <a:latin typeface="Carlito"/>
                          <a:cs typeface="Carlito"/>
                        </a:rPr>
                        <a:t>mapred.min.split.size</a:t>
                      </a:r>
                      <a:endParaRPr sz="1400">
                        <a:latin typeface="Carlito"/>
                        <a:cs typeface="Carlito"/>
                      </a:endParaRPr>
                    </a:p>
                  </a:txBody>
                  <a:tcPr marL="0" marR="0" marT="0" marB="0">
                    <a:lnR w="12700">
                      <a:solidFill>
                        <a:srgbClr val="FFFFFF"/>
                      </a:solidFill>
                      <a:prstDash val="solid"/>
                    </a:lnR>
                    <a:lnB w="38100">
                      <a:solidFill>
                        <a:srgbClr val="FFFFFF"/>
                      </a:solidFill>
                      <a:prstDash val="solid"/>
                    </a:lnB>
                    <a:solidFill>
                      <a:srgbClr val="4F81BB"/>
                    </a:solidFill>
                  </a:tcPr>
                </a:tc>
                <a:tc>
                  <a:txBody>
                    <a:bodyPr/>
                    <a:lstStyle/>
                    <a:p>
                      <a:pPr marL="91440">
                        <a:lnSpc>
                          <a:spcPts val="2120"/>
                        </a:lnSpc>
                      </a:pPr>
                      <a:r>
                        <a:rPr sz="1400" b="1" spc="-10" dirty="0">
                          <a:latin typeface="Carlito"/>
                          <a:cs typeface="Carlito"/>
                        </a:rPr>
                        <a:t>mapred.max.split.size</a:t>
                      </a:r>
                      <a:endParaRPr sz="1400">
                        <a:latin typeface="Carlito"/>
                        <a:cs typeface="Carlito"/>
                      </a:endParaRPr>
                    </a:p>
                  </a:txBody>
                  <a:tcPr marL="0" marR="0" marT="0" marB="0">
                    <a:lnL w="12700">
                      <a:solidFill>
                        <a:srgbClr val="FFFFFF"/>
                      </a:solidFill>
                      <a:prstDash val="solid"/>
                    </a:lnL>
                    <a:lnR w="12700">
                      <a:solidFill>
                        <a:srgbClr val="FFFFFF"/>
                      </a:solidFill>
                      <a:prstDash val="solid"/>
                    </a:lnR>
                    <a:lnB w="38100">
                      <a:solidFill>
                        <a:srgbClr val="FFFFFF"/>
                      </a:solidFill>
                      <a:prstDash val="solid"/>
                    </a:lnB>
                    <a:solidFill>
                      <a:srgbClr val="4F81BB"/>
                    </a:solidFill>
                  </a:tcPr>
                </a:tc>
                <a:tc>
                  <a:txBody>
                    <a:bodyPr/>
                    <a:lstStyle/>
                    <a:p>
                      <a:pPr marL="92075">
                        <a:lnSpc>
                          <a:spcPts val="2120"/>
                        </a:lnSpc>
                      </a:pPr>
                      <a:r>
                        <a:rPr sz="1400" b="1" spc="-10" dirty="0">
                          <a:latin typeface="Carlito"/>
                          <a:cs typeface="Carlito"/>
                        </a:rPr>
                        <a:t>dfs.block.size</a:t>
                      </a:r>
                      <a:endParaRPr sz="1400">
                        <a:latin typeface="Carlito"/>
                        <a:cs typeface="Carlito"/>
                      </a:endParaRPr>
                    </a:p>
                  </a:txBody>
                  <a:tcPr marL="0" marR="0" marT="0" marB="0">
                    <a:lnL w="12700">
                      <a:solidFill>
                        <a:srgbClr val="FFFFFF"/>
                      </a:solidFill>
                      <a:prstDash val="solid"/>
                    </a:lnL>
                    <a:lnR w="12700">
                      <a:solidFill>
                        <a:srgbClr val="FFFFFF"/>
                      </a:solidFill>
                      <a:prstDash val="solid"/>
                    </a:lnR>
                    <a:lnB w="38100">
                      <a:solidFill>
                        <a:srgbClr val="FFFFFF"/>
                      </a:solidFill>
                      <a:prstDash val="solid"/>
                    </a:lnB>
                    <a:solidFill>
                      <a:srgbClr val="4F81BB"/>
                    </a:solidFill>
                  </a:tcPr>
                </a:tc>
                <a:tc>
                  <a:txBody>
                    <a:bodyPr/>
                    <a:lstStyle/>
                    <a:p>
                      <a:pPr marL="93345">
                        <a:lnSpc>
                          <a:spcPts val="2120"/>
                        </a:lnSpc>
                      </a:pPr>
                      <a:r>
                        <a:rPr sz="1400" b="1" spc="-5" dirty="0">
                          <a:latin typeface="Carlito"/>
                          <a:cs typeface="Carlito"/>
                        </a:rPr>
                        <a:t>Split</a:t>
                      </a:r>
                      <a:r>
                        <a:rPr sz="1400" b="1" spc="-40" dirty="0">
                          <a:latin typeface="Carlito"/>
                          <a:cs typeface="Carlito"/>
                        </a:rPr>
                        <a:t> </a:t>
                      </a:r>
                      <a:r>
                        <a:rPr sz="1400" b="1" spc="-20" dirty="0">
                          <a:latin typeface="Carlito"/>
                          <a:cs typeface="Carlito"/>
                        </a:rPr>
                        <a:t>Size</a:t>
                      </a:r>
                      <a:endParaRPr sz="1400">
                        <a:latin typeface="Carlito"/>
                        <a:cs typeface="Carlito"/>
                      </a:endParaRPr>
                    </a:p>
                  </a:txBody>
                  <a:tcPr marL="0" marR="0" marT="0" marB="0">
                    <a:lnL w="12700">
                      <a:solidFill>
                        <a:srgbClr val="FFFFFF"/>
                      </a:solidFill>
                      <a:prstDash val="solid"/>
                    </a:lnL>
                    <a:lnB w="38100">
                      <a:solidFill>
                        <a:srgbClr val="FFFFFF"/>
                      </a:solidFill>
                      <a:prstDash val="solid"/>
                    </a:lnB>
                    <a:solidFill>
                      <a:srgbClr val="4F81BB"/>
                    </a:solidFill>
                  </a:tcPr>
                </a:tc>
                <a:extLst>
                  <a:ext uri="{0D108BD9-81ED-4DB2-BD59-A6C34878D82A}">
                    <a16:rowId xmlns:a16="http://schemas.microsoft.com/office/drawing/2014/main" val="10000"/>
                  </a:ext>
                </a:extLst>
              </a:tr>
              <a:tr h="857902">
                <a:tc>
                  <a:txBody>
                    <a:bodyPr/>
                    <a:lstStyle/>
                    <a:p>
                      <a:pPr marL="90805">
                        <a:lnSpc>
                          <a:spcPts val="2020"/>
                        </a:lnSpc>
                      </a:pPr>
                      <a:r>
                        <a:rPr sz="1400" dirty="0">
                          <a:latin typeface="Carlito"/>
                          <a:cs typeface="Carlito"/>
                        </a:rPr>
                        <a:t>1</a:t>
                      </a:r>
                      <a:r>
                        <a:rPr sz="1400" spc="-20" dirty="0">
                          <a:latin typeface="Carlito"/>
                          <a:cs typeface="Carlito"/>
                        </a:rPr>
                        <a:t> </a:t>
                      </a:r>
                      <a:r>
                        <a:rPr sz="1400" spc="-15" dirty="0">
                          <a:latin typeface="Carlito"/>
                          <a:cs typeface="Carlito"/>
                        </a:rPr>
                        <a:t>(default)</a:t>
                      </a:r>
                      <a:endParaRPr sz="1400" dirty="0">
                        <a:latin typeface="Carlito"/>
                        <a:cs typeface="Carlito"/>
                      </a:endParaRPr>
                    </a:p>
                  </a:txBody>
                  <a:tcPr marL="0" marR="0" marT="0" marB="0">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1440">
                        <a:lnSpc>
                          <a:spcPts val="2020"/>
                        </a:lnSpc>
                      </a:pPr>
                      <a:r>
                        <a:rPr sz="1400" spc="-20" dirty="0">
                          <a:latin typeface="Carlito"/>
                          <a:cs typeface="Carlito"/>
                        </a:rPr>
                        <a:t>Long.MAX_VALUE</a:t>
                      </a:r>
                      <a:endParaRPr sz="1400">
                        <a:latin typeface="Carlito"/>
                        <a:cs typeface="Carlito"/>
                      </a:endParaRPr>
                    </a:p>
                    <a:p>
                      <a:pPr marL="91440">
                        <a:lnSpc>
                          <a:spcPct val="100000"/>
                        </a:lnSpc>
                        <a:spcBef>
                          <a:spcPts val="75"/>
                        </a:spcBef>
                      </a:pP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2075">
                        <a:lnSpc>
                          <a:spcPts val="2020"/>
                        </a:lnSpc>
                      </a:pPr>
                      <a:r>
                        <a:rPr sz="1400" dirty="0">
                          <a:latin typeface="Carlito"/>
                          <a:cs typeface="Carlito"/>
                        </a:rPr>
                        <a:t>64 </a:t>
                      </a:r>
                      <a:r>
                        <a:rPr sz="1400" spc="-5" dirty="0">
                          <a:latin typeface="Carlito"/>
                          <a:cs typeface="Carlito"/>
                        </a:rPr>
                        <a:t>MB</a:t>
                      </a:r>
                      <a:r>
                        <a:rPr sz="1400" spc="-35" dirty="0">
                          <a:latin typeface="Carlito"/>
                          <a:cs typeface="Carlito"/>
                        </a:rPr>
                        <a:t> </a:t>
                      </a: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93345">
                        <a:lnSpc>
                          <a:spcPts val="2020"/>
                        </a:lnSpc>
                      </a:pPr>
                      <a:r>
                        <a:rPr sz="1400" dirty="0">
                          <a:latin typeface="Carlito"/>
                          <a:cs typeface="Carlito"/>
                        </a:rPr>
                        <a:t>64</a:t>
                      </a:r>
                      <a:r>
                        <a:rPr sz="1400" spc="-15" dirty="0">
                          <a:latin typeface="Carlito"/>
                          <a:cs typeface="Carlito"/>
                        </a:rPr>
                        <a:t> </a:t>
                      </a:r>
                      <a:r>
                        <a:rPr sz="1400" spc="-5" dirty="0">
                          <a:latin typeface="Carlito"/>
                          <a:cs typeface="Carlito"/>
                        </a:rPr>
                        <a:t>MB</a:t>
                      </a:r>
                      <a:endParaRPr sz="1400">
                        <a:latin typeface="Carlito"/>
                        <a:cs typeface="Carlito"/>
                      </a:endParaRPr>
                    </a:p>
                  </a:txBody>
                  <a:tcPr marL="0" marR="0" marT="0" marB="0">
                    <a:lnL w="12700">
                      <a:solidFill>
                        <a:srgbClr val="FFFFFF"/>
                      </a:solidFill>
                      <a:prstDash val="solid"/>
                    </a:lnL>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857902">
                <a:tc>
                  <a:txBody>
                    <a:bodyPr/>
                    <a:lstStyle/>
                    <a:p>
                      <a:pPr marL="90805">
                        <a:lnSpc>
                          <a:spcPts val="2020"/>
                        </a:lnSpc>
                      </a:pPr>
                      <a:r>
                        <a:rPr sz="1400" dirty="0">
                          <a:latin typeface="Carlito"/>
                          <a:cs typeface="Carlito"/>
                        </a:rPr>
                        <a:t>1</a:t>
                      </a:r>
                      <a:r>
                        <a:rPr sz="1400" spc="-20" dirty="0">
                          <a:latin typeface="Carlito"/>
                          <a:cs typeface="Carlito"/>
                        </a:rPr>
                        <a:t> </a:t>
                      </a:r>
                      <a:r>
                        <a:rPr sz="1400" spc="-15" dirty="0">
                          <a:latin typeface="Carlito"/>
                          <a:cs typeface="Carlito"/>
                        </a:rPr>
                        <a:t>(default)</a:t>
                      </a:r>
                      <a:endParaRPr sz="1400">
                        <a:latin typeface="Carlito"/>
                        <a:cs typeface="Carlito"/>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a:lnSpc>
                          <a:spcPts val="2020"/>
                        </a:lnSpc>
                      </a:pPr>
                      <a:r>
                        <a:rPr sz="1400" spc="-20" dirty="0">
                          <a:latin typeface="Carlito"/>
                          <a:cs typeface="Carlito"/>
                        </a:rPr>
                        <a:t>Long.MAX_VALUE</a:t>
                      </a:r>
                      <a:endParaRPr sz="1400">
                        <a:latin typeface="Carlito"/>
                        <a:cs typeface="Carlito"/>
                      </a:endParaRPr>
                    </a:p>
                    <a:p>
                      <a:pPr marL="91440">
                        <a:lnSpc>
                          <a:spcPct val="100000"/>
                        </a:lnSpc>
                        <a:spcBef>
                          <a:spcPts val="35"/>
                        </a:spcBef>
                      </a:pP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207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334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857902">
                <a:tc>
                  <a:txBody>
                    <a:bodyPr/>
                    <a:lstStyle/>
                    <a:p>
                      <a:pPr marL="9080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91440">
                        <a:lnSpc>
                          <a:spcPts val="2020"/>
                        </a:lnSpc>
                      </a:pPr>
                      <a:r>
                        <a:rPr sz="1400" spc="-20" dirty="0">
                          <a:latin typeface="Carlito"/>
                          <a:cs typeface="Carlito"/>
                        </a:rPr>
                        <a:t>Long.MAX_VALUE</a:t>
                      </a:r>
                      <a:endParaRPr sz="1400">
                        <a:latin typeface="Carlito"/>
                        <a:cs typeface="Carlito"/>
                      </a:endParaRPr>
                    </a:p>
                    <a:p>
                      <a:pPr marL="91440">
                        <a:lnSpc>
                          <a:spcPct val="100000"/>
                        </a:lnSpc>
                        <a:spcBef>
                          <a:spcPts val="70"/>
                        </a:spcBef>
                      </a:pPr>
                      <a:r>
                        <a:rPr sz="1400" spc="-10"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92075">
                        <a:lnSpc>
                          <a:spcPts val="2020"/>
                        </a:lnSpc>
                      </a:pPr>
                      <a:r>
                        <a:rPr sz="1400" dirty="0">
                          <a:latin typeface="Carlito"/>
                          <a:cs typeface="Carlito"/>
                        </a:rPr>
                        <a:t>64 MB</a:t>
                      </a:r>
                      <a:r>
                        <a:rPr sz="1400" spc="-40" dirty="0">
                          <a:latin typeface="Carlito"/>
                          <a:cs typeface="Carlito"/>
                        </a:rPr>
                        <a:t> </a:t>
                      </a: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93345">
                        <a:lnSpc>
                          <a:spcPts val="2020"/>
                        </a:lnSpc>
                      </a:pPr>
                      <a:r>
                        <a:rPr sz="1400" dirty="0">
                          <a:latin typeface="Carlito"/>
                          <a:cs typeface="Carlito"/>
                        </a:rPr>
                        <a:t>128</a:t>
                      </a:r>
                      <a:r>
                        <a:rPr sz="1400" spc="-20" dirty="0">
                          <a:latin typeface="Carlito"/>
                          <a:cs typeface="Carlito"/>
                        </a:rPr>
                        <a:t> </a:t>
                      </a:r>
                      <a:r>
                        <a:rPr sz="1400" dirty="0">
                          <a:latin typeface="Carlito"/>
                          <a:cs typeface="Carlito"/>
                        </a:rPr>
                        <a:t>MB</a:t>
                      </a:r>
                      <a:endParaRPr sz="1400">
                        <a:latin typeface="Carlito"/>
                        <a:cs typeface="Carlito"/>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497038">
                <a:tc>
                  <a:txBody>
                    <a:bodyPr/>
                    <a:lstStyle/>
                    <a:p>
                      <a:pPr marL="90805">
                        <a:lnSpc>
                          <a:spcPts val="2025"/>
                        </a:lnSpc>
                      </a:pPr>
                      <a:r>
                        <a:rPr sz="1400" dirty="0">
                          <a:latin typeface="Carlito"/>
                          <a:cs typeface="Carlito"/>
                        </a:rPr>
                        <a:t>1</a:t>
                      </a:r>
                      <a:r>
                        <a:rPr sz="1400" spc="-20" dirty="0">
                          <a:latin typeface="Carlito"/>
                          <a:cs typeface="Carlito"/>
                        </a:rPr>
                        <a:t> </a:t>
                      </a:r>
                      <a:r>
                        <a:rPr sz="1400" spc="-15" dirty="0">
                          <a:latin typeface="Carlito"/>
                          <a:cs typeface="Carlito"/>
                        </a:rPr>
                        <a:t>(default)</a:t>
                      </a:r>
                      <a:endParaRPr sz="1400">
                        <a:latin typeface="Carlito"/>
                        <a:cs typeface="Carlito"/>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a:lnSpc>
                          <a:spcPts val="2025"/>
                        </a:lnSpc>
                      </a:pPr>
                      <a:r>
                        <a:rPr sz="1400" dirty="0">
                          <a:latin typeface="Carlito"/>
                          <a:cs typeface="Carlito"/>
                        </a:rPr>
                        <a:t>10</a:t>
                      </a:r>
                      <a:r>
                        <a:rPr sz="1400" spc="-20" dirty="0">
                          <a:latin typeface="Carlito"/>
                          <a:cs typeface="Carlito"/>
                        </a:rPr>
                        <a:t> </a:t>
                      </a:r>
                      <a:r>
                        <a:rPr sz="1400" spc="-5" dirty="0">
                          <a:latin typeface="Carlito"/>
                          <a:cs typeface="Carlito"/>
                        </a:rPr>
                        <a:t>MB</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2075">
                        <a:lnSpc>
                          <a:spcPts val="2025"/>
                        </a:lnSpc>
                      </a:pPr>
                      <a:r>
                        <a:rPr sz="1400" dirty="0">
                          <a:latin typeface="Carlito"/>
                          <a:cs typeface="Carlito"/>
                        </a:rPr>
                        <a:t>64 MB</a:t>
                      </a:r>
                      <a:r>
                        <a:rPr sz="1400" spc="-40" dirty="0">
                          <a:latin typeface="Carlito"/>
                          <a:cs typeface="Carlito"/>
                        </a:rPr>
                        <a:t> </a:t>
                      </a:r>
                      <a:r>
                        <a:rPr sz="1400" spc="-15" dirty="0">
                          <a:latin typeface="Carlito"/>
                          <a:cs typeface="Carlito"/>
                        </a:rPr>
                        <a:t>(default)</a:t>
                      </a:r>
                      <a:endParaRPr sz="140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3345">
                        <a:lnSpc>
                          <a:spcPts val="2025"/>
                        </a:lnSpc>
                      </a:pPr>
                      <a:r>
                        <a:rPr sz="1400" dirty="0">
                          <a:latin typeface="Carlito"/>
                          <a:cs typeface="Carlito"/>
                        </a:rPr>
                        <a:t>10</a:t>
                      </a:r>
                      <a:r>
                        <a:rPr sz="1400" spc="-15" dirty="0">
                          <a:latin typeface="Carlito"/>
                          <a:cs typeface="Carlito"/>
                        </a:rPr>
                        <a:t> </a:t>
                      </a:r>
                      <a:r>
                        <a:rPr sz="1400" spc="-5" dirty="0">
                          <a:latin typeface="Carlito"/>
                          <a:cs typeface="Carlito"/>
                        </a:rPr>
                        <a:t>MB</a:t>
                      </a:r>
                      <a:endParaRPr sz="1400" dirty="0">
                        <a:latin typeface="Carlito"/>
                        <a:cs typeface="Carlito"/>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bl>
          </a:graphicData>
        </a:graphic>
      </p:graphicFrame>
      <p:sp>
        <p:nvSpPr>
          <p:cNvPr id="13" name="Footer Placeholder 12">
            <a:extLst>
              <a:ext uri="{FF2B5EF4-FFF2-40B4-BE49-F238E27FC236}">
                <a16:creationId xmlns:a16="http://schemas.microsoft.com/office/drawing/2014/main" id="{6F201149-B33B-4136-9A8A-673338F16ACE}"/>
              </a:ext>
            </a:extLst>
          </p:cNvPr>
          <p:cNvSpPr>
            <a:spLocks noGrp="1"/>
          </p:cNvSpPr>
          <p:nvPr>
            <p:ph type="ftr" sz="quarter" idx="5"/>
          </p:nvPr>
        </p:nvSpPr>
        <p:spPr/>
        <p:txBody>
          <a:bodyPr/>
          <a:lstStyle/>
          <a:p>
            <a:r>
              <a:rPr lang="en-IN"/>
              <a:t>Triple-R</a:t>
            </a:r>
          </a:p>
        </p:txBody>
      </p:sp>
      <p:sp>
        <p:nvSpPr>
          <p:cNvPr id="14" name="Slide Number Placeholder 13">
            <a:extLst>
              <a:ext uri="{FF2B5EF4-FFF2-40B4-BE49-F238E27FC236}">
                <a16:creationId xmlns:a16="http://schemas.microsoft.com/office/drawing/2014/main" id="{CCD48D7F-62A7-4F31-8B36-75B359DD26A6}"/>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13</a:t>
            </a:fld>
            <a:endParaRPr lang="ta-IN" spc="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508C3784-F082-44B9-AACC-0F32D451BBC0}"/>
              </a:ext>
            </a:extLst>
          </p:cNvPr>
          <p:cNvSpPr>
            <a:spLocks noGrp="1"/>
          </p:cNvSpPr>
          <p:nvPr>
            <p:ph type="title"/>
          </p:nvPr>
        </p:nvSpPr>
        <p:spPr/>
        <p:txBody>
          <a:bodyPr/>
          <a:lstStyle/>
          <a:p>
            <a:endParaRPr lang="ta-IN"/>
          </a:p>
        </p:txBody>
      </p:sp>
      <p:pic>
        <p:nvPicPr>
          <p:cNvPr id="1026" name="Picture 2">
            <a:extLst>
              <a:ext uri="{FF2B5EF4-FFF2-40B4-BE49-F238E27FC236}">
                <a16:creationId xmlns:a16="http://schemas.microsoft.com/office/drawing/2014/main" id="{1E11AFB9-80AD-4971-BBB7-C903AB8F2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4352"/>
            <a:ext cx="9144000" cy="414496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6D7B7D72-05B4-4AE9-8ABF-A9C176DCC627}"/>
              </a:ext>
            </a:extLst>
          </p:cNvPr>
          <p:cNvSpPr txBox="1"/>
          <p:nvPr/>
        </p:nvSpPr>
        <p:spPr>
          <a:xfrm>
            <a:off x="-76200" y="0"/>
            <a:ext cx="6553200" cy="584775"/>
          </a:xfrm>
          <a:prstGeom prst="rect">
            <a:avLst/>
          </a:prstGeom>
          <a:noFill/>
        </p:spPr>
        <p:txBody>
          <a:bodyPr wrap="square" rtlCol="0">
            <a:spAutoFit/>
          </a:bodyPr>
          <a:lstStyle/>
          <a:p>
            <a:r>
              <a:rPr lang="en-US" sz="3200" dirty="0">
                <a:solidFill>
                  <a:schemeClr val="accent2"/>
                </a:solidFill>
                <a:latin typeface="Times New Roman" panose="02020603050405020304" pitchFamily="18" charset="0"/>
                <a:cs typeface="Times New Roman" panose="02020603050405020304" pitchFamily="18" charset="0"/>
              </a:rPr>
              <a:t>MAP REDUCE FLOW DIAGRAM </a:t>
            </a:r>
            <a:endParaRPr lang="ta-IN" sz="3200" dirty="0">
              <a:solidFill>
                <a:schemeClr val="accent2"/>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6482429" y="5796822"/>
            <a:ext cx="182880" cy="128240"/>
          </a:xfrm>
          <a:prstGeom prst="rect">
            <a:avLst/>
          </a:prstGeom>
        </p:spPr>
        <p:txBody>
          <a:bodyPr vert="horz" wrap="square" lIns="0" tIns="0" rIns="0" bIns="0" rtlCol="0">
            <a:spAutoFit/>
          </a:bodyPr>
          <a:lstStyle/>
          <a:p>
            <a:pPr marL="28575">
              <a:lnSpc>
                <a:spcPts val="956"/>
              </a:lnSpc>
            </a:pPr>
            <a:fld id="{81D60167-4931-47E6-BA6A-407CBD079E47}" type="slidenum">
              <a:rPr spc="45" dirty="0"/>
              <a:pPr marL="28575">
                <a:lnSpc>
                  <a:spcPts val="956"/>
                </a:lnSpc>
              </a:pPr>
              <a:t>15</a:t>
            </a:fld>
            <a:endParaRPr spc="45" dirty="0"/>
          </a:p>
        </p:txBody>
      </p:sp>
      <p:sp>
        <p:nvSpPr>
          <p:cNvPr id="6" name="Footer Placeholder 5">
            <a:extLst>
              <a:ext uri="{FF2B5EF4-FFF2-40B4-BE49-F238E27FC236}">
                <a16:creationId xmlns:a16="http://schemas.microsoft.com/office/drawing/2014/main" id="{DA242BAD-DFE4-43F8-844E-3D828EC5C29E}"/>
              </a:ext>
            </a:extLst>
          </p:cNvPr>
          <p:cNvSpPr>
            <a:spLocks noGrp="1"/>
          </p:cNvSpPr>
          <p:nvPr>
            <p:ph type="ftr" sz="quarter" idx="5"/>
          </p:nvPr>
        </p:nvSpPr>
        <p:spPr/>
        <p:txBody>
          <a:bodyPr/>
          <a:lstStyle/>
          <a:p>
            <a:r>
              <a:rPr lang="en-IN" dirty="0"/>
              <a:t>Triple-R</a:t>
            </a:r>
          </a:p>
        </p:txBody>
      </p:sp>
      <p:pic>
        <p:nvPicPr>
          <p:cNvPr id="2050" name="Picture 2" descr="Example of MapReduce">
            <a:extLst>
              <a:ext uri="{FF2B5EF4-FFF2-40B4-BE49-F238E27FC236}">
                <a16:creationId xmlns:a16="http://schemas.microsoft.com/office/drawing/2014/main" id="{06C8526B-F30C-402A-9967-988E77FF4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743314"/>
            <a:ext cx="8915399" cy="3400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F53F6-195C-439E-92FC-C01A9714F517}"/>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4C652046-5AF8-40C3-990E-827CA0CAE089}"/>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16</a:t>
            </a:fld>
            <a:endParaRPr lang="ta-IN" spc="45" dirty="0"/>
          </a:p>
        </p:txBody>
      </p:sp>
      <p:sp>
        <p:nvSpPr>
          <p:cNvPr id="5" name="TextBox 4">
            <a:extLst>
              <a:ext uri="{FF2B5EF4-FFF2-40B4-BE49-F238E27FC236}">
                <a16:creationId xmlns:a16="http://schemas.microsoft.com/office/drawing/2014/main" id="{52265736-A3E6-4D8C-9C0A-493033572F2B}"/>
              </a:ext>
            </a:extLst>
          </p:cNvPr>
          <p:cNvSpPr txBox="1"/>
          <p:nvPr/>
        </p:nvSpPr>
        <p:spPr>
          <a:xfrm>
            <a:off x="0" y="1676400"/>
            <a:ext cx="9067800" cy="4893647"/>
          </a:xfrm>
          <a:prstGeom prst="rect">
            <a:avLst/>
          </a:prstGeom>
          <a:noFill/>
        </p:spPr>
        <p:txBody>
          <a:bodyPr wrap="square">
            <a:spAutoFit/>
          </a:bodyPr>
          <a:lstStyle/>
          <a:p>
            <a:pPr algn="l"/>
            <a:r>
              <a:rPr lang="en-US" sz="2400" b="1" i="0" u="sng" dirty="0">
                <a:solidFill>
                  <a:srgbClr val="404040"/>
                </a:solidFill>
                <a:effectLst/>
                <a:latin typeface="Times New Roman" panose="02020603050405020304" pitchFamily="18" charset="0"/>
                <a:cs typeface="Times New Roman" panose="02020603050405020304" pitchFamily="18" charset="0"/>
              </a:rPr>
              <a:t>Speed</a:t>
            </a:r>
            <a:r>
              <a:rPr lang="en-US" sz="2400" b="1" i="0" dirty="0">
                <a:solidFill>
                  <a:srgbClr val="404040"/>
                </a:solidFill>
                <a:effectLst/>
                <a:latin typeface="Times New Roman" panose="02020603050405020304" pitchFamily="18" charset="0"/>
                <a:cs typeface="Times New Roman" panose="02020603050405020304" pitchFamily="18" charset="0"/>
              </a:rPr>
              <a:t>:</a:t>
            </a:r>
            <a:r>
              <a:rPr lang="en-US" sz="2400" b="0" i="0" dirty="0">
                <a:solidFill>
                  <a:srgbClr val="404040"/>
                </a:solidFill>
                <a:effectLst/>
                <a:latin typeface="Times New Roman" panose="02020603050405020304" pitchFamily="18" charset="0"/>
                <a:cs typeface="Times New Roman" panose="02020603050405020304" pitchFamily="18" charset="0"/>
              </a:rPr>
              <a:t> </a:t>
            </a:r>
            <a:r>
              <a:rPr lang="en-US" sz="2400" b="1" i="0" dirty="0">
                <a:solidFill>
                  <a:srgbClr val="404040"/>
                </a:solidFill>
                <a:effectLst/>
                <a:latin typeface="Times New Roman" panose="02020603050405020304" pitchFamily="18" charset="0"/>
                <a:cs typeface="Times New Roman" panose="02020603050405020304" pitchFamily="18" charset="0"/>
              </a:rPr>
              <a:t>MapReduce can process huge unstructured data in a short time.</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Fault-tolerance</a:t>
            </a:r>
            <a:r>
              <a:rPr lang="en-US" sz="2400" b="1" i="0" dirty="0">
                <a:solidFill>
                  <a:srgbClr val="404040"/>
                </a:solidFill>
                <a:effectLst/>
                <a:latin typeface="Times New Roman" panose="02020603050405020304" pitchFamily="18" charset="0"/>
                <a:cs typeface="Times New Roman" panose="02020603050405020304" pitchFamily="18" charset="0"/>
              </a:rPr>
              <a:t>: The MapReduce framework can handle failures.</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Cost-effective</a:t>
            </a:r>
            <a:r>
              <a:rPr lang="en-US" sz="2400" b="1" i="0" dirty="0">
                <a:solidFill>
                  <a:srgbClr val="404040"/>
                </a:solidFill>
                <a:effectLst/>
                <a:latin typeface="Times New Roman" panose="02020603050405020304" pitchFamily="18" charset="0"/>
                <a:cs typeface="Times New Roman" panose="02020603050405020304" pitchFamily="18" charset="0"/>
              </a:rPr>
              <a:t>: Hadoop has a scale-out feature that enables users to process or store data in a cost-effective manner.</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Scalability</a:t>
            </a:r>
            <a:r>
              <a:rPr lang="en-US" sz="2400" b="1" i="0" dirty="0">
                <a:solidFill>
                  <a:srgbClr val="404040"/>
                </a:solidFill>
                <a:effectLst/>
                <a:latin typeface="Times New Roman" panose="02020603050405020304" pitchFamily="18" charset="0"/>
                <a:cs typeface="Times New Roman" panose="02020603050405020304" pitchFamily="18" charset="0"/>
              </a:rPr>
              <a:t>: Hadoop provides a highly scalable framework. MapReduce allows users to run applications from many nodes.</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Data availability</a:t>
            </a:r>
            <a:r>
              <a:rPr lang="en-US" sz="2400" b="1" i="0" dirty="0">
                <a:solidFill>
                  <a:srgbClr val="404040"/>
                </a:solidFill>
                <a:effectLst/>
                <a:latin typeface="Times New Roman" panose="02020603050405020304" pitchFamily="18" charset="0"/>
                <a:cs typeface="Times New Roman" panose="02020603050405020304" pitchFamily="18" charset="0"/>
              </a:rPr>
              <a:t>: Replicas of data are sent to various nodes within the network. This ensures copies of the data are available in the event of failure.</a:t>
            </a:r>
          </a:p>
          <a:p>
            <a:pPr algn="l"/>
            <a:r>
              <a:rPr lang="en-US" sz="2400" b="1" i="0" u="sng" dirty="0">
                <a:solidFill>
                  <a:srgbClr val="404040"/>
                </a:solidFill>
                <a:effectLst/>
                <a:latin typeface="Times New Roman" panose="02020603050405020304" pitchFamily="18" charset="0"/>
                <a:cs typeface="Times New Roman" panose="02020603050405020304" pitchFamily="18" charset="0"/>
              </a:rPr>
              <a:t>Parallel Processing</a:t>
            </a:r>
            <a:r>
              <a:rPr lang="en-US" sz="2400" b="1" i="0" dirty="0">
                <a:solidFill>
                  <a:srgbClr val="404040"/>
                </a:solidFill>
                <a:effectLst/>
                <a:latin typeface="Times New Roman" panose="02020603050405020304" pitchFamily="18" charset="0"/>
                <a:cs typeface="Times New Roman" panose="02020603050405020304" pitchFamily="18" charset="0"/>
              </a:rPr>
              <a:t>: In MapReduce, multiple job-parts of the same dataset can be processed in a parallel manner. This reduces the time taken to complete a task</a:t>
            </a:r>
            <a:r>
              <a:rPr lang="en-US" sz="2400" b="0" i="0" dirty="0">
                <a:solidFill>
                  <a:srgbClr val="404040"/>
                </a:solidFill>
                <a:effectLst/>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A7BF736B-D205-4C4A-B477-0DA706C665FD}"/>
              </a:ext>
            </a:extLst>
          </p:cNvPr>
          <p:cNvSpPr txBox="1"/>
          <p:nvPr/>
        </p:nvSpPr>
        <p:spPr>
          <a:xfrm>
            <a:off x="152400" y="381000"/>
            <a:ext cx="6705600" cy="861774"/>
          </a:xfrm>
          <a:prstGeom prst="rect">
            <a:avLst/>
          </a:prstGeom>
          <a:noFill/>
        </p:spPr>
        <p:txBody>
          <a:bodyPr wrap="square" rtlCol="0">
            <a:spAutoFit/>
          </a:bodyPr>
          <a:lstStyle/>
          <a:p>
            <a:r>
              <a:rPr lang="en-US" sz="3200" b="1" i="0" dirty="0">
                <a:solidFill>
                  <a:schemeClr val="accent2"/>
                </a:solidFill>
                <a:effectLst/>
                <a:latin typeface="Times New Roman" panose="02020603050405020304" pitchFamily="18" charset="0"/>
                <a:cs typeface="Times New Roman" panose="02020603050405020304" pitchFamily="18" charset="0"/>
              </a:rPr>
              <a:t>Benefits of Hadoop MapReduce</a:t>
            </a:r>
          </a:p>
          <a:p>
            <a:endParaRPr lang="ta-IN" dirty="0"/>
          </a:p>
        </p:txBody>
      </p:sp>
    </p:spTree>
    <p:extLst>
      <p:ext uri="{BB962C8B-B14F-4D97-AF65-F5344CB8AC3E}">
        <p14:creationId xmlns:p14="http://schemas.microsoft.com/office/powerpoint/2010/main" val="39170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1E8EE5-A4AB-438B-9613-DB506B5557C1}"/>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D4D8EFDA-279D-4DD3-A859-F8492502B795}"/>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17</a:t>
            </a:fld>
            <a:endParaRPr lang="ta-IN" spc="45" dirty="0"/>
          </a:p>
        </p:txBody>
      </p:sp>
      <p:sp>
        <p:nvSpPr>
          <p:cNvPr id="5" name="TextBox 4">
            <a:extLst>
              <a:ext uri="{FF2B5EF4-FFF2-40B4-BE49-F238E27FC236}">
                <a16:creationId xmlns:a16="http://schemas.microsoft.com/office/drawing/2014/main" id="{2707CF6E-8103-4B04-8F61-D32AC59E1243}"/>
              </a:ext>
            </a:extLst>
          </p:cNvPr>
          <p:cNvSpPr txBox="1"/>
          <p:nvPr/>
        </p:nvSpPr>
        <p:spPr>
          <a:xfrm>
            <a:off x="0" y="1904999"/>
            <a:ext cx="9144000" cy="3785652"/>
          </a:xfrm>
          <a:prstGeom prst="rect">
            <a:avLst/>
          </a:prstGeom>
          <a:noFill/>
        </p:spPr>
        <p:txBody>
          <a:bodyPr wrap="square">
            <a:spAutoFit/>
          </a:bodyPr>
          <a:lstStyle/>
          <a:p>
            <a:pPr algn="l"/>
            <a:r>
              <a:rPr lang="en-US" sz="2400" b="1" i="0" dirty="0">
                <a:solidFill>
                  <a:srgbClr val="404040"/>
                </a:solidFill>
                <a:effectLst/>
                <a:latin typeface="Times New Roman" panose="02020603050405020304" pitchFamily="18" charset="0"/>
                <a:cs typeface="Times New Roman" panose="02020603050405020304" pitchFamily="18" charset="0"/>
              </a:rPr>
              <a:t>The following are some of the practical applications of the MapReduce program.</a:t>
            </a:r>
          </a:p>
          <a:p>
            <a:pPr algn="l"/>
            <a:r>
              <a:rPr lang="en-US" sz="2400" b="1" u="sng" dirty="0">
                <a:solidFill>
                  <a:srgbClr val="404040"/>
                </a:solidFill>
                <a:latin typeface="Times New Roman" panose="02020603050405020304" pitchFamily="18" charset="0"/>
                <a:cs typeface="Times New Roman" panose="02020603050405020304" pitchFamily="18" charset="0"/>
              </a:rPr>
              <a:t>E-COMMMERCE</a:t>
            </a:r>
            <a:endParaRPr lang="en-US" sz="2400" b="1" i="0" u="sng" dirty="0">
              <a:solidFill>
                <a:srgbClr val="404040"/>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400" b="1" i="0" dirty="0">
                <a:solidFill>
                  <a:srgbClr val="404040"/>
                </a:solidFill>
                <a:effectLst/>
                <a:latin typeface="Times New Roman" panose="02020603050405020304" pitchFamily="18" charset="0"/>
                <a:cs typeface="Times New Roman" panose="02020603050405020304" pitchFamily="18" charset="0"/>
              </a:rPr>
              <a:t>E-commerce companies such as Walmart, E-Bay, and Amazon use MapReduce to analyze buying behavior. MapReduce provides meaningful information that is used as the basis for developing product recommendations. Some of the information used include site records, e-commerce catalogs, purchase history, and interaction logs.</a:t>
            </a:r>
          </a:p>
          <a:p>
            <a:pPr marL="457200" indent="-457200" algn="l">
              <a:buFont typeface="Arial" panose="020B0604020202020204" pitchFamily="34" charset="0"/>
              <a:buChar char="•"/>
            </a:pPr>
            <a:endParaRPr lang="en-US" sz="2400" b="1" i="0" dirty="0">
              <a:solidFill>
                <a:srgbClr val="40404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45841C-BF1F-4551-91E9-A5DF14FBA19C}"/>
              </a:ext>
            </a:extLst>
          </p:cNvPr>
          <p:cNvSpPr txBox="1"/>
          <p:nvPr/>
        </p:nvSpPr>
        <p:spPr>
          <a:xfrm>
            <a:off x="152400" y="228600"/>
            <a:ext cx="5638800" cy="1354217"/>
          </a:xfrm>
          <a:prstGeom prst="rect">
            <a:avLst/>
          </a:prstGeom>
          <a:noFill/>
        </p:spPr>
        <p:txBody>
          <a:bodyPr wrap="square" rtlCol="0">
            <a:spAutoFit/>
          </a:bodyPr>
          <a:lstStyle/>
          <a:p>
            <a:r>
              <a:rPr lang="en-US" sz="3200" b="1" i="0" dirty="0">
                <a:solidFill>
                  <a:schemeClr val="accent2"/>
                </a:solidFill>
                <a:effectLst/>
                <a:latin typeface="Times New Roman" panose="02020603050405020304" pitchFamily="18" charset="0"/>
                <a:cs typeface="Times New Roman" panose="02020603050405020304" pitchFamily="18" charset="0"/>
              </a:rPr>
              <a:t>Applications of Hadoop MapReduce</a:t>
            </a:r>
          </a:p>
          <a:p>
            <a:endParaRPr lang="ta-IN" dirty="0"/>
          </a:p>
        </p:txBody>
      </p:sp>
    </p:spTree>
    <p:extLst>
      <p:ext uri="{BB962C8B-B14F-4D97-AF65-F5344CB8AC3E}">
        <p14:creationId xmlns:p14="http://schemas.microsoft.com/office/powerpoint/2010/main" val="132909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E6A12E-6A15-478E-BE39-A93FA35217BB}"/>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B56D3BB0-5159-402D-AA9B-1335AAE262F0}"/>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18</a:t>
            </a:fld>
            <a:endParaRPr lang="ta-IN" spc="45" dirty="0"/>
          </a:p>
        </p:txBody>
      </p:sp>
      <p:sp>
        <p:nvSpPr>
          <p:cNvPr id="5" name="TextBox 4">
            <a:extLst>
              <a:ext uri="{FF2B5EF4-FFF2-40B4-BE49-F238E27FC236}">
                <a16:creationId xmlns:a16="http://schemas.microsoft.com/office/drawing/2014/main" id="{2E13E5CA-1650-46D0-8449-9F949D93383E}"/>
              </a:ext>
            </a:extLst>
          </p:cNvPr>
          <p:cNvSpPr txBox="1"/>
          <p:nvPr/>
        </p:nvSpPr>
        <p:spPr>
          <a:xfrm>
            <a:off x="0" y="1718852"/>
            <a:ext cx="9067800" cy="3416320"/>
          </a:xfrm>
          <a:prstGeom prst="rect">
            <a:avLst/>
          </a:prstGeom>
          <a:noFill/>
        </p:spPr>
        <p:txBody>
          <a:bodyPr wrap="square">
            <a:spAutoFit/>
          </a:bodyPr>
          <a:lstStyle/>
          <a:p>
            <a:pPr algn="l"/>
            <a:r>
              <a:rPr lang="en-US" sz="2400" b="1" i="0" u="sng" dirty="0">
                <a:solidFill>
                  <a:srgbClr val="0A0B09"/>
                </a:solidFill>
                <a:effectLst/>
                <a:latin typeface="Times New Roman" panose="02020603050405020304" pitchFamily="18" charset="0"/>
                <a:cs typeface="Times New Roman" panose="02020603050405020304" pitchFamily="18" charset="0"/>
              </a:rPr>
              <a:t>Social networks</a:t>
            </a:r>
          </a:p>
          <a:p>
            <a:pPr algn="l"/>
            <a:r>
              <a:rPr lang="en-US" sz="2400" b="1" i="0" dirty="0">
                <a:solidFill>
                  <a:srgbClr val="404040"/>
                </a:solidFill>
                <a:effectLst/>
                <a:latin typeface="Times New Roman" panose="02020603050405020304" pitchFamily="18" charset="0"/>
                <a:cs typeface="Times New Roman" panose="02020603050405020304" pitchFamily="18" charset="0"/>
              </a:rPr>
              <a:t>The MapReduce programming tool can evaluate certain information on social media platforms such as Facebook, Twitter, and LinkedIn. It can evaluate important information such as who liked your status and who viewed your profile.</a:t>
            </a:r>
          </a:p>
          <a:p>
            <a:pPr algn="l"/>
            <a:r>
              <a:rPr lang="en-US" sz="2400" b="1" i="0" u="sng" dirty="0">
                <a:solidFill>
                  <a:srgbClr val="0A0B09"/>
                </a:solidFill>
                <a:effectLst/>
                <a:latin typeface="Times New Roman" panose="02020603050405020304" pitchFamily="18" charset="0"/>
                <a:cs typeface="Times New Roman" panose="02020603050405020304" pitchFamily="18" charset="0"/>
              </a:rPr>
              <a:t>Entertainment</a:t>
            </a:r>
          </a:p>
          <a:p>
            <a:pPr algn="l"/>
            <a:r>
              <a:rPr lang="en-US" sz="2400" b="1" i="0" dirty="0">
                <a:solidFill>
                  <a:srgbClr val="404040"/>
                </a:solidFill>
                <a:effectLst/>
                <a:latin typeface="Times New Roman" panose="02020603050405020304" pitchFamily="18" charset="0"/>
                <a:cs typeface="Times New Roman" panose="02020603050405020304" pitchFamily="18" charset="0"/>
              </a:rPr>
              <a:t>Netflix uses MapReduce to analyze the clicks and logs of online customers. This information helps the company suggest movies based on customers’ interests and behavior.</a:t>
            </a:r>
          </a:p>
        </p:txBody>
      </p:sp>
    </p:spTree>
    <p:extLst>
      <p:ext uri="{BB962C8B-B14F-4D97-AF65-F5344CB8AC3E}">
        <p14:creationId xmlns:p14="http://schemas.microsoft.com/office/powerpoint/2010/main" val="199770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294B4-AC97-42EC-840F-415EDD77A704}"/>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7E0488D2-BD68-41BC-AE58-22D487E76CB9}"/>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19</a:t>
            </a:fld>
            <a:endParaRPr lang="ta-IN" spc="45" dirty="0"/>
          </a:p>
        </p:txBody>
      </p:sp>
      <p:sp>
        <p:nvSpPr>
          <p:cNvPr id="5" name="TextBox 4">
            <a:extLst>
              <a:ext uri="{FF2B5EF4-FFF2-40B4-BE49-F238E27FC236}">
                <a16:creationId xmlns:a16="http://schemas.microsoft.com/office/drawing/2014/main" id="{7EA2076C-E947-4E66-8271-2CDDED93D900}"/>
              </a:ext>
            </a:extLst>
          </p:cNvPr>
          <p:cNvSpPr txBox="1"/>
          <p:nvPr/>
        </p:nvSpPr>
        <p:spPr>
          <a:xfrm>
            <a:off x="76200" y="1752600"/>
            <a:ext cx="8458200" cy="2677656"/>
          </a:xfrm>
          <a:prstGeom prst="rect">
            <a:avLst/>
          </a:prstGeom>
          <a:noFill/>
        </p:spPr>
        <p:txBody>
          <a:bodyPr wrap="square">
            <a:spAutoFit/>
          </a:bodyPr>
          <a:lstStyle/>
          <a:p>
            <a:pPr algn="l"/>
            <a:r>
              <a:rPr lang="en-US" sz="2400" b="1" i="0" dirty="0">
                <a:solidFill>
                  <a:srgbClr val="404040"/>
                </a:solidFill>
                <a:effectLst/>
                <a:latin typeface="Times New Roman" panose="02020603050405020304" pitchFamily="18" charset="0"/>
                <a:cs typeface="Times New Roman" panose="02020603050405020304" pitchFamily="18" charset="0"/>
              </a:rPr>
              <a:t>MapReduce is a crucial processing component of the Hadoop framework. It’s a quick, scalable, and cost-effective program that can help data analysts and developers process huge data.</a:t>
            </a:r>
          </a:p>
          <a:p>
            <a:pPr algn="l"/>
            <a:r>
              <a:rPr lang="en-US" sz="2400" b="1" i="0" dirty="0">
                <a:solidFill>
                  <a:srgbClr val="404040"/>
                </a:solidFill>
                <a:effectLst/>
                <a:latin typeface="Times New Roman" panose="02020603050405020304" pitchFamily="18" charset="0"/>
                <a:cs typeface="Times New Roman" panose="02020603050405020304" pitchFamily="18" charset="0"/>
              </a:rPr>
              <a:t>This programming model is a suitable tool for analyzing usage patterns on websites and e-commerce platforms. Companies providing online services can utilize this framework to improve their marketing strategies.</a:t>
            </a:r>
          </a:p>
        </p:txBody>
      </p:sp>
      <p:sp>
        <p:nvSpPr>
          <p:cNvPr id="6" name="TextBox 5">
            <a:extLst>
              <a:ext uri="{FF2B5EF4-FFF2-40B4-BE49-F238E27FC236}">
                <a16:creationId xmlns:a16="http://schemas.microsoft.com/office/drawing/2014/main" id="{EF96F294-BF42-4118-B322-0596813339F7}"/>
              </a:ext>
            </a:extLst>
          </p:cNvPr>
          <p:cNvSpPr txBox="1"/>
          <p:nvPr/>
        </p:nvSpPr>
        <p:spPr>
          <a:xfrm>
            <a:off x="0" y="76200"/>
            <a:ext cx="52578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CONCLUSION</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87091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E9D4EF-994E-4EBA-BE89-6A98802B52A9}"/>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F946F7C1-6B9C-46B8-8C1C-9E0B575C3DA7}"/>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2</a:t>
            </a:fld>
            <a:endParaRPr lang="ta-IN" spc="45" dirty="0"/>
          </a:p>
        </p:txBody>
      </p:sp>
      <p:sp>
        <p:nvSpPr>
          <p:cNvPr id="11" name="TextBox 10">
            <a:extLst>
              <a:ext uri="{FF2B5EF4-FFF2-40B4-BE49-F238E27FC236}">
                <a16:creationId xmlns:a16="http://schemas.microsoft.com/office/drawing/2014/main" id="{7D56CE0A-0AB1-42CF-A69B-BE3828BE49C5}"/>
              </a:ext>
            </a:extLst>
          </p:cNvPr>
          <p:cNvSpPr txBox="1"/>
          <p:nvPr/>
        </p:nvSpPr>
        <p:spPr>
          <a:xfrm>
            <a:off x="0" y="1447800"/>
            <a:ext cx="8991600" cy="4247317"/>
          </a:xfrm>
          <a:prstGeom prst="rect">
            <a:avLst/>
          </a:prstGeom>
          <a:noFill/>
        </p:spPr>
        <p:txBody>
          <a:bodyPr wrap="square">
            <a:spAutoFit/>
          </a:bodyPr>
          <a:lstStyle/>
          <a:p>
            <a:pPr marL="285750" indent="-285750">
              <a:buFont typeface="Arial" panose="020B0604020202020204" pitchFamily="34" charset="0"/>
              <a:buChar char="•"/>
            </a:pPr>
            <a:endParaRPr lang="en-US" spc="-225" dirty="0">
              <a:solidFill>
                <a:schemeClr val="tx1"/>
              </a:solidFill>
              <a:latin typeface="Times New Roman"/>
              <a:cs typeface="Times New Roman"/>
            </a:endParaRPr>
          </a:p>
          <a:p>
            <a:pPr marL="285750" indent="-285750">
              <a:buFont typeface="Arial" panose="020B0604020202020204" pitchFamily="34" charset="0"/>
              <a:buChar char="•"/>
            </a:pPr>
            <a:endParaRPr lang="en-US" spc="-225" dirty="0">
              <a:latin typeface="Times New Roman"/>
              <a:cs typeface="Times New Roman"/>
            </a:endParaRPr>
          </a:p>
          <a:p>
            <a:pPr marL="285750" indent="-285750">
              <a:buFont typeface="Arial" panose="020B0604020202020204" pitchFamily="34" charset="0"/>
              <a:buChar char="•"/>
            </a:pPr>
            <a:r>
              <a:rPr lang="en-US" b="1" i="0" dirty="0">
                <a:solidFill>
                  <a:srgbClr val="444444"/>
                </a:solidFill>
                <a:effectLst/>
                <a:latin typeface="Georgia" panose="02040502050405020303" pitchFamily="18" charset="0"/>
              </a:rPr>
              <a:t>MapReduce is the core component of </a:t>
            </a:r>
            <a:r>
              <a:rPr lang="en-US" b="1" dirty="0">
                <a:solidFill>
                  <a:srgbClr val="444444"/>
                </a:solidFill>
                <a:latin typeface="Georgia" panose="02040502050405020303" pitchFamily="18" charset="0"/>
                <a:hlinkClick r:id="rId2">
                  <a:extLst>
                    <a:ext uri="{A12FA001-AC4F-418D-AE19-62706E023703}">
                      <ahyp:hlinkClr xmlns:ahyp="http://schemas.microsoft.com/office/drawing/2018/hyperlinkcolor" val="tx"/>
                    </a:ext>
                  </a:extLst>
                </a:hlinkClick>
              </a:rPr>
              <a:t>Hadoop</a:t>
            </a:r>
            <a:r>
              <a:rPr lang="en-US" b="1" dirty="0">
                <a:solidFill>
                  <a:srgbClr val="444444"/>
                </a:solidFill>
                <a:latin typeface="Georgia" panose="02040502050405020303" pitchFamily="18" charset="0"/>
              </a:rPr>
              <a:t> that process huge amount of data in parallel by dividing the work into a set of independent tasks. In MapReduce data flow in step by step from Mapper to Reducer.</a:t>
            </a:r>
          </a:p>
          <a:p>
            <a:pPr marL="285750" indent="-285750">
              <a:buFont typeface="Arial" panose="020B0604020202020204" pitchFamily="34" charset="0"/>
              <a:buChar char="•"/>
            </a:pPr>
            <a:r>
              <a:rPr lang="en-US" b="1" dirty="0">
                <a:solidFill>
                  <a:srgbClr val="444444"/>
                </a:solidFill>
                <a:latin typeface="Georgia" panose="02040502050405020303" pitchFamily="18" charset="0"/>
              </a:rPr>
              <a:t>MapReduce is the data processing layer of Hadoop. It is a software framework for easily writing applications that process the vast amount of structured and unstructured data stored in the </a:t>
            </a:r>
            <a:r>
              <a:rPr lang="en-US" b="1" dirty="0">
                <a:solidFill>
                  <a:srgbClr val="444444"/>
                </a:solidFill>
                <a:latin typeface="Georgia" panose="02040502050405020303" pitchFamily="18" charset="0"/>
                <a:hlinkClick r:id="rId3">
                  <a:extLst>
                    <a:ext uri="{A12FA001-AC4F-418D-AE19-62706E023703}">
                      <ahyp:hlinkClr xmlns:ahyp="http://schemas.microsoft.com/office/drawing/2018/hyperlinkcolor" val="tx"/>
                    </a:ext>
                  </a:extLst>
                </a:hlinkClick>
              </a:rPr>
              <a:t>Hadoop Distributed Filesystem (HDFS)</a:t>
            </a:r>
            <a:r>
              <a:rPr lang="en-US" b="1" dirty="0">
                <a:solidFill>
                  <a:srgbClr val="444444"/>
                </a:solidFill>
                <a:latin typeface="Georgia" panose="02040502050405020303" pitchFamily="18" charset="0"/>
              </a:rPr>
              <a:t>. It processes the huge amount of data in parallel by dividing the job (submitted job) into a set of independent tasks (sub-job). By this parallel processing speed and reliability </a:t>
            </a:r>
            <a:r>
              <a:rPr lang="en-US" b="1" i="0" dirty="0">
                <a:solidFill>
                  <a:srgbClr val="444444"/>
                </a:solidFill>
                <a:effectLst/>
                <a:latin typeface="Georgia" panose="02040502050405020303" pitchFamily="18" charset="0"/>
              </a:rPr>
              <a:t>of cluster is improved. We just need to put the custom code (business logic) in the way map reduce works and rest things will be taken care by the engine.</a:t>
            </a:r>
            <a:endParaRPr lang="en-US" b="1" spc="105" dirty="0">
              <a:solidFill>
                <a:schemeClr val="tx1"/>
              </a:solidFill>
              <a:latin typeface="Times New Roman"/>
              <a:cs typeface="Times New Roman"/>
            </a:endParaRPr>
          </a:p>
          <a:p>
            <a:pPr marL="285750" indent="-285750">
              <a:buFont typeface="Arial" panose="020B0604020202020204" pitchFamily="34" charset="0"/>
              <a:buChar char="•"/>
            </a:pPr>
            <a:endParaRPr lang="en-US" b="1" spc="105" dirty="0">
              <a:solidFill>
                <a:schemeClr val="tx1"/>
              </a:solidFill>
              <a:latin typeface="Times New Roman"/>
              <a:cs typeface="Times New Roman"/>
            </a:endParaRPr>
          </a:p>
          <a:p>
            <a:endParaRPr lang="ta-IN" b="1" dirty="0"/>
          </a:p>
        </p:txBody>
      </p:sp>
      <p:sp>
        <p:nvSpPr>
          <p:cNvPr id="13" name="TextBox 12">
            <a:extLst>
              <a:ext uri="{FF2B5EF4-FFF2-40B4-BE49-F238E27FC236}">
                <a16:creationId xmlns:a16="http://schemas.microsoft.com/office/drawing/2014/main" id="{25C8E6C7-ED92-4D69-849E-0876F42BD26D}"/>
              </a:ext>
            </a:extLst>
          </p:cNvPr>
          <p:cNvSpPr txBox="1"/>
          <p:nvPr/>
        </p:nvSpPr>
        <p:spPr>
          <a:xfrm>
            <a:off x="-76200" y="0"/>
            <a:ext cx="66294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INTRODUCTION</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63085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1" y="2202142"/>
            <a:ext cx="2137220" cy="379431"/>
          </a:xfrm>
          <a:prstGeom prst="rect">
            <a:avLst/>
          </a:prstGeom>
        </p:spPr>
        <p:txBody>
          <a:bodyPr vert="horz" wrap="square" lIns="0" tIns="10001" rIns="0" bIns="0" rtlCol="0">
            <a:spAutoFit/>
          </a:bodyPr>
          <a:lstStyle/>
          <a:p>
            <a:pPr marL="9525">
              <a:spcBef>
                <a:spcPts val="79"/>
              </a:spcBef>
              <a:tabLst>
                <a:tab pos="249079" algn="l"/>
              </a:tabLst>
            </a:pPr>
            <a:r>
              <a:rPr sz="1913" spc="-495" dirty="0">
                <a:solidFill>
                  <a:srgbClr val="EFAC00"/>
                </a:solidFill>
                <a:latin typeface="Arial"/>
                <a:cs typeface="Arial"/>
              </a:rPr>
              <a:t>	</a:t>
            </a:r>
            <a:r>
              <a:rPr sz="2400" b="1" u="sng" spc="-4" dirty="0">
                <a:solidFill>
                  <a:schemeClr val="tx1"/>
                </a:solidFill>
                <a:latin typeface="Times New Roman"/>
                <a:cs typeface="Times New Roman"/>
              </a:rPr>
              <a:t>Job</a:t>
            </a:r>
            <a:endParaRPr sz="2400" b="1" u="sng" dirty="0">
              <a:solidFill>
                <a:schemeClr val="tx1"/>
              </a:solidFill>
              <a:latin typeface="Times New Roman"/>
              <a:cs typeface="Times New Roman"/>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3</a:t>
            </a:fld>
            <a:endParaRPr sz="900">
              <a:latin typeface="Times New Roman"/>
              <a:cs typeface="Times New Roman"/>
            </a:endParaRPr>
          </a:p>
        </p:txBody>
      </p:sp>
      <p:sp>
        <p:nvSpPr>
          <p:cNvPr id="4" name="object 4"/>
          <p:cNvSpPr txBox="1"/>
          <p:nvPr/>
        </p:nvSpPr>
        <p:spPr>
          <a:xfrm>
            <a:off x="76200" y="2666999"/>
            <a:ext cx="7489317" cy="2692404"/>
          </a:xfrm>
          <a:prstGeom prst="rect">
            <a:avLst/>
          </a:prstGeom>
        </p:spPr>
        <p:txBody>
          <a:bodyPr vert="horz" wrap="square" lIns="0" tIns="9525" rIns="0" bIns="0" rtlCol="0">
            <a:spAutoFit/>
          </a:bodyPr>
          <a:lstStyle/>
          <a:p>
            <a:pPr marL="667702" indent="-171926">
              <a:lnSpc>
                <a:spcPts val="2002"/>
              </a:lnSpc>
              <a:spcBef>
                <a:spcPts val="75"/>
              </a:spcBef>
              <a:buClr>
                <a:srgbClr val="E66C7C"/>
              </a:buClr>
              <a:buFont typeface="Arial"/>
              <a:buChar char="▪"/>
              <a:tabLst>
                <a:tab pos="668179" algn="l"/>
              </a:tabLst>
            </a:pPr>
            <a:r>
              <a:rPr b="1" spc="-180" dirty="0">
                <a:latin typeface="Times New Roman"/>
                <a:cs typeface="Times New Roman"/>
              </a:rPr>
              <a:t>A</a:t>
            </a:r>
            <a:r>
              <a:rPr b="1" spc="-60" dirty="0">
                <a:latin typeface="Times New Roman"/>
                <a:cs typeface="Times New Roman"/>
              </a:rPr>
              <a:t> </a:t>
            </a:r>
            <a:r>
              <a:rPr b="1" spc="56" dirty="0">
                <a:latin typeface="Times New Roman"/>
                <a:cs typeface="Times New Roman"/>
              </a:rPr>
              <a:t>complete</a:t>
            </a:r>
            <a:r>
              <a:rPr b="1" spc="-41" dirty="0">
                <a:latin typeface="Times New Roman"/>
                <a:cs typeface="Times New Roman"/>
              </a:rPr>
              <a:t> </a:t>
            </a:r>
            <a:r>
              <a:rPr b="1" spc="94" dirty="0">
                <a:latin typeface="Times New Roman"/>
                <a:cs typeface="Times New Roman"/>
              </a:rPr>
              <a:t>user</a:t>
            </a:r>
            <a:r>
              <a:rPr b="1" spc="-56" dirty="0">
                <a:latin typeface="Times New Roman"/>
                <a:cs typeface="Times New Roman"/>
              </a:rPr>
              <a:t> </a:t>
            </a:r>
            <a:r>
              <a:rPr b="1" spc="56" dirty="0">
                <a:latin typeface="Times New Roman"/>
                <a:cs typeface="Times New Roman"/>
              </a:rPr>
              <a:t>defined</a:t>
            </a:r>
            <a:r>
              <a:rPr b="1" spc="-60" dirty="0">
                <a:latin typeface="Times New Roman"/>
                <a:cs typeface="Times New Roman"/>
              </a:rPr>
              <a:t> </a:t>
            </a:r>
            <a:r>
              <a:rPr b="1" spc="68" dirty="0">
                <a:latin typeface="Times New Roman"/>
                <a:cs typeface="Times New Roman"/>
              </a:rPr>
              <a:t>computation</a:t>
            </a:r>
            <a:r>
              <a:rPr b="1" spc="-53" dirty="0">
                <a:latin typeface="Times New Roman"/>
                <a:cs typeface="Times New Roman"/>
              </a:rPr>
              <a:t> </a:t>
            </a:r>
            <a:r>
              <a:rPr b="1" spc="98" dirty="0">
                <a:latin typeface="Times New Roman"/>
                <a:cs typeface="Times New Roman"/>
              </a:rPr>
              <a:t>or</a:t>
            </a:r>
            <a:r>
              <a:rPr b="1" spc="-64" dirty="0">
                <a:latin typeface="Times New Roman"/>
                <a:cs typeface="Times New Roman"/>
              </a:rPr>
              <a:t> </a:t>
            </a:r>
            <a:r>
              <a:rPr b="1" spc="75" dirty="0">
                <a:latin typeface="Times New Roman"/>
                <a:cs typeface="Times New Roman"/>
              </a:rPr>
              <a:t>program</a:t>
            </a:r>
            <a:endParaRPr b="1" dirty="0">
              <a:latin typeface="Times New Roman"/>
              <a:cs typeface="Times New Roman"/>
            </a:endParaRPr>
          </a:p>
          <a:p>
            <a:pPr marL="249555" indent="-240030">
              <a:lnSpc>
                <a:spcPts val="2722"/>
              </a:lnSpc>
              <a:buClr>
                <a:srgbClr val="EFAC00"/>
              </a:buClr>
              <a:buSzPct val="79687"/>
              <a:buFont typeface="Arial"/>
              <a:buChar char=""/>
              <a:tabLst>
                <a:tab pos="249079" algn="l"/>
                <a:tab pos="249555" algn="l"/>
              </a:tabLst>
            </a:pPr>
            <a:r>
              <a:rPr sz="2400" b="1" u="sng" spc="19" dirty="0">
                <a:latin typeface="Times New Roman"/>
                <a:cs typeface="Times New Roman"/>
              </a:rPr>
              <a:t>Tasks</a:t>
            </a:r>
            <a:endParaRPr sz="2400" b="1" u="sng" dirty="0">
              <a:latin typeface="Times New Roman"/>
              <a:cs typeface="Times New Roman"/>
            </a:endParaRPr>
          </a:p>
          <a:p>
            <a:pPr marL="667702" lvl="1" indent="-171926">
              <a:spcBef>
                <a:spcPts val="240"/>
              </a:spcBef>
              <a:buClr>
                <a:srgbClr val="E66C7C"/>
              </a:buClr>
              <a:buFont typeface="Arial"/>
              <a:buChar char="▪"/>
              <a:tabLst>
                <a:tab pos="668179" algn="l"/>
              </a:tabLst>
            </a:pPr>
            <a:r>
              <a:rPr b="1" spc="-180" dirty="0">
                <a:latin typeface="Times New Roman"/>
                <a:cs typeface="Times New Roman"/>
              </a:rPr>
              <a:t>A </a:t>
            </a:r>
            <a:r>
              <a:rPr b="1" spc="83" dirty="0">
                <a:latin typeface="Times New Roman"/>
                <a:cs typeface="Times New Roman"/>
              </a:rPr>
              <a:t>subset </a:t>
            </a:r>
            <a:r>
              <a:rPr b="1" dirty="0">
                <a:latin typeface="Times New Roman"/>
                <a:cs typeface="Times New Roman"/>
              </a:rPr>
              <a:t>of</a:t>
            </a:r>
            <a:r>
              <a:rPr b="1" spc="-71" dirty="0">
                <a:latin typeface="Times New Roman"/>
                <a:cs typeface="Times New Roman"/>
              </a:rPr>
              <a:t> </a:t>
            </a:r>
            <a:r>
              <a:rPr b="1" spc="68" dirty="0">
                <a:latin typeface="Times New Roman"/>
                <a:cs typeface="Times New Roman"/>
              </a:rPr>
              <a:t>computation</a:t>
            </a:r>
            <a:endParaRPr b="1" dirty="0">
              <a:latin typeface="Times New Roman"/>
              <a:cs typeface="Times New Roman"/>
            </a:endParaRPr>
          </a:p>
          <a:p>
            <a:pPr marL="667702" lvl="1" indent="-171926">
              <a:lnSpc>
                <a:spcPts val="2002"/>
              </a:lnSpc>
              <a:spcBef>
                <a:spcPts val="217"/>
              </a:spcBef>
              <a:buClr>
                <a:srgbClr val="E66C7C"/>
              </a:buClr>
              <a:buFont typeface="Arial"/>
              <a:buChar char="▪"/>
              <a:tabLst>
                <a:tab pos="668179" algn="l"/>
              </a:tabLst>
            </a:pPr>
            <a:r>
              <a:rPr b="1" spc="-4" dirty="0">
                <a:latin typeface="Times New Roman"/>
                <a:cs typeface="Times New Roman"/>
              </a:rPr>
              <a:t>Can</a:t>
            </a:r>
            <a:r>
              <a:rPr b="1" spc="-71" dirty="0">
                <a:latin typeface="Times New Roman"/>
                <a:cs typeface="Times New Roman"/>
              </a:rPr>
              <a:t> </a:t>
            </a:r>
            <a:r>
              <a:rPr b="1" spc="79" dirty="0">
                <a:latin typeface="Times New Roman"/>
                <a:cs typeface="Times New Roman"/>
              </a:rPr>
              <a:t>be</a:t>
            </a:r>
            <a:r>
              <a:rPr b="1" spc="-56" dirty="0">
                <a:latin typeface="Times New Roman"/>
                <a:cs typeface="Times New Roman"/>
              </a:rPr>
              <a:t> </a:t>
            </a:r>
            <a:r>
              <a:rPr b="1" spc="83" dirty="0">
                <a:latin typeface="Times New Roman"/>
                <a:cs typeface="Times New Roman"/>
              </a:rPr>
              <a:t>either</a:t>
            </a:r>
            <a:r>
              <a:rPr b="1" spc="-75" dirty="0">
                <a:latin typeface="Times New Roman"/>
                <a:cs typeface="Times New Roman"/>
              </a:rPr>
              <a:t> </a:t>
            </a:r>
            <a:r>
              <a:rPr b="1" spc="49" dirty="0">
                <a:latin typeface="Times New Roman"/>
                <a:cs typeface="Times New Roman"/>
              </a:rPr>
              <a:t>execution</a:t>
            </a:r>
            <a:r>
              <a:rPr b="1" spc="-71" dirty="0">
                <a:latin typeface="Times New Roman"/>
                <a:cs typeface="Times New Roman"/>
              </a:rPr>
              <a:t> </a:t>
            </a:r>
            <a:r>
              <a:rPr b="1" dirty="0">
                <a:latin typeface="Times New Roman"/>
                <a:cs typeface="Times New Roman"/>
              </a:rPr>
              <a:t>of</a:t>
            </a:r>
            <a:r>
              <a:rPr b="1" spc="-56" dirty="0">
                <a:latin typeface="Times New Roman"/>
                <a:cs typeface="Times New Roman"/>
              </a:rPr>
              <a:t> </a:t>
            </a:r>
            <a:r>
              <a:rPr b="1" spc="-101" dirty="0">
                <a:latin typeface="Times New Roman"/>
                <a:cs typeface="Times New Roman"/>
              </a:rPr>
              <a:t>MAP</a:t>
            </a:r>
            <a:r>
              <a:rPr b="1" spc="-64" dirty="0">
                <a:latin typeface="Times New Roman"/>
                <a:cs typeface="Times New Roman"/>
              </a:rPr>
              <a:t> </a:t>
            </a:r>
            <a:r>
              <a:rPr b="1" spc="98" dirty="0">
                <a:latin typeface="Times New Roman"/>
                <a:cs typeface="Times New Roman"/>
              </a:rPr>
              <a:t>or</a:t>
            </a:r>
            <a:r>
              <a:rPr b="1" spc="-56" dirty="0">
                <a:latin typeface="Times New Roman"/>
                <a:cs typeface="Times New Roman"/>
              </a:rPr>
              <a:t> </a:t>
            </a:r>
            <a:r>
              <a:rPr b="1" spc="-109" dirty="0">
                <a:latin typeface="Times New Roman"/>
                <a:cs typeface="Times New Roman"/>
              </a:rPr>
              <a:t>REDUCE</a:t>
            </a:r>
            <a:endParaRPr b="1" dirty="0">
              <a:latin typeface="Times New Roman"/>
              <a:cs typeface="Times New Roman"/>
            </a:endParaRPr>
          </a:p>
          <a:p>
            <a:pPr marL="249555" indent="-240030">
              <a:lnSpc>
                <a:spcPts val="2722"/>
              </a:lnSpc>
              <a:buClr>
                <a:srgbClr val="EFAC00"/>
              </a:buClr>
              <a:buSzPct val="79687"/>
              <a:buFont typeface="Arial"/>
              <a:buChar char=""/>
              <a:tabLst>
                <a:tab pos="249079" algn="l"/>
                <a:tab pos="249555" algn="l"/>
              </a:tabLst>
            </a:pPr>
            <a:r>
              <a:rPr sz="2400" b="1" u="sng" spc="4" dirty="0">
                <a:latin typeface="Times New Roman"/>
                <a:cs typeface="Times New Roman"/>
              </a:rPr>
              <a:t>Task</a:t>
            </a:r>
            <a:r>
              <a:rPr sz="2400" b="1" u="sng" spc="-94" dirty="0">
                <a:latin typeface="Times New Roman"/>
                <a:cs typeface="Times New Roman"/>
              </a:rPr>
              <a:t> </a:t>
            </a:r>
            <a:r>
              <a:rPr sz="2400" b="1" u="sng" spc="71" dirty="0">
                <a:latin typeface="Times New Roman"/>
                <a:cs typeface="Times New Roman"/>
              </a:rPr>
              <a:t>Attempt</a:t>
            </a:r>
            <a:endParaRPr sz="2400" b="1" u="sng" dirty="0">
              <a:latin typeface="Times New Roman"/>
              <a:cs typeface="Times New Roman"/>
            </a:endParaRPr>
          </a:p>
          <a:p>
            <a:pPr marL="667702" lvl="1" indent="-171926">
              <a:spcBef>
                <a:spcPts val="240"/>
              </a:spcBef>
              <a:buClr>
                <a:srgbClr val="E66C7C"/>
              </a:buClr>
              <a:buFont typeface="Arial"/>
              <a:buChar char="▪"/>
              <a:tabLst>
                <a:tab pos="668179" algn="l"/>
              </a:tabLst>
            </a:pPr>
            <a:r>
              <a:rPr b="1" spc="-41" dirty="0">
                <a:latin typeface="Times New Roman"/>
                <a:cs typeface="Times New Roman"/>
              </a:rPr>
              <a:t>An</a:t>
            </a:r>
            <a:r>
              <a:rPr b="1" spc="-71" dirty="0">
                <a:latin typeface="Times New Roman"/>
                <a:cs typeface="Times New Roman"/>
              </a:rPr>
              <a:t> </a:t>
            </a:r>
            <a:r>
              <a:rPr b="1" spc="94" dirty="0">
                <a:latin typeface="Times New Roman"/>
                <a:cs typeface="Times New Roman"/>
              </a:rPr>
              <a:t>attempt</a:t>
            </a:r>
            <a:r>
              <a:rPr b="1" spc="-56" dirty="0">
                <a:latin typeface="Times New Roman"/>
                <a:cs typeface="Times New Roman"/>
              </a:rPr>
              <a:t> </a:t>
            </a:r>
            <a:r>
              <a:rPr b="1" spc="71" dirty="0">
                <a:latin typeface="Times New Roman"/>
                <a:cs typeface="Times New Roman"/>
              </a:rPr>
              <a:t>to</a:t>
            </a:r>
            <a:r>
              <a:rPr b="1" spc="-56" dirty="0">
                <a:latin typeface="Times New Roman"/>
                <a:cs typeface="Times New Roman"/>
              </a:rPr>
              <a:t> </a:t>
            </a:r>
            <a:r>
              <a:rPr b="1" spc="113" dirty="0">
                <a:latin typeface="Times New Roman"/>
                <a:cs typeface="Times New Roman"/>
              </a:rPr>
              <a:t>run</a:t>
            </a:r>
            <a:r>
              <a:rPr b="1" spc="-64" dirty="0">
                <a:latin typeface="Times New Roman"/>
                <a:cs typeface="Times New Roman"/>
              </a:rPr>
              <a:t> </a:t>
            </a:r>
            <a:r>
              <a:rPr b="1" spc="79" dirty="0">
                <a:latin typeface="Times New Roman"/>
                <a:cs typeface="Times New Roman"/>
              </a:rPr>
              <a:t>a</a:t>
            </a:r>
            <a:r>
              <a:rPr b="1" spc="-56" dirty="0">
                <a:latin typeface="Times New Roman"/>
                <a:cs typeface="Times New Roman"/>
              </a:rPr>
              <a:t> </a:t>
            </a:r>
            <a:r>
              <a:rPr b="1" spc="41" dirty="0">
                <a:latin typeface="Times New Roman"/>
                <a:cs typeface="Times New Roman"/>
              </a:rPr>
              <a:t>task.</a:t>
            </a:r>
            <a:endParaRPr b="1" dirty="0">
              <a:latin typeface="Times New Roman"/>
              <a:cs typeface="Times New Roman"/>
            </a:endParaRPr>
          </a:p>
          <a:p>
            <a:pPr marL="667702" marR="3810" lvl="1" indent="-171450">
              <a:lnSpc>
                <a:spcPts val="1943"/>
              </a:lnSpc>
              <a:spcBef>
                <a:spcPts val="461"/>
              </a:spcBef>
              <a:buClr>
                <a:srgbClr val="E66C7C"/>
              </a:buClr>
              <a:buFont typeface="Arial"/>
              <a:buChar char="▪"/>
              <a:tabLst>
                <a:tab pos="668179" algn="l"/>
              </a:tabLst>
            </a:pPr>
            <a:r>
              <a:rPr b="1" spc="-38" dirty="0">
                <a:latin typeface="Times New Roman"/>
                <a:cs typeface="Times New Roman"/>
              </a:rPr>
              <a:t>If</a:t>
            </a:r>
            <a:r>
              <a:rPr b="1" spc="-71" dirty="0">
                <a:latin typeface="Times New Roman"/>
                <a:cs typeface="Times New Roman"/>
              </a:rPr>
              <a:t> </a:t>
            </a:r>
            <a:r>
              <a:rPr b="1" spc="90" dirty="0">
                <a:latin typeface="Times New Roman"/>
                <a:cs typeface="Times New Roman"/>
              </a:rPr>
              <a:t>an</a:t>
            </a:r>
            <a:r>
              <a:rPr b="1" spc="-60" dirty="0">
                <a:latin typeface="Times New Roman"/>
                <a:cs typeface="Times New Roman"/>
              </a:rPr>
              <a:t> </a:t>
            </a:r>
            <a:r>
              <a:rPr b="1" spc="94" dirty="0">
                <a:latin typeface="Times New Roman"/>
                <a:cs typeface="Times New Roman"/>
              </a:rPr>
              <a:t>attempt</a:t>
            </a:r>
            <a:r>
              <a:rPr b="1" spc="-56" dirty="0">
                <a:latin typeface="Times New Roman"/>
                <a:cs typeface="Times New Roman"/>
              </a:rPr>
              <a:t> </a:t>
            </a:r>
            <a:r>
              <a:rPr b="1" spc="-4" dirty="0">
                <a:latin typeface="Times New Roman"/>
                <a:cs typeface="Times New Roman"/>
              </a:rPr>
              <a:t>fails,</a:t>
            </a:r>
            <a:r>
              <a:rPr b="1" spc="-79" dirty="0">
                <a:latin typeface="Times New Roman"/>
                <a:cs typeface="Times New Roman"/>
              </a:rPr>
              <a:t> </a:t>
            </a:r>
            <a:r>
              <a:rPr b="1" spc="-8" dirty="0">
                <a:latin typeface="Times New Roman"/>
                <a:cs typeface="Times New Roman"/>
              </a:rPr>
              <a:t>Job</a:t>
            </a:r>
            <a:r>
              <a:rPr b="1" spc="-49" dirty="0">
                <a:latin typeface="Times New Roman"/>
                <a:cs typeface="Times New Roman"/>
              </a:rPr>
              <a:t> </a:t>
            </a:r>
            <a:r>
              <a:rPr b="1" spc="45" dirty="0">
                <a:latin typeface="Times New Roman"/>
                <a:cs typeface="Times New Roman"/>
              </a:rPr>
              <a:t>Tracker</a:t>
            </a:r>
            <a:r>
              <a:rPr b="1" spc="-71" dirty="0">
                <a:latin typeface="Times New Roman"/>
                <a:cs typeface="Times New Roman"/>
              </a:rPr>
              <a:t> </a:t>
            </a:r>
            <a:r>
              <a:rPr b="1" spc="79" dirty="0">
                <a:latin typeface="Times New Roman"/>
                <a:cs typeface="Times New Roman"/>
              </a:rPr>
              <a:t>tries</a:t>
            </a:r>
            <a:r>
              <a:rPr b="1" spc="-71" dirty="0">
                <a:latin typeface="Times New Roman"/>
                <a:cs typeface="Times New Roman"/>
              </a:rPr>
              <a:t> </a:t>
            </a:r>
            <a:r>
              <a:rPr b="1" spc="71" dirty="0">
                <a:latin typeface="Times New Roman"/>
                <a:cs typeface="Times New Roman"/>
              </a:rPr>
              <a:t>to</a:t>
            </a:r>
            <a:r>
              <a:rPr b="1" spc="-56" dirty="0">
                <a:latin typeface="Times New Roman"/>
                <a:cs typeface="Times New Roman"/>
              </a:rPr>
              <a:t> </a:t>
            </a:r>
            <a:r>
              <a:rPr b="1" spc="101" dirty="0">
                <a:latin typeface="Times New Roman"/>
                <a:cs typeface="Times New Roman"/>
              </a:rPr>
              <a:t>start</a:t>
            </a:r>
            <a:r>
              <a:rPr b="1" spc="-56" dirty="0">
                <a:latin typeface="Times New Roman"/>
                <a:cs typeface="Times New Roman"/>
              </a:rPr>
              <a:t> </a:t>
            </a:r>
            <a:r>
              <a:rPr b="1" spc="90" dirty="0">
                <a:latin typeface="Times New Roman"/>
                <a:cs typeface="Times New Roman"/>
              </a:rPr>
              <a:t>an</a:t>
            </a:r>
            <a:r>
              <a:rPr b="1" spc="-60" dirty="0">
                <a:latin typeface="Times New Roman"/>
                <a:cs typeface="Times New Roman"/>
              </a:rPr>
              <a:t> </a:t>
            </a:r>
            <a:r>
              <a:rPr b="1" spc="94" dirty="0">
                <a:latin typeface="Times New Roman"/>
                <a:cs typeface="Times New Roman"/>
              </a:rPr>
              <a:t>another  </a:t>
            </a:r>
            <a:r>
              <a:rPr b="1" spc="75" dirty="0">
                <a:latin typeface="Times New Roman"/>
                <a:cs typeface="Times New Roman"/>
              </a:rPr>
              <a:t>task</a:t>
            </a:r>
            <a:r>
              <a:rPr b="1" spc="-68" dirty="0">
                <a:latin typeface="Times New Roman"/>
                <a:cs typeface="Times New Roman"/>
              </a:rPr>
              <a:t> </a:t>
            </a:r>
            <a:r>
              <a:rPr b="1" spc="94" dirty="0">
                <a:latin typeface="Times New Roman"/>
                <a:cs typeface="Times New Roman"/>
              </a:rPr>
              <a:t>attempt</a:t>
            </a:r>
            <a:r>
              <a:rPr b="1" spc="-56" dirty="0">
                <a:latin typeface="Times New Roman"/>
                <a:cs typeface="Times New Roman"/>
              </a:rPr>
              <a:t> </a:t>
            </a:r>
            <a:r>
              <a:rPr b="1" spc="41" dirty="0">
                <a:latin typeface="Times New Roman"/>
                <a:cs typeface="Times New Roman"/>
              </a:rPr>
              <a:t>for</a:t>
            </a:r>
            <a:r>
              <a:rPr b="1" spc="-75" dirty="0">
                <a:latin typeface="Times New Roman"/>
                <a:cs typeface="Times New Roman"/>
              </a:rPr>
              <a:t> </a:t>
            </a:r>
            <a:r>
              <a:rPr b="1" spc="90" dirty="0">
                <a:latin typeface="Times New Roman"/>
                <a:cs typeface="Times New Roman"/>
              </a:rPr>
              <a:t>the</a:t>
            </a:r>
            <a:r>
              <a:rPr b="1" spc="-56" dirty="0">
                <a:latin typeface="Times New Roman"/>
                <a:cs typeface="Times New Roman"/>
              </a:rPr>
              <a:t> </a:t>
            </a:r>
            <a:r>
              <a:rPr b="1" spc="83" dirty="0">
                <a:latin typeface="Times New Roman"/>
                <a:cs typeface="Times New Roman"/>
              </a:rPr>
              <a:t>same</a:t>
            </a:r>
            <a:r>
              <a:rPr b="1" spc="-53" dirty="0">
                <a:latin typeface="Times New Roman"/>
                <a:cs typeface="Times New Roman"/>
              </a:rPr>
              <a:t> </a:t>
            </a:r>
            <a:r>
              <a:rPr b="1" spc="45" dirty="0">
                <a:latin typeface="Times New Roman"/>
                <a:cs typeface="Times New Roman"/>
              </a:rPr>
              <a:t>task.</a:t>
            </a:r>
            <a:endParaRPr b="1" dirty="0">
              <a:latin typeface="Times New Roman"/>
              <a:cs typeface="Times New Roman"/>
            </a:endParaRPr>
          </a:p>
          <a:p>
            <a:pPr marL="667702" marR="121444" lvl="1" indent="-171450">
              <a:lnSpc>
                <a:spcPts val="1943"/>
              </a:lnSpc>
              <a:spcBef>
                <a:spcPts val="439"/>
              </a:spcBef>
              <a:buClr>
                <a:srgbClr val="E66C7C"/>
              </a:buClr>
              <a:buFont typeface="Arial"/>
              <a:buChar char="▪"/>
              <a:tabLst>
                <a:tab pos="668179" algn="l"/>
              </a:tabLst>
            </a:pPr>
            <a:r>
              <a:rPr b="1" spc="-60" dirty="0">
                <a:latin typeface="Times New Roman"/>
                <a:cs typeface="Times New Roman"/>
              </a:rPr>
              <a:t>By</a:t>
            </a:r>
            <a:r>
              <a:rPr b="1" spc="-64" dirty="0">
                <a:latin typeface="Times New Roman"/>
                <a:cs typeface="Times New Roman"/>
              </a:rPr>
              <a:t> </a:t>
            </a:r>
            <a:r>
              <a:rPr b="1" spc="11" dirty="0">
                <a:latin typeface="Times New Roman"/>
                <a:cs typeface="Times New Roman"/>
              </a:rPr>
              <a:t>Default,</a:t>
            </a:r>
            <a:r>
              <a:rPr b="1" spc="-75" dirty="0">
                <a:latin typeface="Times New Roman"/>
                <a:cs typeface="Times New Roman"/>
              </a:rPr>
              <a:t> </a:t>
            </a:r>
            <a:r>
              <a:rPr b="1" spc="64" dirty="0">
                <a:latin typeface="Times New Roman"/>
                <a:cs typeface="Times New Roman"/>
              </a:rPr>
              <a:t>total</a:t>
            </a:r>
            <a:r>
              <a:rPr b="1" spc="-56" dirty="0">
                <a:latin typeface="Times New Roman"/>
                <a:cs typeface="Times New Roman"/>
              </a:rPr>
              <a:t> </a:t>
            </a:r>
            <a:r>
              <a:rPr b="1" spc="94" dirty="0">
                <a:latin typeface="Times New Roman"/>
                <a:cs typeface="Times New Roman"/>
              </a:rPr>
              <a:t>number</a:t>
            </a:r>
            <a:r>
              <a:rPr b="1" spc="-53" dirty="0">
                <a:latin typeface="Times New Roman"/>
                <a:cs typeface="Times New Roman"/>
              </a:rPr>
              <a:t> </a:t>
            </a:r>
            <a:r>
              <a:rPr b="1" dirty="0">
                <a:latin typeface="Times New Roman"/>
                <a:cs typeface="Times New Roman"/>
              </a:rPr>
              <a:t>of</a:t>
            </a:r>
            <a:r>
              <a:rPr b="1" spc="-56" dirty="0">
                <a:latin typeface="Times New Roman"/>
                <a:cs typeface="Times New Roman"/>
              </a:rPr>
              <a:t> </a:t>
            </a:r>
            <a:r>
              <a:rPr b="1" spc="75" dirty="0">
                <a:latin typeface="Times New Roman"/>
                <a:cs typeface="Times New Roman"/>
              </a:rPr>
              <a:t>task</a:t>
            </a:r>
            <a:r>
              <a:rPr b="1" spc="-53" dirty="0">
                <a:latin typeface="Times New Roman"/>
                <a:cs typeface="Times New Roman"/>
              </a:rPr>
              <a:t> </a:t>
            </a:r>
            <a:r>
              <a:rPr b="1" spc="90" dirty="0">
                <a:latin typeface="Times New Roman"/>
                <a:cs typeface="Times New Roman"/>
              </a:rPr>
              <a:t>attempts</a:t>
            </a:r>
            <a:r>
              <a:rPr b="1" spc="-53" dirty="0">
                <a:latin typeface="Times New Roman"/>
                <a:cs typeface="Times New Roman"/>
              </a:rPr>
              <a:t> </a:t>
            </a:r>
            <a:r>
              <a:rPr b="1" spc="41" dirty="0">
                <a:latin typeface="Times New Roman"/>
                <a:cs typeface="Times New Roman"/>
              </a:rPr>
              <a:t>for</a:t>
            </a:r>
            <a:r>
              <a:rPr b="1" spc="-71" dirty="0">
                <a:latin typeface="Times New Roman"/>
                <a:cs typeface="Times New Roman"/>
              </a:rPr>
              <a:t> </a:t>
            </a:r>
            <a:r>
              <a:rPr b="1" spc="79" dirty="0">
                <a:latin typeface="Times New Roman"/>
                <a:cs typeface="Times New Roman"/>
              </a:rPr>
              <a:t>a</a:t>
            </a:r>
            <a:r>
              <a:rPr b="1" spc="-56" dirty="0">
                <a:latin typeface="Times New Roman"/>
                <a:cs typeface="Times New Roman"/>
              </a:rPr>
              <a:t> </a:t>
            </a:r>
            <a:r>
              <a:rPr b="1" spc="75" dirty="0">
                <a:latin typeface="Times New Roman"/>
                <a:cs typeface="Times New Roman"/>
              </a:rPr>
              <a:t>task</a:t>
            </a:r>
            <a:r>
              <a:rPr b="1" spc="-49" dirty="0">
                <a:latin typeface="Times New Roman"/>
                <a:cs typeface="Times New Roman"/>
              </a:rPr>
              <a:t> </a:t>
            </a:r>
            <a:r>
              <a:rPr b="1" spc="34" dirty="0">
                <a:latin typeface="Times New Roman"/>
                <a:cs typeface="Times New Roman"/>
              </a:rPr>
              <a:t>is  </a:t>
            </a:r>
            <a:r>
              <a:rPr b="1" spc="56" dirty="0">
                <a:latin typeface="Times New Roman"/>
                <a:cs typeface="Times New Roman"/>
              </a:rPr>
              <a:t>four</a:t>
            </a:r>
            <a:endParaRPr b="1" dirty="0">
              <a:latin typeface="Times New Roman"/>
              <a:cs typeface="Times New Roman"/>
            </a:endParaRPr>
          </a:p>
        </p:txBody>
      </p:sp>
      <p:sp>
        <p:nvSpPr>
          <p:cNvPr id="7" name="Footer Placeholder 6">
            <a:extLst>
              <a:ext uri="{FF2B5EF4-FFF2-40B4-BE49-F238E27FC236}">
                <a16:creationId xmlns:a16="http://schemas.microsoft.com/office/drawing/2014/main" id="{98B33B6B-6B65-47F9-8492-F0429A966A41}"/>
              </a:ext>
            </a:extLst>
          </p:cNvPr>
          <p:cNvSpPr>
            <a:spLocks noGrp="1"/>
          </p:cNvSpPr>
          <p:nvPr>
            <p:ph type="ftr" sz="quarter" idx="5"/>
          </p:nvPr>
        </p:nvSpPr>
        <p:spPr/>
        <p:txBody>
          <a:bodyPr/>
          <a:lstStyle/>
          <a:p>
            <a:r>
              <a:rPr lang="en-IN" dirty="0"/>
              <a:t>Triple-R</a:t>
            </a:r>
          </a:p>
        </p:txBody>
      </p:sp>
      <p:sp>
        <p:nvSpPr>
          <p:cNvPr id="8" name="Slide Number Placeholder 7">
            <a:extLst>
              <a:ext uri="{FF2B5EF4-FFF2-40B4-BE49-F238E27FC236}">
                <a16:creationId xmlns:a16="http://schemas.microsoft.com/office/drawing/2014/main" id="{7A1DFEC2-2CAC-4F4A-8F1F-6B7996D46275}"/>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3</a:t>
            </a:fld>
            <a:endParaRPr lang="ta-IN" spc="45" dirty="0"/>
          </a:p>
        </p:txBody>
      </p:sp>
      <p:sp>
        <p:nvSpPr>
          <p:cNvPr id="9" name="TextBox 8">
            <a:extLst>
              <a:ext uri="{FF2B5EF4-FFF2-40B4-BE49-F238E27FC236}">
                <a16:creationId xmlns:a16="http://schemas.microsoft.com/office/drawing/2014/main" id="{1399C91D-89C3-4EB3-847F-462482F65BB5}"/>
              </a:ext>
            </a:extLst>
          </p:cNvPr>
          <p:cNvSpPr txBox="1"/>
          <p:nvPr/>
        </p:nvSpPr>
        <p:spPr>
          <a:xfrm>
            <a:off x="-76200" y="-76200"/>
            <a:ext cx="50292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GENERAL TERMS</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1" y="2238718"/>
            <a:ext cx="3064002" cy="379431"/>
          </a:xfrm>
          <a:prstGeom prst="rect">
            <a:avLst/>
          </a:prstGeom>
        </p:spPr>
        <p:txBody>
          <a:bodyPr vert="horz" wrap="square" lIns="0" tIns="10001" rIns="0" bIns="0" rtlCol="0">
            <a:spAutoFit/>
          </a:bodyPr>
          <a:lstStyle/>
          <a:p>
            <a:pPr marL="9525">
              <a:spcBef>
                <a:spcPts val="79"/>
              </a:spcBef>
              <a:tabLst>
                <a:tab pos="249079" algn="l"/>
              </a:tabLst>
            </a:pPr>
            <a:r>
              <a:rPr sz="1913" spc="-495" dirty="0">
                <a:solidFill>
                  <a:srgbClr val="EFAC00"/>
                </a:solidFill>
                <a:latin typeface="Arial"/>
                <a:cs typeface="Arial"/>
              </a:rPr>
              <a:t>	</a:t>
            </a:r>
            <a:r>
              <a:rPr sz="2400" b="1" spc="41" dirty="0">
                <a:solidFill>
                  <a:schemeClr val="tx1"/>
                </a:solidFill>
                <a:latin typeface="Times New Roman"/>
                <a:cs typeface="Times New Roman"/>
              </a:rPr>
              <a:t>JobTracker</a:t>
            </a:r>
            <a:endParaRPr sz="2400" b="1" dirty="0">
              <a:solidFill>
                <a:schemeClr val="tx1"/>
              </a:solidFill>
              <a:latin typeface="Times New Roman"/>
              <a:cs typeface="Times New Roman"/>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4</a:t>
            </a:fld>
            <a:endParaRPr sz="900">
              <a:latin typeface="Times New Roman"/>
              <a:cs typeface="Times New Roman"/>
            </a:endParaRPr>
          </a:p>
        </p:txBody>
      </p:sp>
      <p:sp>
        <p:nvSpPr>
          <p:cNvPr id="4" name="object 4"/>
          <p:cNvSpPr txBox="1"/>
          <p:nvPr/>
        </p:nvSpPr>
        <p:spPr>
          <a:xfrm>
            <a:off x="76201" y="2608135"/>
            <a:ext cx="7369302" cy="3609482"/>
          </a:xfrm>
          <a:prstGeom prst="rect">
            <a:avLst/>
          </a:prstGeom>
          <a:noFill/>
        </p:spPr>
        <p:txBody>
          <a:bodyPr vert="horz" wrap="square" lIns="0" tIns="64294" rIns="0" bIns="0" rtlCol="0">
            <a:spAutoFit/>
          </a:bodyPr>
          <a:lstStyle/>
          <a:p>
            <a:pPr marL="667702" indent="-171926">
              <a:spcBef>
                <a:spcPts val="506"/>
              </a:spcBef>
              <a:buClr>
                <a:srgbClr val="E66C7C"/>
              </a:buClr>
              <a:buFont typeface="Arial"/>
              <a:buChar char="▪"/>
              <a:tabLst>
                <a:tab pos="668179" algn="l"/>
              </a:tabLst>
            </a:pPr>
            <a:r>
              <a:rPr sz="2400" b="1" spc="15" dirty="0">
                <a:latin typeface="Times New Roman" panose="02020603050405020304" pitchFamily="18" charset="0"/>
                <a:cs typeface="Times New Roman" panose="02020603050405020304" pitchFamily="18" charset="0"/>
              </a:rPr>
              <a:t>Client</a:t>
            </a:r>
            <a:r>
              <a:rPr sz="2400" b="1" spc="-83"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submits</a:t>
            </a:r>
            <a:r>
              <a:rPr sz="2400" b="1" spc="-45"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the</a:t>
            </a:r>
            <a:r>
              <a:rPr sz="2400" b="1" spc="-60"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computation</a:t>
            </a:r>
            <a:r>
              <a:rPr sz="2400" b="1" spc="-56" dirty="0">
                <a:latin typeface="Times New Roman" panose="02020603050405020304" pitchFamily="18" charset="0"/>
                <a:cs typeface="Times New Roman" panose="02020603050405020304" pitchFamily="18" charset="0"/>
              </a:rPr>
              <a:t> </a:t>
            </a:r>
            <a:r>
              <a:rPr sz="2400" b="1" spc="75" dirty="0">
                <a:latin typeface="Times New Roman" panose="02020603050405020304" pitchFamily="18" charset="0"/>
                <a:cs typeface="Times New Roman" panose="02020603050405020304" pitchFamily="18" charset="0"/>
              </a:rPr>
              <a:t>to</a:t>
            </a:r>
            <a:r>
              <a:rPr sz="2400" b="1" spc="-49"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JobTracker</a:t>
            </a:r>
            <a:endParaRPr sz="2400" b="1" dirty="0">
              <a:latin typeface="Times New Roman" panose="02020603050405020304" pitchFamily="18" charset="0"/>
              <a:cs typeface="Times New Roman" panose="02020603050405020304" pitchFamily="18" charset="0"/>
            </a:endParaRPr>
          </a:p>
          <a:p>
            <a:pPr marL="667702" marR="234791" indent="-171450">
              <a:spcBef>
                <a:spcPts val="431"/>
              </a:spcBef>
              <a:buClr>
                <a:srgbClr val="E66C7C"/>
              </a:buClr>
              <a:buFont typeface="Arial"/>
              <a:buChar char="▪"/>
              <a:tabLst>
                <a:tab pos="668179" algn="l"/>
              </a:tabLst>
            </a:pPr>
            <a:r>
              <a:rPr sz="2400" b="1" spc="8" dirty="0">
                <a:latin typeface="Times New Roman" panose="02020603050405020304" pitchFamily="18" charset="0"/>
                <a:cs typeface="Times New Roman" panose="02020603050405020304" pitchFamily="18" charset="0"/>
              </a:rPr>
              <a:t>Assign</a:t>
            </a:r>
            <a:r>
              <a:rPr sz="2400" b="1" spc="-71"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a</a:t>
            </a:r>
            <a:r>
              <a:rPr sz="2400" b="1" spc="-56" dirty="0">
                <a:latin typeface="Times New Roman" panose="02020603050405020304" pitchFamily="18" charset="0"/>
                <a:cs typeface="Times New Roman" panose="02020603050405020304" pitchFamily="18" charset="0"/>
              </a:rPr>
              <a:t> </a:t>
            </a:r>
            <a:r>
              <a:rPr sz="2400" b="1" spc="75" dirty="0">
                <a:latin typeface="Times New Roman" panose="02020603050405020304" pitchFamily="18" charset="0"/>
                <a:cs typeface="Times New Roman" panose="02020603050405020304" pitchFamily="18" charset="0"/>
              </a:rPr>
              <a:t>task</a:t>
            </a:r>
            <a:r>
              <a:rPr sz="2400" b="1" spc="-53"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to</a:t>
            </a:r>
            <a:r>
              <a:rPr sz="2400" b="1" spc="-56"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the</a:t>
            </a:r>
            <a:r>
              <a:rPr sz="2400" b="1" spc="-41"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TaskTracker</a:t>
            </a:r>
            <a:r>
              <a:rPr sz="2400" b="1" spc="-64"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who</a:t>
            </a:r>
            <a:r>
              <a:rPr sz="2400" b="1" spc="-56"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has</a:t>
            </a:r>
            <a:r>
              <a:rPr sz="2400" b="1" spc="-45"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free</a:t>
            </a:r>
            <a:r>
              <a:rPr sz="2400" b="1" spc="-68"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slots  </a:t>
            </a:r>
            <a:r>
              <a:rPr sz="2400" b="1" spc="94" dirty="0">
                <a:latin typeface="Times New Roman" panose="02020603050405020304" pitchFamily="18" charset="0"/>
                <a:cs typeface="Times New Roman" panose="02020603050405020304" pitchFamily="18" charset="0"/>
              </a:rPr>
              <a:t>and</a:t>
            </a:r>
            <a:r>
              <a:rPr sz="2400" b="1" spc="-68" dirty="0">
                <a:latin typeface="Times New Roman" panose="02020603050405020304" pitchFamily="18" charset="0"/>
                <a:cs typeface="Times New Roman" panose="02020603050405020304" pitchFamily="18" charset="0"/>
              </a:rPr>
              <a:t> </a:t>
            </a:r>
            <a:r>
              <a:rPr sz="2400" b="1" spc="86" dirty="0">
                <a:latin typeface="Times New Roman" panose="02020603050405020304" pitchFamily="18" charset="0"/>
                <a:cs typeface="Times New Roman" panose="02020603050405020304" pitchFamily="18" charset="0"/>
              </a:rPr>
              <a:t>where</a:t>
            </a:r>
            <a:r>
              <a:rPr sz="2400" b="1" spc="-60"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data</a:t>
            </a:r>
            <a:r>
              <a:rPr sz="2400" b="1" spc="-56" dirty="0">
                <a:latin typeface="Times New Roman" panose="02020603050405020304" pitchFamily="18" charset="0"/>
                <a:cs typeface="Times New Roman" panose="02020603050405020304" pitchFamily="18" charset="0"/>
              </a:rPr>
              <a:t> </a:t>
            </a:r>
            <a:r>
              <a:rPr sz="2400" b="1" spc="38" dirty="0">
                <a:latin typeface="Times New Roman" panose="02020603050405020304" pitchFamily="18" charset="0"/>
                <a:cs typeface="Times New Roman" panose="02020603050405020304" pitchFamily="18" charset="0"/>
              </a:rPr>
              <a:t>is</a:t>
            </a:r>
            <a:r>
              <a:rPr sz="2400" b="1" spc="-64" dirty="0">
                <a:latin typeface="Times New Roman" panose="02020603050405020304" pitchFamily="18" charset="0"/>
                <a:cs typeface="Times New Roman" panose="02020603050405020304" pitchFamily="18" charset="0"/>
              </a:rPr>
              <a:t> </a:t>
            </a:r>
            <a:r>
              <a:rPr sz="2400" b="1" spc="83" dirty="0">
                <a:latin typeface="Times New Roman" panose="02020603050405020304" pitchFamily="18" charset="0"/>
                <a:cs typeface="Times New Roman" panose="02020603050405020304" pitchFamily="18" charset="0"/>
              </a:rPr>
              <a:t>stored</a:t>
            </a:r>
            <a:r>
              <a:rPr sz="2400" b="1" spc="-45"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if</a:t>
            </a:r>
            <a:r>
              <a:rPr sz="2400" b="1" spc="-68" dirty="0">
                <a:latin typeface="Times New Roman" panose="02020603050405020304" pitchFamily="18" charset="0"/>
                <a:cs typeface="Times New Roman" panose="02020603050405020304" pitchFamily="18" charset="0"/>
              </a:rPr>
              <a:t> </a:t>
            </a:r>
            <a:r>
              <a:rPr sz="2400" b="1" spc="53" dirty="0">
                <a:latin typeface="Times New Roman" panose="02020603050405020304" pitchFamily="18" charset="0"/>
                <a:cs typeface="Times New Roman" panose="02020603050405020304" pitchFamily="18" charset="0"/>
              </a:rPr>
              <a:t>possible</a:t>
            </a:r>
            <a:endParaRPr lang="en-US" sz="2400" b="1" dirty="0">
              <a:latin typeface="Times New Roman" panose="02020603050405020304" pitchFamily="18" charset="0"/>
              <a:cs typeface="Times New Roman" panose="02020603050405020304" pitchFamily="18" charset="0"/>
            </a:endParaRPr>
          </a:p>
          <a:p>
            <a:pPr marL="667702" marR="234791" indent="-171450">
              <a:spcBef>
                <a:spcPts val="431"/>
              </a:spcBef>
              <a:buClr>
                <a:srgbClr val="E66C7C"/>
              </a:buClr>
              <a:buFont typeface="Arial"/>
              <a:buChar char="▪"/>
              <a:tabLst>
                <a:tab pos="668179" algn="l"/>
              </a:tabLst>
            </a:pPr>
            <a:r>
              <a:rPr sz="2400" b="1" spc="38" dirty="0">
                <a:latin typeface="Times New Roman" panose="02020603050405020304" pitchFamily="18" charset="0"/>
                <a:cs typeface="Times New Roman" panose="02020603050405020304" pitchFamily="18" charset="0"/>
              </a:rPr>
              <a:t>It</a:t>
            </a:r>
            <a:r>
              <a:rPr sz="2400" b="1" spc="-60"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tries</a:t>
            </a:r>
            <a:r>
              <a:rPr sz="2400" b="1" spc="-60"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to</a:t>
            </a:r>
            <a:r>
              <a:rPr sz="2400" b="1" spc="-60" dirty="0">
                <a:latin typeface="Times New Roman" panose="02020603050405020304" pitchFamily="18" charset="0"/>
                <a:cs typeface="Times New Roman" panose="02020603050405020304" pitchFamily="18" charset="0"/>
              </a:rPr>
              <a:t> </a:t>
            </a:r>
            <a:r>
              <a:rPr sz="2400" b="1" spc="53" dirty="0">
                <a:latin typeface="Times New Roman" panose="02020603050405020304" pitchFamily="18" charset="0"/>
                <a:cs typeface="Times New Roman" panose="02020603050405020304" pitchFamily="18" charset="0"/>
              </a:rPr>
              <a:t>provide</a:t>
            </a:r>
            <a:r>
              <a:rPr sz="2400" b="1" spc="-64"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data</a:t>
            </a:r>
            <a:r>
              <a:rPr sz="2400" b="1" spc="-68" dirty="0">
                <a:latin typeface="Times New Roman" panose="02020603050405020304" pitchFamily="18" charset="0"/>
                <a:cs typeface="Times New Roman" panose="02020603050405020304" pitchFamily="18" charset="0"/>
              </a:rPr>
              <a:t> </a:t>
            </a:r>
            <a:r>
              <a:rPr sz="2400" b="1" spc="19" dirty="0">
                <a:latin typeface="Times New Roman" panose="02020603050405020304" pitchFamily="18" charset="0"/>
                <a:cs typeface="Times New Roman" panose="02020603050405020304" pitchFamily="18" charset="0"/>
              </a:rPr>
              <a:t>locality</a:t>
            </a:r>
            <a:r>
              <a:rPr sz="2400" b="1" spc="-71"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as</a:t>
            </a:r>
            <a:r>
              <a:rPr sz="2400" b="1" spc="-53"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much</a:t>
            </a:r>
            <a:r>
              <a:rPr sz="2400" b="1" spc="-64" dirty="0">
                <a:latin typeface="Times New Roman" panose="02020603050405020304" pitchFamily="18" charset="0"/>
                <a:cs typeface="Times New Roman" panose="02020603050405020304" pitchFamily="18" charset="0"/>
              </a:rPr>
              <a:t> </a:t>
            </a:r>
            <a:r>
              <a:rPr sz="2400" b="1" spc="64" dirty="0">
                <a:latin typeface="Times New Roman" panose="02020603050405020304" pitchFamily="18" charset="0"/>
                <a:cs typeface="Times New Roman" panose="02020603050405020304" pitchFamily="18" charset="0"/>
              </a:rPr>
              <a:t>as</a:t>
            </a:r>
            <a:r>
              <a:rPr sz="2400" b="1" spc="-60"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possible.</a:t>
            </a:r>
            <a:endParaRPr sz="2400" b="1" dirty="0">
              <a:latin typeface="Times New Roman" panose="02020603050405020304" pitchFamily="18" charset="0"/>
              <a:cs typeface="Times New Roman" panose="02020603050405020304" pitchFamily="18" charset="0"/>
            </a:endParaRPr>
          </a:p>
          <a:p>
            <a:pPr marL="249555" indent="-240030">
              <a:lnSpc>
                <a:spcPts val="2865"/>
              </a:lnSpc>
              <a:buClr>
                <a:srgbClr val="EFAC00"/>
              </a:buClr>
              <a:buSzPct val="79687"/>
              <a:buFont typeface="Arial"/>
              <a:buChar char=""/>
              <a:tabLst>
                <a:tab pos="249079" algn="l"/>
                <a:tab pos="249555" algn="l"/>
              </a:tabLst>
            </a:pPr>
            <a:r>
              <a:rPr sz="2400" b="1" spc="38" dirty="0">
                <a:latin typeface="Times New Roman" panose="02020603050405020304" pitchFamily="18" charset="0"/>
                <a:cs typeface="Times New Roman" panose="02020603050405020304" pitchFamily="18" charset="0"/>
              </a:rPr>
              <a:t>TaskTracker</a:t>
            </a:r>
            <a:endParaRPr sz="2400" b="1" dirty="0">
              <a:latin typeface="Times New Roman" panose="02020603050405020304" pitchFamily="18" charset="0"/>
              <a:cs typeface="Times New Roman" panose="02020603050405020304" pitchFamily="18" charset="0"/>
            </a:endParaRPr>
          </a:p>
          <a:p>
            <a:pPr marL="667702" marR="3810" lvl="1" indent="-171450">
              <a:spcBef>
                <a:spcPts val="454"/>
              </a:spcBef>
              <a:buClr>
                <a:srgbClr val="E66C7C"/>
              </a:buClr>
              <a:buFont typeface="Arial"/>
              <a:buChar char="▪"/>
              <a:tabLst>
                <a:tab pos="668179" algn="l"/>
              </a:tabLst>
            </a:pPr>
            <a:r>
              <a:rPr sz="2400" b="1" spc="49" dirty="0">
                <a:latin typeface="Times New Roman" panose="02020603050405020304" pitchFamily="18" charset="0"/>
                <a:cs typeface="Times New Roman" panose="02020603050405020304" pitchFamily="18" charset="0"/>
              </a:rPr>
              <a:t>Spawns</a:t>
            </a:r>
            <a:r>
              <a:rPr sz="2400" b="1" spc="-56"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a</a:t>
            </a:r>
            <a:r>
              <a:rPr sz="2400" b="1" spc="-60" dirty="0">
                <a:latin typeface="Times New Roman" panose="02020603050405020304" pitchFamily="18" charset="0"/>
                <a:cs typeface="Times New Roman" panose="02020603050405020304" pitchFamily="18" charset="0"/>
              </a:rPr>
              <a:t> </a:t>
            </a:r>
            <a:r>
              <a:rPr sz="2400" b="1" spc="-165" dirty="0">
                <a:latin typeface="Times New Roman" panose="02020603050405020304" pitchFamily="18" charset="0"/>
                <a:cs typeface="Times New Roman" panose="02020603050405020304" pitchFamily="18" charset="0"/>
              </a:rPr>
              <a:t>JVM</a:t>
            </a:r>
            <a:r>
              <a:rPr sz="2400" b="1" spc="-45" dirty="0">
                <a:latin typeface="Times New Roman" panose="02020603050405020304" pitchFamily="18" charset="0"/>
                <a:cs typeface="Times New Roman" panose="02020603050405020304" pitchFamily="18" charset="0"/>
              </a:rPr>
              <a:t> </a:t>
            </a:r>
            <a:r>
              <a:rPr sz="2400" b="1" spc="68" dirty="0">
                <a:latin typeface="Times New Roman" panose="02020603050405020304" pitchFamily="18" charset="0"/>
                <a:cs typeface="Times New Roman" panose="02020603050405020304" pitchFamily="18" charset="0"/>
              </a:rPr>
              <a:t>process</a:t>
            </a:r>
            <a:r>
              <a:rPr sz="2400" b="1" spc="-49" dirty="0">
                <a:latin typeface="Times New Roman" panose="02020603050405020304" pitchFamily="18" charset="0"/>
                <a:cs typeface="Times New Roman" panose="02020603050405020304" pitchFamily="18" charset="0"/>
              </a:rPr>
              <a:t> </a:t>
            </a:r>
            <a:r>
              <a:rPr sz="2400" b="1" spc="41" dirty="0">
                <a:latin typeface="Times New Roman" panose="02020603050405020304" pitchFamily="18" charset="0"/>
                <a:cs typeface="Times New Roman" panose="02020603050405020304" pitchFamily="18" charset="0"/>
              </a:rPr>
              <a:t>for</a:t>
            </a:r>
            <a:r>
              <a:rPr sz="2400" b="1" spc="-68" dirty="0">
                <a:latin typeface="Times New Roman" panose="02020603050405020304" pitchFamily="18" charset="0"/>
                <a:cs typeface="Times New Roman" panose="02020603050405020304" pitchFamily="18" charset="0"/>
              </a:rPr>
              <a:t> </a:t>
            </a:r>
            <a:r>
              <a:rPr sz="2400" b="1" spc="60" dirty="0">
                <a:latin typeface="Times New Roman" panose="02020603050405020304" pitchFamily="18" charset="0"/>
                <a:cs typeface="Times New Roman" panose="02020603050405020304" pitchFamily="18" charset="0"/>
              </a:rPr>
              <a:t>each</a:t>
            </a:r>
            <a:r>
              <a:rPr sz="2400" b="1" spc="-49" dirty="0">
                <a:latin typeface="Times New Roman" panose="02020603050405020304" pitchFamily="18" charset="0"/>
                <a:cs typeface="Times New Roman" panose="02020603050405020304" pitchFamily="18" charset="0"/>
              </a:rPr>
              <a:t> </a:t>
            </a:r>
            <a:r>
              <a:rPr sz="2400" b="1" spc="79" dirty="0">
                <a:latin typeface="Times New Roman" panose="02020603050405020304" pitchFamily="18" charset="0"/>
                <a:cs typeface="Times New Roman" panose="02020603050405020304" pitchFamily="18" charset="0"/>
              </a:rPr>
              <a:t>input</a:t>
            </a:r>
            <a:r>
              <a:rPr sz="2400" b="1" spc="-56" dirty="0">
                <a:latin typeface="Times New Roman" panose="02020603050405020304" pitchFamily="18" charset="0"/>
                <a:cs typeface="Times New Roman" panose="02020603050405020304" pitchFamily="18" charset="0"/>
              </a:rPr>
              <a:t> </a:t>
            </a:r>
            <a:r>
              <a:rPr sz="2400" b="1" spc="49" dirty="0">
                <a:latin typeface="Times New Roman" panose="02020603050405020304" pitchFamily="18" charset="0"/>
                <a:cs typeface="Times New Roman" panose="02020603050405020304" pitchFamily="18" charset="0"/>
              </a:rPr>
              <a:t>split</a:t>
            </a:r>
            <a:r>
              <a:rPr sz="2400" b="1" spc="-49"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as</a:t>
            </a:r>
            <a:r>
              <a:rPr sz="2400" b="1" spc="-53" dirty="0">
                <a:latin typeface="Times New Roman" panose="02020603050405020304" pitchFamily="18" charset="0"/>
                <a:cs typeface="Times New Roman" panose="02020603050405020304" pitchFamily="18" charset="0"/>
              </a:rPr>
              <a:t> </a:t>
            </a:r>
            <a:r>
              <a:rPr sz="2400" b="1" spc="68" dirty="0">
                <a:latin typeface="Times New Roman" panose="02020603050405020304" pitchFamily="18" charset="0"/>
                <a:cs typeface="Times New Roman" panose="02020603050405020304" pitchFamily="18" charset="0"/>
              </a:rPr>
              <a:t>directed  </a:t>
            </a:r>
            <a:r>
              <a:rPr sz="2400" b="1" spc="26" dirty="0">
                <a:latin typeface="Times New Roman" panose="02020603050405020304" pitchFamily="18" charset="0"/>
                <a:cs typeface="Times New Roman" panose="02020603050405020304" pitchFamily="18" charset="0"/>
              </a:rPr>
              <a:t>by </a:t>
            </a:r>
            <a:r>
              <a:rPr sz="2400" b="1" spc="-8" dirty="0">
                <a:latin typeface="Times New Roman" panose="02020603050405020304" pitchFamily="18" charset="0"/>
                <a:cs typeface="Times New Roman" panose="02020603050405020304" pitchFamily="18" charset="0"/>
              </a:rPr>
              <a:t>Job</a:t>
            </a:r>
            <a:r>
              <a:rPr sz="2400" b="1" spc="-146" dirty="0">
                <a:latin typeface="Times New Roman" panose="02020603050405020304" pitchFamily="18" charset="0"/>
                <a:cs typeface="Times New Roman" panose="02020603050405020304" pitchFamily="18" charset="0"/>
              </a:rPr>
              <a:t> </a:t>
            </a:r>
            <a:r>
              <a:rPr sz="2400" b="1" spc="45" dirty="0">
                <a:latin typeface="Times New Roman" panose="02020603050405020304" pitchFamily="18" charset="0"/>
                <a:cs typeface="Times New Roman" panose="02020603050405020304" pitchFamily="18" charset="0"/>
              </a:rPr>
              <a:t>Tracker</a:t>
            </a:r>
            <a:endParaRPr sz="2400" b="1" dirty="0">
              <a:latin typeface="Times New Roman" panose="02020603050405020304" pitchFamily="18" charset="0"/>
              <a:cs typeface="Times New Roman" panose="02020603050405020304" pitchFamily="18" charset="0"/>
            </a:endParaRPr>
          </a:p>
          <a:p>
            <a:pPr marL="667702" lvl="1" indent="-171926">
              <a:spcBef>
                <a:spcPts val="435"/>
              </a:spcBef>
              <a:buClr>
                <a:srgbClr val="E66C7C"/>
              </a:buClr>
              <a:buFont typeface="Arial"/>
              <a:buChar char="▪"/>
              <a:tabLst>
                <a:tab pos="668179" algn="l"/>
              </a:tabLst>
            </a:pPr>
            <a:r>
              <a:rPr sz="2400" b="1" spc="38" dirty="0">
                <a:latin typeface="Times New Roman" panose="02020603050405020304" pitchFamily="18" charset="0"/>
                <a:cs typeface="Times New Roman" panose="02020603050405020304" pitchFamily="18" charset="0"/>
              </a:rPr>
              <a:t>Send</a:t>
            </a:r>
            <a:r>
              <a:rPr sz="2400" b="1" spc="-56" dirty="0">
                <a:latin typeface="Times New Roman" panose="02020603050405020304" pitchFamily="18" charset="0"/>
                <a:cs typeface="Times New Roman" panose="02020603050405020304" pitchFamily="18" charset="0"/>
              </a:rPr>
              <a:t> </a:t>
            </a:r>
            <a:r>
              <a:rPr sz="2400" b="1" spc="56" dirty="0">
                <a:latin typeface="Times New Roman" panose="02020603050405020304" pitchFamily="18" charset="0"/>
                <a:cs typeface="Times New Roman" panose="02020603050405020304" pitchFamily="18" charset="0"/>
              </a:rPr>
              <a:t>periodic</a:t>
            </a:r>
            <a:r>
              <a:rPr sz="2400" b="1" spc="-60"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heartbeats</a:t>
            </a:r>
            <a:r>
              <a:rPr sz="2400" b="1" spc="-64" dirty="0">
                <a:latin typeface="Times New Roman" panose="02020603050405020304" pitchFamily="18" charset="0"/>
                <a:cs typeface="Times New Roman" panose="02020603050405020304" pitchFamily="18" charset="0"/>
              </a:rPr>
              <a:t> </a:t>
            </a:r>
            <a:r>
              <a:rPr sz="2400" b="1" spc="71" dirty="0">
                <a:latin typeface="Times New Roman" panose="02020603050405020304" pitchFamily="18" charset="0"/>
                <a:cs typeface="Times New Roman" panose="02020603050405020304" pitchFamily="18" charset="0"/>
              </a:rPr>
              <a:t>to</a:t>
            </a:r>
            <a:r>
              <a:rPr sz="2400" b="1" spc="-56" dirty="0">
                <a:latin typeface="Times New Roman" panose="02020603050405020304" pitchFamily="18" charset="0"/>
                <a:cs typeface="Times New Roman" panose="02020603050405020304" pitchFamily="18" charset="0"/>
              </a:rPr>
              <a:t> </a:t>
            </a:r>
            <a:r>
              <a:rPr sz="2400" b="1" spc="-8" dirty="0">
                <a:latin typeface="Times New Roman" panose="02020603050405020304" pitchFamily="18" charset="0"/>
                <a:cs typeface="Times New Roman" panose="02020603050405020304" pitchFamily="18" charset="0"/>
              </a:rPr>
              <a:t>Job</a:t>
            </a:r>
            <a:r>
              <a:rPr sz="2400" b="1" spc="-56" dirty="0">
                <a:latin typeface="Times New Roman" panose="02020603050405020304" pitchFamily="18" charset="0"/>
                <a:cs typeface="Times New Roman" panose="02020603050405020304" pitchFamily="18" charset="0"/>
              </a:rPr>
              <a:t> </a:t>
            </a:r>
            <a:r>
              <a:rPr sz="2400" b="1" spc="45" dirty="0">
                <a:latin typeface="Times New Roman" panose="02020603050405020304" pitchFamily="18" charset="0"/>
                <a:cs typeface="Times New Roman" panose="02020603050405020304" pitchFamily="18" charset="0"/>
              </a:rPr>
              <a:t>Tracker</a:t>
            </a:r>
            <a:endParaRPr sz="2400" b="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244C6253-37CB-45BA-88DB-930C716AA82C}"/>
              </a:ext>
            </a:extLst>
          </p:cNvPr>
          <p:cNvSpPr>
            <a:spLocks noGrp="1"/>
          </p:cNvSpPr>
          <p:nvPr>
            <p:ph type="ftr" sz="quarter" idx="5"/>
          </p:nvPr>
        </p:nvSpPr>
        <p:spPr/>
        <p:txBody>
          <a:bodyPr/>
          <a:lstStyle/>
          <a:p>
            <a:r>
              <a:rPr lang="en-IN" dirty="0"/>
              <a:t>Triple-R</a:t>
            </a:r>
          </a:p>
        </p:txBody>
      </p:sp>
      <p:sp>
        <p:nvSpPr>
          <p:cNvPr id="8" name="Slide Number Placeholder 7">
            <a:extLst>
              <a:ext uri="{FF2B5EF4-FFF2-40B4-BE49-F238E27FC236}">
                <a16:creationId xmlns:a16="http://schemas.microsoft.com/office/drawing/2014/main" id="{20FBF560-F6E9-41DD-A596-1C0815E71C77}"/>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4</a:t>
            </a:fld>
            <a:endParaRPr lang="ta-IN" spc="45" dirty="0"/>
          </a:p>
        </p:txBody>
      </p:sp>
      <p:sp>
        <p:nvSpPr>
          <p:cNvPr id="10" name="TextBox 9">
            <a:extLst>
              <a:ext uri="{FF2B5EF4-FFF2-40B4-BE49-F238E27FC236}">
                <a16:creationId xmlns:a16="http://schemas.microsoft.com/office/drawing/2014/main" id="{31D62275-A6A0-4CB0-A6AE-4356B09EBB65}"/>
              </a:ext>
            </a:extLst>
          </p:cNvPr>
          <p:cNvSpPr txBox="1"/>
          <p:nvPr/>
        </p:nvSpPr>
        <p:spPr>
          <a:xfrm>
            <a:off x="-108132" y="0"/>
            <a:ext cx="4710612" cy="584775"/>
          </a:xfrm>
          <a:prstGeom prst="rect">
            <a:avLst/>
          </a:prstGeom>
          <a:noFill/>
        </p:spPr>
        <p:txBody>
          <a:bodyPr wrap="square">
            <a:spAutoFit/>
          </a:bodyPr>
          <a:lstStyle/>
          <a:p>
            <a:r>
              <a:rPr lang="en-US" sz="3200" b="1" dirty="0">
                <a:solidFill>
                  <a:schemeClr val="accent2"/>
                </a:solidFill>
                <a:latin typeface="Times New Roman" panose="02020603050405020304" pitchFamily="18" charset="0"/>
              </a:rPr>
              <a:t>DAEMONS</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1" y="2018096"/>
            <a:ext cx="7182612" cy="297678"/>
          </a:xfrm>
          <a:prstGeom prst="rect">
            <a:avLst/>
          </a:prstGeom>
        </p:spPr>
        <p:txBody>
          <a:bodyPr vert="horz" wrap="square" lIns="0" tIns="9049" rIns="0" bIns="0" rtlCol="0">
            <a:spAutoFit/>
          </a:bodyPr>
          <a:lstStyle/>
          <a:p>
            <a:pPr marL="9525">
              <a:spcBef>
                <a:spcPts val="71"/>
              </a:spcBef>
              <a:tabLst>
                <a:tab pos="249079" algn="l"/>
              </a:tabLst>
            </a:pPr>
            <a:endParaRPr sz="1875" dirty="0">
              <a:solidFill>
                <a:schemeClr val="tx1"/>
              </a:solidFill>
              <a:latin typeface="Times New Roman"/>
              <a:cs typeface="Times New Roman"/>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5</a:t>
            </a:fld>
            <a:endParaRPr sz="900">
              <a:latin typeface="Times New Roman"/>
              <a:cs typeface="Times New Roman"/>
            </a:endParaRPr>
          </a:p>
        </p:txBody>
      </p:sp>
      <p:sp>
        <p:nvSpPr>
          <p:cNvPr id="4" name="object 4"/>
          <p:cNvSpPr txBox="1"/>
          <p:nvPr/>
        </p:nvSpPr>
        <p:spPr>
          <a:xfrm>
            <a:off x="-76200" y="1752601"/>
            <a:ext cx="8915400" cy="4769415"/>
          </a:xfrm>
          <a:prstGeom prst="rect">
            <a:avLst/>
          </a:prstGeom>
        </p:spPr>
        <p:txBody>
          <a:bodyPr vert="horz" wrap="square" lIns="0" tIns="9049" rIns="0" bIns="0" rtlCol="0">
            <a:spAutoFit/>
          </a:bodyPr>
          <a:lstStyle/>
          <a:p>
            <a:pPr marL="469106" indent="-206693">
              <a:spcBef>
                <a:spcPts val="71"/>
              </a:spcBef>
              <a:buClr>
                <a:srgbClr val="5FB5CC"/>
              </a:buClr>
              <a:buSzPct val="88636"/>
              <a:buFont typeface="Wingdings"/>
              <a:buChar char=""/>
              <a:tabLst>
                <a:tab pos="469106" algn="l"/>
                <a:tab pos="469583" algn="l"/>
              </a:tabLst>
            </a:pPr>
            <a:r>
              <a:rPr lang="en-US" sz="2400" b="1" i="0" dirty="0">
                <a:solidFill>
                  <a:srgbClr val="444444"/>
                </a:solidFill>
                <a:effectLst/>
                <a:latin typeface="Times New Roman" panose="02020603050405020304" pitchFamily="18" charset="0"/>
                <a:cs typeface="Times New Roman" panose="02020603050405020304" pitchFamily="18" charset="0"/>
              </a:rPr>
              <a:t>In Hadoop, MapReduce works by breaking the data processing into two phases: Map phase and Reduce phase. The map is the first phase of processing, where we specify all the complex logic/business rules/costly code. Reduce is the second phase of processing, where we specify light-weight processing like aggregation/summation.</a:t>
            </a:r>
          </a:p>
          <a:p>
            <a:pPr marL="469106" indent="-206693">
              <a:spcBef>
                <a:spcPts val="71"/>
              </a:spcBef>
              <a:buClr>
                <a:srgbClr val="5FB5CC"/>
              </a:buClr>
              <a:buSzPct val="88636"/>
              <a:buFont typeface="Wingdings"/>
              <a:buChar char=""/>
              <a:tabLst>
                <a:tab pos="469106" algn="l"/>
                <a:tab pos="469583" algn="l"/>
              </a:tabLst>
            </a:pPr>
            <a:endParaRPr lang="en-US" sz="2400" b="1" dirty="0">
              <a:solidFill>
                <a:srgbClr val="444444"/>
              </a:solidFill>
              <a:latin typeface="Times New Roman" panose="02020603050405020304" pitchFamily="18" charset="0"/>
              <a:cs typeface="Times New Roman" panose="02020603050405020304" pitchFamily="18" charset="0"/>
            </a:endParaRPr>
          </a:p>
          <a:p>
            <a:pPr marL="469106" indent="-206693">
              <a:spcBef>
                <a:spcPts val="71"/>
              </a:spcBef>
              <a:buClr>
                <a:srgbClr val="5FB5CC"/>
              </a:buClr>
              <a:buSzPct val="88636"/>
              <a:buFont typeface="Wingdings"/>
              <a:buChar char=""/>
              <a:tabLst>
                <a:tab pos="469106" algn="l"/>
                <a:tab pos="469583" algn="l"/>
              </a:tabLst>
            </a:pPr>
            <a:endParaRPr lang="en-US" sz="2400" b="1" i="0" dirty="0">
              <a:solidFill>
                <a:srgbClr val="444444"/>
              </a:solidFill>
              <a:effectLst/>
              <a:latin typeface="Times New Roman" panose="02020603050405020304" pitchFamily="18" charset="0"/>
              <a:cs typeface="Times New Roman" panose="02020603050405020304" pitchFamily="18" charset="0"/>
            </a:endParaRPr>
          </a:p>
          <a:p>
            <a:pPr marL="469106" indent="-206693">
              <a:spcBef>
                <a:spcPts val="71"/>
              </a:spcBef>
              <a:buClr>
                <a:srgbClr val="5FB5CC"/>
              </a:buClr>
              <a:buSzPct val="88636"/>
              <a:buFont typeface="Wingdings"/>
              <a:buChar char=""/>
              <a:tabLst>
                <a:tab pos="469106" algn="l"/>
                <a:tab pos="469583" algn="l"/>
              </a:tabLst>
            </a:pPr>
            <a:r>
              <a:rPr lang="en-US" sz="2400" b="1" i="0" dirty="0">
                <a:solidFill>
                  <a:srgbClr val="444444"/>
                </a:solidFill>
                <a:effectLst/>
                <a:latin typeface="Times New Roman" panose="02020603050405020304" pitchFamily="18" charset="0"/>
                <a:cs typeface="Times New Roman" panose="02020603050405020304" pitchFamily="18" charset="0"/>
              </a:rPr>
              <a:t>The data for a MapReduce task is stored in input files, and input files typically lives in HDFS. The format of these files is arbitrary, while line-based log files and binary format can also be used.</a:t>
            </a:r>
          </a:p>
          <a:p>
            <a:pPr marL="469106" indent="-206693">
              <a:spcBef>
                <a:spcPts val="71"/>
              </a:spcBef>
              <a:buClr>
                <a:srgbClr val="5FB5CC"/>
              </a:buClr>
              <a:buSzPct val="88636"/>
              <a:buFont typeface="Wingdings"/>
              <a:buChar char=""/>
              <a:tabLst>
                <a:tab pos="469106" algn="l"/>
                <a:tab pos="469583" algn="l"/>
              </a:tabLst>
            </a:pPr>
            <a:endParaRPr lang="en-US" b="0" i="0" dirty="0">
              <a:solidFill>
                <a:srgbClr val="444444"/>
              </a:solidFill>
              <a:effectLst/>
              <a:latin typeface="Georgia" panose="02040502050405020303" pitchFamily="18" charset="0"/>
            </a:endParaRPr>
          </a:p>
        </p:txBody>
      </p:sp>
      <p:sp>
        <p:nvSpPr>
          <p:cNvPr id="7" name="Footer Placeholder 6">
            <a:extLst>
              <a:ext uri="{FF2B5EF4-FFF2-40B4-BE49-F238E27FC236}">
                <a16:creationId xmlns:a16="http://schemas.microsoft.com/office/drawing/2014/main" id="{7FCFA9A5-FF53-4828-96CA-D107818B1300}"/>
              </a:ext>
            </a:extLst>
          </p:cNvPr>
          <p:cNvSpPr>
            <a:spLocks noGrp="1"/>
          </p:cNvSpPr>
          <p:nvPr>
            <p:ph type="ftr" sz="quarter" idx="5"/>
          </p:nvPr>
        </p:nvSpPr>
        <p:spPr/>
        <p:txBody>
          <a:bodyPr/>
          <a:lstStyle/>
          <a:p>
            <a:r>
              <a:rPr lang="en-IN"/>
              <a:t>Triple-R</a:t>
            </a:r>
          </a:p>
        </p:txBody>
      </p:sp>
      <p:sp>
        <p:nvSpPr>
          <p:cNvPr id="8" name="Slide Number Placeholder 7">
            <a:extLst>
              <a:ext uri="{FF2B5EF4-FFF2-40B4-BE49-F238E27FC236}">
                <a16:creationId xmlns:a16="http://schemas.microsoft.com/office/drawing/2014/main" id="{647C4736-0452-4010-8AFF-09FBE21EE4ED}"/>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5</a:t>
            </a:fld>
            <a:endParaRPr lang="ta-IN" spc="45" dirty="0"/>
          </a:p>
        </p:txBody>
      </p:sp>
      <p:sp>
        <p:nvSpPr>
          <p:cNvPr id="10" name="TextBox 9">
            <a:extLst>
              <a:ext uri="{FF2B5EF4-FFF2-40B4-BE49-F238E27FC236}">
                <a16:creationId xmlns:a16="http://schemas.microsoft.com/office/drawing/2014/main" id="{21BA99D7-A81C-40D0-89F0-6CD6E567DA91}"/>
              </a:ext>
            </a:extLst>
          </p:cNvPr>
          <p:cNvSpPr txBox="1"/>
          <p:nvPr/>
        </p:nvSpPr>
        <p:spPr>
          <a:xfrm>
            <a:off x="0" y="76201"/>
            <a:ext cx="5562600" cy="584775"/>
          </a:xfrm>
          <a:prstGeom prst="rect">
            <a:avLst/>
          </a:prstGeom>
          <a:noFill/>
        </p:spPr>
        <p:txBody>
          <a:bodyPr wrap="square">
            <a:spAutoFit/>
          </a:bodyPr>
          <a:lstStyle/>
          <a:p>
            <a:r>
              <a:rPr lang="en-US" sz="3200" b="1" dirty="0">
                <a:solidFill>
                  <a:schemeClr val="accent2"/>
                </a:solidFill>
                <a:latin typeface="Times New Roman" panose="02020603050405020304" pitchFamily="18" charset="0"/>
                <a:cs typeface="Times New Roman" panose="02020603050405020304" pitchFamily="18" charset="0"/>
              </a:rPr>
              <a:t>HADOOP /MAPREDUCE </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C5D3D-71C7-4858-B7E5-2DEC6575C313}"/>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FA2366B1-B274-4A15-8C83-468D5C6F9282}"/>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6</a:t>
            </a:fld>
            <a:endParaRPr lang="ta-IN" spc="45" dirty="0"/>
          </a:p>
        </p:txBody>
      </p:sp>
      <p:sp>
        <p:nvSpPr>
          <p:cNvPr id="5" name="TextBox 4">
            <a:extLst>
              <a:ext uri="{FF2B5EF4-FFF2-40B4-BE49-F238E27FC236}">
                <a16:creationId xmlns:a16="http://schemas.microsoft.com/office/drawing/2014/main" id="{A75B9E91-2FAD-4DAE-A01D-6B5872A6C950}"/>
              </a:ext>
            </a:extLst>
          </p:cNvPr>
          <p:cNvSpPr txBox="1"/>
          <p:nvPr/>
        </p:nvSpPr>
        <p:spPr>
          <a:xfrm>
            <a:off x="0" y="1447800"/>
            <a:ext cx="8991600" cy="6001643"/>
          </a:xfrm>
          <a:prstGeom prst="rect">
            <a:avLst/>
          </a:prstGeom>
          <a:noFill/>
        </p:spPr>
        <p:txBody>
          <a:bodyPr wrap="square">
            <a:spAutoFit/>
          </a:bodyPr>
          <a:lstStyle/>
          <a:p>
            <a:r>
              <a:rPr lang="en-US" sz="2400" b="1" i="0" u="sng" dirty="0" err="1">
                <a:solidFill>
                  <a:srgbClr val="444444"/>
                </a:solidFill>
                <a:effectLst/>
                <a:latin typeface="Times New Roman" panose="02020603050405020304" pitchFamily="18" charset="0"/>
                <a:cs typeface="Times New Roman" panose="02020603050405020304" pitchFamily="18" charset="0"/>
              </a:rPr>
              <a:t>InputFormat</a:t>
            </a:r>
            <a:r>
              <a:rPr lang="en-US" sz="2400" b="1" i="0" u="sng" dirty="0">
                <a:solidFill>
                  <a:srgbClr val="444444"/>
                </a:solidFill>
                <a:effectLst/>
                <a:latin typeface="Times New Roman" panose="02020603050405020304" pitchFamily="18" charset="0"/>
                <a:cs typeface="Times New Roman" panose="02020603050405020304" pitchFamily="18" charset="0"/>
              </a:rPr>
              <a:t> </a:t>
            </a:r>
            <a:r>
              <a:rPr lang="en-US" sz="2400" b="1" i="0" dirty="0">
                <a:solidFill>
                  <a:srgbClr val="444444"/>
                </a:solidFill>
                <a:effectLst/>
                <a:latin typeface="Times New Roman" panose="02020603050405020304" pitchFamily="18" charset="0"/>
                <a:cs typeface="Times New Roman" panose="02020603050405020304" pitchFamily="18" charset="0"/>
              </a:rPr>
              <a:t>defines how these input files are split and read. It selects the files or other objects that are used for input. </a:t>
            </a:r>
            <a:r>
              <a:rPr lang="en-US" sz="2400" b="1" i="0" dirty="0" err="1">
                <a:solidFill>
                  <a:srgbClr val="444444"/>
                </a:solidFill>
                <a:effectLst/>
                <a:latin typeface="Times New Roman" panose="02020603050405020304" pitchFamily="18" charset="0"/>
                <a:cs typeface="Times New Roman" panose="02020603050405020304" pitchFamily="18" charset="0"/>
              </a:rPr>
              <a:t>InputFormat</a:t>
            </a:r>
            <a:r>
              <a:rPr lang="en-US" sz="2400" b="1" i="0" dirty="0">
                <a:solidFill>
                  <a:srgbClr val="444444"/>
                </a:solidFill>
                <a:effectLst/>
                <a:latin typeface="Times New Roman" panose="02020603050405020304" pitchFamily="18" charset="0"/>
                <a:cs typeface="Times New Roman" panose="02020603050405020304" pitchFamily="18" charset="0"/>
              </a:rPr>
              <a:t> creates </a:t>
            </a:r>
            <a:r>
              <a:rPr lang="en-US" sz="2400" b="1" i="0" dirty="0" err="1">
                <a:solidFill>
                  <a:srgbClr val="444444"/>
                </a:solidFill>
                <a:effectLst/>
                <a:latin typeface="Times New Roman" panose="02020603050405020304" pitchFamily="18" charset="0"/>
                <a:cs typeface="Times New Roman" panose="02020603050405020304" pitchFamily="18" charset="0"/>
              </a:rPr>
              <a:t>InputSplit</a:t>
            </a:r>
            <a:r>
              <a:rPr lang="en-US" sz="2400" b="1" i="0" dirty="0">
                <a:solidFill>
                  <a:srgbClr val="444444"/>
                </a:solidFill>
                <a:effectLst/>
                <a:latin typeface="Times New Roman" panose="02020603050405020304" pitchFamily="18" charset="0"/>
                <a:cs typeface="Times New Roman" panose="02020603050405020304" pitchFamily="18" charset="0"/>
              </a:rPr>
              <a:t>.</a:t>
            </a:r>
          </a:p>
          <a:p>
            <a:r>
              <a:rPr lang="en-US" sz="2400" b="1" u="sng" dirty="0">
                <a:solidFill>
                  <a:srgbClr val="444444"/>
                </a:solidFill>
                <a:latin typeface="Times New Roman" panose="02020603050405020304" pitchFamily="18" charset="0"/>
                <a:cs typeface="Times New Roman" panose="02020603050405020304" pitchFamily="18" charset="0"/>
              </a:rPr>
              <a:t>Input Splits </a:t>
            </a:r>
            <a:r>
              <a:rPr lang="en-US" sz="2400" b="1" dirty="0">
                <a:solidFill>
                  <a:srgbClr val="444444"/>
                </a:solidFill>
                <a:latin typeface="Times New Roman" panose="02020603050405020304" pitchFamily="18" charset="0"/>
                <a:cs typeface="Times New Roman" panose="02020603050405020304" pitchFamily="18" charset="0"/>
              </a:rPr>
              <a:t>are</a:t>
            </a:r>
            <a:r>
              <a:rPr lang="en-US" sz="2400" b="1" i="0" dirty="0">
                <a:solidFill>
                  <a:srgbClr val="444444"/>
                </a:solidFill>
                <a:effectLst/>
                <a:latin typeface="Times New Roman" panose="02020603050405020304" pitchFamily="18" charset="0"/>
                <a:cs typeface="Times New Roman" panose="02020603050405020304" pitchFamily="18" charset="0"/>
              </a:rPr>
              <a:t> created by </a:t>
            </a:r>
            <a:r>
              <a:rPr lang="en-US" sz="2400" b="1" i="0" dirty="0" err="1">
                <a:solidFill>
                  <a:srgbClr val="444444"/>
                </a:solidFill>
                <a:effectLst/>
                <a:latin typeface="Times New Roman" panose="02020603050405020304" pitchFamily="18" charset="0"/>
                <a:cs typeface="Times New Roman" panose="02020603050405020304" pitchFamily="18" charset="0"/>
              </a:rPr>
              <a:t>InputFormat</a:t>
            </a:r>
            <a:r>
              <a:rPr lang="en-US" sz="2400" b="1" i="0" dirty="0">
                <a:solidFill>
                  <a:srgbClr val="444444"/>
                </a:solidFill>
                <a:effectLst/>
                <a:latin typeface="Times New Roman" panose="02020603050405020304" pitchFamily="18" charset="0"/>
                <a:cs typeface="Times New Roman" panose="02020603050405020304" pitchFamily="18" charset="0"/>
              </a:rPr>
              <a:t>, logically represent the data which will be processed by an individual Mapper (We will understand mapper below). One map task is created for each split; thus the number of map tasks will be equal to the number of </a:t>
            </a:r>
            <a:r>
              <a:rPr lang="en-US" sz="2400" b="1" i="0" dirty="0" err="1">
                <a:solidFill>
                  <a:srgbClr val="444444"/>
                </a:solidFill>
                <a:effectLst/>
                <a:latin typeface="Times New Roman" panose="02020603050405020304" pitchFamily="18" charset="0"/>
                <a:cs typeface="Times New Roman" panose="02020603050405020304" pitchFamily="18" charset="0"/>
              </a:rPr>
              <a:t>InputSplits</a:t>
            </a:r>
            <a:r>
              <a:rPr lang="en-US" sz="2400" b="1" i="0" dirty="0">
                <a:solidFill>
                  <a:srgbClr val="444444"/>
                </a:solidFill>
                <a:effectLst/>
                <a:latin typeface="Times New Roman" panose="02020603050405020304" pitchFamily="18" charset="0"/>
                <a:cs typeface="Times New Roman" panose="02020603050405020304" pitchFamily="18" charset="0"/>
              </a:rPr>
              <a:t>. The split is divided into records and each record will be processed by the mapper.</a:t>
            </a:r>
          </a:p>
          <a:p>
            <a:r>
              <a:rPr lang="en-US" sz="2400" b="1" i="0" u="sng" dirty="0">
                <a:solidFill>
                  <a:srgbClr val="444444"/>
                </a:solidFill>
                <a:effectLst/>
                <a:latin typeface="Times New Roman" panose="02020603050405020304" pitchFamily="18" charset="0"/>
                <a:cs typeface="Times New Roman" panose="02020603050405020304" pitchFamily="18" charset="0"/>
              </a:rPr>
              <a:t>Record Reader </a:t>
            </a:r>
            <a:r>
              <a:rPr lang="en-US" sz="2400" b="1" i="0" dirty="0">
                <a:solidFill>
                  <a:srgbClr val="444444"/>
                </a:solidFill>
                <a:effectLst/>
                <a:latin typeface="Times New Roman" panose="02020603050405020304" pitchFamily="18" charset="0"/>
                <a:cs typeface="Times New Roman" panose="02020603050405020304" pitchFamily="18" charset="0"/>
              </a:rPr>
              <a:t>communicates with the </a:t>
            </a:r>
            <a:r>
              <a:rPr lang="en-US" sz="2400" b="1" i="0" dirty="0" err="1">
                <a:solidFill>
                  <a:srgbClr val="444444"/>
                </a:solidFill>
                <a:effectLst/>
                <a:latin typeface="Times New Roman" panose="02020603050405020304" pitchFamily="18" charset="0"/>
                <a:cs typeface="Times New Roman" panose="02020603050405020304" pitchFamily="18" charset="0"/>
              </a:rPr>
              <a:t>InputSplit</a:t>
            </a:r>
            <a:r>
              <a:rPr lang="en-US" sz="2400" b="1" i="0" dirty="0">
                <a:solidFill>
                  <a:srgbClr val="444444"/>
                </a:solidFill>
                <a:effectLst/>
                <a:latin typeface="Times New Roman" panose="02020603050405020304" pitchFamily="18" charset="0"/>
                <a:cs typeface="Times New Roman" panose="02020603050405020304" pitchFamily="18" charset="0"/>
              </a:rPr>
              <a:t> in Hadoop MapReduce and converts the data into key-value pairs suitable for reading by the mapper. By default, it uses </a:t>
            </a:r>
            <a:r>
              <a:rPr lang="en-US" sz="2400" b="1" i="0" dirty="0" err="1">
                <a:solidFill>
                  <a:srgbClr val="444444"/>
                </a:solidFill>
                <a:effectLst/>
                <a:latin typeface="Times New Roman" panose="02020603050405020304" pitchFamily="18" charset="0"/>
                <a:cs typeface="Times New Roman" panose="02020603050405020304" pitchFamily="18" charset="0"/>
              </a:rPr>
              <a:t>TextInputFormat</a:t>
            </a:r>
            <a:r>
              <a:rPr lang="en-US" sz="2400" b="1" i="0" dirty="0">
                <a:solidFill>
                  <a:srgbClr val="444444"/>
                </a:solidFill>
                <a:effectLst/>
                <a:latin typeface="Times New Roman" panose="02020603050405020304" pitchFamily="18" charset="0"/>
                <a:cs typeface="Times New Roman" panose="02020603050405020304" pitchFamily="18" charset="0"/>
              </a:rPr>
              <a:t> for converting data into a key-value pair. </a:t>
            </a:r>
            <a:r>
              <a:rPr lang="en-US" sz="2400" b="1" i="0" dirty="0" err="1">
                <a:solidFill>
                  <a:srgbClr val="444444"/>
                </a:solidFill>
                <a:effectLst/>
                <a:latin typeface="Times New Roman" panose="02020603050405020304" pitchFamily="18" charset="0"/>
                <a:cs typeface="Times New Roman" panose="02020603050405020304" pitchFamily="18" charset="0"/>
              </a:rPr>
              <a:t>RecordReader</a:t>
            </a:r>
            <a:r>
              <a:rPr lang="en-US" sz="2400" b="1" i="0" dirty="0">
                <a:solidFill>
                  <a:srgbClr val="444444"/>
                </a:solidFill>
                <a:effectLst/>
                <a:latin typeface="Times New Roman" panose="02020603050405020304" pitchFamily="18" charset="0"/>
                <a:cs typeface="Times New Roman" panose="02020603050405020304" pitchFamily="18" charset="0"/>
              </a:rPr>
              <a:t> communicates with the </a:t>
            </a:r>
            <a:r>
              <a:rPr lang="en-US" sz="2400" b="1" i="0" dirty="0" err="1">
                <a:solidFill>
                  <a:srgbClr val="444444"/>
                </a:solidFill>
                <a:effectLst/>
                <a:latin typeface="Times New Roman" panose="02020603050405020304" pitchFamily="18" charset="0"/>
                <a:cs typeface="Times New Roman" panose="02020603050405020304" pitchFamily="18" charset="0"/>
              </a:rPr>
              <a:t>InputSplit</a:t>
            </a:r>
            <a:r>
              <a:rPr lang="en-US" sz="2400" b="1" i="0" dirty="0">
                <a:solidFill>
                  <a:srgbClr val="444444"/>
                </a:solidFill>
                <a:effectLst/>
                <a:latin typeface="Times New Roman" panose="02020603050405020304" pitchFamily="18" charset="0"/>
                <a:cs typeface="Times New Roman" panose="02020603050405020304" pitchFamily="18" charset="0"/>
              </a:rPr>
              <a:t> until the file reading is not completed. It assigns byte offset (unique number) to each line present in the file. Further, these key-value pairs are sent to the mapper for further processing.</a:t>
            </a:r>
            <a:endParaRPr lang="ta-IN" sz="2400" b="1" dirty="0">
              <a:latin typeface="Times New Roman" panose="02020603050405020304" pitchFamily="18" charset="0"/>
            </a:endParaRPr>
          </a:p>
        </p:txBody>
      </p:sp>
      <p:sp>
        <p:nvSpPr>
          <p:cNvPr id="7" name="TextBox 6">
            <a:extLst>
              <a:ext uri="{FF2B5EF4-FFF2-40B4-BE49-F238E27FC236}">
                <a16:creationId xmlns:a16="http://schemas.microsoft.com/office/drawing/2014/main" id="{D1219531-614A-43BF-8943-87DF866FCE9F}"/>
              </a:ext>
            </a:extLst>
          </p:cNvPr>
          <p:cNvSpPr txBox="1"/>
          <p:nvPr/>
        </p:nvSpPr>
        <p:spPr>
          <a:xfrm>
            <a:off x="-1" y="30480"/>
            <a:ext cx="8643239" cy="584775"/>
          </a:xfrm>
          <a:prstGeom prst="rect">
            <a:avLst/>
          </a:prstGeom>
          <a:noFill/>
          <a:effectLst>
            <a:glow rad="127000">
              <a:srgbClr val="FFFF00"/>
            </a:glow>
            <a:outerShdw blurRad="50800" dist="50800" dir="5400000" algn="ctr" rotWithShape="0">
              <a:schemeClr val="bg2"/>
            </a:outerShdw>
            <a:reflection blurRad="6350" stA="52000" endA="300" endPos="35000" dir="5400000" sy="-100000" algn="bl" rotWithShape="0"/>
          </a:effectLst>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COMPONENTS OF MAPREDUCE </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296350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0A7A63-A970-4EA3-A235-0B7770300642}"/>
              </a:ext>
            </a:extLst>
          </p:cNvPr>
          <p:cNvSpPr>
            <a:spLocks noGrp="1"/>
          </p:cNvSpPr>
          <p:nvPr>
            <p:ph type="ftr" sz="quarter" idx="5"/>
          </p:nvPr>
        </p:nvSpPr>
        <p:spPr/>
        <p:txBody>
          <a:bodyPr/>
          <a:lstStyle/>
          <a:p>
            <a:r>
              <a:rPr lang="en-IN"/>
              <a:t>Triple-R</a:t>
            </a:r>
          </a:p>
        </p:txBody>
      </p:sp>
      <p:sp>
        <p:nvSpPr>
          <p:cNvPr id="3" name="Slide Number Placeholder 2">
            <a:extLst>
              <a:ext uri="{FF2B5EF4-FFF2-40B4-BE49-F238E27FC236}">
                <a16:creationId xmlns:a16="http://schemas.microsoft.com/office/drawing/2014/main" id="{9135C4BB-EDF8-499D-9FFF-8E673740E782}"/>
              </a:ext>
            </a:extLst>
          </p:cNvPr>
          <p:cNvSpPr>
            <a:spLocks noGrp="1"/>
          </p:cNvSpPr>
          <p:nvPr>
            <p:ph type="sldNum" sz="quarter" idx="7"/>
          </p:nvPr>
        </p:nvSpPr>
        <p:spPr/>
        <p:txBody>
          <a:bodyPr/>
          <a:lstStyle/>
          <a:p>
            <a:pPr marL="28575">
              <a:lnSpc>
                <a:spcPts val="956"/>
              </a:lnSpc>
            </a:pPr>
            <a:fld id="{81D60167-4931-47E6-BA6A-407CBD079E47}" type="slidenum">
              <a:rPr lang="ta-IN" spc="45" smtClean="0"/>
              <a:pPr marL="28575">
                <a:lnSpc>
                  <a:spcPts val="956"/>
                </a:lnSpc>
              </a:pPr>
              <a:t>7</a:t>
            </a:fld>
            <a:endParaRPr lang="ta-IN" spc="45" dirty="0"/>
          </a:p>
        </p:txBody>
      </p:sp>
      <p:sp>
        <p:nvSpPr>
          <p:cNvPr id="5" name="TextBox 4">
            <a:extLst>
              <a:ext uri="{FF2B5EF4-FFF2-40B4-BE49-F238E27FC236}">
                <a16:creationId xmlns:a16="http://schemas.microsoft.com/office/drawing/2014/main" id="{5313D497-10B2-42B3-8074-AE112526E9B6}"/>
              </a:ext>
            </a:extLst>
          </p:cNvPr>
          <p:cNvSpPr txBox="1"/>
          <p:nvPr/>
        </p:nvSpPr>
        <p:spPr>
          <a:xfrm>
            <a:off x="76200" y="1584518"/>
            <a:ext cx="9067800" cy="5016758"/>
          </a:xfrm>
          <a:prstGeom prst="rect">
            <a:avLst/>
          </a:prstGeom>
          <a:noFill/>
        </p:spPr>
        <p:txBody>
          <a:bodyPr wrap="square">
            <a:spAutoFit/>
          </a:bodyPr>
          <a:lstStyle/>
          <a:p>
            <a:pPr marL="457200" indent="-457200">
              <a:buFont typeface="Arial" panose="020B0604020202020204" pitchFamily="34" charset="0"/>
              <a:buChar char="•"/>
            </a:pPr>
            <a:r>
              <a:rPr lang="en-US" sz="3200" b="0" i="0" dirty="0">
                <a:solidFill>
                  <a:srgbClr val="444444"/>
                </a:solidFill>
                <a:effectLst/>
                <a:latin typeface="Times New Roman" panose="02020603050405020304" pitchFamily="18" charset="0"/>
                <a:cs typeface="Times New Roman" panose="02020603050405020304" pitchFamily="18" charset="0"/>
              </a:rPr>
              <a:t>It processes each input record (from </a:t>
            </a:r>
            <a:r>
              <a:rPr lang="en-US" sz="3200" b="0" i="0" dirty="0" err="1">
                <a:solidFill>
                  <a:srgbClr val="444444"/>
                </a:solidFill>
                <a:effectLst/>
                <a:latin typeface="Times New Roman" panose="02020603050405020304" pitchFamily="18" charset="0"/>
                <a:cs typeface="Times New Roman" panose="02020603050405020304" pitchFamily="18" charset="0"/>
              </a:rPr>
              <a:t>RecordReader</a:t>
            </a:r>
            <a:r>
              <a:rPr lang="en-US" sz="3200" b="0" i="0" dirty="0">
                <a:solidFill>
                  <a:srgbClr val="444444"/>
                </a:solidFill>
                <a:effectLst/>
                <a:latin typeface="Times New Roman" panose="02020603050405020304" pitchFamily="18" charset="0"/>
                <a:cs typeface="Times New Roman" panose="02020603050405020304" pitchFamily="18" charset="0"/>
              </a:rPr>
              <a:t>) and generates new key-value pair, and this key-value pair generated by Mapper is completely different from the input pair. The output of Mapper is also known as intermediate output which is written to the local disk. The output of the Mapper is not stored on HDFS as this is temporary data and writing on HDFS will create unnecessary copies (also HDFS is a high latency system). Mappers output is passed to the combiner for further process</a:t>
            </a:r>
            <a:endParaRPr lang="ta-IN" sz="3200" dirty="0">
              <a:latin typeface="Times New Roman" panose="02020603050405020304" pitchFamily="18" charset="0"/>
            </a:endParaRPr>
          </a:p>
        </p:txBody>
      </p:sp>
      <p:sp>
        <p:nvSpPr>
          <p:cNvPr id="6" name="TextBox 5">
            <a:extLst>
              <a:ext uri="{FF2B5EF4-FFF2-40B4-BE49-F238E27FC236}">
                <a16:creationId xmlns:a16="http://schemas.microsoft.com/office/drawing/2014/main" id="{69E04E0F-E4F3-4649-A0F6-BE2240B5F540}"/>
              </a:ext>
            </a:extLst>
          </p:cNvPr>
          <p:cNvSpPr txBox="1"/>
          <p:nvPr/>
        </p:nvSpPr>
        <p:spPr>
          <a:xfrm flipH="1">
            <a:off x="84908" y="68249"/>
            <a:ext cx="4791891"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MAPPER &amp;COMBINER </a:t>
            </a:r>
            <a:endParaRPr lang="ta-IN" sz="3200" b="1"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416454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1" y="3490341"/>
            <a:ext cx="1614508" cy="445635"/>
          </a:xfrm>
          <a:prstGeom prst="rect">
            <a:avLst/>
          </a:prstGeom>
        </p:spPr>
        <p:txBody>
          <a:bodyPr vert="horz" wrap="square" lIns="0" tIns="9525" rIns="0" bIns="0" rtlCol="0">
            <a:spAutoFit/>
          </a:bodyPr>
          <a:lstStyle/>
          <a:p>
            <a:pPr marL="9525">
              <a:lnSpc>
                <a:spcPts val="1605"/>
              </a:lnSpc>
              <a:spcBef>
                <a:spcPts val="75"/>
              </a:spcBef>
            </a:pPr>
            <a:r>
              <a:rPr sz="1350" spc="-4" dirty="0">
                <a:latin typeface="Carlito"/>
                <a:cs typeface="Carlito"/>
              </a:rPr>
              <a:t>file</a:t>
            </a:r>
            <a:endParaRPr sz="1350" dirty="0">
              <a:latin typeface="Carlito"/>
              <a:cs typeface="Carlito"/>
            </a:endParaRPr>
          </a:p>
          <a:p>
            <a:pPr marL="9525">
              <a:lnSpc>
                <a:spcPts val="1785"/>
              </a:lnSpc>
            </a:pPr>
            <a:r>
              <a:rPr sz="1500" spc="-4" dirty="0">
                <a:latin typeface="Carlito"/>
                <a:cs typeface="Carlito"/>
              </a:rPr>
              <a:t>l</a:t>
            </a:r>
            <a:r>
              <a:rPr sz="1500" spc="-15" dirty="0">
                <a:latin typeface="Carlito"/>
                <a:cs typeface="Carlito"/>
              </a:rPr>
              <a:t>i</a:t>
            </a:r>
            <a:r>
              <a:rPr sz="1500" spc="-4" dirty="0">
                <a:latin typeface="Carlito"/>
                <a:cs typeface="Carlito"/>
              </a:rPr>
              <a:t>nes</a:t>
            </a:r>
            <a:endParaRPr sz="1500" dirty="0">
              <a:latin typeface="Carlito"/>
              <a:cs typeface="Carlito"/>
            </a:endParaRPr>
          </a:p>
        </p:txBody>
      </p:sp>
      <p:sp>
        <p:nvSpPr>
          <p:cNvPr id="6" name="object 6"/>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8</a:t>
            </a:fld>
            <a:endParaRPr sz="9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4285332013"/>
              </p:ext>
            </p:extLst>
          </p:nvPr>
        </p:nvGraphicFramePr>
        <p:xfrm>
          <a:off x="990600" y="2362200"/>
          <a:ext cx="7086599" cy="2311815"/>
        </p:xfrm>
        <a:graphic>
          <a:graphicData uri="http://schemas.openxmlformats.org/drawingml/2006/table">
            <a:tbl>
              <a:tblPr firstRow="1" bandRow="1">
                <a:tableStyleId>{2D5ABB26-0587-4C30-8999-92F81FD0307C}</a:tableStyleId>
              </a:tblPr>
              <a:tblGrid>
                <a:gridCol w="2563237">
                  <a:extLst>
                    <a:ext uri="{9D8B030D-6E8A-4147-A177-3AD203B41FA5}">
                      <a16:colId xmlns:a16="http://schemas.microsoft.com/office/drawing/2014/main" val="20000"/>
                    </a:ext>
                  </a:extLst>
                </a:gridCol>
                <a:gridCol w="280198">
                  <a:extLst>
                    <a:ext uri="{9D8B030D-6E8A-4147-A177-3AD203B41FA5}">
                      <a16:colId xmlns:a16="http://schemas.microsoft.com/office/drawing/2014/main" val="20001"/>
                    </a:ext>
                  </a:extLst>
                </a:gridCol>
                <a:gridCol w="2283041">
                  <a:extLst>
                    <a:ext uri="{9D8B030D-6E8A-4147-A177-3AD203B41FA5}">
                      <a16:colId xmlns:a16="http://schemas.microsoft.com/office/drawing/2014/main" val="20002"/>
                    </a:ext>
                  </a:extLst>
                </a:gridCol>
                <a:gridCol w="549714">
                  <a:extLst>
                    <a:ext uri="{9D8B030D-6E8A-4147-A177-3AD203B41FA5}">
                      <a16:colId xmlns:a16="http://schemas.microsoft.com/office/drawing/2014/main" val="20003"/>
                    </a:ext>
                  </a:extLst>
                </a:gridCol>
                <a:gridCol w="1410409">
                  <a:extLst>
                    <a:ext uri="{9D8B030D-6E8A-4147-A177-3AD203B41FA5}">
                      <a16:colId xmlns:a16="http://schemas.microsoft.com/office/drawing/2014/main" val="20004"/>
                    </a:ext>
                  </a:extLst>
                </a:gridCol>
              </a:tblGrid>
              <a:tr h="728292">
                <a:tc gridSpan="2">
                  <a:txBody>
                    <a:bodyPr/>
                    <a:lstStyle/>
                    <a:p>
                      <a:pPr>
                        <a:lnSpc>
                          <a:spcPct val="100000"/>
                        </a:lnSpc>
                        <a:spcBef>
                          <a:spcPts val="15"/>
                        </a:spcBef>
                      </a:pPr>
                      <a:endParaRPr sz="1400">
                        <a:latin typeface="Times New Roman"/>
                        <a:cs typeface="Times New Roman"/>
                      </a:endParaRPr>
                    </a:p>
                    <a:p>
                      <a:pPr marL="140335" algn="ctr">
                        <a:lnSpc>
                          <a:spcPct val="100000"/>
                        </a:lnSpc>
                      </a:pPr>
                      <a:r>
                        <a:rPr sz="1500" spc="-10" dirty="0">
                          <a:solidFill>
                            <a:srgbClr val="FFFFFF"/>
                          </a:solidFill>
                          <a:latin typeface="Carlito"/>
                          <a:cs typeface="Carlito"/>
                        </a:rPr>
                        <a:t>split</a:t>
                      </a:r>
                      <a:endParaRPr sz="1500">
                        <a:latin typeface="Carlito"/>
                        <a:cs typeface="Carlito"/>
                      </a:endParaRPr>
                    </a:p>
                  </a:txBody>
                  <a:tcPr marL="0" marR="0" marT="1429" marB="0">
                    <a:lnR w="76200">
                      <a:solidFill>
                        <a:srgbClr val="612321"/>
                      </a:solidFill>
                      <a:prstDash val="solid"/>
                    </a:lnR>
                    <a:lnB w="6350">
                      <a:solidFill>
                        <a:srgbClr val="FFFFFF"/>
                      </a:solidFill>
                      <a:prstDash val="solid"/>
                    </a:lnB>
                    <a:solidFill>
                      <a:srgbClr val="000000"/>
                    </a:solidFill>
                  </a:tcPr>
                </a:tc>
                <a:tc hMerge="1">
                  <a:txBody>
                    <a:bodyPr/>
                    <a:lstStyle/>
                    <a:p>
                      <a:endParaRPr/>
                    </a:p>
                  </a:txBody>
                  <a:tcPr marL="0" marR="0" marT="0" marB="0"/>
                </a:tc>
                <a:tc gridSpan="2">
                  <a:txBody>
                    <a:bodyPr/>
                    <a:lstStyle/>
                    <a:p>
                      <a:pPr>
                        <a:lnSpc>
                          <a:spcPct val="100000"/>
                        </a:lnSpc>
                        <a:spcBef>
                          <a:spcPts val="40"/>
                        </a:spcBef>
                      </a:pPr>
                      <a:endParaRPr sz="1200">
                        <a:latin typeface="Times New Roman"/>
                        <a:cs typeface="Times New Roman"/>
                      </a:endParaRPr>
                    </a:p>
                    <a:p>
                      <a:pPr marL="419734">
                        <a:lnSpc>
                          <a:spcPct val="100000"/>
                        </a:lnSpc>
                      </a:pPr>
                      <a:r>
                        <a:rPr sz="1500" spc="-5" dirty="0">
                          <a:solidFill>
                            <a:srgbClr val="FFFFFF"/>
                          </a:solidFill>
                          <a:latin typeface="Carlito"/>
                          <a:cs typeface="Carlito"/>
                        </a:rPr>
                        <a:t>split</a:t>
                      </a:r>
                      <a:endParaRPr sz="1500">
                        <a:latin typeface="Carlito"/>
                        <a:cs typeface="Carlito"/>
                      </a:endParaRPr>
                    </a:p>
                  </a:txBody>
                  <a:tcPr marL="0" marR="0" marT="3810" marB="0">
                    <a:lnL w="76200">
                      <a:solidFill>
                        <a:srgbClr val="612321"/>
                      </a:solidFill>
                      <a:prstDash val="solid"/>
                    </a:lnL>
                    <a:lnR w="76200">
                      <a:solidFill>
                        <a:srgbClr val="612321"/>
                      </a:solidFill>
                      <a:prstDash val="solid"/>
                    </a:lnR>
                    <a:lnB w="6350">
                      <a:solidFill>
                        <a:srgbClr val="FFFFFF"/>
                      </a:solidFill>
                      <a:prstDash val="solid"/>
                    </a:lnB>
                    <a:solidFill>
                      <a:srgbClr val="000000"/>
                    </a:solidFill>
                  </a:tcPr>
                </a:tc>
                <a:tc hMerge="1">
                  <a:txBody>
                    <a:bodyPr/>
                    <a:lstStyle/>
                    <a:p>
                      <a:endParaRPr/>
                    </a:p>
                  </a:txBody>
                  <a:tcPr marL="0" marR="0" marT="0" marB="0"/>
                </a:tc>
                <a:tc>
                  <a:txBody>
                    <a:bodyPr/>
                    <a:lstStyle/>
                    <a:p>
                      <a:pPr>
                        <a:lnSpc>
                          <a:spcPct val="100000"/>
                        </a:lnSpc>
                        <a:spcBef>
                          <a:spcPts val="5"/>
                        </a:spcBef>
                      </a:pPr>
                      <a:endParaRPr sz="1300">
                        <a:latin typeface="Times New Roman"/>
                        <a:cs typeface="Times New Roman"/>
                      </a:endParaRPr>
                    </a:p>
                    <a:p>
                      <a:pPr marL="375920">
                        <a:lnSpc>
                          <a:spcPct val="100000"/>
                        </a:lnSpc>
                      </a:pPr>
                      <a:r>
                        <a:rPr sz="1400" spc="-5" dirty="0">
                          <a:solidFill>
                            <a:srgbClr val="FFFFFF"/>
                          </a:solidFill>
                          <a:latin typeface="Carlito"/>
                          <a:cs typeface="Carlito"/>
                        </a:rPr>
                        <a:t>split</a:t>
                      </a:r>
                      <a:endParaRPr sz="1400">
                        <a:latin typeface="Carlito"/>
                        <a:cs typeface="Carlito"/>
                      </a:endParaRPr>
                    </a:p>
                  </a:txBody>
                  <a:tcPr marL="0" marR="0" marT="476" marB="0">
                    <a:lnL w="76200">
                      <a:solidFill>
                        <a:srgbClr val="612321"/>
                      </a:solidFill>
                      <a:prstDash val="solid"/>
                    </a:lnL>
                    <a:lnB w="6350">
                      <a:solidFill>
                        <a:srgbClr val="FFFFFF"/>
                      </a:solidFill>
                      <a:prstDash val="solid"/>
                    </a:lnB>
                    <a:solidFill>
                      <a:srgbClr val="000000"/>
                    </a:solidFill>
                  </a:tcPr>
                </a:tc>
                <a:extLst>
                  <a:ext uri="{0D108BD9-81ED-4DB2-BD59-A6C34878D82A}">
                    <a16:rowId xmlns:a16="http://schemas.microsoft.com/office/drawing/2014/main" val="10000"/>
                  </a:ext>
                </a:extLst>
              </a:tr>
              <a:tr h="852904">
                <a:tc gridSpan="5">
                  <a:txBody>
                    <a:bodyPr/>
                    <a:lstStyle/>
                    <a:p>
                      <a:pPr marL="91440">
                        <a:lnSpc>
                          <a:spcPts val="3610"/>
                        </a:lnSpc>
                        <a:tabLst>
                          <a:tab pos="807720" algn="l"/>
                          <a:tab pos="1524000" algn="l"/>
                          <a:tab pos="2242185" algn="l"/>
                          <a:tab pos="2959735" algn="l"/>
                          <a:tab pos="3677920" algn="l"/>
                          <a:tab pos="4395470" algn="l"/>
                          <a:tab pos="5113655" algn="l"/>
                          <a:tab pos="5831205" algn="l"/>
                          <a:tab pos="6548120" algn="l"/>
                        </a:tabLst>
                      </a:pPr>
                      <a:r>
                        <a:rPr sz="2400" b="1" dirty="0">
                          <a:solidFill>
                            <a:srgbClr val="FFFFFF"/>
                          </a:solidFill>
                          <a:latin typeface="Carlito"/>
                          <a:cs typeface="Carlito"/>
                        </a:rPr>
                        <a:t>1	2	3	4	5	6	7	8	9	</a:t>
                      </a:r>
                      <a:r>
                        <a:rPr sz="2400" b="1" spc="-5" dirty="0">
                          <a:solidFill>
                            <a:srgbClr val="FFFFFF"/>
                          </a:solidFill>
                          <a:latin typeface="Carlito"/>
                          <a:cs typeface="Carlito"/>
                        </a:rPr>
                        <a:t>10</a:t>
                      </a:r>
                      <a:endParaRPr sz="2400" dirty="0">
                        <a:latin typeface="Carlito"/>
                        <a:cs typeface="Carlito"/>
                      </a:endParaRPr>
                    </a:p>
                  </a:txBody>
                  <a:tcPr marL="0" marR="0" marT="0" marB="0">
                    <a:lnT w="6350">
                      <a:solidFill>
                        <a:srgbClr val="FFFFFF"/>
                      </a:solidFill>
                      <a:prstDash val="solid"/>
                    </a:lnT>
                    <a:lnB w="19050">
                      <a:solidFill>
                        <a:srgbClr val="FFFFFF"/>
                      </a:solidFill>
                      <a:prstDash val="solid"/>
                    </a:lnB>
                    <a:solidFill>
                      <a:srgbClr val="90182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730619">
                <a:tc>
                  <a:txBody>
                    <a:bodyPr/>
                    <a:lstStyle/>
                    <a:p>
                      <a:pPr marL="1082040">
                        <a:lnSpc>
                          <a:spcPct val="100000"/>
                        </a:lnSpc>
                        <a:spcBef>
                          <a:spcPts val="1470"/>
                        </a:spcBef>
                      </a:pPr>
                      <a:r>
                        <a:rPr sz="1500" dirty="0">
                          <a:solidFill>
                            <a:srgbClr val="FFFFFF"/>
                          </a:solidFill>
                          <a:latin typeface="Carlito"/>
                          <a:cs typeface="Carlito"/>
                        </a:rPr>
                        <a:t>Block</a:t>
                      </a:r>
                      <a:endParaRPr sz="1500">
                        <a:latin typeface="Carlito"/>
                        <a:cs typeface="Carlito"/>
                      </a:endParaRPr>
                    </a:p>
                    <a:p>
                      <a:pPr marL="1082040">
                        <a:lnSpc>
                          <a:spcPts val="2095"/>
                        </a:lnSpc>
                        <a:spcBef>
                          <a:spcPts val="55"/>
                        </a:spcBef>
                      </a:pPr>
                      <a:r>
                        <a:rPr sz="1400" dirty="0">
                          <a:solidFill>
                            <a:srgbClr val="FFFFFF"/>
                          </a:solidFill>
                          <a:latin typeface="Carlito"/>
                          <a:cs typeface="Carlito"/>
                        </a:rPr>
                        <a:t>boundary</a:t>
                      </a:r>
                      <a:endParaRPr sz="1400">
                        <a:latin typeface="Carlito"/>
                        <a:cs typeface="Carlito"/>
                      </a:endParaRPr>
                    </a:p>
                  </a:txBody>
                  <a:tcPr marL="0" marR="0" marT="140018" marB="0">
                    <a:lnR w="76200">
                      <a:solidFill>
                        <a:srgbClr val="23405F"/>
                      </a:solidFill>
                      <a:prstDash val="solid"/>
                    </a:lnR>
                    <a:lnT w="19050">
                      <a:solidFill>
                        <a:srgbClr val="FFFFFF"/>
                      </a:solidFill>
                      <a:prstDash val="solid"/>
                    </a:lnT>
                    <a:solidFill>
                      <a:srgbClr val="000000"/>
                    </a:solidFill>
                  </a:tcPr>
                </a:tc>
                <a:tc gridSpan="2">
                  <a:txBody>
                    <a:bodyPr/>
                    <a:lstStyle/>
                    <a:p>
                      <a:pPr marL="625475">
                        <a:lnSpc>
                          <a:spcPct val="100000"/>
                        </a:lnSpc>
                        <a:spcBef>
                          <a:spcPts val="1585"/>
                        </a:spcBef>
                      </a:pPr>
                      <a:r>
                        <a:rPr sz="1400" spc="-5" dirty="0">
                          <a:solidFill>
                            <a:srgbClr val="FFFFFF"/>
                          </a:solidFill>
                          <a:latin typeface="Carlito"/>
                          <a:cs typeface="Carlito"/>
                        </a:rPr>
                        <a:t>Block</a:t>
                      </a:r>
                      <a:endParaRPr sz="1400">
                        <a:latin typeface="Carlito"/>
                        <a:cs typeface="Carlito"/>
                      </a:endParaRPr>
                    </a:p>
                    <a:p>
                      <a:pPr marL="625475">
                        <a:lnSpc>
                          <a:spcPct val="100000"/>
                        </a:lnSpc>
                        <a:spcBef>
                          <a:spcPts val="40"/>
                        </a:spcBef>
                      </a:pPr>
                      <a:r>
                        <a:rPr sz="1400" dirty="0">
                          <a:solidFill>
                            <a:srgbClr val="FFFFFF"/>
                          </a:solidFill>
                          <a:latin typeface="Carlito"/>
                          <a:cs typeface="Carlito"/>
                        </a:rPr>
                        <a:t>boundary</a:t>
                      </a:r>
                      <a:endParaRPr sz="1400">
                        <a:latin typeface="Carlito"/>
                        <a:cs typeface="Carlito"/>
                      </a:endParaRPr>
                    </a:p>
                  </a:txBody>
                  <a:tcPr marL="0" marR="0" marT="150971" marB="0">
                    <a:lnL w="76200">
                      <a:solidFill>
                        <a:srgbClr val="23405F"/>
                      </a:solidFill>
                      <a:prstDash val="solid"/>
                    </a:lnL>
                    <a:lnR w="76200">
                      <a:solidFill>
                        <a:srgbClr val="23405F"/>
                      </a:solidFill>
                      <a:prstDash val="solid"/>
                    </a:lnR>
                    <a:lnT w="19050">
                      <a:solidFill>
                        <a:srgbClr val="FFFFFF"/>
                      </a:solidFill>
                      <a:prstDash val="solid"/>
                    </a:lnT>
                    <a:solidFill>
                      <a:srgbClr val="000000"/>
                    </a:solidFill>
                  </a:tcPr>
                </a:tc>
                <a:tc hMerge="1">
                  <a:txBody>
                    <a:bodyPr/>
                    <a:lstStyle/>
                    <a:p>
                      <a:endParaRPr/>
                    </a:p>
                  </a:txBody>
                  <a:tcPr marL="0" marR="0" marT="0" marB="0"/>
                </a:tc>
                <a:tc gridSpan="2">
                  <a:txBody>
                    <a:bodyPr/>
                    <a:lstStyle/>
                    <a:p>
                      <a:pPr marL="626745">
                        <a:lnSpc>
                          <a:spcPct val="100000"/>
                        </a:lnSpc>
                        <a:spcBef>
                          <a:spcPts val="1480"/>
                        </a:spcBef>
                      </a:pPr>
                      <a:r>
                        <a:rPr sz="1400" spc="-5" dirty="0">
                          <a:solidFill>
                            <a:srgbClr val="FFFFFF"/>
                          </a:solidFill>
                          <a:latin typeface="Carlito"/>
                          <a:cs typeface="Carlito"/>
                        </a:rPr>
                        <a:t>Block</a:t>
                      </a:r>
                      <a:endParaRPr sz="1400" dirty="0">
                        <a:latin typeface="Carlito"/>
                        <a:cs typeface="Carlito"/>
                      </a:endParaRPr>
                    </a:p>
                    <a:p>
                      <a:pPr marL="626745">
                        <a:lnSpc>
                          <a:spcPts val="2345"/>
                        </a:lnSpc>
                        <a:spcBef>
                          <a:spcPts val="40"/>
                        </a:spcBef>
                      </a:pPr>
                      <a:r>
                        <a:rPr sz="1500" dirty="0">
                          <a:solidFill>
                            <a:srgbClr val="FFFFFF"/>
                          </a:solidFill>
                          <a:latin typeface="Carlito"/>
                          <a:cs typeface="Carlito"/>
                        </a:rPr>
                        <a:t>boundary</a:t>
                      </a:r>
                      <a:endParaRPr sz="1500" dirty="0">
                        <a:latin typeface="Carlito"/>
                        <a:cs typeface="Carlito"/>
                      </a:endParaRPr>
                    </a:p>
                  </a:txBody>
                  <a:tcPr marL="0" marR="0" marT="140970" marB="0">
                    <a:lnL w="76200">
                      <a:solidFill>
                        <a:srgbClr val="23405F"/>
                      </a:solidFill>
                      <a:prstDash val="solid"/>
                    </a:lnL>
                    <a:lnT w="19050">
                      <a:solidFill>
                        <a:srgbClr val="FFFFFF"/>
                      </a:solidFill>
                      <a:prstDash val="solid"/>
                    </a:lnT>
                    <a:solidFill>
                      <a:srgbClr val="000000"/>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7" name="Footer Placeholder 6">
            <a:extLst>
              <a:ext uri="{FF2B5EF4-FFF2-40B4-BE49-F238E27FC236}">
                <a16:creationId xmlns:a16="http://schemas.microsoft.com/office/drawing/2014/main" id="{F8B34A36-46CD-4E11-B9C1-1CA403B33522}"/>
              </a:ext>
            </a:extLst>
          </p:cNvPr>
          <p:cNvSpPr>
            <a:spLocks noGrp="1"/>
          </p:cNvSpPr>
          <p:nvPr>
            <p:ph type="ftr" sz="quarter" idx="5"/>
          </p:nvPr>
        </p:nvSpPr>
        <p:spPr/>
        <p:txBody>
          <a:bodyPr/>
          <a:lstStyle/>
          <a:p>
            <a:r>
              <a:rPr lang="en-IN"/>
              <a:t>Triple-R</a:t>
            </a:r>
          </a:p>
        </p:txBody>
      </p:sp>
      <p:sp>
        <p:nvSpPr>
          <p:cNvPr id="8" name="Slide Number Placeholder 7">
            <a:extLst>
              <a:ext uri="{FF2B5EF4-FFF2-40B4-BE49-F238E27FC236}">
                <a16:creationId xmlns:a16="http://schemas.microsoft.com/office/drawing/2014/main" id="{BDC017B5-0D3F-479F-9175-1CFC145ACFB8}"/>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8</a:t>
            </a:fld>
            <a:endParaRPr lang="ta-IN" spc="45" dirty="0"/>
          </a:p>
        </p:txBody>
      </p:sp>
      <p:sp>
        <p:nvSpPr>
          <p:cNvPr id="9" name="TextBox 8">
            <a:extLst>
              <a:ext uri="{FF2B5EF4-FFF2-40B4-BE49-F238E27FC236}">
                <a16:creationId xmlns:a16="http://schemas.microsoft.com/office/drawing/2014/main" id="{8ABC9D99-CA69-4979-9FFB-E19208B13A02}"/>
              </a:ext>
            </a:extLst>
          </p:cNvPr>
          <p:cNvSpPr txBox="1"/>
          <p:nvPr/>
        </p:nvSpPr>
        <p:spPr>
          <a:xfrm>
            <a:off x="76201" y="0"/>
            <a:ext cx="4419599"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BLOCK VS SPLIT </a:t>
            </a:r>
            <a:endParaRPr lang="ta-IN" sz="3200" b="1" dirty="0">
              <a:solidFill>
                <a:schemeClr val="accent2"/>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0" y="1514109"/>
            <a:ext cx="8534399" cy="4863832"/>
          </a:xfrm>
          <a:prstGeom prst="rect">
            <a:avLst/>
          </a:prstGeom>
        </p:spPr>
        <p:txBody>
          <a:bodyPr vert="horz" wrap="square" lIns="0" tIns="61913" rIns="0" bIns="0" rtlCol="0">
            <a:spAutoFit/>
          </a:bodyPr>
          <a:lstStyle/>
          <a:p>
            <a:pPr marL="285750" indent="-285750"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Hadoop MapReduce, Partitioner comes into the picture if we are working on more than one reducer (for one reducer partitioner is not used).</a:t>
            </a:r>
          </a:p>
          <a:p>
            <a:pPr marL="285750" indent="-285750"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Partitioner takes the output from combiners and performs partitioning. Partitioning of output takes place on the basis of the key and then sorted. By hash function, key (or a subset of the key) is used to derive the partition.</a:t>
            </a:r>
          </a:p>
          <a:p>
            <a:pPr marL="285750" indent="-285750"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According to the key value in MapReduce, each combiner output is partitioned, and a record having the same key value goes into the same partition, and then each partition is sent to a reducer. Partitioning allows even distribution of the map output over the reducer. </a:t>
            </a:r>
          </a:p>
          <a:p>
            <a:pPr marL="285750" indent="-285750" algn="l" fontAlgn="base">
              <a:buFont typeface="Arial" panose="020B0604020202020204" pitchFamily="34" charset="0"/>
              <a:buChar char="•"/>
            </a:pPr>
            <a:r>
              <a:rPr lang="en-US" sz="2400" b="1" dirty="0">
                <a:solidFill>
                  <a:srgbClr val="444444"/>
                </a:solidFill>
                <a:latin typeface="Times New Roman" panose="02020603050405020304" pitchFamily="18" charset="0"/>
                <a:cs typeface="Times New Roman" panose="02020603050405020304" pitchFamily="18" charset="0"/>
              </a:rPr>
              <a:t>Number of Partitions is equal to the number of reducers.</a:t>
            </a:r>
          </a:p>
        </p:txBody>
      </p:sp>
      <p:sp>
        <p:nvSpPr>
          <p:cNvPr id="5" name="object 5"/>
          <p:cNvSpPr txBox="1"/>
          <p:nvPr/>
        </p:nvSpPr>
        <p:spPr>
          <a:xfrm>
            <a:off x="7625431" y="5796822"/>
            <a:ext cx="183356" cy="128240"/>
          </a:xfrm>
          <a:prstGeom prst="rect">
            <a:avLst/>
          </a:prstGeom>
        </p:spPr>
        <p:txBody>
          <a:bodyPr vert="horz" wrap="square" lIns="0" tIns="0" rIns="0" bIns="0" rtlCol="0">
            <a:spAutoFit/>
          </a:bodyPr>
          <a:lstStyle/>
          <a:p>
            <a:pPr marL="28575">
              <a:lnSpc>
                <a:spcPts val="956"/>
              </a:lnSpc>
            </a:pPr>
            <a:fld id="{81D60167-4931-47E6-BA6A-407CBD079E47}" type="slidenum">
              <a:rPr sz="900" spc="45" dirty="0">
                <a:solidFill>
                  <a:srgbClr val="FFFFFF"/>
                </a:solidFill>
                <a:latin typeface="Times New Roman"/>
                <a:cs typeface="Times New Roman"/>
              </a:rPr>
              <a:pPr marL="28575">
                <a:lnSpc>
                  <a:spcPts val="956"/>
                </a:lnSpc>
              </a:pPr>
              <a:t>9</a:t>
            </a:fld>
            <a:endParaRPr sz="900">
              <a:latin typeface="Times New Roman"/>
              <a:cs typeface="Times New Roman"/>
            </a:endParaRPr>
          </a:p>
        </p:txBody>
      </p:sp>
      <p:sp>
        <p:nvSpPr>
          <p:cNvPr id="6" name="Footer Placeholder 5">
            <a:extLst>
              <a:ext uri="{FF2B5EF4-FFF2-40B4-BE49-F238E27FC236}">
                <a16:creationId xmlns:a16="http://schemas.microsoft.com/office/drawing/2014/main" id="{3FA641A7-C1B5-4986-8923-224067D0E20B}"/>
              </a:ext>
            </a:extLst>
          </p:cNvPr>
          <p:cNvSpPr>
            <a:spLocks noGrp="1"/>
          </p:cNvSpPr>
          <p:nvPr>
            <p:ph type="ftr" sz="quarter" idx="5"/>
          </p:nvPr>
        </p:nvSpPr>
        <p:spPr/>
        <p:txBody>
          <a:bodyPr/>
          <a:lstStyle/>
          <a:p>
            <a:r>
              <a:rPr lang="en-IN" dirty="0"/>
              <a:t>Triple-R</a:t>
            </a:r>
          </a:p>
        </p:txBody>
      </p:sp>
      <p:sp>
        <p:nvSpPr>
          <p:cNvPr id="7" name="Slide Number Placeholder 6">
            <a:extLst>
              <a:ext uri="{FF2B5EF4-FFF2-40B4-BE49-F238E27FC236}">
                <a16:creationId xmlns:a16="http://schemas.microsoft.com/office/drawing/2014/main" id="{FF4D33D6-A6BA-4D6A-A863-1AF9DC317A08}"/>
              </a:ext>
            </a:extLst>
          </p:cNvPr>
          <p:cNvSpPr>
            <a:spLocks noGrp="1"/>
          </p:cNvSpPr>
          <p:nvPr>
            <p:ph type="sldNum" sz="quarter" idx="7"/>
          </p:nvPr>
        </p:nvSpPr>
        <p:spPr>
          <a:xfrm>
            <a:off x="6482429" y="5796822"/>
            <a:ext cx="182880" cy="128240"/>
          </a:xfrm>
        </p:spPr>
        <p:txBody>
          <a:bodyPr/>
          <a:lstStyle/>
          <a:p>
            <a:pPr marL="28575">
              <a:lnSpc>
                <a:spcPts val="956"/>
              </a:lnSpc>
            </a:pPr>
            <a:fld id="{81D60167-4931-47E6-BA6A-407CBD079E47}" type="slidenum">
              <a:rPr lang="ta-IN" spc="45"/>
              <a:pPr marL="28575">
                <a:lnSpc>
                  <a:spcPts val="956"/>
                </a:lnSpc>
              </a:pPr>
              <a:t>9</a:t>
            </a:fld>
            <a:endParaRPr lang="ta-IN" spc="45" dirty="0"/>
          </a:p>
        </p:txBody>
      </p:sp>
      <p:sp>
        <p:nvSpPr>
          <p:cNvPr id="4" name="TextBox 3">
            <a:extLst>
              <a:ext uri="{FF2B5EF4-FFF2-40B4-BE49-F238E27FC236}">
                <a16:creationId xmlns:a16="http://schemas.microsoft.com/office/drawing/2014/main" id="{8081CF8B-1B63-45B6-9D4C-B0B391F74CC5}"/>
              </a:ext>
            </a:extLst>
          </p:cNvPr>
          <p:cNvSpPr txBox="1"/>
          <p:nvPr/>
        </p:nvSpPr>
        <p:spPr>
          <a:xfrm>
            <a:off x="0" y="18394"/>
            <a:ext cx="4114800"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PARTITIONER</a:t>
            </a:r>
            <a:endParaRPr lang="ta-IN" sz="3200" b="1" dirty="0">
              <a:solidFill>
                <a:schemeClr val="accent2"/>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855</TotalTime>
  <Words>1470</Words>
  <Application>Microsoft Office PowerPoint</Application>
  <PresentationFormat>On-screen Show (4:3)</PresentationFormat>
  <Paragraphs>148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Carlito</vt:lpstr>
      <vt:lpstr>Georgia</vt:lpstr>
      <vt:lpstr>Times New Roman</vt:lpstr>
      <vt:lpstr>Wingdings</vt:lpstr>
      <vt:lpstr>Office Theme</vt:lpstr>
      <vt:lpstr>PowerPoint Presentation</vt:lpstr>
      <vt:lpstr>PowerPoint Presentation</vt:lpstr>
      <vt:lpstr> Job</vt:lpstr>
      <vt:lpstr> JobTracker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split size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Arumugam, Senthil Kumar (Cognizant)</dc:creator>
  <cp:lastModifiedBy>Rajaraman Rajagopal</cp:lastModifiedBy>
  <cp:revision>4</cp:revision>
  <dcterms:created xsi:type="dcterms:W3CDTF">2021-09-17T18:30:09Z</dcterms:created>
  <dcterms:modified xsi:type="dcterms:W3CDTF">2021-09-19T13:20:00Z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2015-03-17T00:00:00Z</vt:filetime>
  </property>
  <property fmtid="{D5CDD505-2E9C-101B-9397-08002B2CF9AE}" pid="3" name="Creator">
    <vt:lpwstr>Microsoft® Office PowerPoint® 2007</vt:lpwstr>
  </property>
  <property fmtid="{D5CDD505-2E9C-101B-9397-08002B2CF9AE}" pid="4" name="LastSaved">
    <vt:filetime>2021-09-17T00:00:00Z</vt:filetime>
  </property>
</Properties>
</file>