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0" r:id="rId16"/>
    <p:sldId id="271" r:id="rId17"/>
    <p:sldId id="272" r:id="rId18"/>
    <p:sldId id="273" r:id="rId19"/>
    <p:sldId id="274" r:id="rId20"/>
    <p:sldId id="276" r:id="rId21"/>
    <p:sldId id="278" r:id="rId22"/>
    <p:sldId id="277" r:id="rId23"/>
    <p:sldId id="279" r:id="rId24"/>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06B6-ECD3-4DAF-AB20-D11B8B5802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34E3A7CC-B438-43A2-BCBF-C9058D7BF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BF203518-DFF5-4BD9-93D8-A3BDE2AB6B63}"/>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5" name="Footer Placeholder 4">
            <a:extLst>
              <a:ext uri="{FF2B5EF4-FFF2-40B4-BE49-F238E27FC236}">
                <a16:creationId xmlns:a16="http://schemas.microsoft.com/office/drawing/2014/main" id="{2E671F4F-2785-4098-8A1D-87BBDBA7029E}"/>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7A8DB2DA-EE07-44FB-B302-4C4BD66CD087}"/>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357514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FE58-22D3-49B5-9F7A-E67810A58F0F}"/>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C7EF95B4-FF4F-42CF-8D9C-2D18555B2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256FC34B-C7A5-49CA-9227-60E433378F66}"/>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5" name="Footer Placeholder 4">
            <a:extLst>
              <a:ext uri="{FF2B5EF4-FFF2-40B4-BE49-F238E27FC236}">
                <a16:creationId xmlns:a16="http://schemas.microsoft.com/office/drawing/2014/main" id="{3EB4CE41-3D75-44A4-8947-A88A7CB78F6B}"/>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ACDC8E3-2E68-48B9-99D9-61128B50588A}"/>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169025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957B4-1B7B-4B33-BC0F-4D74FD0DCE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DC360A73-D953-45B8-A31C-3F661D022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DC85BCC9-AF60-4696-8695-9DF269FA150B}"/>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5" name="Footer Placeholder 4">
            <a:extLst>
              <a:ext uri="{FF2B5EF4-FFF2-40B4-BE49-F238E27FC236}">
                <a16:creationId xmlns:a16="http://schemas.microsoft.com/office/drawing/2014/main" id="{BB9019DD-C763-4E11-B240-3A71C864304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1E76CE0-222D-46D2-AFAD-AF8DABC2E939}"/>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383201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6618-EBA1-4261-98B0-4242431CE302}"/>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64AE4345-4FA6-4270-AEE2-AAFE2F0A0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0D35C4F3-DA8B-4C71-AF88-EFE5217D7261}"/>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5" name="Footer Placeholder 4">
            <a:extLst>
              <a:ext uri="{FF2B5EF4-FFF2-40B4-BE49-F238E27FC236}">
                <a16:creationId xmlns:a16="http://schemas.microsoft.com/office/drawing/2014/main" id="{E518FFBF-A5F7-4E2F-A073-51AA906D063A}"/>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F80493D-F86A-4BED-BD9C-3FF932AD6C75}"/>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358400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81DE-9965-43FC-B2BE-6B6358A075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F72C3880-7707-4E72-B1DD-8FE520798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937680-C94C-490D-9D57-348F8B1B37DF}"/>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5" name="Footer Placeholder 4">
            <a:extLst>
              <a:ext uri="{FF2B5EF4-FFF2-40B4-BE49-F238E27FC236}">
                <a16:creationId xmlns:a16="http://schemas.microsoft.com/office/drawing/2014/main" id="{84D98443-0FA8-4A72-AAD6-E7A0D1E6C23E}"/>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49CF9F4C-8E44-40EE-B676-205B6CD34ECD}"/>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91140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7FB6-645D-4A93-9D7D-0EBDF2DD8091}"/>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D4D5D31D-3E06-4E8F-8D32-FE13AB63E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D94781C4-5E0C-4C29-9406-B16CAE48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893ABFD9-0415-4F16-9229-9AFB47087AF0}"/>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6" name="Footer Placeholder 5">
            <a:extLst>
              <a:ext uri="{FF2B5EF4-FFF2-40B4-BE49-F238E27FC236}">
                <a16:creationId xmlns:a16="http://schemas.microsoft.com/office/drawing/2014/main" id="{9D9FD4B3-360E-4816-B6C1-2195E83FE638}"/>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9F38BDFB-EA45-438B-8380-01E1CEB2EEBE}"/>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93947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2F27-4F96-4302-B768-336D017B55F5}"/>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19D8E321-DC8F-4169-8115-071C6A7D6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C27373-0B36-48E3-8076-00599F543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A7BB44A0-704C-4A09-AD6F-47204EEDF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B69DE-36EA-4DE4-97C5-FDC8DC525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70B87FEA-C32B-4FFC-9BF0-BE2A5436DA75}"/>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8" name="Footer Placeholder 7">
            <a:extLst>
              <a:ext uri="{FF2B5EF4-FFF2-40B4-BE49-F238E27FC236}">
                <a16:creationId xmlns:a16="http://schemas.microsoft.com/office/drawing/2014/main" id="{43464681-9353-4C8E-A736-8F518776EFB2}"/>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91857DFC-1A6F-4A56-84AB-0D1D8FAC9B2D}"/>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260027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1FBC-64CA-4411-8438-E3015AC81015}"/>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3CA963C6-416F-48E2-BF1F-D051A15893CE}"/>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4" name="Footer Placeholder 3">
            <a:extLst>
              <a:ext uri="{FF2B5EF4-FFF2-40B4-BE49-F238E27FC236}">
                <a16:creationId xmlns:a16="http://schemas.microsoft.com/office/drawing/2014/main" id="{4E5A4336-090A-49BA-BD1D-394D7462B560}"/>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346E0D0B-C2DB-409F-B3C0-8C4533106F37}"/>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18014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E49AA-65B4-437C-AAE9-3540397ABB53}"/>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3" name="Footer Placeholder 2">
            <a:extLst>
              <a:ext uri="{FF2B5EF4-FFF2-40B4-BE49-F238E27FC236}">
                <a16:creationId xmlns:a16="http://schemas.microsoft.com/office/drawing/2014/main" id="{5ECE668D-B050-45A6-865F-167B6AC34EB2}"/>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9506CF97-EEEE-4217-A20E-2A4B13FC2555}"/>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281822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74D0-1B35-4045-92BC-70457634B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52A19D07-7DD6-4455-9EE0-90E1A2E52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6624F936-DE31-4CFD-B445-966E7FFB6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A23DC-4D46-49CA-BFB0-C0D0E507E4F1}"/>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6" name="Footer Placeholder 5">
            <a:extLst>
              <a:ext uri="{FF2B5EF4-FFF2-40B4-BE49-F238E27FC236}">
                <a16:creationId xmlns:a16="http://schemas.microsoft.com/office/drawing/2014/main" id="{5A57D19B-C9BF-4CFA-A114-E06AB0AD2A91}"/>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D971B86C-D67F-4047-BFA9-9E5C8F80F6B7}"/>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326359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F2F9-FFCC-4396-BF6F-9E79DDDAF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4B4A801A-E15B-46DE-84C7-01F9D7548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B58B811D-A1E4-45D6-BB02-5B79E5F5F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C0EEF-9B69-4006-AA82-724843D0BED3}"/>
              </a:ext>
            </a:extLst>
          </p:cNvPr>
          <p:cNvSpPr>
            <a:spLocks noGrp="1"/>
          </p:cNvSpPr>
          <p:nvPr>
            <p:ph type="dt" sz="half" idx="10"/>
          </p:nvPr>
        </p:nvSpPr>
        <p:spPr/>
        <p:txBody>
          <a:bodyPr/>
          <a:lstStyle/>
          <a:p>
            <a:fld id="{FFFE0213-3CE4-4FA0-991F-315FC24B7BDE}" type="datetimeFigureOut">
              <a:rPr lang="ta-IN" smtClean="0"/>
              <a:t>24-09-2021</a:t>
            </a:fld>
            <a:endParaRPr lang="ta-IN"/>
          </a:p>
        </p:txBody>
      </p:sp>
      <p:sp>
        <p:nvSpPr>
          <p:cNvPr id="6" name="Footer Placeholder 5">
            <a:extLst>
              <a:ext uri="{FF2B5EF4-FFF2-40B4-BE49-F238E27FC236}">
                <a16:creationId xmlns:a16="http://schemas.microsoft.com/office/drawing/2014/main" id="{F37A529B-4C64-419A-8908-63DBDC14CB41}"/>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32BDDA26-D7B6-4E93-98BA-C49CFD2DAC9C}"/>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222671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9C641-E27D-40D7-9B5C-EB1CF5750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8B543F42-82BB-47AF-B7D6-0948D4C52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FAACCA5E-2FB3-4287-8912-97A446054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E0213-3CE4-4FA0-991F-315FC24B7BDE}" type="datetimeFigureOut">
              <a:rPr lang="ta-IN" smtClean="0"/>
              <a:t>24-09-2021</a:t>
            </a:fld>
            <a:endParaRPr lang="ta-IN"/>
          </a:p>
        </p:txBody>
      </p:sp>
      <p:sp>
        <p:nvSpPr>
          <p:cNvPr id="5" name="Footer Placeholder 4">
            <a:extLst>
              <a:ext uri="{FF2B5EF4-FFF2-40B4-BE49-F238E27FC236}">
                <a16:creationId xmlns:a16="http://schemas.microsoft.com/office/drawing/2014/main" id="{DAB61A7E-C0F0-474C-A5FB-291F2D65E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FC5AC6FC-22E3-468E-8AB3-F55D7DE2E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B677A-B1E2-44DC-820B-F271B7B515D7}" type="slidenum">
              <a:rPr lang="ta-IN" smtClean="0"/>
              <a:t>‹#›</a:t>
            </a:fld>
            <a:endParaRPr lang="ta-IN"/>
          </a:p>
        </p:txBody>
      </p:sp>
      <p:pic>
        <p:nvPicPr>
          <p:cNvPr id="8" name="Picture 7" descr="Logo, company name&#10;&#10;Description automatically generated">
            <a:extLst>
              <a:ext uri="{FF2B5EF4-FFF2-40B4-BE49-F238E27FC236}">
                <a16:creationId xmlns:a16="http://schemas.microsoft.com/office/drawing/2014/main" id="{6D41336B-0FF4-4E1A-BAA8-2AEF044EF065}"/>
              </a:ext>
            </a:extLst>
          </p:cNvPr>
          <p:cNvPicPr>
            <a:picLocks noChangeAspect="1"/>
          </p:cNvPicPr>
          <p:nvPr userDrawn="1"/>
        </p:nvPicPr>
        <p:blipFill>
          <a:blip r:embed="rId14">
            <a:alphaModFix amt="20000"/>
            <a:extLst>
              <a:ext uri="{BEBA8EAE-BF5A-486C-A8C5-ECC9F3942E4B}">
                <a14:imgProps xmlns:a14="http://schemas.microsoft.com/office/drawing/2010/main">
                  <a14:imgLayer r:embed="rId15">
                    <a14:imgEffect>
                      <a14:artisticMosiaicBubbles/>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38212" y="1015876"/>
            <a:ext cx="7315576" cy="4826248"/>
          </a:xfrm>
          <a:prstGeom prst="rect">
            <a:avLst/>
          </a:prstGeom>
          <a:ln>
            <a:noFill/>
          </a:ln>
          <a:effectLst>
            <a:softEdge rad="112500"/>
          </a:effectLst>
        </p:spPr>
      </p:pic>
    </p:spTree>
    <p:extLst>
      <p:ext uri="{BB962C8B-B14F-4D97-AF65-F5344CB8AC3E}">
        <p14:creationId xmlns:p14="http://schemas.microsoft.com/office/powerpoint/2010/main" val="23478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2DC51-C97E-4660-BF35-96FE55042CA7}"/>
              </a:ext>
            </a:extLst>
          </p:cNvPr>
          <p:cNvSpPr>
            <a:spLocks noGrp="1"/>
          </p:cNvSpPr>
          <p:nvPr>
            <p:ph type="ctrTitle"/>
          </p:nvPr>
        </p:nvSpPr>
        <p:spPr/>
        <p:txBody>
          <a:bodyPr/>
          <a:lstStyle/>
          <a:p>
            <a:endParaRPr lang="ta-IN" dirty="0"/>
          </a:p>
        </p:txBody>
      </p:sp>
      <p:sp>
        <p:nvSpPr>
          <p:cNvPr id="5" name="Subtitle 4">
            <a:extLst>
              <a:ext uri="{FF2B5EF4-FFF2-40B4-BE49-F238E27FC236}">
                <a16:creationId xmlns:a16="http://schemas.microsoft.com/office/drawing/2014/main" id="{AF1E4621-2CB3-4ED7-B92A-7002C5683757}"/>
              </a:ext>
            </a:extLst>
          </p:cNvPr>
          <p:cNvSpPr>
            <a:spLocks noGrp="1"/>
          </p:cNvSpPr>
          <p:nvPr>
            <p:ph type="subTitle" idx="1"/>
          </p:nvPr>
        </p:nvSpPr>
        <p:spPr/>
        <p:txBody>
          <a:bodyPr/>
          <a:lstStyle/>
          <a:p>
            <a:endParaRPr lang="ta-IN" dirty="0"/>
          </a:p>
        </p:txBody>
      </p:sp>
      <p:pic>
        <p:nvPicPr>
          <p:cNvPr id="6" name="Picture 4">
            <a:extLst>
              <a:ext uri="{FF2B5EF4-FFF2-40B4-BE49-F238E27FC236}">
                <a16:creationId xmlns:a16="http://schemas.microsoft.com/office/drawing/2014/main" id="{8B7FAB27-8938-44E8-AE9C-428D9FF7A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62175"/>
            <a:ext cx="907288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96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4AA6-8CAC-4E7B-B9F1-268F966EE30B}"/>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FB690F41-4B03-438E-96C9-5D6DDAFE7FF1}"/>
              </a:ext>
            </a:extLst>
          </p:cNvPr>
          <p:cNvSpPr>
            <a:spLocks noGrp="1"/>
          </p:cNvSpPr>
          <p:nvPr>
            <p:ph idx="1"/>
          </p:nvPr>
        </p:nvSpPr>
        <p:spPr>
          <a:xfrm>
            <a:off x="1" y="142876"/>
            <a:ext cx="11744324" cy="6034088"/>
          </a:xfrm>
        </p:spPr>
        <p:txBody>
          <a:bodyPr>
            <a:normAutofit/>
          </a:bodyPr>
          <a:lstStyle/>
          <a:p>
            <a:pPr marL="0" indent="0">
              <a:buNone/>
            </a:pPr>
            <a:r>
              <a:rPr lang="en-IN" sz="3200" b="1" dirty="0" err="1">
                <a:latin typeface="Times New Roman" panose="02020603050405020304" pitchFamily="18" charset="0"/>
                <a:cs typeface="Times New Roman" panose="02020603050405020304" pitchFamily="18" charset="0"/>
              </a:rPr>
              <a:t>SparkContext</a:t>
            </a:r>
            <a:r>
              <a:rPr lang="en-IN" sz="3200" dirty="0">
                <a:latin typeface="Times New Roman" panose="02020603050405020304" pitchFamily="18" charset="0"/>
                <a:cs typeface="Times New Roman" panose="02020603050405020304" pitchFamily="18" charset="0"/>
              </a:rPr>
              <a:t>:</a:t>
            </a:r>
            <a:endParaRPr lang="en-IN" sz="3200" dirty="0"/>
          </a:p>
          <a:p>
            <a:r>
              <a:rPr lang="en-IN" sz="2400" dirty="0">
                <a:latin typeface="Times New Roman" panose="02020603050405020304" pitchFamily="18" charset="0"/>
                <a:cs typeface="Times New Roman" panose="02020603050405020304" pitchFamily="18" charset="0"/>
              </a:rPr>
              <a:t>Main entry point for Spark functionality. A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represents the connection to a Spark cluster, and can be used to create RDDs, accumulators and broadcast variables on that cluster.</a:t>
            </a:r>
          </a:p>
          <a:p>
            <a:r>
              <a:rPr lang="en-IN" sz="2400" dirty="0">
                <a:latin typeface="Times New Roman" panose="02020603050405020304" pitchFamily="18" charset="0"/>
                <a:cs typeface="Times New Roman" panose="02020603050405020304" pitchFamily="18" charset="0"/>
              </a:rPr>
              <a:t>Only one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should be active per JVM. You must stop() the active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before creating a new one. </a:t>
            </a:r>
          </a:p>
          <a:p>
            <a:r>
              <a:rPr lang="en-IN" sz="2400" dirty="0">
                <a:latin typeface="Times New Roman" panose="02020603050405020304" pitchFamily="18" charset="0"/>
                <a:cs typeface="Times New Roman" panose="02020603050405020304" pitchFamily="18" charset="0"/>
              </a:rPr>
              <a:t>param: config a Spark Config object describing the application configuration. </a:t>
            </a:r>
          </a:p>
          <a:p>
            <a:r>
              <a:rPr lang="en-IN" sz="2400" dirty="0">
                <a:latin typeface="Times New Roman" panose="02020603050405020304" pitchFamily="18" charset="0"/>
                <a:cs typeface="Times New Roman" panose="02020603050405020304" pitchFamily="18" charset="0"/>
              </a:rPr>
              <a:t>Any settings in this config overrides the default configs as well as system properties.</a:t>
            </a:r>
          </a:p>
          <a:p>
            <a:pPr marL="0" indent="0">
              <a:buNone/>
            </a:pPr>
            <a:endParaRPr lang="en-IN" sz="6000" dirty="0">
              <a:latin typeface="Times New Roman" panose="02020603050405020304" pitchFamily="18" charset="0"/>
              <a:cs typeface="Times New Roman" panose="02020603050405020304" pitchFamily="18" charset="0"/>
            </a:endParaRPr>
          </a:p>
          <a:p>
            <a:endParaRPr lang="en-IN" dirty="0"/>
          </a:p>
          <a:p>
            <a:endParaRPr lang="en-IN" b="1" dirty="0"/>
          </a:p>
          <a:p>
            <a:endParaRPr lang="en-IN" b="1" dirty="0"/>
          </a:p>
          <a:p>
            <a:endParaRPr lang="en-IN" b="1" dirty="0"/>
          </a:p>
          <a:p>
            <a:endParaRPr lang="en-IN" b="1" dirty="0"/>
          </a:p>
          <a:p>
            <a:endParaRPr lang="en-IN" dirty="0"/>
          </a:p>
          <a:p>
            <a:endParaRPr lang="en-IN" dirty="0"/>
          </a:p>
          <a:p>
            <a:endParaRPr lang="ta-IN" dirty="0"/>
          </a:p>
        </p:txBody>
      </p:sp>
      <p:sp>
        <p:nvSpPr>
          <p:cNvPr id="4" name="Rectangle 3">
            <a:extLst>
              <a:ext uri="{FF2B5EF4-FFF2-40B4-BE49-F238E27FC236}">
                <a16:creationId xmlns:a16="http://schemas.microsoft.com/office/drawing/2014/main" id="{127E187A-9F3F-4D0E-8A20-C9456095A727}"/>
              </a:ext>
            </a:extLst>
          </p:cNvPr>
          <p:cNvSpPr/>
          <p:nvPr/>
        </p:nvSpPr>
        <p:spPr>
          <a:xfrm>
            <a:off x="76201" y="3429000"/>
            <a:ext cx="7381874" cy="1819275"/>
          </a:xfrm>
          <a:prstGeom prst="rect">
            <a:avLst/>
          </a:prstGeom>
          <a:solidFill>
            <a:schemeClr val="accent4">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from </a:t>
            </a:r>
            <a:r>
              <a:rPr lang="en-IN" sz="2000" dirty="0" err="1">
                <a:solidFill>
                  <a:schemeClr val="tx1"/>
                </a:solidFill>
                <a:latin typeface="Times New Roman" panose="02020603050405020304" pitchFamily="18" charset="0"/>
                <a:cs typeface="Times New Roman" panose="02020603050405020304" pitchFamily="18" charset="0"/>
              </a:rPr>
              <a:t>pyspark</a:t>
            </a:r>
            <a:r>
              <a:rPr lang="en-IN" sz="2000" dirty="0">
                <a:solidFill>
                  <a:schemeClr val="tx1"/>
                </a:solidFill>
                <a:latin typeface="Times New Roman" panose="02020603050405020304" pitchFamily="18" charset="0"/>
                <a:cs typeface="Times New Roman" panose="02020603050405020304" pitchFamily="18" charset="0"/>
              </a:rPr>
              <a:t> import </a:t>
            </a:r>
            <a:r>
              <a:rPr lang="en-IN" sz="2000" dirty="0" err="1">
                <a:solidFill>
                  <a:schemeClr val="tx1"/>
                </a:solidFill>
                <a:latin typeface="Times New Roman" panose="02020603050405020304" pitchFamily="18" charset="0"/>
                <a:cs typeface="Times New Roman" panose="02020603050405020304" pitchFamily="18" charset="0"/>
              </a:rPr>
              <a:t>SparkContext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SparkConf</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conf = </a:t>
            </a:r>
            <a:r>
              <a:rPr lang="en-IN" sz="2000" dirty="0" err="1">
                <a:solidFill>
                  <a:schemeClr val="tx1"/>
                </a:solidFill>
                <a:latin typeface="Times New Roman" panose="02020603050405020304" pitchFamily="18" charset="0"/>
                <a:cs typeface="Times New Roman" panose="02020603050405020304" pitchFamily="18" charset="0"/>
              </a:rPr>
              <a:t>SparkConf</a:t>
            </a:r>
            <a:r>
              <a:rPr lang="en-IN" sz="2000" dirty="0">
                <a:solidFill>
                  <a:schemeClr val="tx1"/>
                </a:solidFill>
                <a:latin typeface="Times New Roman" panose="02020603050405020304" pitchFamily="18" charset="0"/>
                <a:cs typeface="Times New Roman" panose="02020603050405020304" pitchFamily="18" charset="0"/>
              </a:rPr>
              <a:t>()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a:t>
            </a:r>
            <a:r>
              <a:rPr lang="en-IN" sz="2000" dirty="0" err="1">
                <a:solidFill>
                  <a:schemeClr val="tx1"/>
                </a:solidFill>
                <a:latin typeface="Times New Roman" panose="02020603050405020304" pitchFamily="18" charset="0"/>
                <a:cs typeface="Times New Roman" panose="02020603050405020304" pitchFamily="18" charset="0"/>
              </a:rPr>
              <a:t>setAppName</a:t>
            </a:r>
            <a:r>
              <a:rPr lang="en-IN" sz="2000" dirty="0">
                <a:solidFill>
                  <a:schemeClr val="tx1"/>
                </a:solidFill>
                <a:latin typeface="Times New Roman" panose="02020603050405020304" pitchFamily="18" charset="0"/>
                <a:cs typeface="Times New Roman" panose="02020603050405020304" pitchFamily="18" charset="0"/>
              </a:rPr>
              <a:t>('app')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setMaster</a:t>
            </a:r>
            <a:r>
              <a:rPr lang="en-IN" sz="2000" dirty="0">
                <a:solidFill>
                  <a:schemeClr val="tx1"/>
                </a:solidFill>
                <a:latin typeface="Times New Roman" panose="02020603050405020304" pitchFamily="18" charset="0"/>
                <a:cs typeface="Times New Roman" panose="02020603050405020304" pitchFamily="18" charset="0"/>
              </a:rPr>
              <a:t>(master)</a:t>
            </a:r>
          </a:p>
          <a:p>
            <a:pPr marL="0" indent="0">
              <a:buNone/>
            </a:pPr>
            <a:r>
              <a:rPr lang="en-IN" sz="2000" dirty="0" err="1">
                <a:solidFill>
                  <a:schemeClr val="tx1"/>
                </a:solidFill>
                <a:latin typeface="Times New Roman" panose="02020603050405020304" pitchFamily="18" charset="0"/>
                <a:cs typeface="Times New Roman" panose="02020603050405020304" pitchFamily="18" charset="0"/>
              </a:rPr>
              <a:t>sc</a:t>
            </a:r>
            <a:r>
              <a:rPr lang="en-IN" sz="2000" dirty="0">
                <a:solidFill>
                  <a:schemeClr val="tx1"/>
                </a:solidFill>
                <a:latin typeface="Times New Roman" panose="02020603050405020304" pitchFamily="18" charset="0"/>
                <a:cs typeface="Times New Roman" panose="02020603050405020304" pitchFamily="18" charset="0"/>
              </a:rPr>
              <a:t> = </a:t>
            </a:r>
            <a:r>
              <a:rPr lang="en-IN" sz="2000" dirty="0" err="1">
                <a:solidFill>
                  <a:schemeClr val="tx1"/>
                </a:solidFill>
                <a:latin typeface="Times New Roman" panose="02020603050405020304" pitchFamily="18" charset="0"/>
                <a:cs typeface="Times New Roman" panose="02020603050405020304" pitchFamily="18" charset="0"/>
              </a:rPr>
              <a:t>SparkContext</a:t>
            </a:r>
            <a:r>
              <a:rPr lang="en-IN" sz="2000" dirty="0">
                <a:solidFill>
                  <a:schemeClr val="tx1"/>
                </a:solidFill>
                <a:latin typeface="Times New Roman" panose="02020603050405020304" pitchFamily="18" charset="0"/>
                <a:cs typeface="Times New Roman" panose="02020603050405020304" pitchFamily="18" charset="0"/>
              </a:rPr>
              <a:t>(conf=conf)</a:t>
            </a:r>
          </a:p>
          <a:p>
            <a:pPr algn="ctr"/>
            <a:endParaRPr lang="ta-IN" dirty="0"/>
          </a:p>
        </p:txBody>
      </p:sp>
    </p:spTree>
    <p:extLst>
      <p:ext uri="{BB962C8B-B14F-4D97-AF65-F5344CB8AC3E}">
        <p14:creationId xmlns:p14="http://schemas.microsoft.com/office/powerpoint/2010/main" val="90573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EA5-1543-43E7-A330-C39D374E3920}"/>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F1F57CA9-02F1-47EE-BD65-CECEB32F3F4E}"/>
              </a:ext>
            </a:extLst>
          </p:cNvPr>
          <p:cNvSpPr>
            <a:spLocks noGrp="1"/>
          </p:cNvSpPr>
          <p:nvPr>
            <p:ph idx="1"/>
          </p:nvPr>
        </p:nvSpPr>
        <p:spPr>
          <a:xfrm>
            <a:off x="76200" y="276225"/>
            <a:ext cx="11277600" cy="5900738"/>
          </a:xfrm>
        </p:spPr>
        <p:txBody>
          <a:bodyPr/>
          <a:lstStyle/>
          <a:p>
            <a:pPr marL="0" indent="0">
              <a:buNone/>
            </a:pPr>
            <a:r>
              <a:rPr lang="en-IN" sz="2400" b="1" dirty="0" err="1">
                <a:latin typeface="Times New Roman" panose="02020603050405020304" pitchFamily="18" charset="0"/>
                <a:cs typeface="Times New Roman" panose="02020603050405020304" pitchFamily="18" charset="0"/>
              </a:rPr>
              <a:t>SQLContext</a:t>
            </a:r>
            <a:endParaRPr lang="en-IN" sz="2400" b="1"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SQLContext</a:t>
            </a:r>
            <a:r>
              <a:rPr lang="en-IN" sz="2400" dirty="0">
                <a:latin typeface="Times New Roman" panose="02020603050405020304" pitchFamily="18" charset="0"/>
                <a:cs typeface="Times New Roman" panose="02020603050405020304" pitchFamily="18" charset="0"/>
              </a:rPr>
              <a:t> is the entry point to </a:t>
            </a:r>
            <a:r>
              <a:rPr lang="en-IN" sz="2400" dirty="0" err="1">
                <a:latin typeface="Times New Roman" panose="02020603050405020304" pitchFamily="18" charset="0"/>
                <a:cs typeface="Times New Roman" panose="02020603050405020304" pitchFamily="18" charset="0"/>
              </a:rPr>
              <a:t>SparkSQL</a:t>
            </a:r>
            <a:r>
              <a:rPr lang="en-IN" sz="2400" dirty="0">
                <a:latin typeface="Times New Roman" panose="02020603050405020304" pitchFamily="18" charset="0"/>
                <a:cs typeface="Times New Roman" panose="02020603050405020304" pitchFamily="18" charset="0"/>
              </a:rPr>
              <a:t> which is a Spark module for structured data processing. Once </a:t>
            </a:r>
            <a:r>
              <a:rPr lang="en-IN" sz="2400" dirty="0" err="1">
                <a:latin typeface="Times New Roman" panose="02020603050405020304" pitchFamily="18" charset="0"/>
                <a:cs typeface="Times New Roman" panose="02020603050405020304" pitchFamily="18" charset="0"/>
              </a:rPr>
              <a:t>SQLContext</a:t>
            </a:r>
            <a:r>
              <a:rPr lang="en-IN" sz="2400" dirty="0">
                <a:latin typeface="Times New Roman" panose="02020603050405020304" pitchFamily="18" charset="0"/>
                <a:cs typeface="Times New Roman" panose="02020603050405020304" pitchFamily="18" charset="0"/>
              </a:rPr>
              <a:t> is initialised, the user can then use it in order to perform various “</a:t>
            </a:r>
            <a:r>
              <a:rPr lang="en-IN" sz="2400" dirty="0" err="1">
                <a:latin typeface="Times New Roman" panose="02020603050405020304" pitchFamily="18" charset="0"/>
                <a:cs typeface="Times New Roman" panose="02020603050405020304" pitchFamily="18" charset="0"/>
              </a:rPr>
              <a:t>sql</a:t>
            </a:r>
            <a:r>
              <a:rPr lang="en-IN" sz="2400" dirty="0">
                <a:latin typeface="Times New Roman" panose="02020603050405020304" pitchFamily="18" charset="0"/>
                <a:cs typeface="Times New Roman" panose="02020603050405020304" pitchFamily="18" charset="0"/>
              </a:rPr>
              <a:t>-like” operations over Datasets and </a:t>
            </a:r>
            <a:r>
              <a:rPr lang="en-IN" sz="2400" dirty="0" err="1">
                <a:latin typeface="Times New Roman" panose="02020603050405020304" pitchFamily="18" charset="0"/>
                <a:cs typeface="Times New Roman" panose="02020603050405020304" pitchFamily="18" charset="0"/>
              </a:rPr>
              <a:t>Dataframes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order to create a </a:t>
            </a:r>
            <a:r>
              <a:rPr lang="en-IN" sz="2400" dirty="0" err="1">
                <a:latin typeface="Times New Roman" panose="02020603050405020304" pitchFamily="18" charset="0"/>
                <a:cs typeface="Times New Roman" panose="02020603050405020304" pitchFamily="18" charset="0"/>
              </a:rPr>
              <a:t>SQLContext</a:t>
            </a:r>
            <a:r>
              <a:rPr lang="en-IN" sz="2400" dirty="0">
                <a:latin typeface="Times New Roman" panose="02020603050405020304" pitchFamily="18" charset="0"/>
                <a:cs typeface="Times New Roman" panose="02020603050405020304" pitchFamily="18" charset="0"/>
              </a:rPr>
              <a:t>, you first need to instantiate a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as shown below:</a:t>
            </a:r>
          </a:p>
          <a:p>
            <a:endParaRPr lang="ta-IN" dirty="0"/>
          </a:p>
        </p:txBody>
      </p:sp>
      <p:sp>
        <p:nvSpPr>
          <p:cNvPr id="5" name="TextBox 4">
            <a:extLst>
              <a:ext uri="{FF2B5EF4-FFF2-40B4-BE49-F238E27FC236}">
                <a16:creationId xmlns:a16="http://schemas.microsoft.com/office/drawing/2014/main" id="{8C529A5E-979B-470B-BC37-DFAA8252203B}"/>
              </a:ext>
            </a:extLst>
          </p:cNvPr>
          <p:cNvSpPr txBox="1"/>
          <p:nvPr/>
        </p:nvSpPr>
        <p:spPr>
          <a:xfrm>
            <a:off x="338138" y="2733319"/>
            <a:ext cx="6105524" cy="830997"/>
          </a:xfrm>
          <a:prstGeom prst="rect">
            <a:avLst/>
          </a:prstGeom>
          <a:noFill/>
        </p:spPr>
        <p:txBody>
          <a:bodyPr wrap="square">
            <a:spAutoFit/>
          </a:bodyPr>
          <a:lstStyle/>
          <a:p>
            <a:r>
              <a:rPr lang="en-IN" sz="2400" b="1" dirty="0" err="1">
                <a:latin typeface="Times New Roman" panose="02020603050405020304" pitchFamily="18" charset="0"/>
                <a:cs typeface="Times New Roman" panose="02020603050405020304" pitchFamily="18" charset="0"/>
              </a:rPr>
              <a:t>PySpark</a:t>
            </a:r>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02F178D-2639-4E2C-8147-99C667B40E5A}"/>
              </a:ext>
            </a:extLst>
          </p:cNvPr>
          <p:cNvSpPr/>
          <p:nvPr/>
        </p:nvSpPr>
        <p:spPr>
          <a:xfrm>
            <a:off x="371475" y="3200400"/>
            <a:ext cx="7081838" cy="2504104"/>
          </a:xfrm>
          <a:prstGeom prst="rect">
            <a:avLst/>
          </a:prstGeom>
          <a:solidFill>
            <a:schemeClr val="accent4">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r>
              <a:rPr lang="en-IN" sz="2000" dirty="0">
                <a:solidFill>
                  <a:schemeClr val="tx1"/>
                </a:solidFill>
                <a:latin typeface="Times New Roman" panose="02020603050405020304" pitchFamily="18" charset="0"/>
                <a:cs typeface="Times New Roman" panose="02020603050405020304" pitchFamily="18" charset="0"/>
              </a:rPr>
              <a:t>from </a:t>
            </a:r>
            <a:r>
              <a:rPr lang="en-IN" sz="2000" dirty="0" err="1">
                <a:solidFill>
                  <a:schemeClr val="tx1"/>
                </a:solidFill>
                <a:latin typeface="Times New Roman" panose="02020603050405020304" pitchFamily="18" charset="0"/>
                <a:cs typeface="Times New Roman" panose="02020603050405020304" pitchFamily="18" charset="0"/>
              </a:rPr>
              <a:t>pyspark</a:t>
            </a:r>
            <a:r>
              <a:rPr lang="en-IN" sz="2000" dirty="0">
                <a:solidFill>
                  <a:schemeClr val="tx1"/>
                </a:solidFill>
                <a:latin typeface="Times New Roman" panose="02020603050405020304" pitchFamily="18" charset="0"/>
                <a:cs typeface="Times New Roman" panose="02020603050405020304" pitchFamily="18" charset="0"/>
              </a:rPr>
              <a:t> import </a:t>
            </a:r>
            <a:r>
              <a:rPr lang="en-IN" sz="2000" dirty="0" err="1">
                <a:solidFill>
                  <a:schemeClr val="tx1"/>
                </a:solidFill>
                <a:latin typeface="Times New Roman" panose="02020603050405020304" pitchFamily="18" charset="0"/>
                <a:cs typeface="Times New Roman" panose="02020603050405020304" pitchFamily="18" charset="0"/>
              </a:rPr>
              <a:t>SparkContext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SparkConf</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from </a:t>
            </a:r>
            <a:r>
              <a:rPr lang="en-IN" sz="2000" dirty="0" err="1">
                <a:solidFill>
                  <a:schemeClr val="tx1"/>
                </a:solidFill>
                <a:latin typeface="Times New Roman" panose="02020603050405020304" pitchFamily="18" charset="0"/>
                <a:cs typeface="Times New Roman" panose="02020603050405020304" pitchFamily="18" charset="0"/>
              </a:rPr>
              <a:t>pyspark.sql</a:t>
            </a:r>
            <a:r>
              <a:rPr lang="en-IN" sz="2000" dirty="0">
                <a:solidFill>
                  <a:schemeClr val="tx1"/>
                </a:solidFill>
                <a:latin typeface="Times New Roman" panose="02020603050405020304" pitchFamily="18" charset="0"/>
                <a:cs typeface="Times New Roman" panose="02020603050405020304" pitchFamily="18" charset="0"/>
              </a:rPr>
              <a:t> import </a:t>
            </a:r>
            <a:r>
              <a:rPr lang="en-IN" sz="2000" dirty="0" err="1">
                <a:solidFill>
                  <a:schemeClr val="tx1"/>
                </a:solidFill>
                <a:latin typeface="Times New Roman" panose="02020603050405020304" pitchFamily="18" charset="0"/>
                <a:cs typeface="Times New Roman" panose="02020603050405020304" pitchFamily="18" charset="0"/>
              </a:rPr>
              <a:t>SQLContext</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conf = </a:t>
            </a:r>
            <a:r>
              <a:rPr lang="en-IN" sz="2000" dirty="0" err="1">
                <a:solidFill>
                  <a:schemeClr val="tx1"/>
                </a:solidFill>
                <a:latin typeface="Times New Roman" panose="02020603050405020304" pitchFamily="18" charset="0"/>
                <a:cs typeface="Times New Roman" panose="02020603050405020304" pitchFamily="18" charset="0"/>
              </a:rPr>
              <a:t>SparkConf</a:t>
            </a:r>
            <a:r>
              <a:rPr lang="en-IN" sz="2000" dirty="0">
                <a:solidFill>
                  <a:schemeClr val="tx1"/>
                </a:solidFill>
                <a:latin typeface="Times New Roman" panose="02020603050405020304" pitchFamily="18" charset="0"/>
                <a:cs typeface="Times New Roman" panose="02020603050405020304" pitchFamily="18" charset="0"/>
              </a:rPr>
              <a:t>() \</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setAppName</a:t>
            </a:r>
            <a:r>
              <a:rPr lang="en-IN" sz="2000" dirty="0">
                <a:solidFill>
                  <a:schemeClr val="tx1"/>
                </a:solidFill>
                <a:latin typeface="Times New Roman" panose="02020603050405020304" pitchFamily="18" charset="0"/>
                <a:cs typeface="Times New Roman" panose="02020603050405020304" pitchFamily="18" charset="0"/>
              </a:rPr>
              <a:t>('app') \</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setMaster</a:t>
            </a:r>
            <a:r>
              <a:rPr lang="en-IN" sz="2000" dirty="0">
                <a:solidFill>
                  <a:schemeClr val="tx1"/>
                </a:solidFill>
                <a:latin typeface="Times New Roman" panose="02020603050405020304" pitchFamily="18" charset="0"/>
                <a:cs typeface="Times New Roman" panose="02020603050405020304" pitchFamily="18" charset="0"/>
              </a:rPr>
              <a:t>(master)</a:t>
            </a:r>
          </a:p>
          <a:p>
            <a:r>
              <a:rPr lang="en-IN" sz="2000" dirty="0" err="1">
                <a:solidFill>
                  <a:schemeClr val="tx1"/>
                </a:solidFill>
                <a:latin typeface="Times New Roman" panose="02020603050405020304" pitchFamily="18" charset="0"/>
                <a:cs typeface="Times New Roman" panose="02020603050405020304" pitchFamily="18" charset="0"/>
              </a:rPr>
              <a:t>sc</a:t>
            </a:r>
            <a:r>
              <a:rPr lang="en-IN" sz="2000" dirty="0">
                <a:solidFill>
                  <a:schemeClr val="tx1"/>
                </a:solidFill>
                <a:latin typeface="Times New Roman" panose="02020603050405020304" pitchFamily="18" charset="0"/>
                <a:cs typeface="Times New Roman" panose="02020603050405020304" pitchFamily="18" charset="0"/>
              </a:rPr>
              <a:t> = </a:t>
            </a:r>
            <a:r>
              <a:rPr lang="en-IN" sz="2000" dirty="0" err="1">
                <a:solidFill>
                  <a:schemeClr val="tx1"/>
                </a:solidFill>
                <a:latin typeface="Times New Roman" panose="02020603050405020304" pitchFamily="18" charset="0"/>
                <a:cs typeface="Times New Roman" panose="02020603050405020304" pitchFamily="18" charset="0"/>
              </a:rPr>
              <a:t>SparkContext</a:t>
            </a:r>
            <a:r>
              <a:rPr lang="en-IN" sz="2000" dirty="0">
                <a:solidFill>
                  <a:schemeClr val="tx1"/>
                </a:solidFill>
                <a:latin typeface="Times New Roman" panose="02020603050405020304" pitchFamily="18" charset="0"/>
                <a:cs typeface="Times New Roman" panose="02020603050405020304" pitchFamily="18" charset="0"/>
              </a:rPr>
              <a:t>(conf=conf)</a:t>
            </a:r>
          </a:p>
          <a:p>
            <a:r>
              <a:rPr lang="en-IN" sz="2000" dirty="0" err="1">
                <a:solidFill>
                  <a:schemeClr val="tx1"/>
                </a:solidFill>
                <a:latin typeface="Times New Roman" panose="02020603050405020304" pitchFamily="18" charset="0"/>
                <a:cs typeface="Times New Roman" panose="02020603050405020304" pitchFamily="18" charset="0"/>
              </a:rPr>
              <a:t>sql_context</a:t>
            </a:r>
            <a:r>
              <a:rPr lang="en-IN" sz="2000" dirty="0">
                <a:solidFill>
                  <a:schemeClr val="tx1"/>
                </a:solidFill>
                <a:latin typeface="Times New Roman" panose="02020603050405020304" pitchFamily="18" charset="0"/>
                <a:cs typeface="Times New Roman" panose="02020603050405020304" pitchFamily="18" charset="0"/>
              </a:rPr>
              <a:t> = </a:t>
            </a:r>
            <a:r>
              <a:rPr lang="en-IN" sz="2000" dirty="0" err="1">
                <a:solidFill>
                  <a:schemeClr val="tx1"/>
                </a:solidFill>
                <a:latin typeface="Times New Roman" panose="02020603050405020304" pitchFamily="18" charset="0"/>
                <a:cs typeface="Times New Roman" panose="02020603050405020304" pitchFamily="18" charset="0"/>
              </a:rPr>
              <a:t>SQLContext</a:t>
            </a:r>
            <a:r>
              <a:rPr lang="en-IN" sz="2000" dirty="0">
                <a:solidFill>
                  <a:schemeClr val="tx1"/>
                </a:solidFill>
                <a:latin typeface="Times New Roman" panose="02020603050405020304" pitchFamily="18" charset="0"/>
                <a:cs typeface="Times New Roman" panose="02020603050405020304" pitchFamily="18" charset="0"/>
              </a:rPr>
              <a:t>(</a:t>
            </a:r>
            <a:r>
              <a:rPr lang="en-IN" sz="2000" dirty="0" err="1">
                <a:solidFill>
                  <a:schemeClr val="tx1"/>
                </a:solidFill>
                <a:latin typeface="Times New Roman" panose="02020603050405020304" pitchFamily="18" charset="0"/>
                <a:cs typeface="Times New Roman" panose="02020603050405020304" pitchFamily="18" charset="0"/>
              </a:rPr>
              <a:t>sc</a:t>
            </a:r>
            <a:r>
              <a:rPr lang="en-IN" sz="2000" dirty="0">
                <a:solidFill>
                  <a:schemeClr val="tx1"/>
                </a:solidFill>
                <a:latin typeface="Times New Roman" panose="02020603050405020304" pitchFamily="18" charset="0"/>
                <a:cs typeface="Times New Roman" panose="02020603050405020304" pitchFamily="18" charset="0"/>
              </a:rPr>
              <a:t>)</a:t>
            </a:r>
          </a:p>
          <a:p>
            <a:pPr algn="ctr"/>
            <a:endParaRPr lang="ta-IN" dirty="0"/>
          </a:p>
        </p:txBody>
      </p:sp>
    </p:spTree>
    <p:extLst>
      <p:ext uri="{BB962C8B-B14F-4D97-AF65-F5344CB8AC3E}">
        <p14:creationId xmlns:p14="http://schemas.microsoft.com/office/powerpoint/2010/main" val="266789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15F1-98B8-492D-9DFE-B6254990851F}"/>
              </a:ext>
            </a:extLst>
          </p:cNvPr>
          <p:cNvSpPr>
            <a:spLocks noGrp="1"/>
          </p:cNvSpPr>
          <p:nvPr>
            <p:ph type="title"/>
          </p:nvPr>
        </p:nvSpPr>
        <p:spPr>
          <a:xfrm>
            <a:off x="0" y="365126"/>
            <a:ext cx="11353800" cy="520700"/>
          </a:xfrm>
        </p:spPr>
        <p:txBody>
          <a:bodyPr>
            <a:normAutofit fontScale="90000"/>
          </a:bodyPr>
          <a:lstStyle/>
          <a:p>
            <a:r>
              <a:rPr lang="en-IN" sz="3200" b="1" dirty="0" err="1">
                <a:latin typeface="Times New Roman" panose="02020603050405020304" pitchFamily="18" charset="0"/>
                <a:cs typeface="Times New Roman" panose="02020603050405020304" pitchFamily="18" charset="0"/>
              </a:rPr>
              <a:t>SparkSession</a:t>
            </a:r>
            <a:r>
              <a:rPr lang="en-IN" sz="3200" b="1" dirty="0">
                <a:latin typeface="Times New Roman" panose="02020603050405020304" pitchFamily="18" charset="0"/>
                <a:cs typeface="Times New Roman" panose="02020603050405020304" pitchFamily="18" charset="0"/>
              </a:rPr>
              <a:t>:</a:t>
            </a:r>
            <a:br>
              <a:rPr lang="en-IN" b="1" dirty="0"/>
            </a:br>
            <a:endParaRPr lang="ta-IN" dirty="0"/>
          </a:p>
        </p:txBody>
      </p:sp>
      <p:sp>
        <p:nvSpPr>
          <p:cNvPr id="3" name="Content Placeholder 2">
            <a:extLst>
              <a:ext uri="{FF2B5EF4-FFF2-40B4-BE49-F238E27FC236}">
                <a16:creationId xmlns:a16="http://schemas.microsoft.com/office/drawing/2014/main" id="{31C82B06-FB5A-4D87-B361-4FB481BA62F2}"/>
              </a:ext>
            </a:extLst>
          </p:cNvPr>
          <p:cNvSpPr>
            <a:spLocks noGrp="1"/>
          </p:cNvSpPr>
          <p:nvPr>
            <p:ph idx="1"/>
          </p:nvPr>
        </p:nvSpPr>
        <p:spPr>
          <a:xfrm>
            <a:off x="0" y="723900"/>
            <a:ext cx="11353800" cy="5453063"/>
          </a:xfrm>
        </p:spPr>
        <p:txBody>
          <a:bodyPr/>
          <a:lstStyle/>
          <a:p>
            <a:r>
              <a:rPr lang="en-IN" sz="2400" dirty="0">
                <a:latin typeface="Times New Roman" panose="02020603050405020304" pitchFamily="18" charset="0"/>
                <a:cs typeface="Times New Roman" panose="02020603050405020304" pitchFamily="18" charset="0"/>
              </a:rPr>
              <a:t>Spark 2.0 introduced a new entry point called </a:t>
            </a:r>
            <a:r>
              <a:rPr lang="en-IN" sz="2400" b="1" dirty="0" err="1">
                <a:latin typeface="Times New Roman" panose="02020603050405020304" pitchFamily="18" charset="0"/>
                <a:cs typeface="Times New Roman" panose="02020603050405020304" pitchFamily="18" charset="0"/>
              </a:rPr>
              <a:t>SparkSession</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that essentially replaced both </a:t>
            </a:r>
            <a:r>
              <a:rPr lang="en-IN" sz="2400" dirty="0" err="1">
                <a:latin typeface="Times New Roman" panose="02020603050405020304" pitchFamily="18" charset="0"/>
                <a:cs typeface="Times New Roman" panose="02020603050405020304" pitchFamily="18" charset="0"/>
              </a:rPr>
              <a:t>SQLContext</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HiveContext</a:t>
            </a:r>
            <a:r>
              <a:rPr lang="en-IN" sz="2400" dirty="0">
                <a:latin typeface="Times New Roman" panose="02020603050405020304" pitchFamily="18" charset="0"/>
                <a:cs typeface="Times New Roman" panose="02020603050405020304" pitchFamily="18" charset="0"/>
              </a:rPr>
              <a:t>. Additionally, it gives to developers immediate access to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In order to create a </a:t>
            </a:r>
            <a:r>
              <a:rPr lang="en-IN" sz="2400" dirty="0" err="1">
                <a:latin typeface="Times New Roman" panose="02020603050405020304" pitchFamily="18" charset="0"/>
                <a:cs typeface="Times New Roman" panose="02020603050405020304" pitchFamily="18" charset="0"/>
              </a:rPr>
              <a:t>SparkSession</a:t>
            </a:r>
            <a:r>
              <a:rPr lang="en-IN" sz="2400" dirty="0">
                <a:latin typeface="Times New Roman" panose="02020603050405020304" pitchFamily="18" charset="0"/>
                <a:cs typeface="Times New Roman" panose="02020603050405020304" pitchFamily="18" charset="0"/>
              </a:rPr>
              <a:t> with Hive support, all you have to do is</a:t>
            </a:r>
          </a:p>
          <a:p>
            <a:endParaRPr lang="ta-IN" dirty="0"/>
          </a:p>
        </p:txBody>
      </p:sp>
      <p:sp>
        <p:nvSpPr>
          <p:cNvPr id="4" name="Rectangle 3">
            <a:extLst>
              <a:ext uri="{FF2B5EF4-FFF2-40B4-BE49-F238E27FC236}">
                <a16:creationId xmlns:a16="http://schemas.microsoft.com/office/drawing/2014/main" id="{A609154D-B433-46F2-A4E7-AB92DB48FFB8}"/>
              </a:ext>
            </a:extLst>
          </p:cNvPr>
          <p:cNvSpPr/>
          <p:nvPr/>
        </p:nvSpPr>
        <p:spPr>
          <a:xfrm>
            <a:off x="114300" y="2066925"/>
            <a:ext cx="6291263" cy="1571626"/>
          </a:xfrm>
          <a:prstGeom prst="rect">
            <a:avLst/>
          </a:prstGeom>
          <a:solidFill>
            <a:schemeClr val="accent4">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r>
              <a:rPr lang="en-IN" dirty="0">
                <a:solidFill>
                  <a:schemeClr val="tx1"/>
                </a:solidFill>
              </a:rPr>
              <a:t>from </a:t>
            </a:r>
            <a:r>
              <a:rPr lang="en-IN" dirty="0" err="1">
                <a:solidFill>
                  <a:schemeClr val="tx1"/>
                </a:solidFill>
              </a:rPr>
              <a:t>pyspark.sql</a:t>
            </a:r>
            <a:r>
              <a:rPr lang="en-IN" dirty="0">
                <a:solidFill>
                  <a:schemeClr val="tx1"/>
                </a:solidFill>
              </a:rPr>
              <a:t> import </a:t>
            </a:r>
            <a:r>
              <a:rPr lang="en-IN" dirty="0" err="1">
                <a:solidFill>
                  <a:schemeClr val="tx1"/>
                </a:solidFill>
              </a:rPr>
              <a:t>SparkSession</a:t>
            </a:r>
            <a:endParaRPr lang="en-IN" dirty="0">
              <a:solidFill>
                <a:schemeClr val="tx1"/>
              </a:solidFill>
            </a:endParaRPr>
          </a:p>
          <a:p>
            <a:r>
              <a:rPr lang="en-IN" dirty="0" err="1">
                <a:solidFill>
                  <a:schemeClr val="tx1"/>
                </a:solidFill>
              </a:rPr>
              <a:t>spark_session</a:t>
            </a:r>
            <a:r>
              <a:rPr lang="en-IN" dirty="0">
                <a:solidFill>
                  <a:schemeClr val="tx1"/>
                </a:solidFill>
              </a:rPr>
              <a:t> = </a:t>
            </a:r>
            <a:r>
              <a:rPr lang="en-IN" dirty="0" err="1">
                <a:solidFill>
                  <a:schemeClr val="tx1"/>
                </a:solidFill>
              </a:rPr>
              <a:t>SparkSession</a:t>
            </a:r>
            <a:r>
              <a:rPr lang="en-IN" dirty="0">
                <a:solidFill>
                  <a:schemeClr val="tx1"/>
                </a:solidFill>
              </a:rPr>
              <a:t> \</a:t>
            </a:r>
          </a:p>
          <a:p>
            <a:r>
              <a:rPr lang="en-IN" dirty="0">
                <a:solidFill>
                  <a:schemeClr val="tx1"/>
                </a:solidFill>
              </a:rPr>
              <a:t>    .builder \</a:t>
            </a:r>
          </a:p>
          <a:p>
            <a:r>
              <a:rPr lang="en-IN" dirty="0">
                <a:solidFill>
                  <a:schemeClr val="tx1"/>
                </a:solidFill>
              </a:rPr>
              <a:t>    .</a:t>
            </a:r>
            <a:r>
              <a:rPr lang="en-IN" dirty="0" err="1">
                <a:solidFill>
                  <a:schemeClr val="tx1"/>
                </a:solidFill>
              </a:rPr>
              <a:t>enableHiveSupport</a:t>
            </a:r>
            <a:r>
              <a:rPr lang="en-IN" dirty="0">
                <a:solidFill>
                  <a:schemeClr val="tx1"/>
                </a:solidFill>
              </a:rPr>
              <a:t>() \</a:t>
            </a:r>
          </a:p>
          <a:p>
            <a:r>
              <a:rPr lang="en-IN" dirty="0">
                <a:solidFill>
                  <a:schemeClr val="tx1"/>
                </a:solidFill>
              </a:rPr>
              <a:t>    .</a:t>
            </a:r>
            <a:r>
              <a:rPr lang="en-IN" dirty="0" err="1">
                <a:solidFill>
                  <a:schemeClr val="tx1"/>
                </a:solidFill>
              </a:rPr>
              <a:t>getOrCreate</a:t>
            </a:r>
            <a:r>
              <a:rPr lang="en-IN" dirty="0">
                <a:solidFill>
                  <a:schemeClr val="tx1"/>
                </a:solidFill>
              </a:rPr>
              <a:t>()</a:t>
            </a:r>
          </a:p>
          <a:p>
            <a:pPr algn="ctr"/>
            <a:endParaRPr lang="ta-IN" dirty="0"/>
          </a:p>
        </p:txBody>
      </p:sp>
      <p:sp>
        <p:nvSpPr>
          <p:cNvPr id="6" name="TextBox 5">
            <a:extLst>
              <a:ext uri="{FF2B5EF4-FFF2-40B4-BE49-F238E27FC236}">
                <a16:creationId xmlns:a16="http://schemas.microsoft.com/office/drawing/2014/main" id="{1AB7ED0C-A477-4725-AF63-3B03D5AF3BD9}"/>
              </a:ext>
            </a:extLst>
          </p:cNvPr>
          <p:cNvSpPr txBox="1"/>
          <p:nvPr/>
        </p:nvSpPr>
        <p:spPr>
          <a:xfrm>
            <a:off x="59531" y="3896320"/>
            <a:ext cx="6162674" cy="1569660"/>
          </a:xfrm>
          <a:prstGeom prst="rect">
            <a:avLst/>
          </a:prstGeom>
          <a:noFill/>
        </p:spPr>
        <p:txBody>
          <a:bodyPr wrap="square">
            <a:spAutoFit/>
          </a:bodyPr>
          <a:lstStyle/>
          <a:p>
            <a:r>
              <a:rPr lang="en-IN" dirty="0"/>
              <a:t># </a:t>
            </a:r>
            <a:r>
              <a:rPr lang="en-IN" sz="2400" dirty="0">
                <a:latin typeface="Times New Roman" panose="02020603050405020304" pitchFamily="18" charset="0"/>
                <a:cs typeface="Times New Roman" panose="02020603050405020304" pitchFamily="18" charset="0"/>
              </a:rPr>
              <a:t>Two ways you can access spark context from spark session</a:t>
            </a:r>
          </a:p>
          <a:p>
            <a:r>
              <a:rPr lang="en-IN" sz="2400" dirty="0" err="1">
                <a:latin typeface="Times New Roman" panose="02020603050405020304" pitchFamily="18" charset="0"/>
                <a:cs typeface="Times New Roman" panose="02020603050405020304" pitchFamily="18" charset="0"/>
              </a:rPr>
              <a:t>spark_context</a:t>
            </a:r>
            <a:r>
              <a:rPr lang="en-IN" sz="2400" dirty="0">
                <a:latin typeface="Times New Roman" panose="02020603050405020304" pitchFamily="18" charset="0"/>
                <a:cs typeface="Times New Roman" panose="02020603050405020304" pitchFamily="18" charset="0"/>
              </a:rPr>
              <a:t> = spark_session._</a:t>
            </a:r>
            <a:r>
              <a:rPr lang="en-IN" sz="2400" dirty="0" err="1">
                <a:latin typeface="Times New Roman" panose="02020603050405020304" pitchFamily="18" charset="0"/>
                <a:cs typeface="Times New Roman" panose="02020603050405020304" pitchFamily="18" charset="0"/>
              </a:rPr>
              <a:t>sc</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spark_context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spark_session.sparkContext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04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16D2-D84A-408C-B0C6-AC75BBDA8EBC}"/>
              </a:ext>
            </a:extLst>
          </p:cNvPr>
          <p:cNvSpPr>
            <a:spLocks noGrp="1"/>
          </p:cNvSpPr>
          <p:nvPr>
            <p:ph type="title"/>
          </p:nvPr>
        </p:nvSpPr>
        <p:spPr>
          <a:xfrm>
            <a:off x="0" y="1"/>
            <a:ext cx="11353800" cy="1085850"/>
          </a:xfrm>
        </p:spPr>
        <p:txBody>
          <a:bodyPr>
            <a:normAutofit fontScale="90000"/>
          </a:bodyPr>
          <a:lstStyle/>
          <a:p>
            <a:r>
              <a:rPr lang="en-IN" sz="3200" b="1" i="0" dirty="0">
                <a:effectLst/>
                <a:latin typeface="Times New Roman" panose="02020603050405020304" pitchFamily="18" charset="0"/>
                <a:cs typeface="Times New Roman" panose="02020603050405020304" pitchFamily="18" charset="0"/>
              </a:rPr>
              <a:t>Working of Spark Architecture</a:t>
            </a:r>
            <a:br>
              <a:rPr lang="en-IN" b="0" i="0" dirty="0">
                <a:solidFill>
                  <a:srgbClr val="4A4A4A"/>
                </a:solidFill>
                <a:effectLst/>
                <a:latin typeface="Open Sans"/>
              </a:rPr>
            </a:br>
            <a:endParaRPr lang="ta-IN" dirty="0"/>
          </a:p>
        </p:txBody>
      </p:sp>
      <p:sp>
        <p:nvSpPr>
          <p:cNvPr id="3" name="Content Placeholder 2">
            <a:extLst>
              <a:ext uri="{FF2B5EF4-FFF2-40B4-BE49-F238E27FC236}">
                <a16:creationId xmlns:a16="http://schemas.microsoft.com/office/drawing/2014/main" id="{B4B969EC-9F1F-4211-9611-CF2FF9684E93}"/>
              </a:ext>
            </a:extLst>
          </p:cNvPr>
          <p:cNvSpPr>
            <a:spLocks noGrp="1"/>
          </p:cNvSpPr>
          <p:nvPr>
            <p:ph idx="1"/>
          </p:nvPr>
        </p:nvSpPr>
        <p:spPr>
          <a:xfrm>
            <a:off x="85725" y="685800"/>
            <a:ext cx="11268075" cy="5491163"/>
          </a:xfrm>
        </p:spPr>
        <p:txBody>
          <a:bodyPr/>
          <a:lstStyle/>
          <a:p>
            <a:r>
              <a:rPr lang="en-IN" sz="2400" b="0" i="0" dirty="0">
                <a:solidFill>
                  <a:srgbClr val="4A4A4A"/>
                </a:solidFill>
                <a:effectLst/>
                <a:latin typeface="Times New Roman" panose="02020603050405020304" pitchFamily="18" charset="0"/>
                <a:cs typeface="Times New Roman" panose="02020603050405020304" pitchFamily="18" charset="0"/>
              </a:rPr>
              <a:t>As you have already seen the basic architectural overview of Apache Spark, now let’s dive deeper into its working.</a:t>
            </a:r>
          </a:p>
          <a:p>
            <a:pPr algn="just"/>
            <a:r>
              <a:rPr lang="en-IN" sz="2400" b="0" i="0" dirty="0">
                <a:solidFill>
                  <a:srgbClr val="4A4A4A"/>
                </a:solidFill>
                <a:effectLst/>
                <a:latin typeface="Times New Roman" panose="02020603050405020304" pitchFamily="18" charset="0"/>
                <a:cs typeface="Times New Roman" panose="02020603050405020304" pitchFamily="18" charset="0"/>
              </a:rPr>
              <a:t>In your </a:t>
            </a:r>
            <a:r>
              <a:rPr lang="en-IN" sz="2400" b="1" i="0" dirty="0">
                <a:solidFill>
                  <a:srgbClr val="4A4A4A"/>
                </a:solidFill>
                <a:effectLst/>
                <a:latin typeface="Times New Roman" panose="02020603050405020304" pitchFamily="18" charset="0"/>
                <a:cs typeface="Times New Roman" panose="02020603050405020304" pitchFamily="18" charset="0"/>
              </a:rPr>
              <a:t>master node</a:t>
            </a:r>
            <a:r>
              <a:rPr lang="en-IN" sz="2400" b="0" i="0" dirty="0">
                <a:solidFill>
                  <a:srgbClr val="4A4A4A"/>
                </a:solidFill>
                <a:effectLst/>
                <a:latin typeface="Times New Roman" panose="02020603050405020304" pitchFamily="18" charset="0"/>
                <a:cs typeface="Times New Roman" panose="02020603050405020304" pitchFamily="18" charset="0"/>
              </a:rPr>
              <a:t>, you have the </a:t>
            </a:r>
            <a:r>
              <a:rPr lang="en-IN" sz="2400" b="0" i="1" dirty="0">
                <a:solidFill>
                  <a:srgbClr val="4A4A4A"/>
                </a:solidFill>
                <a:effectLst/>
                <a:latin typeface="Times New Roman" panose="02020603050405020304" pitchFamily="18" charset="0"/>
                <a:cs typeface="Times New Roman" panose="02020603050405020304" pitchFamily="18" charset="0"/>
              </a:rPr>
              <a:t>driver program</a:t>
            </a:r>
            <a:r>
              <a:rPr lang="en-IN" sz="2400" b="0" i="0" dirty="0">
                <a:solidFill>
                  <a:srgbClr val="4A4A4A"/>
                </a:solidFill>
                <a:effectLst/>
                <a:latin typeface="Times New Roman" panose="02020603050405020304" pitchFamily="18" charset="0"/>
                <a:cs typeface="Times New Roman" panose="02020603050405020304" pitchFamily="18" charset="0"/>
              </a:rPr>
              <a:t>, which drives your application. The code you are writing behaves as a driver program or if you are using the interactive shell, the shell acts as the driver program</a:t>
            </a:r>
            <a:r>
              <a:rPr lang="en-IN" b="0" i="0" dirty="0">
                <a:solidFill>
                  <a:srgbClr val="4A4A4A"/>
                </a:solidFill>
                <a:effectLst/>
                <a:latin typeface="Open Sans"/>
              </a:rPr>
              <a:t>.</a:t>
            </a:r>
          </a:p>
          <a:p>
            <a:pPr algn="just"/>
            <a:endParaRPr lang="en-IN" dirty="0">
              <a:solidFill>
                <a:srgbClr val="4A4A4A"/>
              </a:solidFill>
              <a:latin typeface="Open Sans"/>
            </a:endParaRPr>
          </a:p>
          <a:p>
            <a:endParaRPr lang="ta-IN" dirty="0"/>
          </a:p>
        </p:txBody>
      </p:sp>
      <p:pic>
        <p:nvPicPr>
          <p:cNvPr id="4" name="Picture 3">
            <a:extLst>
              <a:ext uri="{FF2B5EF4-FFF2-40B4-BE49-F238E27FC236}">
                <a16:creationId xmlns:a16="http://schemas.microsoft.com/office/drawing/2014/main" id="{5C6B7808-94E4-42DA-8100-BF67A0869496}"/>
              </a:ext>
            </a:extLst>
          </p:cNvPr>
          <p:cNvPicPr>
            <a:picLocks noChangeAspect="1"/>
          </p:cNvPicPr>
          <p:nvPr/>
        </p:nvPicPr>
        <p:blipFill>
          <a:blip r:embed="rId2"/>
          <a:stretch>
            <a:fillRect/>
          </a:stretch>
        </p:blipFill>
        <p:spPr>
          <a:xfrm>
            <a:off x="28575" y="2833300"/>
            <a:ext cx="12134850" cy="2871001"/>
          </a:xfrm>
          <a:prstGeom prst="rect">
            <a:avLst/>
          </a:prstGeom>
        </p:spPr>
      </p:pic>
    </p:spTree>
    <p:extLst>
      <p:ext uri="{BB962C8B-B14F-4D97-AF65-F5344CB8AC3E}">
        <p14:creationId xmlns:p14="http://schemas.microsoft.com/office/powerpoint/2010/main" val="77137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F120-5A2D-4E18-A0F6-FF7D7831B043}"/>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2BBDA45B-2EBB-4645-94F6-85CF417544AA}"/>
              </a:ext>
            </a:extLst>
          </p:cNvPr>
          <p:cNvSpPr>
            <a:spLocks noGrp="1"/>
          </p:cNvSpPr>
          <p:nvPr>
            <p:ph idx="1"/>
          </p:nvPr>
        </p:nvSpPr>
        <p:spPr>
          <a:xfrm>
            <a:off x="0" y="466725"/>
            <a:ext cx="11353800" cy="5710238"/>
          </a:xfrm>
        </p:spPr>
        <p:txBody>
          <a:bodyPr>
            <a:normAutofit fontScale="62500" lnSpcReduction="20000"/>
          </a:bodyPr>
          <a:lstStyle/>
          <a:p>
            <a:pPr algn="just"/>
            <a:r>
              <a:rPr lang="en-IN" sz="3800" b="0" i="0" dirty="0">
                <a:solidFill>
                  <a:srgbClr val="4A4A4A"/>
                </a:solidFill>
                <a:effectLst/>
                <a:latin typeface="Times New Roman" panose="02020603050405020304" pitchFamily="18" charset="0"/>
                <a:cs typeface="Times New Roman" panose="02020603050405020304" pitchFamily="18" charset="0"/>
              </a:rPr>
              <a:t>Inside the driver program, the first thing you do is, you </a:t>
            </a:r>
            <a:r>
              <a:rPr lang="en-IN" sz="3800" b="0" i="1" dirty="0">
                <a:solidFill>
                  <a:srgbClr val="4A4A4A"/>
                </a:solidFill>
                <a:effectLst/>
                <a:latin typeface="Times New Roman" panose="02020603050405020304" pitchFamily="18" charset="0"/>
                <a:cs typeface="Times New Roman" panose="02020603050405020304" pitchFamily="18" charset="0"/>
              </a:rPr>
              <a:t>create</a:t>
            </a:r>
            <a:r>
              <a:rPr lang="en-IN" sz="3800" b="0" i="0" dirty="0">
                <a:solidFill>
                  <a:srgbClr val="4A4A4A"/>
                </a:solidFill>
                <a:effectLst/>
                <a:latin typeface="Times New Roman" panose="02020603050405020304" pitchFamily="18" charset="0"/>
                <a:cs typeface="Times New Roman" panose="02020603050405020304" pitchFamily="18" charset="0"/>
              </a:rPr>
              <a:t> a </a:t>
            </a:r>
            <a:r>
              <a:rPr lang="en-IN" sz="3800" b="1" i="1" dirty="0">
                <a:solidFill>
                  <a:srgbClr val="4A4A4A"/>
                </a:solidFill>
                <a:effectLst/>
                <a:latin typeface="Times New Roman" panose="02020603050405020304" pitchFamily="18" charset="0"/>
                <a:cs typeface="Times New Roman" panose="02020603050405020304" pitchFamily="18" charset="0"/>
              </a:rPr>
              <a:t>Spark Context.</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Assume that the Spark context is a gateway to all the Spark functionalities.</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It is similar to your database connection. Any command you execute in your database goes through the database connection. Likewise, anything you do on Spark goes through Spark context.</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Now, this Spark context works with the </a:t>
            </a:r>
            <a:r>
              <a:rPr lang="en-IN" sz="3800" b="1" i="1" dirty="0">
                <a:solidFill>
                  <a:srgbClr val="4A4A4A"/>
                </a:solidFill>
                <a:effectLst/>
                <a:latin typeface="Times New Roman" panose="02020603050405020304" pitchFamily="18" charset="0"/>
                <a:cs typeface="Times New Roman" panose="02020603050405020304" pitchFamily="18" charset="0"/>
              </a:rPr>
              <a:t>cluster manager</a:t>
            </a:r>
            <a:r>
              <a:rPr lang="en-IN" sz="3800" b="0" i="0" dirty="0">
                <a:solidFill>
                  <a:srgbClr val="4A4A4A"/>
                </a:solidFill>
                <a:effectLst/>
                <a:latin typeface="Times New Roman" panose="02020603050405020304" pitchFamily="18" charset="0"/>
                <a:cs typeface="Times New Roman" panose="02020603050405020304" pitchFamily="18" charset="0"/>
              </a:rPr>
              <a:t> to manage various jobs.</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The driver program &amp; Spark context takes care of the job execution within the cluster.</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A job is split into multiple tasks which are distributed over the worker node. </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Anytime an RDD is created in Spark context, it can be distributed across various nodes and can be cached there.</a:t>
            </a:r>
          </a:p>
          <a:p>
            <a:pPr algn="just"/>
            <a:r>
              <a:rPr lang="en-IN" sz="3800" dirty="0">
                <a:solidFill>
                  <a:srgbClr val="4A4A4A"/>
                </a:solidFill>
                <a:latin typeface="Times New Roman" panose="02020603050405020304" pitchFamily="18" charset="0"/>
                <a:cs typeface="Times New Roman" panose="02020603050405020304" pitchFamily="18" charset="0"/>
              </a:rPr>
              <a:t>Worker nodes are the slave nodes whose job is to basically execute the tasks. These tasks are then executed on the partitioned RDDs in the worker node and hence returns back the result to the Spark Context.</a:t>
            </a:r>
          </a:p>
          <a:p>
            <a:pPr algn="just">
              <a:lnSpc>
                <a:spcPct val="100000"/>
              </a:lnSpc>
            </a:pPr>
            <a:r>
              <a:rPr lang="en-IN" sz="3800" dirty="0">
                <a:solidFill>
                  <a:srgbClr val="4A4A4A"/>
                </a:solidFill>
                <a:latin typeface="Times New Roman" panose="02020603050405020304" pitchFamily="18" charset="0"/>
                <a:cs typeface="Times New Roman" panose="02020603050405020304" pitchFamily="18" charset="0"/>
              </a:rPr>
              <a:t>Spark Context takes the job, breaks the job in tasks and distribute them to the worker nodes. These tasks work on the partitioned RDD, perform operations, collect the results and return to the main Spark Context.</a:t>
            </a:r>
          </a:p>
          <a:p>
            <a:endParaRPr lang="ta-IN" dirty="0"/>
          </a:p>
        </p:txBody>
      </p:sp>
    </p:spTree>
    <p:extLst>
      <p:ext uri="{BB962C8B-B14F-4D97-AF65-F5344CB8AC3E}">
        <p14:creationId xmlns:p14="http://schemas.microsoft.com/office/powerpoint/2010/main" val="362373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2A1E-C2DA-4964-B0DC-A233DFE84AD3}"/>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5C5AFE65-62B3-446A-82C6-92631FEE481D}"/>
              </a:ext>
            </a:extLst>
          </p:cNvPr>
          <p:cNvSpPr>
            <a:spLocks noGrp="1"/>
          </p:cNvSpPr>
          <p:nvPr>
            <p:ph idx="1"/>
          </p:nvPr>
        </p:nvSpPr>
        <p:spPr>
          <a:xfrm>
            <a:off x="0" y="365125"/>
            <a:ext cx="11353800" cy="5811838"/>
          </a:xfrm>
        </p:spPr>
        <p:txBody>
          <a:bodyPr>
            <a:normAutofit fontScale="47500" lnSpcReduction="20000"/>
          </a:bodyPr>
          <a:lstStyle/>
          <a:p>
            <a:r>
              <a:rPr lang="en-IN" sz="5100" b="0" i="0" dirty="0">
                <a:solidFill>
                  <a:srgbClr val="4A4A4A"/>
                </a:solidFill>
                <a:effectLst/>
                <a:latin typeface="Times New Roman" panose="02020603050405020304" pitchFamily="18" charset="0"/>
                <a:cs typeface="Times New Roman" panose="02020603050405020304" pitchFamily="18" charset="0"/>
              </a:rPr>
              <a:t>If you increase the number of workers, then you can divide jobs into more partitions and execute them parallelly over multiple systems. It will be a lot faster.</a:t>
            </a:r>
          </a:p>
          <a:p>
            <a:r>
              <a:rPr lang="en-IN" sz="5100" b="0" i="0" dirty="0">
                <a:solidFill>
                  <a:srgbClr val="4A4A4A"/>
                </a:solidFill>
                <a:effectLst/>
                <a:latin typeface="Times New Roman" panose="02020603050405020304" pitchFamily="18" charset="0"/>
                <a:cs typeface="Times New Roman" panose="02020603050405020304" pitchFamily="18" charset="0"/>
              </a:rPr>
              <a:t>With the increase in the number of workers, memory size will also increase &amp; you can cache the jobs to execute it faster.</a:t>
            </a:r>
          </a:p>
          <a:p>
            <a:pPr marL="0" indent="0">
              <a:buNone/>
            </a:pPr>
            <a:r>
              <a:rPr lang="en-IN" sz="5100" b="1" dirty="0">
                <a:latin typeface="Times New Roman" panose="02020603050405020304" pitchFamily="18" charset="0"/>
                <a:cs typeface="Times New Roman" panose="02020603050405020304" pitchFamily="18" charset="0"/>
              </a:rPr>
              <a:t>In Depth of RDD:</a:t>
            </a:r>
          </a:p>
          <a:p>
            <a:r>
              <a:rPr lang="en-IN" sz="5100" dirty="0">
                <a:latin typeface="Times New Roman" panose="02020603050405020304" pitchFamily="18" charset="0"/>
                <a:cs typeface="Times New Roman" panose="02020603050405020304" pitchFamily="18" charset="0"/>
              </a:rPr>
              <a:t>It is a layer of abstracted data over the distributed collection. It is immutable in nature and follows  lazy transformations.</a:t>
            </a:r>
          </a:p>
          <a:p>
            <a:r>
              <a:rPr lang="en-IN" sz="5100" dirty="0">
                <a:latin typeface="Times New Roman" panose="02020603050405020304" pitchFamily="18" charset="0"/>
                <a:cs typeface="Times New Roman" panose="02020603050405020304" pitchFamily="18" charset="0"/>
              </a:rPr>
              <a:t>Now you might be wondering about its working. Well, the data in an RDD is split into chunks based on a key. </a:t>
            </a:r>
          </a:p>
          <a:p>
            <a:r>
              <a:rPr lang="en-IN" sz="5100" dirty="0">
                <a:latin typeface="Times New Roman" panose="02020603050405020304" pitchFamily="18" charset="0"/>
                <a:cs typeface="Times New Roman" panose="02020603050405020304" pitchFamily="18" charset="0"/>
              </a:rPr>
              <a:t>RDDs are highly resilient, </a:t>
            </a:r>
            <a:r>
              <a:rPr lang="en-IN" sz="5100" dirty="0" err="1">
                <a:latin typeface="Times New Roman" panose="02020603050405020304" pitchFamily="18" charset="0"/>
                <a:cs typeface="Times New Roman" panose="02020603050405020304" pitchFamily="18" charset="0"/>
              </a:rPr>
              <a:t>i.e</a:t>
            </a:r>
            <a:r>
              <a:rPr lang="en-IN" sz="5100" dirty="0">
                <a:latin typeface="Times New Roman" panose="02020603050405020304" pitchFamily="18" charset="0"/>
                <a:cs typeface="Times New Roman" panose="02020603050405020304" pitchFamily="18" charset="0"/>
              </a:rPr>
              <a:t>, they are able to recover quickly from any issues as the same data chunks are replicated across multiple executor nodes. </a:t>
            </a:r>
          </a:p>
          <a:p>
            <a:r>
              <a:rPr lang="en-IN" sz="5100" dirty="0">
                <a:latin typeface="Times New Roman" panose="02020603050405020304" pitchFamily="18" charset="0"/>
                <a:cs typeface="Times New Roman" panose="02020603050405020304" pitchFamily="18" charset="0"/>
              </a:rPr>
              <a:t>Thus, even if one executor node fails, another will still process the data. This allows you to perform your functional calculations against your dataset very quickly by harnessing the power of multiple nodes. </a:t>
            </a:r>
          </a:p>
          <a:p>
            <a:r>
              <a:rPr lang="en-IN" sz="5100" dirty="0">
                <a:latin typeface="Times New Roman" panose="02020603050405020304" pitchFamily="18" charset="0"/>
                <a:cs typeface="Times New Roman" panose="02020603050405020304" pitchFamily="18" charset="0"/>
              </a:rPr>
              <a:t>Moreover, once you create an RDD it becomes </a:t>
            </a:r>
            <a:r>
              <a:rPr lang="en-IN" sz="5100" i="1" dirty="0">
                <a:latin typeface="Times New Roman" panose="02020603050405020304" pitchFamily="18" charset="0"/>
                <a:cs typeface="Times New Roman" panose="02020603050405020304" pitchFamily="18" charset="0"/>
              </a:rPr>
              <a:t>immutable</a:t>
            </a:r>
            <a:r>
              <a:rPr lang="en-IN" sz="5100" dirty="0">
                <a:latin typeface="Times New Roman" panose="02020603050405020304" pitchFamily="18" charset="0"/>
                <a:cs typeface="Times New Roman" panose="02020603050405020304" pitchFamily="18" charset="0"/>
              </a:rPr>
              <a:t>. By immutable I mean, an object whose state cannot be modified after it is created, but they can surely be transformed</a:t>
            </a:r>
          </a:p>
          <a:p>
            <a:endParaRPr lang="en-IN" sz="5100" b="0" i="0" dirty="0">
              <a:solidFill>
                <a:srgbClr val="4A4A4A"/>
              </a:solidFill>
              <a:effectLst/>
              <a:latin typeface="Times New Roman" panose="02020603050405020304" pitchFamily="18" charset="0"/>
              <a:cs typeface="Times New Roman" panose="02020603050405020304" pitchFamily="18" charset="0"/>
            </a:endParaRPr>
          </a:p>
          <a:p>
            <a:endParaRPr lang="en-IN" sz="3100" b="0" i="0" dirty="0">
              <a:solidFill>
                <a:srgbClr val="4A4A4A"/>
              </a:solidFill>
              <a:effectLst/>
              <a:latin typeface="Times New Roman" panose="02020603050405020304" pitchFamily="18" charset="0"/>
              <a:cs typeface="Times New Roman" panose="02020603050405020304" pitchFamily="18" charset="0"/>
            </a:endParaRPr>
          </a:p>
          <a:p>
            <a:endParaRPr lang="ta-IN" dirty="0"/>
          </a:p>
        </p:txBody>
      </p:sp>
    </p:spTree>
    <p:extLst>
      <p:ext uri="{BB962C8B-B14F-4D97-AF65-F5344CB8AC3E}">
        <p14:creationId xmlns:p14="http://schemas.microsoft.com/office/powerpoint/2010/main" val="4571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B17D-0B83-4C3C-9100-C3D984AD7409}"/>
              </a:ext>
            </a:extLst>
          </p:cNvPr>
          <p:cNvSpPr>
            <a:spLocks noGrp="1"/>
          </p:cNvSpPr>
          <p:nvPr>
            <p:ph type="title"/>
          </p:nvPr>
        </p:nvSpPr>
        <p:spPr/>
        <p:txBody>
          <a:bodyPr/>
          <a:lstStyle/>
          <a:p>
            <a:endParaRPr lang="ta-IN" dirty="0"/>
          </a:p>
        </p:txBody>
      </p:sp>
      <p:sp>
        <p:nvSpPr>
          <p:cNvPr id="3" name="Content Placeholder 2">
            <a:extLst>
              <a:ext uri="{FF2B5EF4-FFF2-40B4-BE49-F238E27FC236}">
                <a16:creationId xmlns:a16="http://schemas.microsoft.com/office/drawing/2014/main" id="{AE443C63-78F8-4189-82CE-CE7A02A37ABF}"/>
              </a:ext>
            </a:extLst>
          </p:cNvPr>
          <p:cNvSpPr>
            <a:spLocks noGrp="1"/>
          </p:cNvSpPr>
          <p:nvPr>
            <p:ph idx="1"/>
          </p:nvPr>
        </p:nvSpPr>
        <p:spPr>
          <a:xfrm>
            <a:off x="0" y="228600"/>
            <a:ext cx="11353800" cy="5948363"/>
          </a:xfrm>
        </p:spPr>
        <p:txBody>
          <a:bodyPr>
            <a:normAutofit fontScale="92500" lnSpcReduction="20000"/>
          </a:bodyPr>
          <a:lstStyle/>
          <a:p>
            <a:r>
              <a:rPr lang="en-IN" sz="2400" dirty="0">
                <a:latin typeface="Times New Roman" panose="02020603050405020304" pitchFamily="18" charset="0"/>
                <a:cs typeface="Times New Roman" panose="02020603050405020304" pitchFamily="18" charset="0"/>
              </a:rPr>
              <a:t>Talking about the distributed environment, each dataset in RDD is divided into logical partitions, which may be computed on different nodes of the cluster. </a:t>
            </a:r>
          </a:p>
          <a:p>
            <a:r>
              <a:rPr lang="en-IN" sz="2400" dirty="0">
                <a:latin typeface="Times New Roman" panose="02020603050405020304" pitchFamily="18" charset="0"/>
                <a:cs typeface="Times New Roman" panose="02020603050405020304" pitchFamily="18" charset="0"/>
              </a:rPr>
              <a:t>Due to this, you can perform transformations or actions on the complete data parallelly. Also, you don’t have to worry about the distribution, because Spark takes care of that.</a:t>
            </a:r>
          </a:p>
          <a:p>
            <a:r>
              <a:rPr lang="en-IN" sz="2400" dirty="0">
                <a:latin typeface="Times New Roman" panose="02020603050405020304" pitchFamily="18" charset="0"/>
                <a:cs typeface="Times New Roman" panose="02020603050405020304" pitchFamily="18" charset="0"/>
              </a:rPr>
              <a:t>There are two ways to create RDDs − parallelizing an existing collection in your driver program, or by referencing a dataset in an external storage system, such as a shared file system, HDFS, HBase, etc.</a:t>
            </a:r>
          </a:p>
          <a:p>
            <a:r>
              <a:rPr lang="en-IN" sz="2400" dirty="0">
                <a:latin typeface="Times New Roman" panose="02020603050405020304" pitchFamily="18" charset="0"/>
                <a:cs typeface="Times New Roman" panose="02020603050405020304" pitchFamily="18" charset="0"/>
              </a:rPr>
              <a:t>With RDDs, you can perform two types of operations:</a:t>
            </a:r>
          </a:p>
          <a:p>
            <a:r>
              <a:rPr lang="en-IN" sz="2400" b="1" dirty="0">
                <a:latin typeface="Times New Roman" panose="02020603050405020304" pitchFamily="18" charset="0"/>
                <a:cs typeface="Times New Roman" panose="02020603050405020304" pitchFamily="18" charset="0"/>
              </a:rPr>
              <a:t>Transformations: </a:t>
            </a:r>
            <a:r>
              <a:rPr lang="en-IN" sz="2400" dirty="0">
                <a:latin typeface="Times New Roman" panose="02020603050405020304" pitchFamily="18" charset="0"/>
                <a:cs typeface="Times New Roman" panose="02020603050405020304" pitchFamily="18" charset="0"/>
              </a:rPr>
              <a:t>They are the operations that are applied to create a new RDD.</a:t>
            </a:r>
          </a:p>
          <a:p>
            <a:r>
              <a:rPr lang="en-IN" sz="2400" b="1" dirty="0">
                <a:latin typeface="Times New Roman" panose="02020603050405020304" pitchFamily="18" charset="0"/>
                <a:cs typeface="Times New Roman" panose="02020603050405020304" pitchFamily="18" charset="0"/>
              </a:rPr>
              <a:t>Actions:</a:t>
            </a:r>
            <a:r>
              <a:rPr lang="en-IN" sz="2400" dirty="0">
                <a:latin typeface="Times New Roman" panose="02020603050405020304" pitchFamily="18" charset="0"/>
                <a:cs typeface="Times New Roman" panose="02020603050405020304" pitchFamily="18" charset="0"/>
              </a:rPr>
              <a:t> They are applied on an RDD to instruct Apache Spark to apply computation and pass the result back to the driver.</a:t>
            </a:r>
          </a:p>
          <a:p>
            <a:pPr marL="0" indent="0">
              <a:lnSpc>
                <a:spcPct val="100000"/>
              </a:lnSpc>
              <a:buNone/>
            </a:pPr>
            <a:r>
              <a:rPr lang="en-IN" sz="2400" b="1" u="sng" dirty="0">
                <a:latin typeface="Times New Roman" panose="02020603050405020304" pitchFamily="18" charset="0"/>
                <a:cs typeface="Times New Roman" panose="02020603050405020304" pitchFamily="18" charset="0"/>
              </a:rPr>
              <a:t>RDD Transformation:</a:t>
            </a:r>
          </a:p>
          <a:p>
            <a:pPr>
              <a:lnSpc>
                <a:spcPct val="100000"/>
              </a:lnSpc>
            </a:pPr>
            <a:r>
              <a:rPr lang="en-IN" sz="2400" dirty="0">
                <a:latin typeface="Times New Roman" panose="02020603050405020304" pitchFamily="18" charset="0"/>
                <a:cs typeface="Times New Roman" panose="02020603050405020304" pitchFamily="18" charset="0"/>
              </a:rPr>
              <a:t>Spark Transformation is a function that produces new RDD from the existing RDDs. It takes RDD as input and produces one or more RDD as output. Each time it creates new RDD when we apply any transformation. Thus, the so input RDDs, cannot be changed since RDD are immutable in nature.</a:t>
            </a:r>
          </a:p>
          <a:p>
            <a:pPr>
              <a:lnSpc>
                <a:spcPct val="100000"/>
              </a:lnSpc>
            </a:pPr>
            <a:r>
              <a:rPr lang="en-IN" sz="2400" dirty="0">
                <a:latin typeface="Times New Roman" panose="02020603050405020304" pitchFamily="18" charset="0"/>
                <a:cs typeface="Times New Roman" panose="02020603050405020304" pitchFamily="18" charset="0"/>
              </a:rPr>
              <a:t>Applying transformation built an RDD lineage, with the entire parent RDDs of the final RDD(s). RDD lineage, also known as RDD operator graph or RDD dependency graph. It is a logical execution plan i.e., it is Directed Acyclic Graph (DAG) of the entire parent RDDs of RDD</a:t>
            </a:r>
            <a:r>
              <a:rPr lang="en-IN" sz="1600" dirty="0"/>
              <a:t>.</a:t>
            </a:r>
          </a:p>
          <a:p>
            <a:endParaRPr lang="en-IN" sz="2400" dirty="0">
              <a:latin typeface="Times New Roman" panose="02020603050405020304" pitchFamily="18" charset="0"/>
              <a:cs typeface="Times New Roman" panose="02020603050405020304" pitchFamily="18" charset="0"/>
            </a:endParaRPr>
          </a:p>
          <a:p>
            <a:endParaRPr lang="ta-IN" dirty="0"/>
          </a:p>
        </p:txBody>
      </p:sp>
    </p:spTree>
    <p:extLst>
      <p:ext uri="{BB962C8B-B14F-4D97-AF65-F5344CB8AC3E}">
        <p14:creationId xmlns:p14="http://schemas.microsoft.com/office/powerpoint/2010/main" val="45516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2A7B-E548-41A5-9D25-0F079033294A}"/>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42801146-DD22-45EC-A0BC-EEC0131056A6}"/>
              </a:ext>
            </a:extLst>
          </p:cNvPr>
          <p:cNvSpPr>
            <a:spLocks noGrp="1"/>
          </p:cNvSpPr>
          <p:nvPr>
            <p:ph idx="1"/>
          </p:nvPr>
        </p:nvSpPr>
        <p:spPr/>
        <p:txBody>
          <a:bodyPr/>
          <a:lstStyle/>
          <a:p>
            <a:endParaRPr lang="ta-IN"/>
          </a:p>
        </p:txBody>
      </p:sp>
      <p:pic>
        <p:nvPicPr>
          <p:cNvPr id="4" name="Picture 3">
            <a:extLst>
              <a:ext uri="{FF2B5EF4-FFF2-40B4-BE49-F238E27FC236}">
                <a16:creationId xmlns:a16="http://schemas.microsoft.com/office/drawing/2014/main" id="{F4DDCEEB-BF09-4864-BAD1-5D3664669F4E}"/>
              </a:ext>
            </a:extLst>
          </p:cNvPr>
          <p:cNvPicPr>
            <a:picLocks noChangeAspect="1"/>
          </p:cNvPicPr>
          <p:nvPr/>
        </p:nvPicPr>
        <p:blipFill>
          <a:blip r:embed="rId2"/>
          <a:stretch>
            <a:fillRect/>
          </a:stretch>
        </p:blipFill>
        <p:spPr>
          <a:xfrm>
            <a:off x="0" y="0"/>
            <a:ext cx="12192000" cy="6969760"/>
          </a:xfrm>
          <a:prstGeom prst="rect">
            <a:avLst/>
          </a:prstGeom>
        </p:spPr>
      </p:pic>
    </p:spTree>
    <p:extLst>
      <p:ext uri="{BB962C8B-B14F-4D97-AF65-F5344CB8AC3E}">
        <p14:creationId xmlns:p14="http://schemas.microsoft.com/office/powerpoint/2010/main" val="281143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3A14-8BD9-4AC0-8E5A-8F0DB5F57F32}"/>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CFBB4504-1E0B-4B82-A95E-B61EDE30689D}"/>
              </a:ext>
            </a:extLst>
          </p:cNvPr>
          <p:cNvSpPr>
            <a:spLocks noGrp="1"/>
          </p:cNvSpPr>
          <p:nvPr>
            <p:ph idx="1"/>
          </p:nvPr>
        </p:nvSpPr>
        <p:spPr>
          <a:xfrm>
            <a:off x="66675" y="257175"/>
            <a:ext cx="11287125" cy="5919788"/>
          </a:xfrm>
        </p:spPr>
        <p:txBody>
          <a:bodyPr>
            <a:normAutofit fontScale="25000" lnSpcReduction="20000"/>
          </a:bodyPr>
          <a:lstStyle/>
          <a:p>
            <a:pPr marL="0" indent="0">
              <a:buNone/>
            </a:pPr>
            <a:r>
              <a:rPr lang="en-IN" sz="9600" b="1" dirty="0">
                <a:latin typeface="Times New Roman" panose="02020603050405020304" pitchFamily="18" charset="0"/>
                <a:cs typeface="Times New Roman" panose="02020603050405020304" pitchFamily="18" charset="0"/>
              </a:rPr>
              <a:t>Coalesce():</a:t>
            </a:r>
          </a:p>
          <a:p>
            <a:r>
              <a:rPr lang="en-IN" sz="9600" dirty="0">
                <a:latin typeface="Times New Roman" panose="02020603050405020304" pitchFamily="18" charset="0"/>
                <a:cs typeface="Times New Roman" panose="02020603050405020304" pitchFamily="18" charset="0"/>
              </a:rPr>
              <a:t>To avoid full shuffling of data we use coalesce() function.</a:t>
            </a:r>
          </a:p>
          <a:p>
            <a:r>
              <a:rPr lang="en-IN" sz="9600" dirty="0">
                <a:latin typeface="Times New Roman" panose="02020603050405020304" pitchFamily="18" charset="0"/>
                <a:cs typeface="Times New Roman" panose="02020603050405020304" pitchFamily="18" charset="0"/>
              </a:rPr>
              <a:t> In coalesce() we use existing partition so that less data is shuffled. </a:t>
            </a:r>
          </a:p>
          <a:p>
            <a:r>
              <a:rPr lang="en-IN" sz="9600" dirty="0">
                <a:latin typeface="Times New Roman" panose="02020603050405020304" pitchFamily="18" charset="0"/>
                <a:cs typeface="Times New Roman" panose="02020603050405020304" pitchFamily="18" charset="0"/>
              </a:rPr>
              <a:t>Using this we can cut the number of the partition.</a:t>
            </a:r>
          </a:p>
          <a:p>
            <a:r>
              <a:rPr lang="en-IN" sz="9600" dirty="0">
                <a:latin typeface="Times New Roman" panose="02020603050405020304" pitchFamily="18" charset="0"/>
                <a:cs typeface="Times New Roman" panose="02020603050405020304" pitchFamily="18" charset="0"/>
              </a:rPr>
              <a:t> Suppose, we have four nodes and we want only two nodes. Then the data of extra nodes will be kept onto nodes which we kept.</a:t>
            </a:r>
          </a:p>
          <a:p>
            <a:r>
              <a:rPr lang="en-IN" sz="9600" dirty="0">
                <a:latin typeface="Times New Roman" panose="02020603050405020304" pitchFamily="18" charset="0"/>
                <a:cs typeface="Times New Roman" panose="02020603050405020304" pitchFamily="18" charset="0"/>
              </a:rPr>
              <a:t>The coalesce will decrease the number of partitions of the source RDD to </a:t>
            </a:r>
            <a:r>
              <a:rPr lang="en-IN" sz="9600" dirty="0" err="1">
                <a:latin typeface="Times New Roman" panose="02020603050405020304" pitchFamily="18" charset="0"/>
                <a:cs typeface="Times New Roman" panose="02020603050405020304" pitchFamily="18" charset="0"/>
              </a:rPr>
              <a:t>numPartitions</a:t>
            </a:r>
            <a:r>
              <a:rPr lang="en-IN" sz="9600" dirty="0">
                <a:latin typeface="Times New Roman" panose="02020603050405020304" pitchFamily="18" charset="0"/>
                <a:cs typeface="Times New Roman" panose="02020603050405020304" pitchFamily="18" charset="0"/>
              </a:rPr>
              <a:t> define in coalesce argument.</a:t>
            </a:r>
          </a:p>
          <a:p>
            <a:pPr marL="0" indent="0">
              <a:buNone/>
            </a:pPr>
            <a:r>
              <a:rPr lang="en-IN" sz="9600" b="1" dirty="0">
                <a:latin typeface="Times New Roman" panose="02020603050405020304" pitchFamily="18" charset="0"/>
                <a:cs typeface="Times New Roman" panose="02020603050405020304" pitchFamily="18" charset="0"/>
              </a:rPr>
              <a:t>Repartition():</a:t>
            </a:r>
          </a:p>
          <a:p>
            <a:r>
              <a:rPr lang="en-IN" sz="9600" dirty="0">
                <a:latin typeface="Times New Roman" panose="02020603050405020304" pitchFamily="18" charset="0"/>
                <a:cs typeface="Times New Roman" panose="02020603050405020304" pitchFamily="18" charset="0"/>
              </a:rPr>
              <a:t>Repartition is a method in spark which is used to perform a full shuffle on the data present and creates partitions based on the user's input. The resulting data is hash partitioned and the data is equally distributed among the partitions.</a:t>
            </a:r>
          </a:p>
          <a:p>
            <a:r>
              <a:rPr lang="en-IN" sz="9600" dirty="0">
                <a:latin typeface="Times New Roman" panose="02020603050405020304" pitchFamily="18" charset="0"/>
                <a:cs typeface="Times New Roman" panose="02020603050405020304" pitchFamily="18" charset="0"/>
              </a:rPr>
              <a:t>The repartition function allows us to change the distribution of the data on the Spark cluster. This distribution change will induce shuffle (physical data movement) under the hood, which is quite an expensive operation.</a:t>
            </a:r>
          </a:p>
          <a:p>
            <a:br>
              <a:rPr lang="en-IN" dirty="0"/>
            </a:br>
            <a:br>
              <a:rPr lang="en-IN" dirty="0"/>
            </a:br>
            <a:endParaRPr lang="en-IN" dirty="0"/>
          </a:p>
          <a:p>
            <a:endParaRPr lang="ta-IN" dirty="0"/>
          </a:p>
        </p:txBody>
      </p:sp>
    </p:spTree>
    <p:extLst>
      <p:ext uri="{BB962C8B-B14F-4D97-AF65-F5344CB8AC3E}">
        <p14:creationId xmlns:p14="http://schemas.microsoft.com/office/powerpoint/2010/main" val="177215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01CC-A87D-4776-BEB8-6606CE32FE5D}"/>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C4D35280-0B40-45E0-8759-161A07747699}"/>
              </a:ext>
            </a:extLst>
          </p:cNvPr>
          <p:cNvSpPr>
            <a:spLocks noGrp="1"/>
          </p:cNvSpPr>
          <p:nvPr>
            <p:ph idx="1"/>
          </p:nvPr>
        </p:nvSpPr>
        <p:spPr>
          <a:xfrm>
            <a:off x="0" y="0"/>
            <a:ext cx="11353800" cy="6176963"/>
          </a:xfrm>
        </p:spPr>
        <p:txBody>
          <a:bodyPr>
            <a:normAutofit/>
          </a:bodyPr>
          <a:lstStyle/>
          <a:p>
            <a:pPr marL="0" indent="0" fontAlgn="base">
              <a:buNone/>
            </a:pPr>
            <a:r>
              <a:rPr lang="en-IN" sz="3200" b="1" i="0" dirty="0">
                <a:solidFill>
                  <a:srgbClr val="444444"/>
                </a:solidFill>
                <a:effectLst/>
                <a:latin typeface="Times New Roman" panose="02020603050405020304" pitchFamily="18" charset="0"/>
                <a:cs typeface="Times New Roman" panose="02020603050405020304" pitchFamily="18" charset="0"/>
              </a:rPr>
              <a:t>RDD Action</a:t>
            </a:r>
          </a:p>
          <a:p>
            <a:pPr fontAlgn="base"/>
            <a:r>
              <a:rPr lang="en-IN" sz="2400" b="1" dirty="0">
                <a:latin typeface="Times New Roman" panose="02020603050405020304" pitchFamily="18" charset="0"/>
                <a:cs typeface="Times New Roman" panose="02020603050405020304" pitchFamily="18" charset="0"/>
              </a:rPr>
              <a:t>Transformations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create RDD from </a:t>
            </a:r>
            <a:r>
              <a:rPr lang="en-IN" sz="2400" dirty="0">
                <a:latin typeface="Times New Roman" panose="02020603050405020304" pitchFamily="18" charset="0"/>
                <a:cs typeface="Times New Roman" panose="02020603050405020304" pitchFamily="18" charset="0"/>
              </a:rPr>
              <a:t>each other, but when we want to work with the actual dataset, at that point action is performed. When the action is triggered after the result, new RDD is not formed like transformation. </a:t>
            </a:r>
          </a:p>
          <a:p>
            <a:pPr fontAlgn="base"/>
            <a:r>
              <a:rPr lang="en-IN" sz="2400" dirty="0">
                <a:latin typeface="Times New Roman" panose="02020603050405020304" pitchFamily="18" charset="0"/>
                <a:cs typeface="Times New Roman" panose="02020603050405020304" pitchFamily="18" charset="0"/>
              </a:rPr>
              <a:t>Thus, Actions are Spark RDD operations that give non-RDD values. </a:t>
            </a:r>
          </a:p>
          <a:p>
            <a:pPr fontAlgn="base"/>
            <a:r>
              <a:rPr lang="en-IN" sz="2400" dirty="0">
                <a:latin typeface="Times New Roman" panose="02020603050405020304" pitchFamily="18" charset="0"/>
                <a:cs typeface="Times New Roman" panose="02020603050405020304" pitchFamily="18" charset="0"/>
              </a:rPr>
              <a:t>The values of action are stored to drivers or to the external storage system.</a:t>
            </a:r>
            <a:endParaRPr lang="en-IN" dirty="0"/>
          </a:p>
          <a:p>
            <a:pPr fontAlgn="base"/>
            <a:endParaRPr lang="en-IN" dirty="0"/>
          </a:p>
          <a:p>
            <a:endParaRPr lang="ta-IN" dirty="0"/>
          </a:p>
        </p:txBody>
      </p:sp>
      <p:sp>
        <p:nvSpPr>
          <p:cNvPr id="4" name="Rectangle 3">
            <a:extLst>
              <a:ext uri="{FF2B5EF4-FFF2-40B4-BE49-F238E27FC236}">
                <a16:creationId xmlns:a16="http://schemas.microsoft.com/office/drawing/2014/main" id="{AF1775B1-5574-4130-B26C-77D09E5BDA9B}"/>
              </a:ext>
            </a:extLst>
          </p:cNvPr>
          <p:cNvSpPr/>
          <p:nvPr/>
        </p:nvSpPr>
        <p:spPr>
          <a:xfrm>
            <a:off x="247650" y="2809875"/>
            <a:ext cx="8201025" cy="2847975"/>
          </a:xfrm>
          <a:prstGeom prst="rect">
            <a:avLst/>
          </a:prstGeom>
          <a:solidFill>
            <a:schemeClr val="accent4">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fontAlgn="base"/>
            <a:r>
              <a:rPr lang="en-IN" sz="1800" dirty="0">
                <a:solidFill>
                  <a:schemeClr val="tx1"/>
                </a:solidFill>
                <a:latin typeface="Times New Roman" panose="02020603050405020304" pitchFamily="18" charset="0"/>
                <a:cs typeface="Times New Roman" panose="02020603050405020304" pitchFamily="18" charset="0"/>
              </a:rPr>
              <a:t>Count()</a:t>
            </a:r>
          </a:p>
          <a:p>
            <a:pPr fontAlgn="base"/>
            <a:r>
              <a:rPr lang="en-IN" sz="1800" dirty="0">
                <a:solidFill>
                  <a:schemeClr val="tx1"/>
                </a:solidFill>
                <a:latin typeface="Times New Roman" panose="02020603050405020304" pitchFamily="18" charset="0"/>
                <a:cs typeface="Times New Roman" panose="02020603050405020304" pitchFamily="18" charset="0"/>
              </a:rPr>
              <a:t>Collect()</a:t>
            </a:r>
          </a:p>
          <a:p>
            <a:pPr fontAlgn="base"/>
            <a:r>
              <a:rPr lang="en-IN" sz="1800" dirty="0">
                <a:solidFill>
                  <a:schemeClr val="tx1"/>
                </a:solidFill>
                <a:latin typeface="Times New Roman" panose="02020603050405020304" pitchFamily="18" charset="0"/>
                <a:cs typeface="Times New Roman" panose="02020603050405020304" pitchFamily="18" charset="0"/>
              </a:rPr>
              <a:t>Take()</a:t>
            </a:r>
          </a:p>
          <a:p>
            <a:pPr fontAlgn="base"/>
            <a:r>
              <a:rPr lang="en-IN" sz="1800" dirty="0">
                <a:solidFill>
                  <a:schemeClr val="tx1"/>
                </a:solidFill>
                <a:latin typeface="Times New Roman" panose="02020603050405020304" pitchFamily="18" charset="0"/>
                <a:cs typeface="Times New Roman" panose="02020603050405020304" pitchFamily="18" charset="0"/>
              </a:rPr>
              <a:t>Top()</a:t>
            </a:r>
          </a:p>
          <a:p>
            <a:pPr fontAlgn="base"/>
            <a:r>
              <a:rPr lang="en-IN" sz="1800" dirty="0" err="1">
                <a:solidFill>
                  <a:schemeClr val="tx1"/>
                </a:solidFill>
                <a:latin typeface="Times New Roman" panose="02020603050405020304" pitchFamily="18" charset="0"/>
                <a:cs typeface="Times New Roman" panose="02020603050405020304" pitchFamily="18" charset="0"/>
              </a:rPr>
              <a:t>CountBYValue</a:t>
            </a:r>
            <a:r>
              <a:rPr lang="en-IN" sz="1800" dirty="0">
                <a:solidFill>
                  <a:schemeClr val="tx1"/>
                </a:solidFill>
                <a:latin typeface="Times New Roman" panose="02020603050405020304" pitchFamily="18" charset="0"/>
                <a:cs typeface="Times New Roman" panose="02020603050405020304" pitchFamily="18" charset="0"/>
              </a:rPr>
              <a:t>()</a:t>
            </a:r>
          </a:p>
          <a:p>
            <a:pPr fontAlgn="base"/>
            <a:r>
              <a:rPr lang="en-IN" sz="1800" dirty="0">
                <a:solidFill>
                  <a:schemeClr val="tx1"/>
                </a:solidFill>
                <a:latin typeface="Times New Roman" panose="02020603050405020304" pitchFamily="18" charset="0"/>
                <a:cs typeface="Times New Roman" panose="02020603050405020304" pitchFamily="18" charset="0"/>
              </a:rPr>
              <a:t>Reduce()</a:t>
            </a:r>
          </a:p>
          <a:p>
            <a:pPr fontAlgn="base"/>
            <a:r>
              <a:rPr lang="en-IN" sz="1800" dirty="0" err="1">
                <a:solidFill>
                  <a:schemeClr val="tx1"/>
                </a:solidFill>
                <a:latin typeface="Times New Roman" panose="02020603050405020304" pitchFamily="18" charset="0"/>
                <a:cs typeface="Times New Roman" panose="02020603050405020304" pitchFamily="18" charset="0"/>
              </a:rPr>
              <a:t>forEach</a:t>
            </a:r>
            <a:r>
              <a:rPr lang="en-IN" sz="1800" dirty="0">
                <a:solidFill>
                  <a:schemeClr val="tx1"/>
                </a:solidFill>
                <a:latin typeface="Times New Roman" panose="02020603050405020304" pitchFamily="18" charset="0"/>
                <a:cs typeface="Times New Roman" panose="02020603050405020304" pitchFamily="18" charset="0"/>
              </a:rPr>
              <a:t>()</a:t>
            </a:r>
          </a:p>
          <a:p>
            <a:pPr fontAlgn="base"/>
            <a:r>
              <a:rPr lang="en-IN" sz="1800" dirty="0">
                <a:solidFill>
                  <a:schemeClr val="tx1"/>
                </a:solidFill>
                <a:latin typeface="Times New Roman" panose="02020603050405020304" pitchFamily="18" charset="0"/>
                <a:cs typeface="Times New Roman" panose="02020603050405020304" pitchFamily="18" charset="0"/>
              </a:rPr>
              <a:t>Aggregate()</a:t>
            </a:r>
          </a:p>
          <a:p>
            <a:pPr algn="ctr"/>
            <a:endParaRPr lang="ta-IN" dirty="0"/>
          </a:p>
        </p:txBody>
      </p:sp>
    </p:spTree>
    <p:extLst>
      <p:ext uri="{BB962C8B-B14F-4D97-AF65-F5344CB8AC3E}">
        <p14:creationId xmlns:p14="http://schemas.microsoft.com/office/powerpoint/2010/main" val="233814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578-2D64-4798-984C-3D5861113DC5}"/>
              </a:ext>
            </a:extLst>
          </p:cNvPr>
          <p:cNvSpPr>
            <a:spLocks noGrp="1"/>
          </p:cNvSpPr>
          <p:nvPr>
            <p:ph type="title"/>
          </p:nvPr>
        </p:nvSpPr>
        <p:spPr>
          <a:xfrm>
            <a:off x="0" y="1"/>
            <a:ext cx="11353800" cy="1690688"/>
          </a:xfrm>
        </p:spPr>
        <p:txBody>
          <a:bodyPr/>
          <a:lstStyle/>
          <a:p>
            <a:r>
              <a:rPr lang="en-IN" b="1" dirty="0">
                <a:solidFill>
                  <a:schemeClr val="accent2"/>
                </a:solidFill>
              </a:rPr>
              <a:t>SPARK -INRO</a:t>
            </a:r>
            <a:endParaRPr lang="ta-IN" b="1" dirty="0">
              <a:solidFill>
                <a:schemeClr val="accent2"/>
              </a:solidFill>
            </a:endParaRPr>
          </a:p>
        </p:txBody>
      </p:sp>
      <p:sp>
        <p:nvSpPr>
          <p:cNvPr id="3" name="Content Placeholder 2">
            <a:extLst>
              <a:ext uri="{FF2B5EF4-FFF2-40B4-BE49-F238E27FC236}">
                <a16:creationId xmlns:a16="http://schemas.microsoft.com/office/drawing/2014/main" id="{33054588-9789-4E63-BF6F-79F048AC9C84}"/>
              </a:ext>
            </a:extLst>
          </p:cNvPr>
          <p:cNvSpPr>
            <a:spLocks noGrp="1"/>
          </p:cNvSpPr>
          <p:nvPr>
            <p:ph idx="1"/>
          </p:nvPr>
        </p:nvSpPr>
        <p:spPr>
          <a:xfrm>
            <a:off x="133564" y="1510301"/>
            <a:ext cx="12058436" cy="4666662"/>
          </a:xfrm>
        </p:spPr>
        <p:txBody>
          <a:bodyPr>
            <a:normAutofit/>
          </a:bodyPr>
          <a:lstStyle/>
          <a:p>
            <a:r>
              <a:rPr lang="en-IN" sz="2400" b="1" dirty="0">
                <a:latin typeface="Times New Roman" panose="02020603050405020304" pitchFamily="18" charset="0"/>
                <a:cs typeface="Times New Roman" panose="02020603050405020304" pitchFamily="18" charset="0"/>
              </a:rPr>
              <a:t>Spark is a really fast and general engine for large-scale data processing.</a:t>
            </a:r>
            <a:endParaRPr lang="en-IN" sz="2400" b="1" i="0" dirty="0">
              <a:solidFill>
                <a:srgbClr val="282829"/>
              </a:solidFill>
              <a:effectLst/>
              <a:latin typeface="Times New Roman" panose="02020603050405020304" pitchFamily="18" charset="0"/>
              <a:cs typeface="Times New Roman" panose="02020603050405020304" pitchFamily="18" charset="0"/>
            </a:endParaRPr>
          </a:p>
          <a:p>
            <a:endParaRPr lang="en-IN" sz="2400" b="1" dirty="0">
              <a:solidFill>
                <a:srgbClr val="282829"/>
              </a:solidFill>
              <a:latin typeface="Times New Roman" panose="02020603050405020304" pitchFamily="18" charset="0"/>
              <a:cs typeface="Times New Roman" panose="02020603050405020304" pitchFamily="18" charset="0"/>
            </a:endParaRPr>
          </a:p>
          <a:p>
            <a:r>
              <a:rPr lang="en-IN" sz="2400" b="1" i="0" dirty="0">
                <a:solidFill>
                  <a:srgbClr val="282829"/>
                </a:solidFill>
                <a:effectLst/>
                <a:latin typeface="Times New Roman" panose="02020603050405020304" pitchFamily="18" charset="0"/>
                <a:cs typeface="Times New Roman" panose="02020603050405020304" pitchFamily="18" charset="0"/>
              </a:rPr>
              <a:t>A general purpose distributed computation engine. That is to say, it can run across multiple servers in a coherent way and they can read distributed data sets and process that data based on code you have written to run within the Spark (“engine”).</a:t>
            </a:r>
          </a:p>
          <a:p>
            <a:endParaRPr lang="en-IN" sz="2400" b="1" i="0" dirty="0">
              <a:solidFill>
                <a:srgbClr val="282829"/>
              </a:solidFill>
              <a:effectLst/>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Spark runs on Hadoop, Apache Mesos, Kubernetes, standalone, or in the cloud. It can access diverse data sources</a:t>
            </a:r>
            <a:r>
              <a:rPr lang="en-IN" b="1" dirty="0"/>
              <a:t>.</a:t>
            </a:r>
          </a:p>
          <a:p>
            <a:endParaRPr lang="en-IN" dirty="0"/>
          </a:p>
          <a:p>
            <a:endParaRPr lang="ta-IN" dirty="0"/>
          </a:p>
        </p:txBody>
      </p:sp>
    </p:spTree>
    <p:extLst>
      <p:ext uri="{BB962C8B-B14F-4D97-AF65-F5344CB8AC3E}">
        <p14:creationId xmlns:p14="http://schemas.microsoft.com/office/powerpoint/2010/main" val="1839038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905D-292A-4FA6-A714-88661474AEEC}"/>
              </a:ext>
            </a:extLst>
          </p:cNvPr>
          <p:cNvSpPr>
            <a:spLocks noGrp="1"/>
          </p:cNvSpPr>
          <p:nvPr>
            <p:ph type="title"/>
          </p:nvPr>
        </p:nvSpPr>
        <p:spPr>
          <a:xfrm>
            <a:off x="81280" y="121920"/>
            <a:ext cx="11272520" cy="578961"/>
          </a:xfrm>
        </p:spPr>
        <p:txBody>
          <a:bodyPr>
            <a:normAutofit/>
          </a:bodyPr>
          <a:lstStyle/>
          <a:p>
            <a:r>
              <a:rPr lang="en-IN" sz="3200" b="1" dirty="0">
                <a:latin typeface="Times New Roman" panose="02020603050405020304" pitchFamily="18" charset="0"/>
                <a:cs typeface="Times New Roman" panose="02020603050405020304" pitchFamily="18" charset="0"/>
              </a:rPr>
              <a:t>SPARK ARCHITECTURE FLOW</a:t>
            </a:r>
            <a:endParaRPr lang="ta-IN" sz="3200" b="1" dirty="0">
              <a:latin typeface="Times New Roman" panose="02020603050405020304" pitchFamily="18" charset="0"/>
            </a:endParaRPr>
          </a:p>
        </p:txBody>
      </p:sp>
      <p:pic>
        <p:nvPicPr>
          <p:cNvPr id="3076" name="Picture 4" descr="Spark architecture | Learning Apache Spark 2">
            <a:extLst>
              <a:ext uri="{FF2B5EF4-FFF2-40B4-BE49-F238E27FC236}">
                <a16:creationId xmlns:a16="http://schemas.microsoft.com/office/drawing/2014/main" id="{DA629997-05BB-4DED-A4CB-5EA4CEF8E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1361"/>
            <a:ext cx="12192000" cy="24282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pache Spark Parallel Processing Introduction - Bayu Dwiyan Satria">
            <a:extLst>
              <a:ext uri="{FF2B5EF4-FFF2-40B4-BE49-F238E27FC236}">
                <a16:creationId xmlns:a16="http://schemas.microsoft.com/office/drawing/2014/main" id="{44D74AF2-F589-4430-B47F-FA0147C8CD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149600"/>
            <a:ext cx="875792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15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7EAB-2BB6-4999-8F9A-CBE704BE01EC}"/>
              </a:ext>
            </a:extLst>
          </p:cNvPr>
          <p:cNvSpPr>
            <a:spLocks noGrp="1"/>
          </p:cNvSpPr>
          <p:nvPr>
            <p:ph type="title"/>
          </p:nvPr>
        </p:nvSpPr>
        <p:spPr/>
        <p:txBody>
          <a:bodyPr/>
          <a:lstStyle/>
          <a:p>
            <a:endParaRPr lang="ta-IN"/>
          </a:p>
        </p:txBody>
      </p:sp>
      <p:sp>
        <p:nvSpPr>
          <p:cNvPr id="4" name="Content Placeholder 3">
            <a:extLst>
              <a:ext uri="{FF2B5EF4-FFF2-40B4-BE49-F238E27FC236}">
                <a16:creationId xmlns:a16="http://schemas.microsoft.com/office/drawing/2014/main" id="{3698CB81-B580-43A3-B4EC-30F23D37551C}"/>
              </a:ext>
            </a:extLst>
          </p:cNvPr>
          <p:cNvSpPr>
            <a:spLocks noGrp="1"/>
          </p:cNvSpPr>
          <p:nvPr>
            <p:ph idx="1"/>
          </p:nvPr>
        </p:nvSpPr>
        <p:spPr/>
        <p:txBody>
          <a:bodyPr/>
          <a:lstStyle/>
          <a:p>
            <a:endParaRPr lang="ta-IN" dirty="0"/>
          </a:p>
        </p:txBody>
      </p:sp>
      <p:pic>
        <p:nvPicPr>
          <p:cNvPr id="4100" name="Picture 4" descr="Apache Hadoop vs Spark: Main Big Data Tools Explained | AltexSoft">
            <a:extLst>
              <a:ext uri="{FF2B5EF4-FFF2-40B4-BE49-F238E27FC236}">
                <a16:creationId xmlns:a16="http://schemas.microsoft.com/office/drawing/2014/main" id="{AC07E305-3E0A-4025-96B9-D7CB1D45C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1" y="54755"/>
            <a:ext cx="7965439" cy="460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72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20A0-6D1F-4AC3-A409-89E16B257579}"/>
              </a:ext>
            </a:extLst>
          </p:cNvPr>
          <p:cNvSpPr>
            <a:spLocks noGrp="1"/>
          </p:cNvSpPr>
          <p:nvPr>
            <p:ph type="title"/>
          </p:nvPr>
        </p:nvSpPr>
        <p:spPr/>
        <p:txBody>
          <a:bodyPr/>
          <a:lstStyle/>
          <a:p>
            <a:endParaRPr lang="ta-IN"/>
          </a:p>
        </p:txBody>
      </p:sp>
      <p:pic>
        <p:nvPicPr>
          <p:cNvPr id="2050" name="Picture 2" descr="Apache Spark™ - What is Spark">
            <a:extLst>
              <a:ext uri="{FF2B5EF4-FFF2-40B4-BE49-F238E27FC236}">
                <a16:creationId xmlns:a16="http://schemas.microsoft.com/office/drawing/2014/main" id="{46D0F0EA-F209-46FB-AA00-927EF9A30E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69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BDE6-780B-439F-86FC-7A904AEEFF16}"/>
              </a:ext>
            </a:extLst>
          </p:cNvPr>
          <p:cNvSpPr>
            <a:spLocks noGrp="1"/>
          </p:cNvSpPr>
          <p:nvPr>
            <p:ph type="title"/>
          </p:nvPr>
        </p:nvSpPr>
        <p:spPr/>
        <p:txBody>
          <a:bodyPr/>
          <a:lstStyle/>
          <a:p>
            <a:r>
              <a:rPr lang="en-IN" dirty="0"/>
              <a:t>Yet to discuss</a:t>
            </a:r>
            <a:endParaRPr lang="ta-IN" dirty="0"/>
          </a:p>
        </p:txBody>
      </p:sp>
      <p:sp>
        <p:nvSpPr>
          <p:cNvPr id="3" name="Content Placeholder 2">
            <a:extLst>
              <a:ext uri="{FF2B5EF4-FFF2-40B4-BE49-F238E27FC236}">
                <a16:creationId xmlns:a16="http://schemas.microsoft.com/office/drawing/2014/main" id="{3EEE32CC-3A8C-4AC2-870A-141BF69A68F4}"/>
              </a:ext>
            </a:extLst>
          </p:cNvPr>
          <p:cNvSpPr>
            <a:spLocks noGrp="1"/>
          </p:cNvSpPr>
          <p:nvPr>
            <p:ph idx="1"/>
          </p:nvPr>
        </p:nvSpPr>
        <p:spPr/>
        <p:txBody>
          <a:bodyPr/>
          <a:lstStyle/>
          <a:p>
            <a:endParaRPr lang="en-IN" dirty="0"/>
          </a:p>
          <a:p>
            <a:r>
              <a:rPr lang="en-IN" dirty="0"/>
              <a:t>SPARKSQL </a:t>
            </a:r>
          </a:p>
          <a:p>
            <a:r>
              <a:rPr lang="en-IN" dirty="0"/>
              <a:t>OPTIMIZATIONS of SPARK </a:t>
            </a:r>
          </a:p>
          <a:p>
            <a:r>
              <a:rPr lang="en-IN" dirty="0"/>
              <a:t>FILE  FORMAT</a:t>
            </a:r>
          </a:p>
          <a:p>
            <a:r>
              <a:rPr lang="en-IN" dirty="0"/>
              <a:t>COMPRESSION MECHANISMS</a:t>
            </a:r>
            <a:endParaRPr lang="ta-IN" dirty="0"/>
          </a:p>
        </p:txBody>
      </p:sp>
    </p:spTree>
    <p:extLst>
      <p:ext uri="{BB962C8B-B14F-4D97-AF65-F5344CB8AC3E}">
        <p14:creationId xmlns:p14="http://schemas.microsoft.com/office/powerpoint/2010/main" val="425953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C5DF-140A-479D-A725-AC307B2B4A7B}"/>
              </a:ext>
            </a:extLst>
          </p:cNvPr>
          <p:cNvSpPr>
            <a:spLocks noGrp="1"/>
          </p:cNvSpPr>
          <p:nvPr>
            <p:ph type="title"/>
          </p:nvPr>
        </p:nvSpPr>
        <p:spPr>
          <a:xfrm>
            <a:off x="0" y="1"/>
            <a:ext cx="11353800" cy="1690688"/>
          </a:xfrm>
        </p:spPr>
        <p:txBody>
          <a:bodyPr/>
          <a:lstStyle/>
          <a:p>
            <a:r>
              <a:rPr lang="en-IN" sz="4400" b="1" dirty="0">
                <a:solidFill>
                  <a:schemeClr val="accent2"/>
                </a:solidFill>
                <a:latin typeface="Times New Roman" panose="02020603050405020304" pitchFamily="18" charset="0"/>
                <a:cs typeface="Times New Roman" panose="02020603050405020304" pitchFamily="18" charset="0"/>
              </a:rPr>
              <a:t>RDD</a:t>
            </a:r>
            <a:br>
              <a:rPr lang="en-IN" sz="4400" dirty="0"/>
            </a:br>
            <a:endParaRPr lang="ta-IN" dirty="0"/>
          </a:p>
        </p:txBody>
      </p:sp>
      <p:sp>
        <p:nvSpPr>
          <p:cNvPr id="3" name="Content Placeholder 2">
            <a:extLst>
              <a:ext uri="{FF2B5EF4-FFF2-40B4-BE49-F238E27FC236}">
                <a16:creationId xmlns:a16="http://schemas.microsoft.com/office/drawing/2014/main" id="{5A2515B7-80C3-45D4-9593-E7FBD2544A0F}"/>
              </a:ext>
            </a:extLst>
          </p:cNvPr>
          <p:cNvSpPr>
            <a:spLocks noGrp="1"/>
          </p:cNvSpPr>
          <p:nvPr>
            <p:ph idx="1"/>
          </p:nvPr>
        </p:nvSpPr>
        <p:spPr>
          <a:xfrm>
            <a:off x="534256" y="1345915"/>
            <a:ext cx="10819544" cy="4831048"/>
          </a:xfrm>
        </p:spPr>
        <p:txBody>
          <a:bodyPr>
            <a:normAutofit fontScale="92500" lnSpcReduction="20000"/>
          </a:bodyPr>
          <a:lstStyle/>
          <a:p>
            <a:r>
              <a:rPr lang="en-IN" b="1" i="1" dirty="0">
                <a:latin typeface="Times New Roman" panose="02020603050405020304" pitchFamily="18" charset="0"/>
                <a:cs typeface="Times New Roman" panose="02020603050405020304" pitchFamily="18" charset="0"/>
              </a:rPr>
              <a:t>Resilient: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Fault tolerant and is capable of rebuilding data on failure</a:t>
            </a:r>
          </a:p>
          <a:p>
            <a:endParaRPr lang="en-IN"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Distributed:</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Distributed data among the multiple nodes in a cluster</a:t>
            </a:r>
          </a:p>
          <a:p>
            <a:endParaRPr lang="en-IN" b="1"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Dataset: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Collection of partitioned data with values</a:t>
            </a:r>
          </a:p>
          <a:p>
            <a:endParaRPr lang="en-IN" b="1"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RDDs are immutable distributed collection of elements of your data that can be stored in memory or disk across a cluster of machines. </a:t>
            </a:r>
          </a:p>
          <a:p>
            <a:r>
              <a:rPr lang="en-IN" dirty="0">
                <a:latin typeface="Times New Roman" panose="02020603050405020304" pitchFamily="18" charset="0"/>
                <a:cs typeface="Times New Roman" panose="02020603050405020304" pitchFamily="18" charset="0"/>
              </a:rPr>
              <a:t>The data is partitioned across machines in your cluster that can be operated in parallel with a low-level API that offers transformations and actions. </a:t>
            </a:r>
          </a:p>
          <a:p>
            <a:r>
              <a:rPr lang="en-IN" dirty="0">
                <a:latin typeface="Times New Roman" panose="02020603050405020304" pitchFamily="18" charset="0"/>
                <a:cs typeface="Times New Roman" panose="02020603050405020304" pitchFamily="18" charset="0"/>
              </a:rPr>
              <a:t>RDDs are fault tolerant as they track data lineage information to rebuild lost data automatically on failure.</a:t>
            </a:r>
          </a:p>
          <a:p>
            <a:endParaRPr lang="ta-IN" dirty="0"/>
          </a:p>
        </p:txBody>
      </p:sp>
    </p:spTree>
    <p:extLst>
      <p:ext uri="{BB962C8B-B14F-4D97-AF65-F5344CB8AC3E}">
        <p14:creationId xmlns:p14="http://schemas.microsoft.com/office/powerpoint/2010/main" val="152582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EB00-7E76-48B0-BABA-9C9358F4AE87}"/>
              </a:ext>
            </a:extLst>
          </p:cNvPr>
          <p:cNvSpPr>
            <a:spLocks noGrp="1"/>
          </p:cNvSpPr>
          <p:nvPr>
            <p:ph type="title"/>
          </p:nvPr>
        </p:nvSpPr>
        <p:spPr>
          <a:xfrm>
            <a:off x="0" y="236307"/>
            <a:ext cx="11353801" cy="893850"/>
          </a:xfrm>
        </p:spPr>
        <p:txBody>
          <a:bodyPr>
            <a:normAutofit fontScale="90000"/>
          </a:bodyPr>
          <a:lstStyle/>
          <a:p>
            <a:r>
              <a:rPr lang="en-IN" sz="4900" b="1" dirty="0">
                <a:solidFill>
                  <a:schemeClr val="accent2"/>
                </a:solidFill>
                <a:latin typeface="Times New Roman" panose="02020603050405020304" pitchFamily="18" charset="0"/>
                <a:cs typeface="Times New Roman" panose="02020603050405020304" pitchFamily="18" charset="0"/>
              </a:rPr>
              <a:t>DATAFRAME</a:t>
            </a:r>
            <a:br>
              <a:rPr lang="en-IN" sz="4400" dirty="0"/>
            </a:br>
            <a:endParaRPr lang="ta-IN" dirty="0"/>
          </a:p>
        </p:txBody>
      </p:sp>
      <p:sp>
        <p:nvSpPr>
          <p:cNvPr id="3" name="Content Placeholder 2">
            <a:extLst>
              <a:ext uri="{FF2B5EF4-FFF2-40B4-BE49-F238E27FC236}">
                <a16:creationId xmlns:a16="http://schemas.microsoft.com/office/drawing/2014/main" id="{A1BE79E4-8576-4897-B6A7-3827E05ED7C1}"/>
              </a:ext>
            </a:extLst>
          </p:cNvPr>
          <p:cNvSpPr>
            <a:spLocks noGrp="1"/>
          </p:cNvSpPr>
          <p:nvPr>
            <p:ph idx="1"/>
          </p:nvPr>
        </p:nvSpPr>
        <p:spPr>
          <a:xfrm>
            <a:off x="236306" y="1058238"/>
            <a:ext cx="11117494" cy="5118725"/>
          </a:xfrm>
        </p:spPr>
        <p:txBody>
          <a:bodyPr/>
          <a:lstStyle/>
          <a:p>
            <a:r>
              <a:rPr lang="en-IN" dirty="0">
                <a:latin typeface="Times New Roman" panose="02020603050405020304" pitchFamily="18" charset="0"/>
                <a:cs typeface="Times New Roman" panose="02020603050405020304" pitchFamily="18" charset="0"/>
              </a:rPr>
              <a:t>Unlike an RDD, data is organized into named columns, like a table in a relational database.</a:t>
            </a:r>
          </a:p>
          <a:p>
            <a:r>
              <a:rPr lang="en-IN" dirty="0">
                <a:latin typeface="Times New Roman" panose="02020603050405020304" pitchFamily="18" charset="0"/>
                <a:cs typeface="Times New Roman" panose="02020603050405020304" pitchFamily="18" charset="0"/>
              </a:rPr>
              <a:t>Designed to make large data sets processing even easier, </a:t>
            </a:r>
            <a:r>
              <a:rPr lang="en-IN" dirty="0" err="1">
                <a:latin typeface="Times New Roman" panose="02020603050405020304" pitchFamily="18" charset="0"/>
                <a:cs typeface="Times New Roman" panose="02020603050405020304" pitchFamily="18" charset="0"/>
              </a:rPr>
              <a:t>DataFrame</a:t>
            </a:r>
            <a:r>
              <a:rPr lang="en-IN" dirty="0">
                <a:latin typeface="Times New Roman" panose="02020603050405020304" pitchFamily="18" charset="0"/>
                <a:cs typeface="Times New Roman" panose="02020603050405020304" pitchFamily="18" charset="0"/>
              </a:rPr>
              <a:t> allows developers to impose a structure onto a distributed collection of data, allowing higher-level abstraction; it provides a domain specific language API to manipulate your distributed data; and makes Spark accessible to a wider audience, beyond specialized data engineers</a:t>
            </a:r>
          </a:p>
          <a:p>
            <a:endParaRPr lang="en-IN" dirty="0">
              <a:solidFill>
                <a:srgbClr val="282829"/>
              </a:solidFill>
              <a:latin typeface="-apple-system"/>
            </a:endParaRPr>
          </a:p>
          <a:p>
            <a:endParaRPr lang="ta-IN" dirty="0"/>
          </a:p>
        </p:txBody>
      </p:sp>
    </p:spTree>
    <p:extLst>
      <p:ext uri="{BB962C8B-B14F-4D97-AF65-F5344CB8AC3E}">
        <p14:creationId xmlns:p14="http://schemas.microsoft.com/office/powerpoint/2010/main" val="311557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0C3C-EFD4-4546-97A0-40BD0FC01203}"/>
              </a:ext>
            </a:extLst>
          </p:cNvPr>
          <p:cNvSpPr>
            <a:spLocks noGrp="1"/>
          </p:cNvSpPr>
          <p:nvPr>
            <p:ph type="title"/>
          </p:nvPr>
        </p:nvSpPr>
        <p:spPr>
          <a:xfrm>
            <a:off x="0" y="1"/>
            <a:ext cx="11353800" cy="1690688"/>
          </a:xfrm>
        </p:spPr>
        <p:txBody>
          <a:bodyPr/>
          <a:lstStyle/>
          <a:p>
            <a:r>
              <a:rPr lang="en-IN" b="1" dirty="0">
                <a:solidFill>
                  <a:schemeClr val="accent2"/>
                </a:solidFill>
                <a:latin typeface="Times New Roman" panose="02020603050405020304" pitchFamily="18" charset="0"/>
                <a:cs typeface="Times New Roman" panose="02020603050405020304" pitchFamily="18" charset="0"/>
              </a:rPr>
              <a:t>Spark VS Hadoop:</a:t>
            </a:r>
            <a:br>
              <a:rPr lang="en-IN" dirty="0">
                <a:solidFill>
                  <a:srgbClr val="282829"/>
                </a:solidFill>
                <a:latin typeface="-apple-system"/>
              </a:rPr>
            </a:br>
            <a:endParaRPr lang="ta-IN" dirty="0"/>
          </a:p>
        </p:txBody>
      </p:sp>
      <p:sp>
        <p:nvSpPr>
          <p:cNvPr id="3" name="Content Placeholder 2">
            <a:extLst>
              <a:ext uri="{FF2B5EF4-FFF2-40B4-BE49-F238E27FC236}">
                <a16:creationId xmlns:a16="http://schemas.microsoft.com/office/drawing/2014/main" id="{BF88D950-12D2-4CB0-8BBB-B9B9C7DE1FBE}"/>
              </a:ext>
            </a:extLst>
          </p:cNvPr>
          <p:cNvSpPr>
            <a:spLocks noGrp="1"/>
          </p:cNvSpPr>
          <p:nvPr>
            <p:ph idx="1"/>
          </p:nvPr>
        </p:nvSpPr>
        <p:spPr>
          <a:xfrm>
            <a:off x="0" y="1304818"/>
            <a:ext cx="11353800" cy="4872145"/>
          </a:xfrm>
        </p:spPr>
        <p:txBody>
          <a:bodyPr/>
          <a:lstStyle/>
          <a:p>
            <a:r>
              <a:rPr lang="en-IN" sz="2400" dirty="0">
                <a:latin typeface="Times New Roman" panose="02020603050405020304" pitchFamily="18" charset="0"/>
                <a:cs typeface="Times New Roman" panose="02020603050405020304" pitchFamily="18" charset="0"/>
              </a:rPr>
              <a:t>Apache Spark achieves high performance for both batch and streaming data, using a state-of-the-art DAG scheduler, a query optimizer, and a physical execution engine.</a:t>
            </a:r>
          </a:p>
          <a:p>
            <a:r>
              <a:rPr lang="en-IN" sz="2400" dirty="0">
                <a:latin typeface="Times New Roman" panose="02020603050405020304" pitchFamily="18" charset="0"/>
                <a:cs typeface="Times New Roman" panose="02020603050405020304" pitchFamily="18" charset="0"/>
              </a:rPr>
              <a:t>Spark runs programs up to 100x faster than Hadoop MapReduce in memory, or 10x faster on disk.</a:t>
            </a:r>
          </a:p>
          <a:p>
            <a:r>
              <a:rPr lang="en-IN" sz="2400" dirty="0">
                <a:latin typeface="Times New Roman" panose="02020603050405020304" pitchFamily="18" charset="0"/>
                <a:cs typeface="Times New Roman" panose="02020603050405020304" pitchFamily="18" charset="0"/>
              </a:rPr>
              <a:t>Fault tolerance ,Lineage graph</a:t>
            </a:r>
          </a:p>
          <a:p>
            <a:endParaRPr lang="ta-IN" dirty="0"/>
          </a:p>
        </p:txBody>
      </p:sp>
    </p:spTree>
    <p:extLst>
      <p:ext uri="{BB962C8B-B14F-4D97-AF65-F5344CB8AC3E}">
        <p14:creationId xmlns:p14="http://schemas.microsoft.com/office/powerpoint/2010/main" val="305211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EA8B-3402-48A4-895F-D29BFF44223C}"/>
              </a:ext>
            </a:extLst>
          </p:cNvPr>
          <p:cNvSpPr>
            <a:spLocks noGrp="1"/>
          </p:cNvSpPr>
          <p:nvPr>
            <p:ph type="title"/>
          </p:nvPr>
        </p:nvSpPr>
        <p:spPr>
          <a:xfrm>
            <a:off x="0" y="1"/>
            <a:ext cx="11353800" cy="986317"/>
          </a:xfrm>
        </p:spPr>
        <p:txBody>
          <a:bodyPr/>
          <a:lstStyle/>
          <a:p>
            <a:r>
              <a:rPr lang="en-IN" b="1" dirty="0">
                <a:solidFill>
                  <a:schemeClr val="accent2"/>
                </a:solidFill>
                <a:latin typeface="Times New Roman" panose="02020603050405020304" pitchFamily="18" charset="0"/>
                <a:cs typeface="Times New Roman" panose="02020603050405020304" pitchFamily="18" charset="0"/>
              </a:rPr>
              <a:t>SPARK-FEATURES</a:t>
            </a:r>
            <a:r>
              <a:rPr lang="en-IN" dirty="0"/>
              <a:t> </a:t>
            </a:r>
            <a:endParaRPr lang="ta-IN" dirty="0"/>
          </a:p>
        </p:txBody>
      </p:sp>
      <p:pic>
        <p:nvPicPr>
          <p:cNvPr id="4" name="Content Placeholder 3">
            <a:extLst>
              <a:ext uri="{FF2B5EF4-FFF2-40B4-BE49-F238E27FC236}">
                <a16:creationId xmlns:a16="http://schemas.microsoft.com/office/drawing/2014/main" id="{735B0EAE-13A8-493E-84CB-49AE6A281596}"/>
              </a:ext>
            </a:extLst>
          </p:cNvPr>
          <p:cNvPicPr>
            <a:picLocks noGrp="1" noChangeAspect="1"/>
          </p:cNvPicPr>
          <p:nvPr>
            <p:ph idx="1"/>
          </p:nvPr>
        </p:nvPicPr>
        <p:blipFill>
          <a:blip r:embed="rId2"/>
          <a:stretch>
            <a:fillRect/>
          </a:stretch>
        </p:blipFill>
        <p:spPr>
          <a:xfrm>
            <a:off x="0" y="986319"/>
            <a:ext cx="11249247" cy="1611882"/>
          </a:xfrm>
          <a:prstGeom prst="rect">
            <a:avLst/>
          </a:prstGeom>
        </p:spPr>
      </p:pic>
      <p:sp>
        <p:nvSpPr>
          <p:cNvPr id="6" name="TextBox 5">
            <a:extLst>
              <a:ext uri="{FF2B5EF4-FFF2-40B4-BE49-F238E27FC236}">
                <a16:creationId xmlns:a16="http://schemas.microsoft.com/office/drawing/2014/main" id="{C04B5FD1-C0E7-464A-802A-0AF36E8D0187}"/>
              </a:ext>
            </a:extLst>
          </p:cNvPr>
          <p:cNvSpPr txBox="1"/>
          <p:nvPr/>
        </p:nvSpPr>
        <p:spPr>
          <a:xfrm>
            <a:off x="0" y="2774022"/>
            <a:ext cx="11249247" cy="4062651"/>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Speed</a:t>
            </a:r>
            <a:r>
              <a:rPr lang="en-IN" sz="2400" dirty="0">
                <a:latin typeface="Times New Roman" panose="02020603050405020304" pitchFamily="18" charset="0"/>
                <a:cs typeface="Times New Roman" panose="02020603050405020304" pitchFamily="18" charset="0"/>
              </a:rPr>
              <a:t> − Spark helps to run an application in Hadoop cluster, up to 100 times faster in memory, and 10 times faster when running on disk. This is possible by reducing number of read/write operations to disk. It stores the intermediate processing data in memory.</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Supports multiple languages</a:t>
            </a:r>
            <a:r>
              <a:rPr lang="en-IN" sz="2400" dirty="0">
                <a:latin typeface="Times New Roman" panose="02020603050405020304" pitchFamily="18" charset="0"/>
                <a:cs typeface="Times New Roman" panose="02020603050405020304" pitchFamily="18" charset="0"/>
              </a:rPr>
              <a:t> − Spark provides built-in APIs in Java, Scala, or Python. Therefore, you can write applications in different languages. Spark comes up with 80 high-level operators for interactive querying.</a:t>
            </a:r>
          </a:p>
          <a:p>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Advanced Analytics</a:t>
            </a:r>
            <a:r>
              <a:rPr lang="en-IN" sz="2400" dirty="0">
                <a:latin typeface="Times New Roman" panose="02020603050405020304" pitchFamily="18" charset="0"/>
                <a:cs typeface="Times New Roman" panose="02020603050405020304" pitchFamily="18" charset="0"/>
              </a:rPr>
              <a:t> − Spark not only supports ‘Map’ and ‘reduce’. It also supports SQL queries, Streaming data, Machine learning (ML), and Graph algorithms.</a:t>
            </a:r>
          </a:p>
          <a:p>
            <a:endParaRPr lang="en-IN" dirty="0"/>
          </a:p>
        </p:txBody>
      </p:sp>
    </p:spTree>
    <p:extLst>
      <p:ext uri="{BB962C8B-B14F-4D97-AF65-F5344CB8AC3E}">
        <p14:creationId xmlns:p14="http://schemas.microsoft.com/office/powerpoint/2010/main" val="180156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46EA-7BBD-4666-AB4B-50CD20507D00}"/>
              </a:ext>
            </a:extLst>
          </p:cNvPr>
          <p:cNvSpPr>
            <a:spLocks noGrp="1"/>
          </p:cNvSpPr>
          <p:nvPr>
            <p:ph type="title"/>
          </p:nvPr>
        </p:nvSpPr>
        <p:spPr>
          <a:xfrm>
            <a:off x="0" y="0"/>
            <a:ext cx="11353800" cy="718994"/>
          </a:xfrm>
        </p:spPr>
        <p:txBody>
          <a:bodyPr>
            <a:noAutofit/>
          </a:bodyPr>
          <a:lstStyle/>
          <a:p>
            <a:r>
              <a:rPr lang="en-IN" dirty="0">
                <a:solidFill>
                  <a:schemeClr val="accent2"/>
                </a:solidFill>
                <a:latin typeface="Times New Roman" panose="02020603050405020304" pitchFamily="18" charset="0"/>
                <a:cs typeface="Times New Roman" panose="02020603050405020304" pitchFamily="18" charset="0"/>
              </a:rPr>
              <a:t>SPARK -COMPONENTS</a:t>
            </a:r>
            <a:endParaRPr lang="ta-IN" dirty="0">
              <a:solidFill>
                <a:schemeClr val="accent2"/>
              </a:solidFill>
              <a:latin typeface="Times New Roman" panose="02020603050405020304" pitchFamily="18" charset="0"/>
            </a:endParaRPr>
          </a:p>
        </p:txBody>
      </p:sp>
      <p:pic>
        <p:nvPicPr>
          <p:cNvPr id="4" name="Content Placeholder 3">
            <a:extLst>
              <a:ext uri="{FF2B5EF4-FFF2-40B4-BE49-F238E27FC236}">
                <a16:creationId xmlns:a16="http://schemas.microsoft.com/office/drawing/2014/main" id="{ECF8F445-B593-4C83-9160-BBD70A158D80}"/>
              </a:ext>
            </a:extLst>
          </p:cNvPr>
          <p:cNvPicPr>
            <a:picLocks noGrp="1" noChangeAspect="1"/>
          </p:cNvPicPr>
          <p:nvPr>
            <p:ph idx="1"/>
          </p:nvPr>
        </p:nvPicPr>
        <p:blipFill>
          <a:blip r:embed="rId2"/>
          <a:stretch>
            <a:fillRect/>
          </a:stretch>
        </p:blipFill>
        <p:spPr>
          <a:xfrm>
            <a:off x="276447" y="934750"/>
            <a:ext cx="11355573" cy="1325564"/>
          </a:xfrm>
          <a:prstGeom prst="rect">
            <a:avLst/>
          </a:prstGeom>
        </p:spPr>
      </p:pic>
      <p:sp>
        <p:nvSpPr>
          <p:cNvPr id="14" name="TextBox 13">
            <a:extLst>
              <a:ext uri="{FF2B5EF4-FFF2-40B4-BE49-F238E27FC236}">
                <a16:creationId xmlns:a16="http://schemas.microsoft.com/office/drawing/2014/main" id="{91BCAEED-ABD8-4922-8A8A-0B84B1ECC597}"/>
              </a:ext>
            </a:extLst>
          </p:cNvPr>
          <p:cNvSpPr txBox="1"/>
          <p:nvPr/>
        </p:nvSpPr>
        <p:spPr>
          <a:xfrm>
            <a:off x="203573" y="2704139"/>
            <a:ext cx="11428447" cy="3693319"/>
          </a:xfrm>
          <a:prstGeom prst="rect">
            <a:avLst/>
          </a:prstGeom>
          <a:noFill/>
        </p:spPr>
        <p:txBody>
          <a:bodyPr wrap="square">
            <a:spAutoFit/>
          </a:bodyPr>
          <a:lstStyle/>
          <a:p>
            <a:r>
              <a:rPr lang="en-IN" sz="2400" b="1" i="0" dirty="0">
                <a:effectLst/>
                <a:latin typeface="Times New Roman" panose="02020603050405020304" pitchFamily="18" charset="0"/>
                <a:cs typeface="Times New Roman" panose="02020603050405020304" pitchFamily="18" charset="0"/>
              </a:rPr>
              <a:t>Spark Core</a:t>
            </a:r>
          </a:p>
          <a:p>
            <a:pPr marL="342900" indent="-342900" algn="just">
              <a:buFont typeface="Arial" panose="020B0604020202020204" pitchFamily="34" charset="0"/>
              <a:buChar char="•"/>
            </a:pPr>
            <a:r>
              <a:rPr lang="en-IN" sz="2400" i="0" dirty="0">
                <a:solidFill>
                  <a:srgbClr val="000000"/>
                </a:solidFill>
                <a:effectLst/>
                <a:latin typeface="Times New Roman" panose="02020603050405020304" pitchFamily="18" charset="0"/>
                <a:cs typeface="Times New Roman" panose="02020603050405020304" pitchFamily="18" charset="0"/>
              </a:rPr>
              <a:t>Spark Core is the underlying general execution engine for spark platform that all other functionality is built upon. It provides In-Memory computing and referencing datasets in external storage systems.</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It provides a generalized execution model to support a wide variety of applications, and </a:t>
            </a:r>
            <a:r>
              <a:rPr lang="en-IN" sz="2400" dirty="0" err="1">
                <a:solidFill>
                  <a:srgbClr val="000000"/>
                </a:solidFill>
                <a:latin typeface="Times New Roman" panose="02020603050405020304" pitchFamily="18" charset="0"/>
                <a:cs typeface="Times New Roman" panose="02020603050405020304" pitchFamily="18" charset="0"/>
              </a:rPr>
              <a:t>Java,Scala</a:t>
            </a:r>
            <a:r>
              <a:rPr lang="en-IN" sz="2400" dirty="0">
                <a:solidFill>
                  <a:srgbClr val="000000"/>
                </a:solidFill>
                <a:latin typeface="Times New Roman" panose="02020603050405020304" pitchFamily="18" charset="0"/>
                <a:cs typeface="Times New Roman" panose="02020603050405020304" pitchFamily="18" charset="0"/>
              </a:rPr>
              <a:t>, and Python APIs for ease of Development </a:t>
            </a:r>
            <a:endParaRPr lang="en-IN" sz="2400" i="0" dirty="0">
              <a:solidFill>
                <a:srgbClr val="000000"/>
              </a:solidFill>
              <a:effectLst/>
              <a:latin typeface="Times New Roman" panose="02020603050405020304" pitchFamily="18" charset="0"/>
              <a:cs typeface="Times New Roman" panose="02020603050405020304" pitchFamily="18" charset="0"/>
            </a:endParaRPr>
          </a:p>
          <a:p>
            <a:pPr algn="just"/>
            <a:endParaRPr lang="en-IN" dirty="0">
              <a:solidFill>
                <a:srgbClr val="000000"/>
              </a:solidFill>
              <a:latin typeface="Arial" panose="020B0604020202020204" pitchFamily="34" charset="0"/>
            </a:endParaRPr>
          </a:p>
          <a:p>
            <a:r>
              <a:rPr lang="en-IN" sz="2400" b="1" dirty="0">
                <a:latin typeface="Times New Roman" panose="02020603050405020304" pitchFamily="18" charset="0"/>
                <a:cs typeface="Times New Roman" panose="02020603050405020304" pitchFamily="18" charset="0"/>
              </a:rPr>
              <a:t>Spark SQL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Spark SQL is a component on top of Spark Core that introduces a new data abstraction called </a:t>
            </a:r>
            <a:r>
              <a:rPr lang="en-IN" sz="2400" dirty="0" err="1">
                <a:latin typeface="Times New Roman" panose="02020603050405020304" pitchFamily="18" charset="0"/>
                <a:cs typeface="Times New Roman" panose="02020603050405020304" pitchFamily="18" charset="0"/>
              </a:rPr>
              <a:t>SchemaRDD</a:t>
            </a:r>
            <a:r>
              <a:rPr lang="en-IN" sz="2400" dirty="0">
                <a:latin typeface="Times New Roman" panose="02020603050405020304" pitchFamily="18" charset="0"/>
                <a:cs typeface="Times New Roman" panose="02020603050405020304" pitchFamily="18" charset="0"/>
              </a:rPr>
              <a:t>, which provides support for structured and semi-structured data.</a:t>
            </a:r>
          </a:p>
        </p:txBody>
      </p:sp>
    </p:spTree>
    <p:extLst>
      <p:ext uri="{BB962C8B-B14F-4D97-AF65-F5344CB8AC3E}">
        <p14:creationId xmlns:p14="http://schemas.microsoft.com/office/powerpoint/2010/main" val="326656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6ABC-45D2-4362-8A06-E4BD14E4636E}"/>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64E3E9EC-BB99-472A-AECA-FD6C9C889E4D}"/>
              </a:ext>
            </a:extLst>
          </p:cNvPr>
          <p:cNvSpPr>
            <a:spLocks noGrp="1"/>
          </p:cNvSpPr>
          <p:nvPr>
            <p:ph idx="1"/>
          </p:nvPr>
        </p:nvSpPr>
        <p:spPr>
          <a:xfrm>
            <a:off x="0" y="0"/>
            <a:ext cx="11353800" cy="6176963"/>
          </a:xfrm>
        </p:spPr>
        <p:txBody>
          <a:bodyPr>
            <a:noAutofit/>
          </a:bodyPr>
          <a:lstStyle/>
          <a:p>
            <a:pPr marL="0" indent="0">
              <a:buNone/>
            </a:pPr>
            <a:r>
              <a:rPr lang="en-IN" sz="2400" b="1" i="0" dirty="0">
                <a:effectLst/>
                <a:latin typeface="Times New Roman" panose="02020603050405020304" pitchFamily="18" charset="0"/>
                <a:cs typeface="Times New Roman" panose="02020603050405020304" pitchFamily="18" charset="0"/>
              </a:rPr>
              <a:t>Spark Streaming:</a:t>
            </a:r>
          </a:p>
          <a:p>
            <a:pPr algn="just"/>
            <a:r>
              <a:rPr lang="en-IN" sz="2400" b="0" i="0" dirty="0">
                <a:solidFill>
                  <a:srgbClr val="000000"/>
                </a:solidFill>
                <a:effectLst/>
                <a:latin typeface="Times New Roman" panose="02020603050405020304" pitchFamily="18" charset="0"/>
                <a:cs typeface="Times New Roman" panose="02020603050405020304" pitchFamily="18" charset="0"/>
              </a:rPr>
              <a:t>Spark Streaming leverages Spark Core's fast scheduling capability to perform streaming analytics. It ingests data in mini-batches and performs RDD (Resilient Distributed Datasets) transformations on those mini-batches of data.</a:t>
            </a:r>
          </a:p>
          <a:p>
            <a:pPr marL="0" indent="0">
              <a:buNone/>
            </a:pPr>
            <a:r>
              <a:rPr lang="en-IN" sz="2400" b="1" i="0" dirty="0" err="1">
                <a:effectLst/>
                <a:latin typeface="Times New Roman" panose="02020603050405020304" pitchFamily="18" charset="0"/>
                <a:cs typeface="Times New Roman" panose="02020603050405020304" pitchFamily="18" charset="0"/>
              </a:rPr>
              <a:t>MLlib</a:t>
            </a:r>
            <a:r>
              <a:rPr lang="en-IN" sz="2400" b="1" i="0" dirty="0">
                <a:effectLst/>
                <a:latin typeface="Times New Roman" panose="02020603050405020304" pitchFamily="18" charset="0"/>
                <a:cs typeface="Times New Roman" panose="02020603050405020304" pitchFamily="18" charset="0"/>
              </a:rPr>
              <a:t> (Machine Learning Library):</a:t>
            </a:r>
          </a:p>
          <a:p>
            <a:pPr algn="just"/>
            <a:r>
              <a:rPr lang="en-IN" sz="2400" dirty="0" err="1">
                <a:solidFill>
                  <a:srgbClr val="000000"/>
                </a:solidFill>
                <a:latin typeface="Times New Roman" panose="02020603050405020304" pitchFamily="18" charset="0"/>
                <a:cs typeface="Times New Roman" panose="02020603050405020304" pitchFamily="18" charset="0"/>
              </a:rPr>
              <a:t>MLlib</a:t>
            </a:r>
            <a:r>
              <a:rPr lang="en-IN" sz="2400" dirty="0">
                <a:solidFill>
                  <a:srgbClr val="000000"/>
                </a:solidFill>
                <a:latin typeface="Times New Roman" panose="02020603050405020304" pitchFamily="18" charset="0"/>
                <a:cs typeface="Times New Roman" panose="02020603050405020304" pitchFamily="18" charset="0"/>
              </a:rPr>
              <a:t> is a distributed machine learning framework above Spark because of the distributed memory-based Spark architecture. It is, according to benchmarks, done by the </a:t>
            </a:r>
            <a:r>
              <a:rPr lang="en-IN" sz="2400" dirty="0" err="1">
                <a:solidFill>
                  <a:srgbClr val="000000"/>
                </a:solidFill>
                <a:latin typeface="Times New Roman" panose="02020603050405020304" pitchFamily="18" charset="0"/>
                <a:cs typeface="Times New Roman" panose="02020603050405020304" pitchFamily="18" charset="0"/>
              </a:rPr>
              <a:t>MLlib</a:t>
            </a:r>
            <a:r>
              <a:rPr lang="en-IN" sz="2400" dirty="0">
                <a:solidFill>
                  <a:srgbClr val="000000"/>
                </a:solidFill>
                <a:latin typeface="Times New Roman" panose="02020603050405020304" pitchFamily="18" charset="0"/>
                <a:cs typeface="Times New Roman" panose="02020603050405020304" pitchFamily="18" charset="0"/>
              </a:rPr>
              <a:t> developers against the Alternating Least Squares (ALS) implementations. Spark </a:t>
            </a:r>
            <a:r>
              <a:rPr lang="en-IN" sz="2400" dirty="0" err="1">
                <a:solidFill>
                  <a:srgbClr val="000000"/>
                </a:solidFill>
                <a:latin typeface="Times New Roman" panose="02020603050405020304" pitchFamily="18" charset="0"/>
                <a:cs typeface="Times New Roman" panose="02020603050405020304" pitchFamily="18" charset="0"/>
              </a:rPr>
              <a:t>MLlib</a:t>
            </a:r>
            <a:r>
              <a:rPr lang="en-IN" sz="2400" dirty="0">
                <a:solidFill>
                  <a:srgbClr val="000000"/>
                </a:solidFill>
                <a:latin typeface="Times New Roman" panose="02020603050405020304" pitchFamily="18" charset="0"/>
                <a:cs typeface="Times New Roman" panose="02020603050405020304" pitchFamily="18" charset="0"/>
              </a:rPr>
              <a:t> is nine times as fast as the Hadoop disk-based version of Apache Mahout (before Mahout gained a Spark interface).</a:t>
            </a:r>
          </a:p>
          <a:p>
            <a:pPr marL="0" indent="0">
              <a:buNone/>
            </a:pPr>
            <a:r>
              <a:rPr lang="en-IN" sz="2400" b="1" i="0" dirty="0" err="1">
                <a:effectLst/>
                <a:latin typeface="Times New Roman" panose="02020603050405020304" pitchFamily="18" charset="0"/>
                <a:cs typeface="Times New Roman" panose="02020603050405020304" pitchFamily="18" charset="0"/>
              </a:rPr>
              <a:t>GraphX</a:t>
            </a:r>
            <a:r>
              <a:rPr lang="en-IN" sz="2400" b="1" i="0" dirty="0">
                <a:effectLst/>
                <a:latin typeface="Arial" panose="020B0604020202020204" pitchFamily="34" charset="0"/>
              </a:rPr>
              <a:t>:</a:t>
            </a:r>
          </a:p>
          <a:p>
            <a:pPr algn="just"/>
            <a:r>
              <a:rPr lang="en-IN" sz="2400" dirty="0" err="1">
                <a:solidFill>
                  <a:srgbClr val="000000"/>
                </a:solidFill>
                <a:latin typeface="Times New Roman" panose="02020603050405020304" pitchFamily="18" charset="0"/>
                <a:cs typeface="Times New Roman" panose="02020603050405020304" pitchFamily="18" charset="0"/>
              </a:rPr>
              <a:t>GraphX</a:t>
            </a:r>
            <a:r>
              <a:rPr lang="en-IN" sz="2400" dirty="0">
                <a:solidFill>
                  <a:srgbClr val="000000"/>
                </a:solidFill>
                <a:latin typeface="Times New Roman" panose="02020603050405020304" pitchFamily="18" charset="0"/>
                <a:cs typeface="Times New Roman" panose="02020603050405020304" pitchFamily="18" charset="0"/>
              </a:rPr>
              <a:t> is a distributed graph-processing framework on top of Spark. It provides an API for expressing graph computation that can model the user-defined graphs by using Pregel abstraction API. It also provides an optimized runtime for this abstraction</a:t>
            </a:r>
            <a:endParaRPr lang="ta-IN" sz="2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548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8EB9-9635-44D2-8AC9-37199A9FEB60}"/>
              </a:ext>
            </a:extLst>
          </p:cNvPr>
          <p:cNvSpPr>
            <a:spLocks noGrp="1"/>
          </p:cNvSpPr>
          <p:nvPr>
            <p:ph type="title"/>
          </p:nvPr>
        </p:nvSpPr>
        <p:spPr>
          <a:xfrm>
            <a:off x="-71919" y="-431515"/>
            <a:ext cx="11425719" cy="2122203"/>
          </a:xfrm>
        </p:spPr>
        <p:txBody>
          <a:bodyPr>
            <a:normAutofit/>
          </a:bodyPr>
          <a:lstStyle/>
          <a:p>
            <a:r>
              <a:rPr lang="en-IN" sz="3200" b="1" dirty="0">
                <a:latin typeface="Times New Roman" panose="02020603050405020304" pitchFamily="18" charset="0"/>
                <a:cs typeface="Times New Roman" panose="02020603050405020304" pitchFamily="18" charset="0"/>
              </a:rPr>
              <a:t>SPARK ARCHITECTURE OVERVIEW</a:t>
            </a:r>
            <a:endParaRPr lang="ta-IN" sz="32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DF9546E3-34BD-487B-BA3D-F05DE2866C1C}"/>
              </a:ext>
            </a:extLst>
          </p:cNvPr>
          <p:cNvSpPr>
            <a:spLocks noGrp="1"/>
          </p:cNvSpPr>
          <p:nvPr>
            <p:ph idx="1"/>
          </p:nvPr>
        </p:nvSpPr>
        <p:spPr>
          <a:xfrm>
            <a:off x="0" y="893135"/>
            <a:ext cx="11353800" cy="5283828"/>
          </a:xfrm>
        </p:spPr>
        <p:txBody>
          <a:bodyPr>
            <a:normAutofit/>
          </a:bodyPr>
          <a:lstStyle/>
          <a:p>
            <a:pPr algn="just"/>
            <a:r>
              <a:rPr lang="en-IN" b="0" i="0" dirty="0">
                <a:solidFill>
                  <a:srgbClr val="4A4A4A"/>
                </a:solidFill>
                <a:effectLst/>
                <a:latin typeface="Times New Roman" panose="02020603050405020304" pitchFamily="18" charset="0"/>
                <a:cs typeface="Times New Roman" panose="02020603050405020304" pitchFamily="18" charset="0"/>
              </a:rPr>
              <a:t>Apache Spark has a well-defined layered architecture where all the spark components and layers are loosely coupled. This architecture is further integrated with various extensions and libraries. Apache Spark Architecture is based on two main abstractions</a:t>
            </a:r>
            <a:r>
              <a:rPr lang="en-IN" b="0" i="0" dirty="0">
                <a:solidFill>
                  <a:srgbClr val="4A4A4A"/>
                </a:solidFill>
                <a:effectLst/>
                <a:latin typeface="Open Sans"/>
              </a:rPr>
              <a:t>:</a:t>
            </a:r>
          </a:p>
          <a:p>
            <a:r>
              <a:rPr lang="en-IN" dirty="0">
                <a:solidFill>
                  <a:srgbClr val="4A4A4A"/>
                </a:solidFill>
                <a:latin typeface="Times New Roman" panose="02020603050405020304" pitchFamily="18" charset="0"/>
                <a:cs typeface="Times New Roman" panose="02020603050405020304" pitchFamily="18" charset="0"/>
              </a:rPr>
              <a:t>Resilient Distributed Dataset (RDD)</a:t>
            </a:r>
          </a:p>
          <a:p>
            <a:r>
              <a:rPr lang="en-IN" dirty="0">
                <a:solidFill>
                  <a:srgbClr val="4A4A4A"/>
                </a:solidFill>
                <a:latin typeface="Times New Roman" panose="02020603050405020304" pitchFamily="18" charset="0"/>
                <a:cs typeface="Times New Roman" panose="02020603050405020304" pitchFamily="18" charset="0"/>
              </a:rPr>
              <a:t>Directed Acyclic Graph (DAG)</a:t>
            </a:r>
          </a:p>
          <a:p>
            <a:pPr marL="0" indent="0">
              <a:buNone/>
            </a:pPr>
            <a:r>
              <a:rPr lang="en-IN" dirty="0"/>
              <a:t>View on spark Architecture:</a:t>
            </a:r>
          </a:p>
          <a:p>
            <a:br>
              <a:rPr lang="en-IN" dirty="0"/>
            </a:br>
            <a:endParaRPr lang="en-IN" b="0" i="0" dirty="0">
              <a:solidFill>
                <a:srgbClr val="4A4A4A"/>
              </a:solidFill>
              <a:effectLst/>
              <a:latin typeface="Open Sans"/>
            </a:endParaRPr>
          </a:p>
          <a:p>
            <a:endParaRPr lang="ta-IN" dirty="0"/>
          </a:p>
        </p:txBody>
      </p:sp>
      <p:pic>
        <p:nvPicPr>
          <p:cNvPr id="4" name="Picture 3">
            <a:extLst>
              <a:ext uri="{FF2B5EF4-FFF2-40B4-BE49-F238E27FC236}">
                <a16:creationId xmlns:a16="http://schemas.microsoft.com/office/drawing/2014/main" id="{3B22D197-8806-487E-89B7-F78CB84A04E7}"/>
              </a:ext>
            </a:extLst>
          </p:cNvPr>
          <p:cNvPicPr>
            <a:picLocks noChangeAspect="1"/>
          </p:cNvPicPr>
          <p:nvPr/>
        </p:nvPicPr>
        <p:blipFill>
          <a:blip r:embed="rId2"/>
          <a:stretch>
            <a:fillRect/>
          </a:stretch>
        </p:blipFill>
        <p:spPr>
          <a:xfrm>
            <a:off x="0" y="4072270"/>
            <a:ext cx="12110484" cy="2785729"/>
          </a:xfrm>
          <a:prstGeom prst="rect">
            <a:avLst/>
          </a:prstGeom>
        </p:spPr>
      </p:pic>
    </p:spTree>
    <p:extLst>
      <p:ext uri="{BB962C8B-B14F-4D97-AF65-F5344CB8AC3E}">
        <p14:creationId xmlns:p14="http://schemas.microsoft.com/office/powerpoint/2010/main" val="877970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TotalTime>
  <Words>2101</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Open Sans</vt:lpstr>
      <vt:lpstr>Times New Roman</vt:lpstr>
      <vt:lpstr>Office Theme</vt:lpstr>
      <vt:lpstr>PowerPoint Presentation</vt:lpstr>
      <vt:lpstr>SPARK -INRO</vt:lpstr>
      <vt:lpstr>RDD </vt:lpstr>
      <vt:lpstr>DATAFRAME </vt:lpstr>
      <vt:lpstr>Spark VS Hadoop: </vt:lpstr>
      <vt:lpstr>SPARK-FEATURES </vt:lpstr>
      <vt:lpstr>SPARK -COMPONENTS</vt:lpstr>
      <vt:lpstr>PowerPoint Presentation</vt:lpstr>
      <vt:lpstr>SPARK ARCHITECTURE OVERVIEW</vt:lpstr>
      <vt:lpstr>PowerPoint Presentation</vt:lpstr>
      <vt:lpstr>PowerPoint Presentation</vt:lpstr>
      <vt:lpstr>SparkSession: </vt:lpstr>
      <vt:lpstr>Working of Spark Architecture </vt:lpstr>
      <vt:lpstr>PowerPoint Presentation</vt:lpstr>
      <vt:lpstr>PowerPoint Presentation</vt:lpstr>
      <vt:lpstr>PowerPoint Presentation</vt:lpstr>
      <vt:lpstr>PowerPoint Presentation</vt:lpstr>
      <vt:lpstr>PowerPoint Presentation</vt:lpstr>
      <vt:lpstr>PowerPoint Presentation</vt:lpstr>
      <vt:lpstr>SPARK ARCHITECTURE FLOW</vt:lpstr>
      <vt:lpstr>PowerPoint Presentation</vt:lpstr>
      <vt:lpstr>PowerPoint Presentation</vt:lpstr>
      <vt:lpstr>Yet to 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Rajaraman Rajagopal</dc:creator>
  <cp:lastModifiedBy>Rajaraman Rajagopal</cp:lastModifiedBy>
  <cp:revision>4</cp:revision>
  <dcterms:created xsi:type="dcterms:W3CDTF">2021-09-19T05:05:26Z</dcterms:created>
  <dcterms:modified xsi:type="dcterms:W3CDTF">2021-09-25T09:25:57Z</dcterms:modified>
</cp:coreProperties>
</file>