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72" r:id="rId3"/>
    <p:sldMasterId id="2147483660" r:id="rId4"/>
  </p:sldMasterIdLst>
  <p:notesMasterIdLst>
    <p:notesMasterId r:id="rId36"/>
  </p:notesMasterIdLst>
  <p:sldIdLst>
    <p:sldId id="256" r:id="rId5"/>
    <p:sldId id="258" r:id="rId6"/>
    <p:sldId id="259" r:id="rId7"/>
    <p:sldId id="260" r:id="rId8"/>
    <p:sldId id="262" r:id="rId9"/>
    <p:sldId id="261" r:id="rId10"/>
    <p:sldId id="272" r:id="rId11"/>
    <p:sldId id="273" r:id="rId12"/>
    <p:sldId id="274" r:id="rId13"/>
    <p:sldId id="284" r:id="rId14"/>
    <p:sldId id="285" r:id="rId15"/>
    <p:sldId id="283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5" r:id="rId25"/>
    <p:sldId id="276" r:id="rId26"/>
    <p:sldId id="282" r:id="rId27"/>
    <p:sldId id="277" r:id="rId28"/>
    <p:sldId id="278" r:id="rId29"/>
    <p:sldId id="279" r:id="rId30"/>
    <p:sldId id="280" r:id="rId31"/>
    <p:sldId id="257" r:id="rId32"/>
    <p:sldId id="281" r:id="rId33"/>
    <p:sldId id="286" r:id="rId34"/>
    <p:sldId id="28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62" d="100"/>
          <a:sy n="62" d="100"/>
        </p:scale>
        <p:origin x="142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B03C6-7553-4F92-B827-EB6BE89259DB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2010BE-327F-4AA5-9F7D-C2BA72BDCF5B}">
      <dgm:prSet phldrT="[Text]"/>
      <dgm:spPr/>
      <dgm:t>
        <a:bodyPr/>
        <a:lstStyle/>
        <a:p>
          <a:r>
            <a:rPr lang="en-US" dirty="0"/>
            <a:t>Volume</a:t>
          </a:r>
        </a:p>
      </dgm:t>
    </dgm:pt>
    <dgm:pt modelId="{6B421A22-6FBA-4D11-8475-1C8886B38987}" type="parTrans" cxnId="{6CBECF05-080D-47FB-89B4-D4514463A31D}">
      <dgm:prSet/>
      <dgm:spPr/>
      <dgm:t>
        <a:bodyPr/>
        <a:lstStyle/>
        <a:p>
          <a:endParaRPr lang="en-US"/>
        </a:p>
      </dgm:t>
    </dgm:pt>
    <dgm:pt modelId="{F154BCF2-1815-4668-8495-D6E2E94B6157}" type="sibTrans" cxnId="{6CBECF05-080D-47FB-89B4-D4514463A31D}">
      <dgm:prSet/>
      <dgm:spPr/>
      <dgm:t>
        <a:bodyPr/>
        <a:lstStyle/>
        <a:p>
          <a:endParaRPr lang="en-US"/>
        </a:p>
      </dgm:t>
    </dgm:pt>
    <dgm:pt modelId="{EA198E6E-6CD8-47A8-A881-1033E01F84F5}">
      <dgm:prSet phldrT="[Text]"/>
      <dgm:spPr/>
      <dgm:t>
        <a:bodyPr/>
        <a:lstStyle/>
        <a:p>
          <a:r>
            <a:rPr lang="en-US" dirty="0"/>
            <a:t>Velocity</a:t>
          </a:r>
        </a:p>
      </dgm:t>
    </dgm:pt>
    <dgm:pt modelId="{D69F8746-BB80-47D4-9824-6F21E1463D44}" type="parTrans" cxnId="{CAF33E1F-0CFE-4C9E-B9B2-589A7093624A}">
      <dgm:prSet/>
      <dgm:spPr/>
      <dgm:t>
        <a:bodyPr/>
        <a:lstStyle/>
        <a:p>
          <a:endParaRPr lang="en-US"/>
        </a:p>
      </dgm:t>
    </dgm:pt>
    <dgm:pt modelId="{FA036EF8-3995-443F-8F2B-2DB7B7D1E9BD}" type="sibTrans" cxnId="{CAF33E1F-0CFE-4C9E-B9B2-589A7093624A}">
      <dgm:prSet/>
      <dgm:spPr/>
      <dgm:t>
        <a:bodyPr/>
        <a:lstStyle/>
        <a:p>
          <a:endParaRPr lang="en-US"/>
        </a:p>
      </dgm:t>
    </dgm:pt>
    <dgm:pt modelId="{69F099B7-F342-4086-A936-6AA8D2A3AB61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203495DD-5013-44F4-833B-394E6787E10A}" type="parTrans" cxnId="{5A44E9AD-0BA5-4BC9-9F39-A027D597A9F5}">
      <dgm:prSet/>
      <dgm:spPr/>
      <dgm:t>
        <a:bodyPr/>
        <a:lstStyle/>
        <a:p>
          <a:endParaRPr lang="en-US"/>
        </a:p>
      </dgm:t>
    </dgm:pt>
    <dgm:pt modelId="{79FBF82B-875C-42F4-A984-933D92EFFB2D}" type="sibTrans" cxnId="{5A44E9AD-0BA5-4BC9-9F39-A027D597A9F5}">
      <dgm:prSet/>
      <dgm:spPr/>
      <dgm:t>
        <a:bodyPr/>
        <a:lstStyle/>
        <a:p>
          <a:endParaRPr lang="en-US"/>
        </a:p>
      </dgm:t>
    </dgm:pt>
    <dgm:pt modelId="{E2CB0ABA-4D87-4FB1-98D1-494A57076288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D41619B1-79CC-4D3F-B0FF-FAC3BD12392E}" type="parTrans" cxnId="{F6287D94-425A-4615-AC5D-FE13B017EC5A}">
      <dgm:prSet/>
      <dgm:spPr/>
      <dgm:t>
        <a:bodyPr/>
        <a:lstStyle/>
        <a:p>
          <a:endParaRPr lang="en-US"/>
        </a:p>
      </dgm:t>
    </dgm:pt>
    <dgm:pt modelId="{DF350E49-0B75-4785-9041-6721767E6AC8}" type="sibTrans" cxnId="{F6287D94-425A-4615-AC5D-FE13B017EC5A}">
      <dgm:prSet/>
      <dgm:spPr/>
      <dgm:t>
        <a:bodyPr/>
        <a:lstStyle/>
        <a:p>
          <a:endParaRPr lang="en-US"/>
        </a:p>
      </dgm:t>
    </dgm:pt>
    <dgm:pt modelId="{CC2539AC-50CC-43AD-BDA4-F30CC2507EAC}">
      <dgm:prSet phldrT="[Text]"/>
      <dgm:spPr/>
      <dgm:t>
        <a:bodyPr/>
        <a:lstStyle/>
        <a:p>
          <a:r>
            <a:rPr lang="en-US" dirty="0"/>
            <a:t>Variety</a:t>
          </a:r>
        </a:p>
      </dgm:t>
    </dgm:pt>
    <dgm:pt modelId="{F51159E8-4637-406A-A8E9-1AA89D3F0F2B}" type="parTrans" cxnId="{69966C53-6C3B-4AF2-AC71-8D37CE0714E8}">
      <dgm:prSet/>
      <dgm:spPr/>
      <dgm:t>
        <a:bodyPr/>
        <a:lstStyle/>
        <a:p>
          <a:endParaRPr lang="en-US"/>
        </a:p>
      </dgm:t>
    </dgm:pt>
    <dgm:pt modelId="{72116AC7-24B5-423F-A0EE-71ACE4C24106}" type="sibTrans" cxnId="{69966C53-6C3B-4AF2-AC71-8D37CE0714E8}">
      <dgm:prSet/>
      <dgm:spPr/>
      <dgm:t>
        <a:bodyPr/>
        <a:lstStyle/>
        <a:p>
          <a:endParaRPr lang="en-US"/>
        </a:p>
      </dgm:t>
    </dgm:pt>
    <dgm:pt modelId="{9BB34F4F-AB4C-42DB-81FE-A9C57C8E11FF}">
      <dgm:prSet phldrT="[Text]"/>
      <dgm:spPr/>
      <dgm:t>
        <a:bodyPr/>
        <a:lstStyle/>
        <a:p>
          <a:r>
            <a:rPr lang="en-US" dirty="0"/>
            <a:t>Data Types</a:t>
          </a:r>
        </a:p>
      </dgm:t>
    </dgm:pt>
    <dgm:pt modelId="{A361A20F-0BE2-4AF2-8662-F214CA9B3EBD}" type="parTrans" cxnId="{4B834C57-7D86-40B8-8A82-C22BE75F87C9}">
      <dgm:prSet/>
      <dgm:spPr/>
      <dgm:t>
        <a:bodyPr/>
        <a:lstStyle/>
        <a:p>
          <a:endParaRPr lang="en-US"/>
        </a:p>
      </dgm:t>
    </dgm:pt>
    <dgm:pt modelId="{5A1AD14F-E889-47D6-9336-025BC07DB09E}" type="sibTrans" cxnId="{4B834C57-7D86-40B8-8A82-C22BE75F87C9}">
      <dgm:prSet/>
      <dgm:spPr/>
      <dgm:t>
        <a:bodyPr/>
        <a:lstStyle/>
        <a:p>
          <a:endParaRPr lang="en-US"/>
        </a:p>
      </dgm:t>
    </dgm:pt>
    <dgm:pt modelId="{95ED9D4C-90F1-417A-9975-2BBCB11CF4B8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45C3856E-C70C-4A1F-9837-39AF6C45CC32}" type="sibTrans" cxnId="{ABFCA80D-DABF-465C-811C-6F98A7969F19}">
      <dgm:prSet/>
      <dgm:spPr/>
      <dgm:t>
        <a:bodyPr/>
        <a:lstStyle/>
        <a:p>
          <a:endParaRPr lang="en-US"/>
        </a:p>
      </dgm:t>
    </dgm:pt>
    <dgm:pt modelId="{ACA59733-B3A2-4A80-9EE7-5625624151CD}" type="parTrans" cxnId="{ABFCA80D-DABF-465C-811C-6F98A7969F19}">
      <dgm:prSet/>
      <dgm:spPr/>
      <dgm:t>
        <a:bodyPr/>
        <a:lstStyle/>
        <a:p>
          <a:endParaRPr lang="en-US"/>
        </a:p>
      </dgm:t>
    </dgm:pt>
    <dgm:pt modelId="{34120363-759F-4E69-B196-0C99FD4D45F3}">
      <dgm:prSet phldrT="[Text]"/>
      <dgm:spPr/>
      <dgm:t>
        <a:bodyPr/>
        <a:lstStyle/>
        <a:p>
          <a:r>
            <a:rPr lang="en-US"/>
            <a:t>Speed</a:t>
          </a:r>
          <a:endParaRPr lang="en-US" dirty="0"/>
        </a:p>
      </dgm:t>
    </dgm:pt>
    <dgm:pt modelId="{8636F015-D416-4CE6-8408-A1BE6886EA66}" type="parTrans" cxnId="{5DB9F404-9972-4004-88B4-DBD8CFA43FCC}">
      <dgm:prSet/>
      <dgm:spPr/>
      <dgm:t>
        <a:bodyPr/>
        <a:lstStyle/>
        <a:p>
          <a:endParaRPr lang="ta-IN"/>
        </a:p>
      </dgm:t>
    </dgm:pt>
    <dgm:pt modelId="{7A1D2AEE-5C5E-4479-A1C7-C882FC1F0902}" type="sibTrans" cxnId="{5DB9F404-9972-4004-88B4-DBD8CFA43FCC}">
      <dgm:prSet/>
      <dgm:spPr/>
      <dgm:t>
        <a:bodyPr/>
        <a:lstStyle/>
        <a:p>
          <a:endParaRPr lang="ta-IN"/>
        </a:p>
      </dgm:t>
    </dgm:pt>
    <dgm:pt modelId="{49AF5BEC-A5A6-4235-BBED-0269045F3B7A}">
      <dgm:prSet phldrT="[Text]"/>
      <dgm:spPr/>
      <dgm:t>
        <a:bodyPr/>
        <a:lstStyle/>
        <a:p>
          <a:r>
            <a:rPr lang="en-US"/>
            <a:t>quantity</a:t>
          </a:r>
          <a:endParaRPr lang="en-US" dirty="0"/>
        </a:p>
      </dgm:t>
    </dgm:pt>
    <dgm:pt modelId="{73E20151-AD6D-4855-80DF-DF0EAD5169CA}" type="parTrans" cxnId="{7C30DC9D-B534-4CFC-94F9-047BE7E4EFEB}">
      <dgm:prSet/>
      <dgm:spPr/>
      <dgm:t>
        <a:bodyPr/>
        <a:lstStyle/>
        <a:p>
          <a:endParaRPr lang="ta-IN"/>
        </a:p>
      </dgm:t>
    </dgm:pt>
    <dgm:pt modelId="{62C50370-C5B8-4180-80EC-A54B79BB393A}" type="sibTrans" cxnId="{7C30DC9D-B534-4CFC-94F9-047BE7E4EFEB}">
      <dgm:prSet/>
      <dgm:spPr/>
      <dgm:t>
        <a:bodyPr/>
        <a:lstStyle/>
        <a:p>
          <a:endParaRPr lang="ta-IN"/>
        </a:p>
      </dgm:t>
    </dgm:pt>
    <dgm:pt modelId="{35108FE6-CEE3-4CC9-AB1D-25FBBE7D5F32}" type="pres">
      <dgm:prSet presAssocID="{C0EB03C6-7553-4F92-B827-EB6BE89259DB}" presName="Name0" presStyleCnt="0">
        <dgm:presLayoutVars>
          <dgm:dir/>
          <dgm:resizeHandles val="exact"/>
        </dgm:presLayoutVars>
      </dgm:prSet>
      <dgm:spPr/>
    </dgm:pt>
    <dgm:pt modelId="{AA4E839F-21BF-493D-B041-3AF9F6626C2A}" type="pres">
      <dgm:prSet presAssocID="{6D2010BE-327F-4AA5-9F7D-C2BA72BDCF5B}" presName="node" presStyleLbl="node1" presStyleIdx="0" presStyleCnt="4">
        <dgm:presLayoutVars>
          <dgm:bulletEnabled val="1"/>
        </dgm:presLayoutVars>
      </dgm:prSet>
      <dgm:spPr/>
    </dgm:pt>
    <dgm:pt modelId="{773CB0E6-50F1-4605-8DA7-D120C330E3D9}" type="pres">
      <dgm:prSet presAssocID="{F154BCF2-1815-4668-8495-D6E2E94B6157}" presName="sibTrans" presStyleCnt="0"/>
      <dgm:spPr/>
    </dgm:pt>
    <dgm:pt modelId="{8ED7CFE9-0251-473E-BD11-557A2972CDC5}" type="pres">
      <dgm:prSet presAssocID="{EA198E6E-6CD8-47A8-A881-1033E01F84F5}" presName="node" presStyleLbl="node1" presStyleIdx="1" presStyleCnt="4">
        <dgm:presLayoutVars>
          <dgm:bulletEnabled val="1"/>
        </dgm:presLayoutVars>
      </dgm:prSet>
      <dgm:spPr/>
    </dgm:pt>
    <dgm:pt modelId="{B2146C8E-A316-48C9-97F0-176B13FF01B0}" type="pres">
      <dgm:prSet presAssocID="{FA036EF8-3995-443F-8F2B-2DB7B7D1E9BD}" presName="sibTrans" presStyleCnt="0"/>
      <dgm:spPr/>
    </dgm:pt>
    <dgm:pt modelId="{7C65C120-5C28-4E34-B825-3190F68A4CA9}" type="pres">
      <dgm:prSet presAssocID="{E2CB0ABA-4D87-4FB1-98D1-494A57076288}" presName="node" presStyleLbl="node1" presStyleIdx="2" presStyleCnt="4">
        <dgm:presLayoutVars>
          <dgm:bulletEnabled val="1"/>
        </dgm:presLayoutVars>
      </dgm:prSet>
      <dgm:spPr/>
    </dgm:pt>
    <dgm:pt modelId="{96BA73A2-B044-4F41-B66C-F6584DE03B8B}" type="pres">
      <dgm:prSet presAssocID="{DF350E49-0B75-4785-9041-6721767E6AC8}" presName="sibTrans" presStyleCnt="0"/>
      <dgm:spPr/>
    </dgm:pt>
    <dgm:pt modelId="{CD848EAC-AA89-4CCD-93C1-C61951C749D5}" type="pres">
      <dgm:prSet presAssocID="{CC2539AC-50CC-43AD-BDA4-F30CC2507EAC}" presName="node" presStyleLbl="node1" presStyleIdx="3" presStyleCnt="4">
        <dgm:presLayoutVars>
          <dgm:bulletEnabled val="1"/>
        </dgm:presLayoutVars>
      </dgm:prSet>
      <dgm:spPr/>
    </dgm:pt>
  </dgm:ptLst>
  <dgm:cxnLst>
    <dgm:cxn modelId="{5DB9F404-9972-4004-88B4-DBD8CFA43FCC}" srcId="{EA198E6E-6CD8-47A8-A881-1033E01F84F5}" destId="{34120363-759F-4E69-B196-0C99FD4D45F3}" srcOrd="1" destOrd="0" parTransId="{8636F015-D416-4CE6-8408-A1BE6886EA66}" sibTransId="{7A1D2AEE-5C5E-4479-A1C7-C882FC1F0902}"/>
    <dgm:cxn modelId="{6CBECF05-080D-47FB-89B4-D4514463A31D}" srcId="{C0EB03C6-7553-4F92-B827-EB6BE89259DB}" destId="{6D2010BE-327F-4AA5-9F7D-C2BA72BDCF5B}" srcOrd="0" destOrd="0" parTransId="{6B421A22-6FBA-4D11-8475-1C8886B38987}" sibTransId="{F154BCF2-1815-4668-8495-D6E2E94B6157}"/>
    <dgm:cxn modelId="{ABFCA80D-DABF-465C-811C-6F98A7969F19}" srcId="{6D2010BE-327F-4AA5-9F7D-C2BA72BDCF5B}" destId="{95ED9D4C-90F1-417A-9975-2BBCB11CF4B8}" srcOrd="0" destOrd="0" parTransId="{ACA59733-B3A2-4A80-9EE7-5625624151CD}" sibTransId="{45C3856E-C70C-4A1F-9837-39AF6C45CC32}"/>
    <dgm:cxn modelId="{CAF33E1F-0CFE-4C9E-B9B2-589A7093624A}" srcId="{C0EB03C6-7553-4F92-B827-EB6BE89259DB}" destId="{EA198E6E-6CD8-47A8-A881-1033E01F84F5}" srcOrd="1" destOrd="0" parTransId="{D69F8746-BB80-47D4-9824-6F21E1463D44}" sibTransId="{FA036EF8-3995-443F-8F2B-2DB7B7D1E9BD}"/>
    <dgm:cxn modelId="{4BEA8F2B-31DE-4843-A796-074BC9C31CEA}" type="presOf" srcId="{E2CB0ABA-4D87-4FB1-98D1-494A57076288}" destId="{7C65C120-5C28-4E34-B825-3190F68A4CA9}" srcOrd="0" destOrd="0" presId="urn:microsoft.com/office/officeart/2005/8/layout/hList6"/>
    <dgm:cxn modelId="{A32F9F37-9B18-4D7E-A29E-EAF7CF89851E}" type="presOf" srcId="{6D2010BE-327F-4AA5-9F7D-C2BA72BDCF5B}" destId="{AA4E839F-21BF-493D-B041-3AF9F6626C2A}" srcOrd="0" destOrd="0" presId="urn:microsoft.com/office/officeart/2005/8/layout/hList6"/>
    <dgm:cxn modelId="{210C2A41-B60D-46D0-9B89-28B2132F87C5}" type="presOf" srcId="{49AF5BEC-A5A6-4235-BBED-0269045F3B7A}" destId="{AA4E839F-21BF-493D-B041-3AF9F6626C2A}" srcOrd="0" destOrd="2" presId="urn:microsoft.com/office/officeart/2005/8/layout/hList6"/>
    <dgm:cxn modelId="{1664D54A-7706-465A-BB1D-8BD6034E1B65}" type="presOf" srcId="{EA198E6E-6CD8-47A8-A881-1033E01F84F5}" destId="{8ED7CFE9-0251-473E-BD11-557A2972CDC5}" srcOrd="0" destOrd="0" presId="urn:microsoft.com/office/officeart/2005/8/layout/hList6"/>
    <dgm:cxn modelId="{61DC7250-5E14-428B-BA50-388F4DE39FD8}" type="presOf" srcId="{C0EB03C6-7553-4F92-B827-EB6BE89259DB}" destId="{35108FE6-CEE3-4CC9-AB1D-25FBBE7D5F32}" srcOrd="0" destOrd="0" presId="urn:microsoft.com/office/officeart/2005/8/layout/hList6"/>
    <dgm:cxn modelId="{69966C53-6C3B-4AF2-AC71-8D37CE0714E8}" srcId="{C0EB03C6-7553-4F92-B827-EB6BE89259DB}" destId="{CC2539AC-50CC-43AD-BDA4-F30CC2507EAC}" srcOrd="3" destOrd="0" parTransId="{F51159E8-4637-406A-A8E9-1AA89D3F0F2B}" sibTransId="{72116AC7-24B5-423F-A0EE-71ACE4C24106}"/>
    <dgm:cxn modelId="{4B834C57-7D86-40B8-8A82-C22BE75F87C9}" srcId="{CC2539AC-50CC-43AD-BDA4-F30CC2507EAC}" destId="{9BB34F4F-AB4C-42DB-81FE-A9C57C8E11FF}" srcOrd="0" destOrd="0" parTransId="{A361A20F-0BE2-4AF2-8662-F214CA9B3EBD}" sibTransId="{5A1AD14F-E889-47D6-9336-025BC07DB09E}"/>
    <dgm:cxn modelId="{F6287D94-425A-4615-AC5D-FE13B017EC5A}" srcId="{C0EB03C6-7553-4F92-B827-EB6BE89259DB}" destId="{E2CB0ABA-4D87-4FB1-98D1-494A57076288}" srcOrd="2" destOrd="0" parTransId="{D41619B1-79CC-4D3F-B0FF-FAC3BD12392E}" sibTransId="{DF350E49-0B75-4785-9041-6721767E6AC8}"/>
    <dgm:cxn modelId="{7C30DC9D-B534-4CFC-94F9-047BE7E4EFEB}" srcId="{6D2010BE-327F-4AA5-9F7D-C2BA72BDCF5B}" destId="{49AF5BEC-A5A6-4235-BBED-0269045F3B7A}" srcOrd="1" destOrd="0" parTransId="{73E20151-AD6D-4855-80DF-DF0EAD5169CA}" sibTransId="{62C50370-C5B8-4180-80EC-A54B79BB393A}"/>
    <dgm:cxn modelId="{A775069F-48C4-413B-93E2-7D89277FEBBA}" type="presOf" srcId="{95ED9D4C-90F1-417A-9975-2BBCB11CF4B8}" destId="{AA4E839F-21BF-493D-B041-3AF9F6626C2A}" srcOrd="0" destOrd="1" presId="urn:microsoft.com/office/officeart/2005/8/layout/hList6"/>
    <dgm:cxn modelId="{99F4379F-72FE-4BCC-9A99-090A179281C0}" type="presOf" srcId="{34120363-759F-4E69-B196-0C99FD4D45F3}" destId="{8ED7CFE9-0251-473E-BD11-557A2972CDC5}" srcOrd="0" destOrd="2" presId="urn:microsoft.com/office/officeart/2005/8/layout/hList6"/>
    <dgm:cxn modelId="{9AF9A2A8-0081-41B4-9C27-B094D8B377A0}" type="presOf" srcId="{69F099B7-F342-4086-A936-6AA8D2A3AB61}" destId="{8ED7CFE9-0251-473E-BD11-557A2972CDC5}" srcOrd="0" destOrd="1" presId="urn:microsoft.com/office/officeart/2005/8/layout/hList6"/>
    <dgm:cxn modelId="{5A44E9AD-0BA5-4BC9-9F39-A027D597A9F5}" srcId="{EA198E6E-6CD8-47A8-A881-1033E01F84F5}" destId="{69F099B7-F342-4086-A936-6AA8D2A3AB61}" srcOrd="0" destOrd="0" parTransId="{203495DD-5013-44F4-833B-394E6787E10A}" sibTransId="{79FBF82B-875C-42F4-A984-933D92EFFB2D}"/>
    <dgm:cxn modelId="{870F26B2-357E-4AE4-B145-2172DB102C73}" type="presOf" srcId="{CC2539AC-50CC-43AD-BDA4-F30CC2507EAC}" destId="{CD848EAC-AA89-4CCD-93C1-C61951C749D5}" srcOrd="0" destOrd="0" presId="urn:microsoft.com/office/officeart/2005/8/layout/hList6"/>
    <dgm:cxn modelId="{434C01C7-636A-49F6-B029-AC901970362D}" type="presOf" srcId="{9BB34F4F-AB4C-42DB-81FE-A9C57C8E11FF}" destId="{CD848EAC-AA89-4CCD-93C1-C61951C749D5}" srcOrd="0" destOrd="1" presId="urn:microsoft.com/office/officeart/2005/8/layout/hList6"/>
    <dgm:cxn modelId="{88569930-B2B7-4403-B518-F2A59E74148D}" type="presParOf" srcId="{35108FE6-CEE3-4CC9-AB1D-25FBBE7D5F32}" destId="{AA4E839F-21BF-493D-B041-3AF9F6626C2A}" srcOrd="0" destOrd="0" presId="urn:microsoft.com/office/officeart/2005/8/layout/hList6"/>
    <dgm:cxn modelId="{9F8F4159-252B-4FFB-9E47-095ED48CC526}" type="presParOf" srcId="{35108FE6-CEE3-4CC9-AB1D-25FBBE7D5F32}" destId="{773CB0E6-50F1-4605-8DA7-D120C330E3D9}" srcOrd="1" destOrd="0" presId="urn:microsoft.com/office/officeart/2005/8/layout/hList6"/>
    <dgm:cxn modelId="{0B04FA8D-AD92-4A41-83EF-3A3ED670B18A}" type="presParOf" srcId="{35108FE6-CEE3-4CC9-AB1D-25FBBE7D5F32}" destId="{8ED7CFE9-0251-473E-BD11-557A2972CDC5}" srcOrd="2" destOrd="0" presId="urn:microsoft.com/office/officeart/2005/8/layout/hList6"/>
    <dgm:cxn modelId="{E4BB8E4D-49B6-4F53-A55C-E4CF87CE11E0}" type="presParOf" srcId="{35108FE6-CEE3-4CC9-AB1D-25FBBE7D5F32}" destId="{B2146C8E-A316-48C9-97F0-176B13FF01B0}" srcOrd="3" destOrd="0" presId="urn:microsoft.com/office/officeart/2005/8/layout/hList6"/>
    <dgm:cxn modelId="{CDA7D9D6-14B8-4C9D-A533-D1981BCCB8A3}" type="presParOf" srcId="{35108FE6-CEE3-4CC9-AB1D-25FBBE7D5F32}" destId="{7C65C120-5C28-4E34-B825-3190F68A4CA9}" srcOrd="4" destOrd="0" presId="urn:microsoft.com/office/officeart/2005/8/layout/hList6"/>
    <dgm:cxn modelId="{9B440923-EE04-4C4B-9A73-9B2760560E81}" type="presParOf" srcId="{35108FE6-CEE3-4CC9-AB1D-25FBBE7D5F32}" destId="{96BA73A2-B044-4F41-B66C-F6584DE03B8B}" srcOrd="5" destOrd="0" presId="urn:microsoft.com/office/officeart/2005/8/layout/hList6"/>
    <dgm:cxn modelId="{17549181-059D-43E3-98C9-D0FB84EBF936}" type="presParOf" srcId="{35108FE6-CEE3-4CC9-AB1D-25FBBE7D5F32}" destId="{CD848EAC-AA89-4CCD-93C1-C61951C749D5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E839F-21BF-493D-B041-3AF9F6626C2A}">
      <dsp:nvSpPr>
        <dsp:cNvPr id="0" name=""/>
        <dsp:cNvSpPr/>
      </dsp:nvSpPr>
      <dsp:spPr>
        <a:xfrm rot="16200000">
          <a:off x="-1169458" y="1171419"/>
          <a:ext cx="4267200" cy="192436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0" tIns="0" rIns="220576" bIns="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Volume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Data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quantity</a:t>
          </a:r>
          <a:endParaRPr lang="en-US" sz="2700" kern="1200" dirty="0"/>
        </a:p>
      </dsp:txBody>
      <dsp:txXfrm rot="5400000">
        <a:off x="1961" y="853440"/>
        <a:ext cx="1924361" cy="2560320"/>
      </dsp:txXfrm>
    </dsp:sp>
    <dsp:sp modelId="{8ED7CFE9-0251-473E-BD11-557A2972CDC5}">
      <dsp:nvSpPr>
        <dsp:cNvPr id="0" name=""/>
        <dsp:cNvSpPr/>
      </dsp:nvSpPr>
      <dsp:spPr>
        <a:xfrm rot="16200000">
          <a:off x="899230" y="1171419"/>
          <a:ext cx="4267200" cy="192436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0" tIns="0" rIns="220576" bIns="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Velocity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Data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Speed</a:t>
          </a:r>
          <a:endParaRPr lang="en-US" sz="2700" kern="1200" dirty="0"/>
        </a:p>
      </dsp:txBody>
      <dsp:txXfrm rot="5400000">
        <a:off x="2070649" y="853440"/>
        <a:ext cx="1924361" cy="2560320"/>
      </dsp:txXfrm>
    </dsp:sp>
    <dsp:sp modelId="{7C65C120-5C28-4E34-B825-3190F68A4CA9}">
      <dsp:nvSpPr>
        <dsp:cNvPr id="0" name=""/>
        <dsp:cNvSpPr/>
      </dsp:nvSpPr>
      <dsp:spPr>
        <a:xfrm rot="16200000">
          <a:off x="2967919" y="1171419"/>
          <a:ext cx="4267200" cy="192436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0" tIns="0" rIns="220576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?</a:t>
          </a:r>
        </a:p>
      </dsp:txBody>
      <dsp:txXfrm rot="5400000">
        <a:off x="4139338" y="853440"/>
        <a:ext cx="1924361" cy="2560320"/>
      </dsp:txXfrm>
    </dsp:sp>
    <dsp:sp modelId="{CD848EAC-AA89-4CCD-93C1-C61951C749D5}">
      <dsp:nvSpPr>
        <dsp:cNvPr id="0" name=""/>
        <dsp:cNvSpPr/>
      </dsp:nvSpPr>
      <dsp:spPr>
        <a:xfrm rot="16200000">
          <a:off x="5036608" y="1171419"/>
          <a:ext cx="4267200" cy="192436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0" tIns="0" rIns="220576" bIns="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Variety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Data Types</a:t>
          </a:r>
        </a:p>
      </dsp:txBody>
      <dsp:txXfrm rot="5400000">
        <a:off x="6208027" y="853440"/>
        <a:ext cx="1924361" cy="2560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B29D9-1AED-446F-87CA-4C2BAE8824B0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FF6FF-AF16-4011-8C55-9B5195BFB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02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04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3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/>
              <a:t>Acco.to</a:t>
            </a:r>
            <a:r>
              <a:rPr lang="en-US" dirty="0"/>
              <a:t> IBM</a:t>
            </a:r>
          </a:p>
        </p:txBody>
      </p:sp>
      <p:sp>
        <p:nvSpPr>
          <p:cNvPr id="3686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D5FDDC65-440E-4FAE-B300-DF9A48971D20}" type="slidenum">
              <a:rPr lang="en-US" sz="1200">
                <a:latin typeface="Calibri" pitchFamily="34" charset="0"/>
              </a:rPr>
              <a:pPr algn="r" eaLnBrk="1" hangingPunct="1"/>
              <a:t>6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226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3016D30-4BD0-43C7-B9B8-FD3DA9A427E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45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67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/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3B18B02-4D47-43B8-BEE1-99A8FAD3D9A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336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43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Quote practical examples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05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20B15F-CECA-42A6-93DA-185208DDB217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875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5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F23A-5D14-4814-9E3D-A4CB3AA0C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BC740-E0A0-4C3C-9892-31ECC9E31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8509F-76E7-4A5A-9820-F59FDB5D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5BAD-41CE-421B-B29D-A47C0325B7A7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AF41-2242-4BF1-99DF-65493A08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2F6C-A15B-459E-9281-95E0552A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AA87-ED51-4C96-9027-A53B8712F4AC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679144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4D41-C6F4-4247-B46B-53E61FBF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6C658-366A-4EFF-A45D-36A608A98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CCF75-F7EF-4A7F-8154-FE09A917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5BAD-41CE-421B-B29D-A47C0325B7A7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9DCA8-6EAF-4A0A-8997-FC742BA2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91BF4-96FA-4711-B9D3-3F70E1F1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AA87-ED51-4C96-9027-A53B8712F4AC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333888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B792-CAB4-4089-A4BA-58C52D89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EED9C-FCA4-48ED-960B-451C4272C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94F44-8F3C-45E0-8178-58CE0947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5BAD-41CE-421B-B29D-A47C0325B7A7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3D2F0-93F1-4A9A-97C4-5FF4FC73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682A1-AFBB-4237-B00E-EDE749D6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AA87-ED51-4C96-9027-A53B8712F4AC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855035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AC42-BFD6-4607-9EB2-0F8C3E1D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59AEB-EBFC-43E5-BE7E-FDE913ED8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A640D-2563-491E-BE27-0A9B55937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FBB7E-27E0-4D59-8CE7-E689A0AD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5BAD-41CE-421B-B29D-A47C0325B7A7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40049-7F95-4C9D-802B-687B0730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B9E4A-B42F-412F-93E7-20590D37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AA87-ED51-4C96-9027-A53B8712F4AC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272742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845B-9E59-40C2-9851-214B5A26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0B1DF-AB42-4DCF-ABBE-75A763861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0DA51-8DE6-4170-AE34-B2B799831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F5789-72A7-4D1E-8AF6-2CDC4385D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DEA62-1661-41DC-813B-8A4B1B5C3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2B385-CA41-4DE2-9726-1A585A0D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5BAD-41CE-421B-B29D-A47C0325B7A7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4834A-320F-449A-959B-1AFFFA63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86215-0320-4B9F-A9B1-EF276850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AA87-ED51-4C96-9027-A53B8712F4AC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4281905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028C-8B1E-464A-90F7-4F773855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19E3E-D7CE-4A3B-A3F4-CCD4EF62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5BAD-41CE-421B-B29D-A47C0325B7A7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837C6-5703-49D7-83D3-A49C98EC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67706-8014-41D3-872C-BC8202D7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AA87-ED51-4C96-9027-A53B8712F4AC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62031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C917E-67F5-4872-819C-52D4A7DA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5BAD-41CE-421B-B29D-A47C0325B7A7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1F853-71DC-404C-8C46-CE369B12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AA68B-534C-48B3-B8EA-C9B87418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AA87-ED51-4C96-9027-A53B8712F4AC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439504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AADE-81AF-4F56-8F70-A30FAF63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643E4-C86F-4D98-9716-BE6D7EF58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1D405-BAC9-4B44-952D-FBF75A452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0F8E5-8F4C-4C01-8768-A97D064D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5BAD-41CE-421B-B29D-A47C0325B7A7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F2D77-7BFE-4637-A241-F422746B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CD62B-AD46-4734-8BA7-B08D39B3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AA87-ED51-4C96-9027-A53B8712F4AC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405898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5182-DF24-47B3-9D69-CB24DB90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2FADBD-54A6-41F9-904E-65D1C821B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a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6286B-3D56-4E94-B437-23287B5E3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CC2CF-ECF7-46BD-9161-ED23E742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5BAD-41CE-421B-B29D-A47C0325B7A7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6BDA4-915B-4ED6-8AB6-31E68EEC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68777-C326-4F7D-9D1C-81E20C75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AA87-ED51-4C96-9027-A53B8712F4AC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4103418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CC41-2DF8-43DA-976C-1EC583D0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C3FE1-3831-4E0E-8A44-B0AFEC76B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E8C23-29C8-4E18-AB6B-31B9A788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5BAD-41CE-421B-B29D-A47C0325B7A7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7E25-6C7B-4F21-AB61-9F0DFB08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45C42-85B3-461D-8D8B-F20555E3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AA87-ED51-4C96-9027-A53B8712F4AC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03614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F1CA5-450F-4163-B52A-5EF82539D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1C866-424E-43A5-A03C-8CBC3BA96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CD165-464B-4217-961C-B5D22BC5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5BAD-41CE-421B-B29D-A47C0325B7A7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9CDC-76E5-48A9-A376-9CE2B2EA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D7D75-CB2F-41D4-AAFB-4211D0A2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AA87-ED51-4C96-9027-A53B8712F4AC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6651019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9E6D-4D06-4856-ABF5-E419691A4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9CC60-8A61-469F-9E77-0141D3267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3979-304E-40F9-A7C4-10053567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B610-30DA-4DAF-9215-F0592BE21E58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89BA0-D3E2-497D-8029-2375774E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E206-C6A0-4940-A74D-CFB86CAE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4DE5-124C-448E-8DA0-053AC6290F9A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971451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ECB7-F26D-4862-8AB4-49C75EF4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2140-EC88-4D84-A4FE-F91F66587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78CFD-9A3F-46AA-A77D-86D82DE9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B610-30DA-4DAF-9215-F0592BE21E58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E5B6B-64E8-40E6-BF60-72A1D594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06035-D641-4D51-B992-0A3A9EBB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4DE5-124C-448E-8DA0-053AC6290F9A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6200434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2A81-28A3-4380-84FC-FBE88793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63B57-906D-4B4F-9FAB-A1E8A17DA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97E06-C369-4AF7-A994-DDF4EEC8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B610-30DA-4DAF-9215-F0592BE21E58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D9B08-CBB7-42DE-85DC-FC3C93B1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35AF-1D76-49D3-A46F-53726839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4DE5-124C-448E-8DA0-053AC6290F9A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1156065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8CB7-38DA-45BF-9834-50D04F5C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5660F-212D-4C4F-8316-965F25AC2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5EE02-4903-4961-B595-EC7D0AFAF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8F2E3-4831-4B91-B9CA-A82D36F6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B610-30DA-4DAF-9215-F0592BE21E58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0B299-F521-4CB4-8DA7-D9A63465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89BAE-DCE8-422C-A7EC-6EED876A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4DE5-124C-448E-8DA0-053AC6290F9A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621843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96EC-06D8-4B95-B6C5-44D3DA2B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C1BEA-ADFF-49B1-B01B-8844FDFC3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2350C-3962-43B9-90E2-EA444380A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12C31-2BE3-4089-9F30-179A61AC7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50AB5-8280-418D-A9D0-8B504A44D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9DCF0-A348-4DFC-9A54-D5418E33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B610-30DA-4DAF-9215-F0592BE21E58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06201-99CF-47E1-85F7-542C704D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F7BBDF-240B-4AA7-AE1E-ECCC8550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4DE5-124C-448E-8DA0-053AC6290F9A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0604494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7AA7-A1DC-4732-AB39-1E9F3C6F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7065F-AEFB-4374-81D5-48A02735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B610-30DA-4DAF-9215-F0592BE21E58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B191F-3DA9-43FF-BFA9-0C18FD02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97344-46D3-4033-A34E-C4079B11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4DE5-124C-448E-8DA0-053AC6290F9A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2065465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59172-DFA7-4AD2-B15F-B1CC7E08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B610-30DA-4DAF-9215-F0592BE21E58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13C83-0C9A-4CAC-AC14-54156BCC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35B01-B7E1-43F2-A8B9-38BF376E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4DE5-124C-448E-8DA0-053AC6290F9A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18806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5D02-73D5-432D-92E1-1EE78C0FE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D7E8D-421B-433A-A1BB-3E86DE12B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56F2A-156B-4FBC-9985-61C173D89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93DEB-4920-45E2-A112-D7EEE8ED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B610-30DA-4DAF-9215-F0592BE21E58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352F8-EC05-48F1-A469-B384511C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73E5E-877B-467E-8E98-5C02BD07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4DE5-124C-448E-8DA0-053AC6290F9A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56138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D0CD-4EBC-4332-9824-36BEC4EA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8F9A8-2BEB-4AA6-BCED-ABE172959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a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9D8CB-2695-4B52-B66D-068527FB6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02506-8100-4896-92F4-746260D1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B610-30DA-4DAF-9215-F0592BE21E58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E2E79-BB66-4FAB-A200-E5650168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BDCE7-A2A5-426C-855A-9248D8F9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4DE5-124C-448E-8DA0-053AC6290F9A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42190855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2119-8868-4DC4-ACDA-19825D93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CC7A8-EAC8-4E05-8305-5C2102B58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FFAED-E51F-49F4-B287-444D1F90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B610-30DA-4DAF-9215-F0592BE21E58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F6838-D3FE-4636-91A7-C6C4D69A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DC3A1-0A13-44C1-9EFC-2DA8D815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4DE5-124C-448E-8DA0-053AC6290F9A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7780773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E9064-E5AF-4AA5-9002-0021162E3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32084-96F7-49EA-93DB-5ADBB88C3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C382B-2EB1-4488-9A62-256256CA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B610-30DA-4DAF-9215-F0592BE21E58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330D-4C94-45AF-8513-E5375915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24CCC-412A-4BD2-AD1C-BEE181BA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4DE5-124C-448E-8DA0-053AC6290F9A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1927852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3018-38C1-4605-A026-AA45411EC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8070D-DF3D-4345-8158-F776932E8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E7B2-B62B-4FEA-8D2D-5B030C38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0CE4-D79F-4F98-B555-37CC7E258242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041BE-C492-446C-B455-24AD9D222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EE424-AC2E-47C7-9925-9AF81468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C957-C670-43CF-952D-0E084700434B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6791060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8EE0-7348-4184-AB14-6C0676D7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8D26A-9228-4DB0-8792-70F0873D4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138D9-48EB-4453-A6ED-7431B7F7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0CE4-D79F-4F98-B555-37CC7E258242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665B5-AFEE-4AF3-8972-A09890A9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7266B-DFBD-430E-A3DA-10D67478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C957-C670-43CF-952D-0E084700434B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6799699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F83D-14B2-45CB-9630-818D46E1D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2F0E-3E5F-4624-9AA2-D9ED5D3E0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B63BA-0492-4933-A176-809FF1BA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0CE4-D79F-4F98-B555-37CC7E258242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1C006-B7C6-4AA4-A935-BF493B47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85B49-4DC3-4C5A-BFBB-4D0BAFB9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C957-C670-43CF-952D-0E084700434B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1502198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58FB-D20A-4465-9BF0-BAE03084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FE817-FA44-4139-9366-8A605DAD2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4B620-C366-41A7-855D-7DEA1B4E7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778ED-F083-4B8D-A68A-E97F6DF3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0CE4-D79F-4F98-B555-37CC7E258242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7A1A6-94EA-4013-98BF-74E7536B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A7F69-6290-46BF-9828-B40EAD90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C957-C670-43CF-952D-0E084700434B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4000098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D4E7-5E1D-4E34-8572-3E6352EF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53A49-0310-4809-A95A-16C5C1283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EBA4D-952B-4DB4-B8A1-EDA46F4C7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4DA8F-3005-45DA-9922-E978BBD0A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B61F0-E269-4F81-A5F1-CDDF9FC3E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D30F5-590C-4308-BE3B-FAAE529D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0CE4-D79F-4F98-B555-37CC7E258242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AD7E2-1199-418D-B3C6-28DB7158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EB21A-38FD-4D50-AC36-4B9C240B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C957-C670-43CF-952D-0E084700434B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6222774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35E3-7B3C-4C5E-A838-83C9368F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474E6-BE50-4B58-9F00-629C317B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0CE4-D79F-4F98-B555-37CC7E258242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9F793-8FCD-46D3-A104-7ABD9FE0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047F7-BD3B-42E6-B610-409A9782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C957-C670-43CF-952D-0E084700434B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5258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231164-3768-48F6-9FA1-CB6B98B3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0CE4-D79F-4F98-B555-37CC7E258242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C1A9C-EBCC-4FCD-92DA-484F0311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6C14C-C6A0-4077-9F59-0E858145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C957-C670-43CF-952D-0E084700434B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3766456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4358-231A-4975-A83D-71D8BAD4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AFD9-3AE5-4EA5-81A2-C576114D0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010A2-295D-4348-AE44-768F21217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77F1E-5EC5-4EBE-A228-15F5A8AE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0CE4-D79F-4F98-B555-37CC7E258242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58081-7C2E-4BD5-BC25-9F2EB093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E4CB6-ABE2-494E-8AE2-7721457D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C957-C670-43CF-952D-0E084700434B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5956765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B208-1DF5-4DEA-A614-FE191BB9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3326F-E067-4FAD-BDA4-89B253D98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a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60DE8-1A4C-4BB1-A30F-4014FB4D8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2E5C7-2E15-4B9A-8C9C-B7B0DBB7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0CE4-D79F-4F98-B555-37CC7E258242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8B078-0C3B-49DB-B0B0-59CC3C3B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67D0D-3489-4DC7-879F-93A13E1A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C957-C670-43CF-952D-0E084700434B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5815948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848A-E7CD-4D6E-ACA3-C1F083FA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06DF8-071D-4435-8953-6FD841B1F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D7156-9E29-4689-8354-2FF77109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0CE4-D79F-4F98-B555-37CC7E258242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1D47F-A234-4887-BDC9-5548B480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23740-95CE-4671-952C-1B3EE55D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C957-C670-43CF-952D-0E084700434B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9244147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41E8C-462C-4180-872C-F182F5096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FC65D-E993-4042-AA4E-7D30CE518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E30A-6218-4AF7-B924-9A894AB4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0CE4-D79F-4F98-B555-37CC7E258242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76A56-2259-465A-A7C2-DF91EBED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DEA5-8D5F-4D7C-AC3F-727DD5B0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C957-C670-43CF-952D-0E084700434B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18744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3D3C-21DC-475D-9930-61FDBE7332F7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KNOWLEDGE IS POWER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Triple-R</a:t>
            </a: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BBE4736C-A3A2-47C7-9F55-3A21613FC01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3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1755314"/>
            <a:ext cx="11125200" cy="4370850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5A58B-4D19-480B-8C02-B9FDD365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C73F1-6832-4480-A7E8-3032D5648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02F87-9580-4D56-B678-AF3A432A4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5BAD-41CE-421B-B29D-A47C0325B7A7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55863-9A55-442E-A22C-83055F9D4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CFBED-5280-43F0-8C9B-FB0FDD696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1AA87-ED51-4C96-9027-A53B8712F4AC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1929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a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D073B-4F6C-4E10-80AA-55244718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08007-7C75-4131-AC93-BC28A05B9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79110-011C-4613-BA94-99E9DEC35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B610-30DA-4DAF-9215-F0592BE21E58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B5AC0-9004-43EA-9B0F-8C6D7335F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A3755-4E10-4006-AFF0-53CA2A212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84DE5-124C-448E-8DA0-053AC6290F9A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97812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a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97F04-F809-4728-9DE2-7A1CF096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F798D-CD49-471E-A03F-C9FDF1E44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841CA-0F35-457A-9A53-9980D817C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30CE4-D79F-4F98-B555-37CC7E258242}" type="datetimeFigureOut">
              <a:rPr lang="ta-IN" smtClean="0"/>
              <a:t>10-09-2021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294E-C98E-42E0-87E1-447DDFD4B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3CD01-6182-44D1-B526-073D6D6A2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8C957-C670-43CF-952D-0E084700434B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97132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a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/><Relationship Id="rId2" Type="http://schemas.openxmlformats.org/officeDocument/2006/relationships/hyperlink" Target="http://www.slideshar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mazon.in/s/275-5352300-4996459?_encoding=UTF8&amp;field-author=Viktor%20Mayer-Schonberger&amp;search-alias=stripbooks" TargetMode="External"/><Relationship Id="rId4" Type="http://schemas.openxmlformats.org/officeDocument/2006/relationships/hyperlink" Target="http://www.computereducation.org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anchor="ctr">
            <a:normAutofit fontScale="90000"/>
          </a:bodyPr>
          <a:lstStyle/>
          <a:p>
            <a:r>
              <a:rPr lang="en-US" b="1" u="sng" dirty="0"/>
              <a:t>BIG  DATA</a:t>
            </a:r>
          </a:p>
        </p:txBody>
      </p:sp>
      <p:pic>
        <p:nvPicPr>
          <p:cNvPr id="1028" name="Picture 4" descr="5 Trends that will Determine the Future of Big Data Technologies">
            <a:extLst>
              <a:ext uri="{FF2B5EF4-FFF2-40B4-BE49-F238E27FC236}">
                <a16:creationId xmlns:a16="http://schemas.microsoft.com/office/drawing/2014/main" id="{54A0F57D-6163-4BBF-9E1D-538C0F0A7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" b="454"/>
          <a:stretch/>
        </p:blipFill>
        <p:spPr bwMode="auto">
          <a:xfrm>
            <a:off x="0" y="1469009"/>
            <a:ext cx="9067800" cy="470852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Calisto MT" pitchFamily="18" charset="0"/>
              </a:rPr>
              <a:t>Storing Big Data</a:t>
            </a:r>
            <a:br>
              <a:rPr lang="en-US" b="1" u="sng" dirty="0">
                <a:latin typeface="Calisto MT" pitchFamily="18" charset="0"/>
              </a:rPr>
            </a:br>
            <a:endParaRPr lang="en-US" u="sng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Analyzing your data characteristics</a:t>
            </a:r>
          </a:p>
          <a:p>
            <a:pPr marL="514350" indent="-514350"/>
            <a:r>
              <a:rPr lang="en-US" sz="2800" dirty="0"/>
              <a:t>Selecting data sources for analysis</a:t>
            </a:r>
          </a:p>
          <a:p>
            <a:r>
              <a:rPr lang="en-US" sz="2800" dirty="0"/>
              <a:t>Eliminating redundant data</a:t>
            </a:r>
          </a:p>
          <a:p>
            <a:r>
              <a:rPr lang="en-US" sz="2800" dirty="0"/>
              <a:t>Establishing the role of </a:t>
            </a:r>
            <a:r>
              <a:rPr lang="en-US" sz="2800" dirty="0" err="1"/>
              <a:t>NoSQL</a:t>
            </a:r>
            <a:endParaRPr lang="en-US" sz="2800" dirty="0"/>
          </a:p>
          <a:p>
            <a:pPr>
              <a:buFont typeface="Wingdings" pitchFamily="2" charset="2"/>
              <a:buChar char="v"/>
            </a:pPr>
            <a:r>
              <a:rPr lang="en-US" b="1" dirty="0"/>
              <a:t>Overview of Big Data stores</a:t>
            </a:r>
          </a:p>
          <a:p>
            <a:r>
              <a:rPr lang="en-US" dirty="0"/>
              <a:t>Data models: key value, graph, document, column-family</a:t>
            </a:r>
          </a:p>
          <a:p>
            <a:r>
              <a:rPr lang="en-US" dirty="0" err="1"/>
              <a:t>Hadoop</a:t>
            </a:r>
            <a:r>
              <a:rPr lang="en-US" dirty="0"/>
              <a:t> Distributed File System</a:t>
            </a:r>
          </a:p>
          <a:p>
            <a:r>
              <a:rPr lang="en-US" dirty="0" err="1"/>
              <a:t>HBase</a:t>
            </a:r>
            <a:endParaRPr lang="en-US" dirty="0"/>
          </a:p>
          <a:p>
            <a:r>
              <a:rPr lang="en-US" dirty="0"/>
              <a:t>Hive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latin typeface="Calisto MT" pitchFamily="18" charset="0"/>
              </a:rPr>
              <a:t>Selecting Big Data stores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5287963"/>
          </a:xfrm>
        </p:spPr>
        <p:txBody>
          <a:bodyPr/>
          <a:lstStyle/>
          <a:p>
            <a:r>
              <a:rPr lang="en-US" dirty="0"/>
              <a:t>Choosing the correct data stores based on your data characteristics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Moving code to data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Implementing polyglot data store solutions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Aligning business goals to the appropriate data store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latin typeface="Calisto MT" pitchFamily="18" charset="0"/>
              </a:rPr>
              <a:t>Processing Big 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b="1" dirty="0"/>
          </a:p>
          <a:p>
            <a:pPr>
              <a:buFont typeface="Wingdings" pitchFamily="2" charset="2"/>
              <a:buChar char="v"/>
            </a:pPr>
            <a:r>
              <a:rPr lang="en-US" b="1" dirty="0"/>
              <a:t>Integrating disparate data stores</a:t>
            </a:r>
          </a:p>
          <a:p>
            <a:r>
              <a:rPr lang="en-US" dirty="0"/>
              <a:t>Mapping data to the programming framework</a:t>
            </a:r>
          </a:p>
          <a:p>
            <a:r>
              <a:rPr lang="en-US" dirty="0"/>
              <a:t>Connecting and extracting data from storage</a:t>
            </a:r>
          </a:p>
          <a:p>
            <a:r>
              <a:rPr lang="en-US" dirty="0"/>
              <a:t>Transforming data for processing</a:t>
            </a:r>
          </a:p>
          <a:p>
            <a:r>
              <a:rPr lang="en-US" dirty="0"/>
              <a:t>Subdividing data in preparation for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MapReduce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b="1" dirty="0"/>
              <a:t>Employing </a:t>
            </a:r>
            <a:r>
              <a:rPr lang="en-US" b="1" dirty="0" err="1"/>
              <a:t>Hadoop</a:t>
            </a:r>
            <a:r>
              <a:rPr lang="en-US" b="1" dirty="0"/>
              <a:t> </a:t>
            </a:r>
            <a:r>
              <a:rPr lang="en-US" b="1" dirty="0" err="1"/>
              <a:t>MapReduce</a:t>
            </a:r>
            <a:endParaRPr lang="en-US" b="1" dirty="0"/>
          </a:p>
          <a:p>
            <a:r>
              <a:rPr lang="en-US" dirty="0"/>
              <a:t>Creating the components of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MapReduce</a:t>
            </a:r>
            <a:r>
              <a:rPr lang="en-US" dirty="0"/>
              <a:t> jobs</a:t>
            </a:r>
          </a:p>
          <a:p>
            <a:r>
              <a:rPr lang="en-US" dirty="0"/>
              <a:t>Distributing data processing across server farms</a:t>
            </a:r>
          </a:p>
          <a:p>
            <a:r>
              <a:rPr lang="en-US" dirty="0"/>
              <a:t>Executing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MapReduce</a:t>
            </a:r>
            <a:r>
              <a:rPr lang="en-US" dirty="0"/>
              <a:t> jobs</a:t>
            </a:r>
          </a:p>
          <a:p>
            <a:r>
              <a:rPr lang="en-US" dirty="0"/>
              <a:t>Monitoring the progress of job flows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1066800"/>
          </a:xfrm>
        </p:spPr>
        <p:txBody>
          <a:bodyPr/>
          <a:lstStyle/>
          <a:p>
            <a:pPr>
              <a:defRPr/>
            </a:pPr>
            <a:r>
              <a:rPr lang="en-US" altLang="ko-KR" b="1" u="sng" dirty="0"/>
              <a:t>The Structure of Big Data</a:t>
            </a:r>
            <a:endParaRPr lang="ko-KR" altLang="en-US" b="1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232" y="1368077"/>
            <a:ext cx="3960368" cy="5185123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  <a:defRPr/>
            </a:pPr>
            <a:r>
              <a:rPr lang="en-US" altLang="ko-KR" dirty="0"/>
              <a:t>Structured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/>
              <a:t>Most traditional data sources</a:t>
            </a:r>
          </a:p>
          <a:p>
            <a:pPr>
              <a:buFont typeface="Arial" charset="0"/>
              <a:buChar char="•"/>
              <a:defRPr/>
            </a:pPr>
            <a:endParaRPr lang="en-US" altLang="ko-KR" dirty="0"/>
          </a:p>
          <a:p>
            <a:pPr>
              <a:buFont typeface="Wingdings" pitchFamily="2" charset="2"/>
              <a:buChar char="v"/>
              <a:defRPr/>
            </a:pPr>
            <a:r>
              <a:rPr lang="en-US" altLang="ko-KR" dirty="0"/>
              <a:t>Semi-structured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/>
              <a:t>Many sources of big data</a:t>
            </a:r>
          </a:p>
          <a:p>
            <a:pPr>
              <a:buFont typeface="Arial" charset="0"/>
              <a:buChar char="•"/>
              <a:defRPr/>
            </a:pPr>
            <a:endParaRPr lang="en-US" altLang="ko-KR" dirty="0"/>
          </a:p>
          <a:p>
            <a:pPr>
              <a:buFont typeface="Wingdings" pitchFamily="2" charset="2"/>
              <a:buChar char="v"/>
              <a:defRPr/>
            </a:pPr>
            <a:r>
              <a:rPr lang="en-US" altLang="ko-KR" dirty="0"/>
              <a:t>Unstructured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/>
              <a:t>Video data, audio data</a:t>
            </a:r>
            <a:endParaRPr lang="ko-KR" altLang="en-US" dirty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486F64-1D41-4CA4-A67E-6AB581174A3B}" type="slidenum">
              <a:rPr lang="ko-KR" altLang="en-US" smtClean="0">
                <a:cs typeface="HY엽서L"/>
              </a:rPr>
              <a:pPr/>
              <a:t>13</a:t>
            </a:fld>
            <a:endParaRPr lang="ko-KR" altLang="en-US">
              <a:cs typeface="HY엽서L"/>
            </a:endParaRPr>
          </a:p>
        </p:txBody>
      </p:sp>
      <p:pic>
        <p:nvPicPr>
          <p:cNvPr id="13317" name="Picture 2" descr="C:\Users\Min Sup\Desktop\2012년 1학기\Big Data\big data image\data stru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371600"/>
            <a:ext cx="5075238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7886700" cy="1249363"/>
          </a:xfrm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chemeClr val="tx1"/>
                </a:solidFill>
                <a:latin typeface="Trebuchet MS" pitchFamily="34" charset="0"/>
              </a:rPr>
              <a:t>   </a:t>
            </a:r>
            <a:r>
              <a:rPr lang="en-US" sz="4000" b="1" u="sng" dirty="0">
                <a:solidFill>
                  <a:schemeClr val="tx1"/>
                </a:solidFill>
                <a:latin typeface="Trebuchet MS" pitchFamily="34" charset="0"/>
              </a:rPr>
              <a:t>Why Big Data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502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>
                <a:latin typeface="Trebuchet MS" pitchFamily="34" charset="0"/>
              </a:rPr>
              <a:t>G</a:t>
            </a:r>
            <a:r>
              <a:rPr lang="en-US" dirty="0">
                <a:solidFill>
                  <a:schemeClr val="tx1"/>
                </a:solidFill>
                <a:latin typeface="Trebuchet MS" pitchFamily="34" charset="0"/>
              </a:rPr>
              <a:t>rowth of Big Data is needed  </a:t>
            </a:r>
          </a:p>
          <a:p>
            <a:pPr>
              <a:buFont typeface="Arial" charset="0"/>
              <a:buNone/>
              <a:defRPr/>
            </a:pPr>
            <a:endParaRPr lang="en-US" dirty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>
                <a:solidFill>
                  <a:schemeClr val="tx1"/>
                </a:solidFill>
                <a:latin typeface="Trebuchet MS" pitchFamily="34" charset="0"/>
              </a:rPr>
              <a:t>Increase of storage capacities</a:t>
            </a:r>
          </a:p>
          <a:p>
            <a:pPr lvl="1">
              <a:buFont typeface="Arial" charset="0"/>
              <a:buNone/>
              <a:defRPr/>
            </a:pPr>
            <a:endParaRPr lang="en-US" sz="2400" dirty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>
                <a:solidFill>
                  <a:schemeClr val="tx1"/>
                </a:solidFill>
                <a:latin typeface="Trebuchet MS" pitchFamily="34" charset="0"/>
              </a:rPr>
              <a:t>Increase of processing power</a:t>
            </a:r>
          </a:p>
          <a:p>
            <a:pPr lvl="1">
              <a:buFont typeface="Arial" charset="0"/>
              <a:buNone/>
              <a:defRPr/>
            </a:pPr>
            <a:endParaRPr lang="en-US" sz="2400" dirty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>
                <a:solidFill>
                  <a:schemeClr val="tx1"/>
                </a:solidFill>
                <a:latin typeface="Trebuchet MS" pitchFamily="34" charset="0"/>
              </a:rPr>
              <a:t>Availability of data(different data types)</a:t>
            </a:r>
          </a:p>
          <a:p>
            <a:pPr lvl="1">
              <a:buFont typeface="Arial" charset="0"/>
              <a:buChar char="–"/>
              <a:defRPr/>
            </a:pPr>
            <a:endParaRPr lang="en-US" sz="2400" dirty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>
                <a:solidFill>
                  <a:schemeClr val="tx1"/>
                </a:solidFill>
                <a:latin typeface="Trebuchet MS" pitchFamily="34" charset="0"/>
              </a:rPr>
              <a:t>Every day we create 2.5 quintillion bytes of data; 90% of the data in the world today has been created in the last two years alone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sz="4000" b="1" u="sng" dirty="0"/>
              <a:t>Why Big Data</a:t>
            </a:r>
          </a:p>
        </p:txBody>
      </p:sp>
      <p:pic>
        <p:nvPicPr>
          <p:cNvPr id="15363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143000"/>
            <a:ext cx="50292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6200" y="1624548"/>
            <a:ext cx="39670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FB generates 10TB daily 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Twitter generates 7TB of data</a:t>
            </a:r>
          </a:p>
          <a:p>
            <a:r>
              <a:rPr lang="en-US" sz="2400" dirty="0"/>
              <a:t>Daily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IBM claims 90% of today’s</a:t>
            </a:r>
          </a:p>
          <a:p>
            <a:r>
              <a:rPr lang="en-US" sz="2400" dirty="0"/>
              <a:t> stored data was generated</a:t>
            </a:r>
          </a:p>
          <a:p>
            <a:r>
              <a:rPr lang="en-US" sz="2400" dirty="0"/>
              <a:t>in just the last two years.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u="sng" dirty="0">
                <a:latin typeface="Calisto MT" pitchFamily="18" charset="0"/>
              </a:rPr>
              <a:t>How Is Big Data Different?</a:t>
            </a:r>
            <a:endParaRPr lang="ko-KR" altLang="en-US" b="1" u="sng" dirty="0">
              <a:latin typeface="Calisto MT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200" y="1600200"/>
            <a:ext cx="6019800" cy="5257800"/>
          </a:xfrm>
        </p:spPr>
        <p:txBody>
          <a:bodyPr>
            <a:normAutofit fontScale="85000" lnSpcReduction="1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altLang="ko-KR" dirty="0"/>
              <a:t>1) Automatically generated by a machine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/>
              <a:t>     (e.g. Sensor embedded in an engine)</a:t>
            </a:r>
          </a:p>
          <a:p>
            <a:pPr marL="0" indent="0">
              <a:buFont typeface="Arial" charset="0"/>
              <a:buNone/>
              <a:defRPr/>
            </a:pPr>
            <a:endParaRPr lang="en-US" altLang="ko-KR" dirty="0"/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/>
              <a:t>2) Typically an entirely new source of data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/>
              <a:t>     (e.g. Use of the internet)</a:t>
            </a:r>
          </a:p>
          <a:p>
            <a:pPr marL="0" indent="0">
              <a:buFont typeface="Arial" charset="0"/>
              <a:buNone/>
              <a:defRPr/>
            </a:pPr>
            <a:endParaRPr lang="en-US" altLang="ko-KR" dirty="0"/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/>
              <a:t>3) Not designed to be friendly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/>
              <a:t>     (e.g. Text streams)</a:t>
            </a:r>
          </a:p>
          <a:p>
            <a:pPr marL="0" indent="0">
              <a:buFont typeface="Arial" charset="0"/>
              <a:buNone/>
              <a:defRPr/>
            </a:pPr>
            <a:endParaRPr lang="en-US" altLang="ko-KR" dirty="0"/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/>
              <a:t>4) May not have much values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/>
              <a:t>Need to focus on the important part</a:t>
            </a:r>
          </a:p>
          <a:p>
            <a:pPr marL="0" indent="0">
              <a:buFont typeface="Arial" charset="0"/>
              <a:buNone/>
              <a:defRPr/>
            </a:pPr>
            <a:endParaRPr lang="en-US" altLang="ko-KR" dirty="0"/>
          </a:p>
          <a:p>
            <a:pPr>
              <a:buFont typeface="Arial" charset="0"/>
              <a:buChar char="•"/>
              <a:defRPr/>
            </a:pP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1600787-C7D7-4A1B-8D8F-210BB4933C76}" type="slidenum">
              <a:rPr lang="ko-KR" altLang="en-US" smtClean="0">
                <a:cs typeface="HY엽서L"/>
              </a:rPr>
              <a:pPr/>
              <a:t>16</a:t>
            </a:fld>
            <a:endParaRPr lang="ko-KR" altLang="en-US">
              <a:cs typeface="HY엽서L"/>
            </a:endParaRPr>
          </a:p>
        </p:txBody>
      </p:sp>
      <p:pic>
        <p:nvPicPr>
          <p:cNvPr id="1026" name="Picture 2" descr="C:\Users\Min Sup\Desktop\2012년 1학기\Big Data\big data image\facebook-twit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0088" y="3657600"/>
            <a:ext cx="3211512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52578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latin typeface="Calisto MT" pitchFamily="18" charset="0"/>
              </a:rPr>
              <a:t> </a:t>
            </a:r>
            <a:r>
              <a:rPr lang="en-US" sz="4000" b="1" u="sng" dirty="0">
                <a:latin typeface="Calisto MT" pitchFamily="18" charset="0"/>
              </a:rPr>
              <a:t>Big Data sources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685800" y="1676400"/>
            <a:ext cx="2667000" cy="523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/>
              <a:t>      Users</a:t>
            </a: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685800" y="2743200"/>
            <a:ext cx="2667000" cy="58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bg2"/>
                </a:solidFill>
              </a:rPr>
              <a:t>  </a:t>
            </a:r>
            <a:r>
              <a:rPr lang="en-US" sz="2800" dirty="0"/>
              <a:t>Application</a:t>
            </a:r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685800" y="3733800"/>
            <a:ext cx="2667000" cy="58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/>
              <a:t>    </a:t>
            </a:r>
            <a:r>
              <a:rPr lang="en-US" sz="2800"/>
              <a:t>Systems</a:t>
            </a:r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685800" y="4724400"/>
            <a:ext cx="2667000" cy="523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/>
              <a:t>    Sensors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3429000" y="1676400"/>
            <a:ext cx="1066800" cy="35814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48200" y="2438400"/>
            <a:ext cx="37338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41" name="TextBox 19"/>
          <p:cNvSpPr txBox="1">
            <a:spLocks noChangeArrowheads="1"/>
          </p:cNvSpPr>
          <p:nvPr/>
        </p:nvSpPr>
        <p:spPr bwMode="auto">
          <a:xfrm>
            <a:off x="4953000" y="2819400"/>
            <a:ext cx="3352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Large and growing files</a:t>
            </a:r>
          </a:p>
          <a:p>
            <a:r>
              <a:rPr lang="en-US" sz="2400" dirty="0"/>
              <a:t>        (Big data files)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3429000" y="1676400"/>
            <a:ext cx="838200" cy="3581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28600"/>
            <a:ext cx="7886700" cy="10064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>
                <a:latin typeface="Calisto MT" pitchFamily="18" charset="0"/>
              </a:rPr>
              <a:t>Data generation points Examples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52400" y="19812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Mobile Devices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400" y="33528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Readers/Scanners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" y="40386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Science facilities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2400" y="26670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Microphones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" y="60960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Cameras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" y="54102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Social Media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" y="47244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Programs/ Software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752600"/>
            <a:ext cx="472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b="1" u="sng" dirty="0">
                <a:solidFill>
                  <a:schemeClr val="tx1"/>
                </a:solidFill>
                <a:latin typeface="Calisto MT" pitchFamily="18" charset="0"/>
              </a:rPr>
              <a:t>Big Data Analytics</a:t>
            </a:r>
            <a:br>
              <a:rPr lang="en-US" dirty="0">
                <a:solidFill>
                  <a:schemeClr val="tx1"/>
                </a:solidFill>
                <a:latin typeface="Trebuchet MS" pitchFamily="34" charset="0"/>
              </a:rPr>
            </a:br>
            <a:endParaRPr lang="en-US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  <a:latin typeface="Trebuchet MS" pitchFamily="34" charset="0"/>
              </a:rPr>
              <a:t>Examining large amount of data </a:t>
            </a:r>
          </a:p>
          <a:p>
            <a:pPr eaLnBrk="1" hangingPunct="1">
              <a:lnSpc>
                <a:spcPct val="80000"/>
              </a:lnSpc>
            </a:pPr>
            <a:endParaRPr lang="en-US" sz="2200" dirty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  <a:latin typeface="Trebuchet MS" pitchFamily="34" charset="0"/>
              </a:rPr>
              <a:t>Appropriate information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 dirty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  <a:latin typeface="Trebuchet MS" pitchFamily="34" charset="0"/>
              </a:rPr>
              <a:t>Identification of hidden patterns, unknown correlations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 dirty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  <a:latin typeface="Trebuchet MS" pitchFamily="34" charset="0"/>
              </a:rPr>
              <a:t>Competitive advantage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 dirty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  <a:latin typeface="Trebuchet MS" pitchFamily="34" charset="0"/>
              </a:rPr>
              <a:t>Better business decisions: strategic and operational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 dirty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  <a:latin typeface="Trebuchet MS" pitchFamily="34" charset="0"/>
              </a:rPr>
              <a:t>Effective marketing,  customer satisfaction, increased revenue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28599"/>
            <a:ext cx="7372350" cy="1066800"/>
          </a:xfrm>
        </p:spPr>
        <p:txBody>
          <a:bodyPr/>
          <a:lstStyle/>
          <a:p>
            <a:pPr>
              <a:defRPr/>
            </a:pPr>
            <a:r>
              <a:rPr lang="en-US" sz="3600" b="1" u="sng" dirty="0"/>
              <a:t>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09600"/>
            <a:ext cx="7675562" cy="6248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Introduction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What is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Characteristic of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/>
              <a:t>Storing,selecting</a:t>
            </a:r>
            <a:r>
              <a:rPr lang="en-US" sz="2400" dirty="0"/>
              <a:t> and processing of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Why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How it is Different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Big Data sources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Tools used in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Application of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Risks of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Benefits of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How Big Data Impact on IT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Future of Big Data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dirty="0"/>
          </a:p>
          <a:p>
            <a:pPr marL="457200" indent="-457200">
              <a:buFont typeface="+mj-lt"/>
              <a:buAutoNum type="arabicPeriod"/>
              <a:defRPr/>
            </a:pPr>
            <a:endParaRPr lang="en-US" dirty="0"/>
          </a:p>
          <a:p>
            <a:pPr marL="457200" indent="-457200">
              <a:buFont typeface="+mj-lt"/>
              <a:buAutoNum type="arabicPeriod"/>
              <a:defRPr/>
            </a:pPr>
            <a:endParaRPr lang="en-US" dirty="0"/>
          </a:p>
          <a:p>
            <a:pPr marL="457200" indent="-457200">
              <a:buFont typeface="+mj-lt"/>
              <a:buAutoNum type="arabicPeriod"/>
              <a:defRPr/>
            </a:pPr>
            <a:endParaRPr lang="en-US" dirty="0"/>
          </a:p>
          <a:p>
            <a:pPr marL="457200" indent="-457200">
              <a:buFont typeface="+mj-lt"/>
              <a:buAutoNum type="arabicPeriod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Where processing is </a:t>
            </a:r>
            <a:r>
              <a:rPr lang="en-US" b="1" dirty="0"/>
              <a:t>hosted</a:t>
            </a:r>
            <a:r>
              <a:rPr lang="en-US" dirty="0"/>
              <a:t>?</a:t>
            </a:r>
          </a:p>
          <a:p>
            <a:pPr lvl="1">
              <a:defRPr/>
            </a:pPr>
            <a:r>
              <a:rPr lang="en-US" sz="2400" dirty="0"/>
              <a:t>Distributed Servers / Cloud (e.g. Amazon EC2)</a:t>
            </a:r>
          </a:p>
          <a:p>
            <a:pPr>
              <a:defRPr/>
            </a:pPr>
            <a:r>
              <a:rPr lang="en-US" dirty="0"/>
              <a:t>Where data is </a:t>
            </a:r>
            <a:r>
              <a:rPr lang="en-US" b="1" dirty="0"/>
              <a:t>stored</a:t>
            </a:r>
            <a:r>
              <a:rPr lang="en-US" dirty="0"/>
              <a:t>?</a:t>
            </a:r>
          </a:p>
          <a:p>
            <a:pPr lvl="1">
              <a:defRPr/>
            </a:pPr>
            <a:r>
              <a:rPr lang="en-US" sz="2400" dirty="0"/>
              <a:t>Distributed Storage (e.g. Amazon S3)</a:t>
            </a:r>
          </a:p>
          <a:p>
            <a:pPr>
              <a:defRPr/>
            </a:pPr>
            <a:r>
              <a:rPr lang="en-US" dirty="0"/>
              <a:t>What is the </a:t>
            </a:r>
            <a:r>
              <a:rPr lang="en-US" b="1" dirty="0"/>
              <a:t>programming model</a:t>
            </a:r>
            <a:r>
              <a:rPr lang="en-US" dirty="0"/>
              <a:t>?</a:t>
            </a:r>
          </a:p>
          <a:p>
            <a:pPr lvl="1">
              <a:defRPr/>
            </a:pPr>
            <a:r>
              <a:rPr lang="en-US" sz="2400" dirty="0"/>
              <a:t>Distributed Processing (e.g. MapReduce)</a:t>
            </a:r>
          </a:p>
          <a:p>
            <a:pPr>
              <a:defRPr/>
            </a:pPr>
            <a:r>
              <a:rPr lang="en-US" dirty="0"/>
              <a:t>How data is </a:t>
            </a:r>
            <a:r>
              <a:rPr lang="en-US" b="1" dirty="0"/>
              <a:t>stored &amp; indexed</a:t>
            </a:r>
            <a:r>
              <a:rPr lang="en-US" dirty="0"/>
              <a:t>?</a:t>
            </a:r>
          </a:p>
          <a:p>
            <a:pPr lvl="1">
              <a:defRPr/>
            </a:pPr>
            <a:r>
              <a:rPr lang="en-US" sz="2400" dirty="0"/>
              <a:t>High-performance schema-free databases (e.g. </a:t>
            </a:r>
            <a:r>
              <a:rPr lang="en-US" sz="2400" dirty="0" err="1"/>
              <a:t>MongoDB</a:t>
            </a:r>
            <a:r>
              <a:rPr lang="en-US" sz="2400" dirty="0"/>
              <a:t>)</a:t>
            </a:r>
          </a:p>
          <a:p>
            <a:pPr>
              <a:defRPr/>
            </a:pPr>
            <a:r>
              <a:rPr lang="en-US" dirty="0"/>
              <a:t>What operations are performed on data?</a:t>
            </a:r>
          </a:p>
          <a:p>
            <a:pPr lvl="1">
              <a:defRPr/>
            </a:pPr>
            <a:r>
              <a:rPr lang="en-US" sz="2400" dirty="0"/>
              <a:t>Analytic / Semantic Processing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>
                <a:latin typeface="Calisto MT" pitchFamily="18" charset="0"/>
              </a:rPr>
              <a:t>Types of tools used in </a:t>
            </a:r>
            <a:br>
              <a:rPr lang="en-US" b="1" u="sng" dirty="0">
                <a:latin typeface="Calisto MT" pitchFamily="18" charset="0"/>
              </a:rPr>
            </a:br>
            <a:r>
              <a:rPr lang="en-US" b="1" u="sng" dirty="0">
                <a:latin typeface="Calisto MT" pitchFamily="18" charset="0"/>
              </a:rPr>
              <a:t>Big-Data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 txBox="1">
            <a:spLocks/>
          </p:cNvSpPr>
          <p:nvPr/>
        </p:nvSpPr>
        <p:spPr bwMode="auto">
          <a:xfrm>
            <a:off x="134938" y="0"/>
            <a:ext cx="9009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80000"/>
              </a:lnSpc>
            </a:pPr>
            <a:r>
              <a:rPr lang="en-US" sz="3400" dirty="0">
                <a:solidFill>
                  <a:srgbClr val="FFFFFF"/>
                </a:solidFill>
                <a:ea typeface="MS PGothic" pitchFamily="34" charset="-128"/>
              </a:rPr>
              <a:t>A </a:t>
            </a:r>
            <a:r>
              <a:rPr lang="en-US" sz="4000" b="1" u="sng" dirty="0">
                <a:latin typeface="Calisto MT" pitchFamily="18" charset="0"/>
                <a:ea typeface="MS PGothic" pitchFamily="34" charset="-128"/>
              </a:rPr>
              <a:t>Application Of Big Data analytics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0" y="2438400"/>
            <a:ext cx="1600200" cy="56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Homeland</a:t>
            </a:r>
          </a:p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 Security</a:t>
            </a: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76200" y="990600"/>
            <a:ext cx="1524000" cy="56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Smarter Healthcare</a:t>
            </a: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4648200" y="1089291"/>
            <a:ext cx="1676401" cy="56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Multi-channel sales</a:t>
            </a:r>
          </a:p>
        </p:txBody>
      </p:sp>
      <p:sp>
        <p:nvSpPr>
          <p:cNvPr id="22535" name="Rectangle 2"/>
          <p:cNvSpPr>
            <a:spLocks noChangeArrowheads="1"/>
          </p:cNvSpPr>
          <p:nvPr/>
        </p:nvSpPr>
        <p:spPr bwMode="auto">
          <a:xfrm>
            <a:off x="5029200" y="2438400"/>
            <a:ext cx="1295400" cy="32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Telecom</a:t>
            </a:r>
          </a:p>
        </p:txBody>
      </p:sp>
      <p:sp>
        <p:nvSpPr>
          <p:cNvPr id="22536" name="Rectangle 2"/>
          <p:cNvSpPr>
            <a:spLocks noChangeArrowheads="1"/>
          </p:cNvSpPr>
          <p:nvPr/>
        </p:nvSpPr>
        <p:spPr bwMode="auto">
          <a:xfrm>
            <a:off x="-152400" y="5186363"/>
            <a:ext cx="2057400" cy="32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Manufacturing</a:t>
            </a:r>
          </a:p>
        </p:txBody>
      </p:sp>
      <p:sp>
        <p:nvSpPr>
          <p:cNvPr id="22537" name="Rectangle 2"/>
          <p:cNvSpPr>
            <a:spLocks noChangeArrowheads="1"/>
          </p:cNvSpPr>
          <p:nvPr/>
        </p:nvSpPr>
        <p:spPr bwMode="auto">
          <a:xfrm>
            <a:off x="0" y="3810001"/>
            <a:ext cx="1601788" cy="32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Traffic Control</a:t>
            </a:r>
          </a:p>
        </p:txBody>
      </p:sp>
      <p:pic>
        <p:nvPicPr>
          <p:cNvPr id="12" name="Picture 29" descr="bev-neonatal-c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0688" y="914400"/>
            <a:ext cx="1814512" cy="122237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3" name="Picture 33" descr="bev-law-enforcement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87512" y="2205038"/>
            <a:ext cx="1817688" cy="122396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22540" name="Picture 38" descr="bev-manufacturing"/>
          <p:cNvSpPr>
            <a:spLocks noChangeArrowheads="1"/>
          </p:cNvSpPr>
          <p:nvPr/>
        </p:nvSpPr>
        <p:spPr bwMode="auto">
          <a:xfrm>
            <a:off x="-76200" y="5095875"/>
            <a:ext cx="181610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sz="1400">
              <a:latin typeface="Corbel" pitchFamily="34" charset="0"/>
            </a:endParaRPr>
          </a:p>
        </p:txBody>
      </p:sp>
      <p:sp>
        <p:nvSpPr>
          <p:cNvPr id="22541" name="Picture 40" descr="bev-fraud-protection"/>
          <p:cNvSpPr>
            <a:spLocks noChangeArrowheads="1"/>
          </p:cNvSpPr>
          <p:nvPr/>
        </p:nvSpPr>
        <p:spPr bwMode="auto">
          <a:xfrm>
            <a:off x="7326312" y="1539875"/>
            <a:ext cx="1817688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sz="1400">
              <a:latin typeface="Corbel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/>
          <a:srcRect l="4174" r="3887"/>
          <a:stretch/>
        </p:blipFill>
        <p:spPr>
          <a:xfrm>
            <a:off x="1704975" y="3562350"/>
            <a:ext cx="1800225" cy="1162050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12700">
            <a:bevelT w="31750" h="31750" prst="angle"/>
            <a:bevelB w="31750" h="31750"/>
          </a:sp3d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 cstate="print"/>
          <a:srcRect t="29831"/>
          <a:stretch/>
        </p:blipFill>
        <p:spPr>
          <a:xfrm>
            <a:off x="6545263" y="2108200"/>
            <a:ext cx="1747838" cy="1168400"/>
          </a:xfrm>
          <a:prstGeom prst="rect">
            <a:avLst/>
          </a:prstGeom>
          <a:effectLst>
            <a:outerShdw blurRad="12700" dist="12700" dir="2700000" algn="tl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9050" h="19050" prst="angle"/>
            <a:bevelB w="12700" h="19050"/>
          </a:sp3d>
        </p:spPr>
      </p:pic>
      <p:sp>
        <p:nvSpPr>
          <p:cNvPr id="22544" name="Rectangle 2"/>
          <p:cNvSpPr>
            <a:spLocks noChangeArrowheads="1"/>
          </p:cNvSpPr>
          <p:nvPr/>
        </p:nvSpPr>
        <p:spPr bwMode="auto">
          <a:xfrm>
            <a:off x="5029200" y="3678296"/>
            <a:ext cx="1371600" cy="56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Trading </a:t>
            </a:r>
          </a:p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Analytics</a:t>
            </a:r>
          </a:p>
        </p:txBody>
      </p:sp>
      <p:pic>
        <p:nvPicPr>
          <p:cNvPr id="20" name="Picture 2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51612" y="685800"/>
            <a:ext cx="1830388" cy="123666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40501" y="3483258"/>
            <a:ext cx="1756834" cy="116494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51924" y="4887384"/>
            <a:ext cx="1753276" cy="113241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22554" name="Rectangle 2"/>
          <p:cNvSpPr>
            <a:spLocks noChangeArrowheads="1"/>
          </p:cNvSpPr>
          <p:nvPr/>
        </p:nvSpPr>
        <p:spPr bwMode="auto">
          <a:xfrm>
            <a:off x="5181600" y="5029200"/>
            <a:ext cx="1295400" cy="56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Search</a:t>
            </a:r>
          </a:p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 Quality</a:t>
            </a:r>
          </a:p>
        </p:txBody>
      </p:sp>
      <p:sp>
        <p:nvSpPr>
          <p:cNvPr id="22555" name="Picture 40" descr="bev-fraud-protection"/>
          <p:cNvSpPr>
            <a:spLocks noChangeArrowheads="1"/>
          </p:cNvSpPr>
          <p:nvPr/>
        </p:nvSpPr>
        <p:spPr bwMode="auto">
          <a:xfrm>
            <a:off x="7107238" y="1533525"/>
            <a:ext cx="1817687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sz="1400">
              <a:latin typeface="Corbel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40501" y="4800600"/>
            <a:ext cx="1765299" cy="122766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u="sng" dirty="0">
                <a:latin typeface="Calisto MT" pitchFamily="18" charset="0"/>
              </a:rPr>
              <a:t>Risks of Big Data</a:t>
            </a:r>
            <a:endParaRPr lang="ko-KR" altLang="en-US" b="1" u="sng" dirty="0">
              <a:latin typeface="Calisto MT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ko-KR" dirty="0"/>
              <a:t>Will be so overwhelmed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/>
              <a:t>Need the right people and solve the right problems</a:t>
            </a:r>
          </a:p>
          <a:p>
            <a:pPr marL="0" indent="0">
              <a:buFont typeface="Arial" charset="0"/>
              <a:buNone/>
              <a:defRPr/>
            </a:pPr>
            <a:endParaRPr lang="en-US" altLang="ko-KR" dirty="0"/>
          </a:p>
          <a:p>
            <a:pPr>
              <a:buFont typeface="Arial" charset="0"/>
              <a:buChar char="•"/>
              <a:defRPr/>
            </a:pPr>
            <a:r>
              <a:rPr lang="en-US" altLang="ko-KR" dirty="0"/>
              <a:t>Costs escalate too fast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/>
              <a:t>Isn’t necessary to capture 100%</a:t>
            </a:r>
          </a:p>
          <a:p>
            <a:pPr lvl="1">
              <a:buFont typeface="Arial" charset="0"/>
              <a:buChar char="•"/>
              <a:defRPr/>
            </a:pPr>
            <a:endParaRPr lang="en-US" altLang="ko-KR" dirty="0"/>
          </a:p>
          <a:p>
            <a:pPr>
              <a:buFont typeface="Arial" charset="0"/>
              <a:buChar char="•"/>
              <a:defRPr/>
            </a:pPr>
            <a:r>
              <a:rPr lang="en-US" altLang="ko-KR" dirty="0"/>
              <a:t>Many sources of big data</a:t>
            </a:r>
          </a:p>
          <a:p>
            <a:pPr>
              <a:buNone/>
              <a:defRPr/>
            </a:pPr>
            <a:r>
              <a:rPr lang="en-US" altLang="ko-KR" dirty="0"/>
              <a:t>     is privacy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/>
              <a:t>self-regulation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/>
              <a:t>Legal regulation</a:t>
            </a:r>
            <a:endParaRPr lang="ko-KR" altLang="en-US" dirty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729924-6A0A-4DC2-B849-9F1153274344}" type="slidenum">
              <a:rPr lang="ko-KR" altLang="en-US" smtClean="0">
                <a:cs typeface="HY엽서L"/>
              </a:rPr>
              <a:pPr/>
              <a:t>22</a:t>
            </a:fld>
            <a:endParaRPr lang="ko-KR" altLang="en-US">
              <a:cs typeface="HY엽서L"/>
            </a:endParaRPr>
          </a:p>
        </p:txBody>
      </p:sp>
      <p:pic>
        <p:nvPicPr>
          <p:cNvPr id="2050" name="Picture 2" descr="C:\Users\Min Sup\Desktop\2012년 1학기\Big Data\big data image\kccto_1326691542_6637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743200"/>
            <a:ext cx="3600450" cy="358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latin typeface="Calisto MT" pitchFamily="18" charset="0"/>
              </a:rPr>
              <a:t>Leading Technology Vendors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4495800" cy="45259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 </a:t>
            </a:r>
            <a:r>
              <a:rPr lang="en-US" b="1" i="1" u="sng" dirty="0"/>
              <a:t>Example Vendors</a:t>
            </a:r>
          </a:p>
          <a:p>
            <a:pPr>
              <a:buNone/>
            </a:pPr>
            <a:endParaRPr lang="en-US" b="1" dirty="0"/>
          </a:p>
          <a:p>
            <a:r>
              <a:rPr lang="en-US" dirty="0"/>
              <a:t>IBM – </a:t>
            </a:r>
            <a:r>
              <a:rPr lang="en-US" dirty="0" err="1"/>
              <a:t>Netezza</a:t>
            </a:r>
            <a:endParaRPr lang="en-US" dirty="0"/>
          </a:p>
          <a:p>
            <a:r>
              <a:rPr lang="en-US" dirty="0"/>
              <a:t> EMC – </a:t>
            </a:r>
            <a:r>
              <a:rPr lang="en-US" dirty="0" err="1"/>
              <a:t>Greenplum</a:t>
            </a:r>
            <a:endParaRPr lang="en-US" dirty="0"/>
          </a:p>
          <a:p>
            <a:r>
              <a:rPr lang="en-US" dirty="0"/>
              <a:t> Oracle – </a:t>
            </a:r>
            <a:r>
              <a:rPr lang="en-US" dirty="0" err="1"/>
              <a:t>Exadata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2134612"/>
            <a:ext cx="409317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/>
              <a:t>Commonality</a:t>
            </a:r>
          </a:p>
          <a:p>
            <a:endParaRPr lang="en-US" sz="3200" b="1" dirty="0"/>
          </a:p>
          <a:p>
            <a:pPr>
              <a:buFont typeface="Arial" pitchFamily="34" charset="0"/>
              <a:buChar char="•"/>
            </a:pPr>
            <a:r>
              <a:rPr lang="en-US" sz="3200" dirty="0"/>
              <a:t> MPP architectures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Commodity Hardware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RDBMS based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Full SQL compliance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b="1" u="sng" dirty="0">
                <a:solidFill>
                  <a:schemeClr val="tx1"/>
                </a:solidFill>
                <a:latin typeface="Calisto MT" pitchFamily="18" charset="0"/>
              </a:rPr>
              <a:t>How Big data impacts on IT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Big data is a troublesome force presenting opportunities with challenges to IT organizations.</a:t>
            </a:r>
            <a:r>
              <a:rPr lang="en-US" dirty="0">
                <a:solidFill>
                  <a:schemeClr val="tx1"/>
                </a:solidFill>
                <a:latin typeface="Trebuchet MS" pitchFamily="34" charset="0"/>
              </a:rPr>
              <a:t> </a:t>
            </a:r>
          </a:p>
          <a:p>
            <a:pPr>
              <a:buFont typeface="Arial" charset="0"/>
              <a:buNone/>
              <a:defRPr/>
            </a:pPr>
            <a:endParaRPr lang="en-US" dirty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defRPr/>
            </a:pPr>
            <a:r>
              <a:rPr lang="en-US" dirty="0"/>
              <a:t>By 2025 6.4 million IT jobs in Big Data ; 5.9 million is in US itself</a:t>
            </a:r>
          </a:p>
          <a:p>
            <a:pPr>
              <a:defRPr/>
            </a:pPr>
            <a:r>
              <a:rPr lang="en-US" dirty="0"/>
              <a:t>India will require a minimum of 1 lakh data scientists in the next couple of years in addition to data analysts and data managers to support the Big Data space.</a:t>
            </a:r>
          </a:p>
          <a:p>
            <a:pPr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None/>
              <a:defRPr/>
            </a:pPr>
            <a:endParaRPr lang="en-US" u="sng" dirty="0">
              <a:solidFill>
                <a:schemeClr val="tx1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Calisto MT" pitchFamily="18" charset="0"/>
              </a:rPr>
              <a:t>Potential Value of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600200"/>
            <a:ext cx="48006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$300 billion potential annual value to US health care.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 $600 billion potential annual consumer surplus from using personal location data.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60% potential in retailers’ operating margins.</a:t>
            </a:r>
          </a:p>
        </p:txBody>
      </p:sp>
      <p:pic>
        <p:nvPicPr>
          <p:cNvPr id="4" name="Picture 2" descr="http://kpo-insights.com/uploads/documents/Resource_in_Ind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295400"/>
            <a:ext cx="45720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noFill/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000" b="1" u="sng" dirty="0">
                <a:solidFill>
                  <a:schemeClr val="tx1"/>
                </a:solidFill>
                <a:latin typeface="Calisto MT" pitchFamily="18" charset="0"/>
              </a:rPr>
              <a:t>India – Big Data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3000" dirty="0">
                <a:solidFill>
                  <a:schemeClr val="tx1"/>
                </a:solidFill>
                <a:latin typeface="Trebuchet MS" pitchFamily="34" charset="0"/>
              </a:rPr>
              <a:t>Gaining attraction</a:t>
            </a:r>
          </a:p>
          <a:p>
            <a:pPr>
              <a:lnSpc>
                <a:spcPct val="80000"/>
              </a:lnSpc>
            </a:pPr>
            <a:endParaRPr lang="en-US" sz="3000" dirty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3000" dirty="0">
                <a:solidFill>
                  <a:schemeClr val="tx1"/>
                </a:solidFill>
                <a:latin typeface="Trebuchet MS" pitchFamily="34" charset="0"/>
              </a:rPr>
              <a:t>Huge market opportunities for IT services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>
                <a:latin typeface="Trebuchet MS" pitchFamily="34" charset="0"/>
              </a:rPr>
              <a:t>    </a:t>
            </a:r>
            <a:r>
              <a:rPr lang="en-US" sz="3000" dirty="0">
                <a:solidFill>
                  <a:schemeClr val="tx1"/>
                </a:solidFill>
                <a:latin typeface="Trebuchet MS" pitchFamily="34" charset="0"/>
              </a:rPr>
              <a:t>(82.9% of revenues) and analytics firms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>
                <a:latin typeface="Trebuchet MS" pitchFamily="34" charset="0"/>
              </a:rPr>
              <a:t>    </a:t>
            </a:r>
            <a:r>
              <a:rPr lang="en-US" sz="3000" dirty="0">
                <a:solidFill>
                  <a:schemeClr val="tx1"/>
                </a:solidFill>
                <a:latin typeface="Trebuchet MS" pitchFamily="34" charset="0"/>
              </a:rPr>
              <a:t>(17.1 % )</a:t>
            </a:r>
          </a:p>
          <a:p>
            <a:pPr>
              <a:lnSpc>
                <a:spcPct val="80000"/>
              </a:lnSpc>
            </a:pPr>
            <a:endParaRPr lang="en-US" sz="3000" dirty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3000" dirty="0">
                <a:solidFill>
                  <a:schemeClr val="tx1"/>
                </a:solidFill>
                <a:latin typeface="Trebuchet MS" pitchFamily="34" charset="0"/>
              </a:rPr>
              <a:t>Current market size is $200 million. By 2025 $2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>
                <a:latin typeface="Trebuchet MS" pitchFamily="34" charset="0"/>
              </a:rPr>
              <a:t>   </a:t>
            </a:r>
            <a:r>
              <a:rPr lang="en-US" sz="3000" dirty="0">
                <a:solidFill>
                  <a:schemeClr val="tx1"/>
                </a:solidFill>
                <a:latin typeface="Trebuchet MS" pitchFamily="34" charset="0"/>
              </a:rPr>
              <a:t>billion</a:t>
            </a:r>
          </a:p>
          <a:p>
            <a:pPr>
              <a:lnSpc>
                <a:spcPct val="80000"/>
              </a:lnSpc>
            </a:pPr>
            <a:endParaRPr lang="en-US" sz="3000" dirty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3000" dirty="0">
                <a:solidFill>
                  <a:schemeClr val="tx1"/>
                </a:solidFill>
                <a:latin typeface="Trebuchet MS" pitchFamily="34" charset="0"/>
              </a:rPr>
              <a:t>The opportunity for Indian service providers lies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>
                <a:latin typeface="Trebuchet MS" pitchFamily="34" charset="0"/>
              </a:rPr>
              <a:t>   </a:t>
            </a:r>
            <a:r>
              <a:rPr lang="en-US" sz="3000" dirty="0">
                <a:solidFill>
                  <a:schemeClr val="tx1"/>
                </a:solidFill>
                <a:latin typeface="Trebuchet MS" pitchFamily="34" charset="0"/>
              </a:rPr>
              <a:t>in offering services around Big Data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>
                <a:latin typeface="Trebuchet MS" pitchFamily="34" charset="0"/>
              </a:rPr>
              <a:t>   </a:t>
            </a:r>
            <a:r>
              <a:rPr lang="en-US" sz="3000" dirty="0">
                <a:solidFill>
                  <a:schemeClr val="tx1"/>
                </a:solidFill>
                <a:latin typeface="Trebuchet MS" pitchFamily="34" charset="0"/>
              </a:rPr>
              <a:t>implementation and analytics for global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>
                <a:latin typeface="Trebuchet MS" pitchFamily="34" charset="0"/>
              </a:rPr>
              <a:t>   </a:t>
            </a:r>
            <a:r>
              <a:rPr lang="en-US" sz="3000" dirty="0">
                <a:solidFill>
                  <a:schemeClr val="tx1"/>
                </a:solidFill>
                <a:latin typeface="Trebuchet MS" pitchFamily="34" charset="0"/>
              </a:rPr>
              <a:t>multinationals</a:t>
            </a:r>
          </a:p>
          <a:p>
            <a:pPr>
              <a:lnSpc>
                <a:spcPct val="80000"/>
              </a:lnSpc>
            </a:pPr>
            <a:endParaRPr lang="en-US" dirty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endParaRPr lang="en-US" dirty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endParaRPr lang="en-US" dirty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endParaRPr lang="en-US" dirty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endParaRPr lang="en-US" dirty="0">
              <a:solidFill>
                <a:schemeClr val="tx1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9143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u="sng" dirty="0">
                <a:latin typeface="Calisto MT" pitchFamily="18" charset="0"/>
              </a:rPr>
              <a:t>Benefits of Big Data</a:t>
            </a:r>
          </a:p>
        </p:txBody>
      </p:sp>
      <p:sp>
        <p:nvSpPr>
          <p:cNvPr id="23555" name="TextBox 2"/>
          <p:cNvSpPr txBox="1">
            <a:spLocks noChangeArrowheads="1"/>
          </p:cNvSpPr>
          <p:nvPr/>
        </p:nvSpPr>
        <p:spPr bwMode="auto">
          <a:xfrm>
            <a:off x="152400" y="1143000"/>
            <a:ext cx="8686800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Real-time big data isn’t just a process for storing Petabytes or Exabytes of data in a data warehouse, It’s about the ability to make better decisions and take meaningful actions at the right time.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Fast forward to the present and technologies like </a:t>
            </a:r>
            <a:r>
              <a:rPr lang="en-US" sz="2800" dirty="0" err="1"/>
              <a:t>Hadoop</a:t>
            </a:r>
            <a:r>
              <a:rPr lang="en-US" sz="2800" dirty="0"/>
              <a:t> give you the scale and flexibility to store data before you know how you are going to process it.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Technologies such as </a:t>
            </a:r>
            <a:r>
              <a:rPr lang="en-US" sz="2800" dirty="0" err="1"/>
              <a:t>MapReduce,Hive</a:t>
            </a:r>
            <a:r>
              <a:rPr lang="en-US" sz="2800" dirty="0"/>
              <a:t> and Impala enable you to run queries without changing the data structures underneath.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u="sng" dirty="0">
                <a:latin typeface="Calisto MT" pitchFamily="18" charset="0"/>
              </a:rPr>
              <a:t>Benefits of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Our newest research finds that organizations are using big data to target customer-centric outcomes, tap into internal data and build a better information ecosystem.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Big Data is already an important part of the $64 billion database and data analytics market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It offers commercial opportunities of a comparable </a:t>
            </a:r>
          </a:p>
          <a:p>
            <a:pPr>
              <a:buNone/>
            </a:pPr>
            <a:r>
              <a:rPr lang="en-US" dirty="0"/>
              <a:t>    scale to enterprise software in the late 1980s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And the Internet boom of the 1990s, and the social media explosion of today.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"/>
            <a:ext cx="78867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u="sng">
                <a:latin typeface="Calisto MT" pitchFamily="18" charset="0"/>
              </a:rPr>
              <a:t>Future  </a:t>
            </a:r>
            <a:r>
              <a:rPr lang="en-US" sz="4000" b="1" u="sng" dirty="0">
                <a:latin typeface="Calisto MT" pitchFamily="18" charset="0"/>
              </a:rPr>
              <a:t>of Big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077200" cy="47244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$15 billion on software firms only specializing in data management and analytics.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This industry on its own is worth more than $100 billion and growing at almost 10% a year which is roughly twice as fast as the software business as a whole.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The McKinsey Global Institute estimates that data volume is growing 40% per year, and will grow 44x between 2009 and 2021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u="sng" dirty="0">
                <a:latin typeface="Calisto MT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75562" cy="51816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 Big Data may well be the Next Big Thing in the IT world. </a:t>
            </a:r>
          </a:p>
          <a:p>
            <a:pPr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Big data burst upon the scene in the first decade of the 21st century.</a:t>
            </a:r>
          </a:p>
          <a:p>
            <a:pPr>
              <a:buFont typeface="Arial" pitchFamily="34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first organizations to embrace it were online and startup firms. Firms like Google, eBay, LinkedIn, and </a:t>
            </a:r>
            <a:r>
              <a:rPr lang="en-US" dirty="0" err="1"/>
              <a:t>Facebook</a:t>
            </a:r>
            <a:r>
              <a:rPr lang="en-US" dirty="0"/>
              <a:t> were built around big data from the beginning.</a:t>
            </a:r>
          </a:p>
          <a:p>
            <a:pPr>
              <a:buFont typeface="Arial" pitchFamily="34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Like many new information technologies, big data can bring about dramatic cost reductions, substantial improvements in the time required to perform a computing task, or new product and service offerings.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latin typeface="Calisto MT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www.Slideshare.com</a:t>
            </a:r>
            <a:endParaRPr lang="en-US" dirty="0"/>
          </a:p>
          <a:p>
            <a:r>
              <a:rPr lang="en-US" dirty="0">
                <a:hlinkClick r:id="rId3"/>
              </a:rPr>
              <a:t>www.wikipedia.com</a:t>
            </a:r>
            <a:endParaRPr lang="en-US" dirty="0"/>
          </a:p>
          <a:p>
            <a:r>
              <a:rPr lang="en-US" dirty="0">
                <a:hlinkClick r:id="rId4"/>
              </a:rPr>
              <a:t>www.computereducation.org</a:t>
            </a:r>
            <a:endParaRPr lang="en-US" dirty="0"/>
          </a:p>
          <a:p>
            <a:r>
              <a:rPr lang="en-US" dirty="0"/>
              <a:t>Books-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Big Data by </a:t>
            </a:r>
            <a:r>
              <a:rPr lang="en-US" u="sng" dirty="0">
                <a:hlinkClick r:id="rId5"/>
              </a:rPr>
              <a:t>Viktor Mayer-</a:t>
            </a:r>
            <a:r>
              <a:rPr lang="en-US" u="sng" dirty="0" err="1">
                <a:hlinkClick r:id="rId5"/>
              </a:rPr>
              <a:t>Schonberger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D0F7-B037-47B8-B7EF-59E05F124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7800"/>
            <a:ext cx="8458200" cy="4572000"/>
          </a:xfrm>
        </p:spPr>
        <p:txBody>
          <a:bodyPr>
            <a:normAutofit/>
          </a:bodyPr>
          <a:lstStyle/>
          <a:p>
            <a:r>
              <a:rPr lang="en-IN" dirty="0"/>
              <a:t>Thanks for joining … Keep Learning…</a:t>
            </a:r>
            <a:r>
              <a:rPr lang="en-IN" dirty="0">
                <a:sym typeface="Wingdings" panose="05000000000000000000" pitchFamily="2" charset="2"/>
              </a:rPr>
              <a:t> </a:t>
            </a:r>
            <a:br>
              <a:rPr lang="en-IN" dirty="0"/>
            </a:br>
            <a:endParaRPr lang="ta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B7A37-2292-44E6-BACE-8DE40E6832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202850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body" idx="1"/>
          </p:nvPr>
        </p:nvSpPr>
        <p:spPr bwMode="auto">
          <a:xfrm>
            <a:off x="838200" y="1371600"/>
            <a:ext cx="7675563" cy="54864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  <a:latin typeface="Trebuchet MS" pitchFamily="34" charset="0"/>
              </a:rPr>
              <a:t>‘</a:t>
            </a: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Big Data</a:t>
            </a:r>
            <a:r>
              <a:rPr lang="en-US" sz="2400" dirty="0">
                <a:solidFill>
                  <a:schemeClr val="tx1"/>
                </a:solidFill>
                <a:latin typeface="Trebuchet MS" pitchFamily="34" charset="0"/>
              </a:rPr>
              <a:t>’ is similar to ‘small data’, but bigger in size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Trebuchet MS" pitchFamily="34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rebuchet MS" pitchFamily="34" charset="0"/>
              </a:rPr>
              <a:t>ut having data bigger it requires different approaches: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  <a:latin typeface="Trebuchet MS" pitchFamily="34" charset="0"/>
              </a:rPr>
              <a:t>Techniques, tools and architecture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Trebuchet MS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Trebuchet MS" pitchFamily="34" charset="0"/>
              </a:rPr>
              <a:t>n aim to solve new problems or old problems in a better way</a:t>
            </a:r>
          </a:p>
          <a:p>
            <a:pPr>
              <a:lnSpc>
                <a:spcPct val="80000"/>
              </a:lnSpc>
              <a:buNone/>
            </a:pPr>
            <a:endParaRPr lang="en-US" sz="2400" dirty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Trebuchet MS" pitchFamily="34" charset="0"/>
              </a:rPr>
              <a:t>Big Data generates value from the storage and processing of very large quantities of digital information that cannot be analyzed with traditional computing techniques.</a:t>
            </a:r>
            <a:endParaRPr lang="en-US" sz="24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latin typeface="Calisto MT" pitchFamily="18" charset="0"/>
              </a:rPr>
              <a:t>What is BIG DATA?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/>
          <a:lstStyle/>
          <a:p>
            <a:r>
              <a:rPr lang="en-US" b="1" u="sng" dirty="0"/>
              <a:t>What is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3581400"/>
          </a:xfrm>
        </p:spPr>
        <p:txBody>
          <a:bodyPr>
            <a:normAutofit/>
          </a:bodyPr>
          <a:lstStyle/>
          <a:p>
            <a:r>
              <a:rPr lang="en-US" sz="2800"/>
              <a:t>Walmart handles more than 1 million customer transactions every hour.</a:t>
            </a:r>
          </a:p>
          <a:p>
            <a:pPr>
              <a:buNone/>
            </a:pPr>
            <a:endParaRPr lang="en-US" sz="2800"/>
          </a:p>
          <a:p>
            <a:pPr>
              <a:buNone/>
            </a:pPr>
            <a:r>
              <a:rPr lang="en-US" sz="2800"/>
              <a:t>• Facebook handles 40 billion photos from its user base.</a:t>
            </a:r>
          </a:p>
          <a:p>
            <a:pPr>
              <a:buNone/>
            </a:pPr>
            <a:endParaRPr lang="en-US" sz="2800"/>
          </a:p>
          <a:p>
            <a:pPr>
              <a:buNone/>
            </a:pPr>
            <a:r>
              <a:rPr lang="en-US" sz="2800"/>
              <a:t>• Decoding the human genome originally took 10years to process; now it can be achieved in one week.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114800"/>
            <a:ext cx="85217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8650" y="381001"/>
            <a:ext cx="7886700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b="1" u="sng" dirty="0"/>
              <a:t>Three Characteristics of Big Data V3s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2663052"/>
              </p:ext>
            </p:extLst>
          </p:nvPr>
        </p:nvGraphicFramePr>
        <p:xfrm>
          <a:off x="381000" y="1828800"/>
          <a:ext cx="813435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u="sng" dirty="0"/>
              <a:t>1</a:t>
            </a:r>
            <a:r>
              <a:rPr lang="en-US" sz="4000" b="1" u="sng" baseline="30000" dirty="0"/>
              <a:t>st</a:t>
            </a:r>
            <a:r>
              <a:rPr lang="en-US" sz="4000" b="1" u="sng" dirty="0"/>
              <a:t> Character of Big Data</a:t>
            </a:r>
            <a:br>
              <a:rPr lang="en-US" sz="4000" b="1" u="sng" dirty="0"/>
            </a:br>
            <a:r>
              <a:rPr lang="en-US" sz="4000" b="1" u="sng" dirty="0"/>
              <a:t>Volume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1" y="1636216"/>
            <a:ext cx="86867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A typical PC might have had 10 gigabytes of storage in 2000. 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Today, </a:t>
            </a:r>
            <a:r>
              <a:rPr lang="en-US" sz="2400" dirty="0" err="1"/>
              <a:t>Facebook</a:t>
            </a:r>
            <a:r>
              <a:rPr lang="en-US" sz="2400" dirty="0"/>
              <a:t> ingests 500 terabytes of new data every day.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Boeing 737 will generate 240 terabytes of flight data during a single flight across the US.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The smart phones, the data they create and consume; sensors embedded into everyday objects will soon result in billions of new, constantly-updated data feeds containing environmental, location, and other information, including video.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2nd Character of Big Data</a:t>
            </a:r>
            <a:br>
              <a:rPr lang="en-US" b="1" u="sng" dirty="0"/>
            </a:br>
            <a:r>
              <a:rPr lang="en-US" b="1" u="sng" dirty="0"/>
              <a:t>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/>
              <a:t> </a:t>
            </a:r>
            <a:r>
              <a:rPr lang="en-US" sz="2400" dirty="0" err="1"/>
              <a:t>Clickstreams</a:t>
            </a:r>
            <a:r>
              <a:rPr lang="en-US" sz="2400" dirty="0"/>
              <a:t> and ad impressions capture user behavior at millions of events per second</a:t>
            </a:r>
          </a:p>
          <a:p>
            <a:pPr lvl="0">
              <a:buNone/>
            </a:pPr>
            <a:endParaRPr lang="en-US" sz="2400" dirty="0"/>
          </a:p>
          <a:p>
            <a:pPr lvl="0"/>
            <a:r>
              <a:rPr lang="en-US" sz="2400" dirty="0"/>
              <a:t> High-frequency stock trading algorithms reflect market changes within microseconds</a:t>
            </a:r>
          </a:p>
          <a:p>
            <a:pPr lvl="0">
              <a:buNone/>
            </a:pPr>
            <a:endParaRPr lang="en-US" sz="2400" dirty="0"/>
          </a:p>
          <a:p>
            <a:pPr lvl="0"/>
            <a:r>
              <a:rPr lang="en-US" sz="2400" dirty="0"/>
              <a:t> Machine to machine processes exchange data between billions of devices</a:t>
            </a:r>
          </a:p>
          <a:p>
            <a:pPr lvl="0">
              <a:buNone/>
            </a:pPr>
            <a:endParaRPr lang="en-US" sz="2400" dirty="0"/>
          </a:p>
          <a:p>
            <a:pPr lvl="0"/>
            <a:r>
              <a:rPr lang="en-US" sz="2400" dirty="0"/>
              <a:t> Infrastructure and sensors generate massive log data in real-time</a:t>
            </a:r>
          </a:p>
          <a:p>
            <a:pPr lvl="0">
              <a:buNone/>
            </a:pPr>
            <a:endParaRPr lang="en-US" sz="2400" dirty="0"/>
          </a:p>
          <a:p>
            <a:pPr lvl="0"/>
            <a:r>
              <a:rPr lang="en-US" sz="2400" dirty="0"/>
              <a:t> on-line gaming systems support millions of concurrent users, each producing multiple inputs per second.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3rd Character of Big Data</a:t>
            </a:r>
            <a:br>
              <a:rPr lang="en-US" b="1" u="sng" dirty="0"/>
            </a:br>
            <a:r>
              <a:rPr lang="en-US" b="1" u="sng" dirty="0"/>
              <a:t>Variety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Big Data isn't just numbers, dates, and strings. Big Data is also geospatial data, 3D data, audio and video, and unstructured text, including log files and social media.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Traditional database systems were designed to address smaller volumes of structured data, fewer updates or a predictable, consistent data structure.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Big Data analysis includes different types of data 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1539</Words>
  <Application>Microsoft Office PowerPoint</Application>
  <PresentationFormat>On-screen Show (4:3)</PresentationFormat>
  <Paragraphs>287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Calibri Light</vt:lpstr>
      <vt:lpstr>Calisto MT</vt:lpstr>
      <vt:lpstr>Corbel</vt:lpstr>
      <vt:lpstr>Trebuchet MS</vt:lpstr>
      <vt:lpstr>Wingdings</vt:lpstr>
      <vt:lpstr>Office Theme</vt:lpstr>
      <vt:lpstr>2_Custom Design</vt:lpstr>
      <vt:lpstr>1_Custom Design</vt:lpstr>
      <vt:lpstr>Custom Design</vt:lpstr>
      <vt:lpstr>BIG  DATA</vt:lpstr>
      <vt:lpstr> Content</vt:lpstr>
      <vt:lpstr>Introduction</vt:lpstr>
      <vt:lpstr>What is BIG DATA?</vt:lpstr>
      <vt:lpstr>What is BIG DATA</vt:lpstr>
      <vt:lpstr>Three Characteristics of Big Data V3s</vt:lpstr>
      <vt:lpstr>1st Character of Big Data Volume</vt:lpstr>
      <vt:lpstr>2nd Character of Big Data Velocity</vt:lpstr>
      <vt:lpstr>3rd Character of Big Data Variety</vt:lpstr>
      <vt:lpstr>Storing Big Data </vt:lpstr>
      <vt:lpstr>Selecting Big Data stores </vt:lpstr>
      <vt:lpstr>Processing Big Data </vt:lpstr>
      <vt:lpstr>The Structure of Big Data</vt:lpstr>
      <vt:lpstr>   Why Big Data</vt:lpstr>
      <vt:lpstr>Why Big Data</vt:lpstr>
      <vt:lpstr>How Is Big Data Different?</vt:lpstr>
      <vt:lpstr> Big Data sources</vt:lpstr>
      <vt:lpstr>Data generation points Examples </vt:lpstr>
      <vt:lpstr>Big Data Analytics </vt:lpstr>
      <vt:lpstr>Types of tools used in  Big-Data </vt:lpstr>
      <vt:lpstr>PowerPoint Presentation</vt:lpstr>
      <vt:lpstr>Risks of Big Data</vt:lpstr>
      <vt:lpstr>Leading Technology Vendors</vt:lpstr>
      <vt:lpstr>How Big data impacts on IT</vt:lpstr>
      <vt:lpstr>Potential Value of Big Data</vt:lpstr>
      <vt:lpstr>India – Big Data</vt:lpstr>
      <vt:lpstr>Benefits of Big Data</vt:lpstr>
      <vt:lpstr>Benefits of Big Data</vt:lpstr>
      <vt:lpstr>Future  of Big Data</vt:lpstr>
      <vt:lpstr>References</vt:lpstr>
      <vt:lpstr>Thanks for joining … Keep Learning…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 DATA</dc:title>
  <dc:creator>nasrin</dc:creator>
  <cp:lastModifiedBy>Rajaraman Rajagopal</cp:lastModifiedBy>
  <cp:revision>54</cp:revision>
  <dcterms:created xsi:type="dcterms:W3CDTF">2014-02-08T14:13:03Z</dcterms:created>
  <dcterms:modified xsi:type="dcterms:W3CDTF">2021-09-10T11:08:55Z</dcterms:modified>
</cp:coreProperties>
</file>