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20"/>
  </p:notesMasterIdLst>
  <p:sldIdLst>
    <p:sldId id="273" r:id="rId4"/>
    <p:sldId id="274" r:id="rId5"/>
    <p:sldId id="275" r:id="rId6"/>
    <p:sldId id="272" r:id="rId7"/>
    <p:sldId id="297" r:id="rId8"/>
    <p:sldId id="303" r:id="rId9"/>
    <p:sldId id="280" r:id="rId10"/>
    <p:sldId id="278" r:id="rId11"/>
    <p:sldId id="292" r:id="rId12"/>
    <p:sldId id="293" r:id="rId13"/>
    <p:sldId id="294" r:id="rId14"/>
    <p:sldId id="295" r:id="rId15"/>
    <p:sldId id="296" r:id="rId16"/>
    <p:sldId id="301" r:id="rId17"/>
    <p:sldId id="304" r:id="rId18"/>
    <p:sldId id="30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7</a:t>
            </a:fld>
            <a:endParaRPr lang="en-US"/>
          </a:p>
        </p:txBody>
      </p:sp>
    </p:spTree>
    <p:extLst>
      <p:ext uri="{BB962C8B-B14F-4D97-AF65-F5344CB8AC3E}">
        <p14:creationId xmlns:p14="http://schemas.microsoft.com/office/powerpoint/2010/main" val="2088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6/20/2022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6/20/2022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6/20/2022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pPr algn="ctr">
              <a:lnSpc>
                <a:spcPct val="107000"/>
              </a:lnSpc>
              <a:spcAft>
                <a:spcPts val="800"/>
              </a:spcAft>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Flight Price Prediction</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Times New Roman" pitchFamily="18" charset="0"/>
                <a:cs typeface="Times New Roman" pitchFamily="18" charset="0"/>
              </a:rPr>
              <a:t>Internship-24</a:t>
            </a:r>
          </a:p>
        </p:txBody>
      </p:sp>
      <p:sp>
        <p:nvSpPr>
          <p:cNvPr id="4" name="TextBox 3"/>
          <p:cNvSpPr txBox="1"/>
          <p:nvPr/>
        </p:nvSpPr>
        <p:spPr>
          <a:xfrm>
            <a:off x="7958328" y="4719956"/>
            <a:ext cx="3892296" cy="369332"/>
          </a:xfrm>
          <a:prstGeom prst="rect">
            <a:avLst/>
          </a:prstGeom>
          <a:noFill/>
        </p:spPr>
        <p:txBody>
          <a:bodyPr wrap="square" rtlCol="0">
            <a:spAutoFit/>
          </a:bodyPr>
          <a:lstStyle/>
          <a:p>
            <a:r>
              <a:rPr lang="en-IN" b="1" dirty="0">
                <a:latin typeface="Times New Roman" pitchFamily="18" charset="0"/>
                <a:cs typeface="Times New Roman" pitchFamily="18" charset="0"/>
              </a:rPr>
              <a:t>              Presented by:  Ram kumar</a:t>
            </a:r>
          </a:p>
        </p:txBody>
      </p:sp>
      <p:sp>
        <p:nvSpPr>
          <p:cNvPr id="5" name="TextBox 4"/>
          <p:cNvSpPr txBox="1"/>
          <p:nvPr/>
        </p:nvSpPr>
        <p:spPr>
          <a:xfrm>
            <a:off x="-64692" y="152400"/>
            <a:ext cx="2450592" cy="369332"/>
          </a:xfrm>
          <a:prstGeom prst="rect">
            <a:avLst/>
          </a:prstGeom>
          <a:noFill/>
        </p:spPr>
        <p:txBody>
          <a:bodyPr wrap="square" rtlCol="0">
            <a:spAutoFit/>
          </a:bodyPr>
          <a:lstStyle/>
          <a:p>
            <a:r>
              <a:rPr lang="en-IN" b="1" i="0" dirty="0">
                <a:solidFill>
                  <a:srgbClr val="4E5E6A"/>
                </a:solidFill>
                <a:effectLst/>
                <a:latin typeface="Open Sans" panose="020B0606030504020204" pitchFamily="34" charset="0"/>
              </a:rPr>
              <a:t>24-05-2022</a:t>
            </a:r>
            <a:r>
              <a:rPr lang="en-IN" b="0" i="0" dirty="0">
                <a:solidFill>
                  <a:srgbClr val="4E5E6A"/>
                </a:solidFill>
                <a:effectLst/>
                <a:latin typeface="Open Sans" panose="020B0606030504020204" pitchFamily="34" charset="0"/>
              </a:rPr>
              <a:t> </a:t>
            </a:r>
            <a:endParaRPr lang="en-IN"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pic>
        <p:nvPicPr>
          <p:cNvPr id="9" name="Picture 8">
            <a:extLst>
              <a:ext uri="{FF2B5EF4-FFF2-40B4-BE49-F238E27FC236}">
                <a16:creationId xmlns:a16="http://schemas.microsoft.com/office/drawing/2014/main" id="{04530444-CC37-87F2-3AE8-B56A6A9A0D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7" name="Picture 6">
            <a:extLst>
              <a:ext uri="{FF2B5EF4-FFF2-40B4-BE49-F238E27FC236}">
                <a16:creationId xmlns:a16="http://schemas.microsoft.com/office/drawing/2014/main" id="{4861863A-B517-B635-1691-3E270666DA1D}"/>
              </a:ext>
            </a:extLst>
          </p:cNvPr>
          <p:cNvPicPr>
            <a:picLocks noChangeAspect="1"/>
          </p:cNvPicPr>
          <p:nvPr/>
        </p:nvPicPr>
        <p:blipFill>
          <a:blip r:embed="rId4"/>
          <a:stretch>
            <a:fillRect/>
          </a:stretch>
        </p:blipFill>
        <p:spPr>
          <a:xfrm>
            <a:off x="2133600" y="1930096"/>
            <a:ext cx="9829799" cy="3973500"/>
          </a:xfrm>
          <a:prstGeom prst="rect">
            <a:avLst/>
          </a:prstGeom>
        </p:spPr>
      </p:pic>
    </p:spTree>
    <p:extLst>
      <p:ext uri="{BB962C8B-B14F-4D97-AF65-F5344CB8AC3E}">
        <p14:creationId xmlns:p14="http://schemas.microsoft.com/office/powerpoint/2010/main" val="296430195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5189"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D57939-680A-5FF9-F251-56612FAEAB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7" name="Picture 6">
            <a:extLst>
              <a:ext uri="{FF2B5EF4-FFF2-40B4-BE49-F238E27FC236}">
                <a16:creationId xmlns:a16="http://schemas.microsoft.com/office/drawing/2014/main" id="{05B685B0-E1F9-5105-CC00-4AAE51AC82D8}"/>
              </a:ext>
            </a:extLst>
          </p:cNvPr>
          <p:cNvPicPr>
            <a:picLocks noChangeAspect="1"/>
          </p:cNvPicPr>
          <p:nvPr/>
        </p:nvPicPr>
        <p:blipFill>
          <a:blip r:embed="rId4"/>
          <a:stretch>
            <a:fillRect/>
          </a:stretch>
        </p:blipFill>
        <p:spPr>
          <a:xfrm>
            <a:off x="3265424" y="2013315"/>
            <a:ext cx="8545576" cy="4560509"/>
          </a:xfrm>
          <a:prstGeom prst="rect">
            <a:avLst/>
          </a:prstGeom>
        </p:spPr>
      </p:pic>
    </p:spTree>
    <p:extLst>
      <p:ext uri="{BB962C8B-B14F-4D97-AF65-F5344CB8AC3E}">
        <p14:creationId xmlns:p14="http://schemas.microsoft.com/office/powerpoint/2010/main" val="13600302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10" y="6743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itchFamily="18" charset="0"/>
              </a:rPr>
              <a:t>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352871"/>
            <a:ext cx="11430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C2C2C"/>
                </a:solidFill>
                <a:latin typeface="Times New Roman" panose="02020603050405020304" pitchFamily="18" charset="0"/>
                <a:cs typeface="Times New Roman" panose="02020603050405020304" pitchFamily="18" charset="0"/>
              </a:rPr>
              <a:t>.</a:t>
            </a:r>
            <a:endParaRPr lang="en-US" sz="1800" b="0" i="0" dirty="0">
              <a:solidFill>
                <a:srgbClr val="2C2C2C"/>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B279E92-F8CF-69DF-55B8-1E285B6E48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11" name="Picture 10">
            <a:extLst>
              <a:ext uri="{FF2B5EF4-FFF2-40B4-BE49-F238E27FC236}">
                <a16:creationId xmlns:a16="http://schemas.microsoft.com/office/drawing/2014/main" id="{EC33D4EB-18A2-F7B4-5466-3172334877DD}"/>
              </a:ext>
            </a:extLst>
          </p:cNvPr>
          <p:cNvPicPr>
            <a:picLocks noChangeAspect="1"/>
          </p:cNvPicPr>
          <p:nvPr/>
        </p:nvPicPr>
        <p:blipFill>
          <a:blip r:embed="rId4"/>
          <a:stretch>
            <a:fillRect/>
          </a:stretch>
        </p:blipFill>
        <p:spPr>
          <a:xfrm>
            <a:off x="2844153" y="1900892"/>
            <a:ext cx="8509647" cy="4629150"/>
          </a:xfrm>
          <a:prstGeom prst="rect">
            <a:avLst/>
          </a:prstGeom>
        </p:spPr>
      </p:pic>
    </p:spTree>
    <p:extLst>
      <p:ext uri="{BB962C8B-B14F-4D97-AF65-F5344CB8AC3E}">
        <p14:creationId xmlns:p14="http://schemas.microsoft.com/office/powerpoint/2010/main" val="23593407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diagram of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Evaluate selected models</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523CA62-3E12-FA40-0948-5F63A7F7ED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7" name="Picture 6">
            <a:extLst>
              <a:ext uri="{FF2B5EF4-FFF2-40B4-BE49-F238E27FC236}">
                <a16:creationId xmlns:a16="http://schemas.microsoft.com/office/drawing/2014/main" id="{00178C89-2649-F5F7-536C-0BED6D712808}"/>
              </a:ext>
            </a:extLst>
          </p:cNvPr>
          <p:cNvPicPr>
            <a:picLocks noChangeAspect="1"/>
          </p:cNvPicPr>
          <p:nvPr/>
        </p:nvPicPr>
        <p:blipFill>
          <a:blip r:embed="rId4"/>
          <a:stretch>
            <a:fillRect/>
          </a:stretch>
        </p:blipFill>
        <p:spPr>
          <a:xfrm>
            <a:off x="3227206" y="2026211"/>
            <a:ext cx="8431393" cy="4222189"/>
          </a:xfrm>
          <a:prstGeom prst="rect">
            <a:avLst/>
          </a:prstGeom>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YPERTUNING THE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5F56422-3C32-F774-F4B0-3A38D132BB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7" name="Picture 6">
            <a:extLst>
              <a:ext uri="{FF2B5EF4-FFF2-40B4-BE49-F238E27FC236}">
                <a16:creationId xmlns:a16="http://schemas.microsoft.com/office/drawing/2014/main" id="{DA8E239A-1069-E3E6-28EB-C45681806572}"/>
              </a:ext>
            </a:extLst>
          </p:cNvPr>
          <p:cNvPicPr>
            <a:picLocks noChangeAspect="1"/>
          </p:cNvPicPr>
          <p:nvPr/>
        </p:nvPicPr>
        <p:blipFill>
          <a:blip r:embed="rId4"/>
          <a:stretch>
            <a:fillRect/>
          </a:stretch>
        </p:blipFill>
        <p:spPr>
          <a:xfrm>
            <a:off x="2133600" y="2280920"/>
            <a:ext cx="8991599" cy="3967480"/>
          </a:xfrm>
          <a:prstGeom prst="rect">
            <a:avLst/>
          </a:prstGeom>
        </p:spPr>
      </p:pic>
    </p:spTree>
    <p:extLst>
      <p:ext uri="{BB962C8B-B14F-4D97-AF65-F5344CB8AC3E}">
        <p14:creationId xmlns:p14="http://schemas.microsoft.com/office/powerpoint/2010/main" val="42524556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nSpc>
                <a:spcPct val="106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Flight Price test and predicted data:</a:t>
            </a:r>
          </a:p>
        </p:txBody>
      </p:sp>
      <p:pic>
        <p:nvPicPr>
          <p:cNvPr id="8" name="Picture 7">
            <a:extLst>
              <a:ext uri="{FF2B5EF4-FFF2-40B4-BE49-F238E27FC236}">
                <a16:creationId xmlns:a16="http://schemas.microsoft.com/office/drawing/2014/main" id="{55F56422-3C32-F774-F4B0-3A38D132BB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7" name="Picture 6">
            <a:extLst>
              <a:ext uri="{FF2B5EF4-FFF2-40B4-BE49-F238E27FC236}">
                <a16:creationId xmlns:a16="http://schemas.microsoft.com/office/drawing/2014/main" id="{0806E9EA-AA45-E4DF-E58D-FC68D4FE7A51}"/>
              </a:ext>
            </a:extLst>
          </p:cNvPr>
          <p:cNvPicPr>
            <a:picLocks noChangeAspect="1"/>
          </p:cNvPicPr>
          <p:nvPr/>
        </p:nvPicPr>
        <p:blipFill>
          <a:blip r:embed="rId4"/>
          <a:stretch>
            <a:fillRect/>
          </a:stretch>
        </p:blipFill>
        <p:spPr>
          <a:xfrm>
            <a:off x="2929890" y="1930095"/>
            <a:ext cx="8576310" cy="4874667"/>
          </a:xfrm>
          <a:prstGeom prst="rect">
            <a:avLst/>
          </a:prstGeom>
        </p:spPr>
      </p:pic>
    </p:spTree>
    <p:extLst>
      <p:ext uri="{BB962C8B-B14F-4D97-AF65-F5344CB8AC3E}">
        <p14:creationId xmlns:p14="http://schemas.microsoft.com/office/powerpoint/2010/main" val="6657870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7000"/>
              </a:lnSpc>
              <a:spcAft>
                <a:spcPts val="800"/>
              </a:spcAft>
            </a:pPr>
            <a:r>
              <a:rPr lang="en-IN" sz="2400" b="1" dirty="0">
                <a:effectLst/>
                <a:latin typeface="Times New Roman" panose="02020603050405020304" pitchFamily="18" charset="0"/>
                <a:ea typeface="Times New Roman" panose="02020603050405020304" pitchFamily="18" charset="0"/>
              </a:rPr>
              <a:t>CONCLUSION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4999"/>
            <a:ext cx="2514600" cy="1822647"/>
          </a:xfrm>
          <a:prstGeom prst="rect">
            <a:avLst/>
          </a:prstGeom>
          <a:noFill/>
          <a:ln>
            <a:noFill/>
          </a:ln>
        </p:spPr>
      </p:pic>
      <p:sp>
        <p:nvSpPr>
          <p:cNvPr id="6" name="TextBox 5">
            <a:extLst>
              <a:ext uri="{FF2B5EF4-FFF2-40B4-BE49-F238E27FC236}">
                <a16:creationId xmlns:a16="http://schemas.microsoft.com/office/drawing/2014/main" id="{EA47DAD0-7B27-9EFF-FE3B-7B7BAA7E8E1C}"/>
              </a:ext>
            </a:extLst>
          </p:cNvPr>
          <p:cNvSpPr txBox="1"/>
          <p:nvPr/>
        </p:nvSpPr>
        <p:spPr>
          <a:xfrm>
            <a:off x="762000" y="2000420"/>
            <a:ext cx="10972800" cy="3416320"/>
          </a:xfrm>
          <a:prstGeom prst="rect">
            <a:avLst/>
          </a:prstGeom>
          <a:noFill/>
        </p:spPr>
        <p:txBody>
          <a:bodyPr wrap="square" rtlCol="0">
            <a:spAutoFit/>
          </a:bodyPr>
          <a:lstStyle/>
          <a:p>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machine learning models in the computational intelligence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feild</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are evaluated before on different datasets are studied. their accuracy and performances are evaluated and compared in order to get better result. For the prediction of the ticket prices perfectly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differnt</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prediction models are tested for the better prediction accuracy. As the pricing models of the company are developed in order to maximize the revenue management. So to get result with maximum accuracy regression analysis is used. From the studies , the feature that influences the prices of the ticket are to be considered. In future the details about number of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availble</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seats can improve the performance of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6684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Times New Roman" pitchFamily="18"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a:bodyPr>
          <a:lstStyle/>
          <a:p>
            <a:pPr marL="0" indent="0" algn="ctr">
              <a:buNone/>
            </a:pPr>
            <a:r>
              <a:rPr lang="en-IN" dirty="0">
                <a:latin typeface="Times New Roman" pitchFamily="18" charset="0"/>
                <a:cs typeface="Times New Roman" pitchFamily="18" charset="0"/>
              </a:rPr>
              <a:t>Data Science with ML</a:t>
            </a:r>
          </a:p>
          <a:p>
            <a:pPr marL="0" indent="0" algn="ctr">
              <a:buNone/>
            </a:pPr>
            <a:r>
              <a:rPr lang="en-IN" dirty="0">
                <a:latin typeface="Times New Roman" pitchFamily="18" charset="0"/>
                <a:cs typeface="Times New Roman" pitchFamily="18" charset="0"/>
              </a:rPr>
              <a:t>SME -Khushboo Garg </a:t>
            </a:r>
            <a:endParaRPr lang="en-IN" sz="2000" b="1" dirty="0">
              <a:latin typeface="Times New Roman" pitchFamily="18" charset="0"/>
              <a:cs typeface="Times New Roman" pitchFamily="18" charset="0"/>
            </a:endParaRPr>
          </a:p>
          <a:p>
            <a:pPr marL="0" indent="0" algn="ctr">
              <a:buNone/>
            </a:pPr>
            <a:r>
              <a:rPr lang="en-IN" dirty="0">
                <a:latin typeface="Times New Roman" pitchFamily="18" charset="0"/>
                <a:cs typeface="Times New Roman" pitchFamily="18" charset="0"/>
              </a:rPr>
              <a:t>Flip Robo Technology</a:t>
            </a:r>
          </a:p>
          <a:p>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sz="3200" b="1" dirty="0">
                <a:latin typeface="Times New Roman" pitchFamily="18" charset="0"/>
                <a:cs typeface="Times New Roman" pitchFamily="18" charset="0"/>
              </a:rPr>
              <a:t>What is </a:t>
            </a: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Flight Price Prediction</a:t>
            </a:r>
            <a:r>
              <a:rPr lang="en-US" sz="3200" dirty="0">
                <a:latin typeface="Times New Roman" pitchFamily="18" charset="0"/>
                <a:cs typeface="Times New Roman" pitchFamily="18" charset="0"/>
              </a:rPr>
              <a:t>?</a:t>
            </a:r>
          </a:p>
        </p:txBody>
      </p:sp>
      <p:sp>
        <p:nvSpPr>
          <p:cNvPr id="5" name="Content Placeholder 4"/>
          <p:cNvSpPr>
            <a:spLocks noGrp="1"/>
          </p:cNvSpPr>
          <p:nvPr>
            <p:ph idx="1"/>
          </p:nvPr>
        </p:nvSpPr>
        <p:spPr>
          <a:xfrm>
            <a:off x="809727" y="2148840"/>
            <a:ext cx="9784080" cy="3911840"/>
          </a:xfrm>
        </p:spPr>
        <p:txBody>
          <a:bodyPr wrap="square">
            <a:normAutofit fontScale="92500" lnSpcReduction="20000"/>
          </a:bodyPr>
          <a:lstStyle/>
          <a:p>
            <a:endParaRPr lang="en-US" dirty="0">
              <a:latin typeface="Times New Roman" pitchFamily="18" charset="0"/>
              <a:cs typeface="Times New Roman"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1.  Time of purchase patterns (making sure last-minute purchases are expensive)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a:t>
            </a:r>
          </a:p>
          <a:p>
            <a:pPr marL="228600" lvl="1" indent="0">
              <a:lnSpc>
                <a:spcPct val="107000"/>
              </a:lnSpc>
              <a:spcAft>
                <a:spcPts val="800"/>
              </a:spcAft>
              <a:buNone/>
            </a:pPr>
            <a:r>
              <a:rPr lang="en-IN"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So, you have to work on a project where you collect data of flight fares with other features and work to make a model to predict fares of flights.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lvl="1" indent="0">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1" y="221025"/>
            <a:ext cx="12188951" cy="6865575"/>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Flight Price Prediction</a:t>
            </a:r>
            <a:r>
              <a:rPr lang="en-IN" sz="1800" b="1" dirty="0">
                <a:latin typeface="Calibri" panose="020F0502020204030204" pitchFamily="34" charset="0"/>
                <a:ea typeface="Times New Roman" panose="02020603050405020304" pitchFamily="18" charset="0"/>
                <a:cs typeface="Times New Roman" panose="02020603050405020304" pitchFamily="18" charset="0"/>
              </a:rPr>
              <a:t> </a:t>
            </a:r>
            <a:r>
              <a:rPr lang="en-US" sz="2800" dirty="0">
                <a:latin typeface="Times New Roman" pitchFamily="18" charset="0"/>
                <a:cs typeface="Times New Roman" pitchFamily="18" charset="0"/>
              </a:rPr>
              <a:t>Diagram:</a:t>
            </a: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6" name="Picture 5">
            <a:extLst>
              <a:ext uri="{FF2B5EF4-FFF2-40B4-BE49-F238E27FC236}">
                <a16:creationId xmlns:a16="http://schemas.microsoft.com/office/drawing/2014/main" id="{EAA4EB8D-AE19-0828-CBF0-7E44993C431A}"/>
              </a:ext>
            </a:extLst>
          </p:cNvPr>
          <p:cNvPicPr>
            <a:picLocks noChangeAspect="1"/>
          </p:cNvPicPr>
          <p:nvPr/>
        </p:nvPicPr>
        <p:blipFill>
          <a:blip r:embed="rId4"/>
          <a:stretch>
            <a:fillRect/>
          </a:stretch>
        </p:blipFill>
        <p:spPr>
          <a:xfrm>
            <a:off x="2929890" y="1827913"/>
            <a:ext cx="8652510" cy="4745911"/>
          </a:xfrm>
          <a:prstGeom prst="rect">
            <a:avLst/>
          </a:prstGeom>
        </p:spPr>
      </p:pic>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143000" y="3797327"/>
            <a:ext cx="9144000" cy="584775"/>
          </a:xfrm>
          <a:prstGeom prst="rect">
            <a:avLst/>
          </a:prstGeom>
          <a:noFill/>
        </p:spPr>
        <p:txBody>
          <a:bodyPr wrap="square" rtlCol="0">
            <a:spAutoFit/>
          </a:bodyPr>
          <a:lstStyle/>
          <a:p>
            <a:pPr algn="ct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in dataset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2" name="TextBox 1">
            <a:extLst>
              <a:ext uri="{FF2B5EF4-FFF2-40B4-BE49-F238E27FC236}">
                <a16:creationId xmlns:a16="http://schemas.microsoft.com/office/drawing/2014/main" id="{3AF024E1-B11D-BBF9-B36F-F331EF6D2945}"/>
              </a:ext>
            </a:extLst>
          </p:cNvPr>
          <p:cNvSpPr txBox="1"/>
          <p:nvPr/>
        </p:nvSpPr>
        <p:spPr>
          <a:xfrm>
            <a:off x="1447800" y="990600"/>
            <a:ext cx="6324600" cy="800219"/>
          </a:xfrm>
          <a:prstGeom prst="rect">
            <a:avLst/>
          </a:prstGeom>
          <a:noFill/>
        </p:spPr>
        <p:txBody>
          <a:bodyPr wrap="square" rtlCol="0">
            <a:spAutoFit/>
          </a:bodyPr>
          <a:lstStyle/>
          <a:p>
            <a:r>
              <a:rPr lang="en-IN"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Import library and load the dataset</a:t>
            </a:r>
          </a:p>
          <a:p>
            <a:endParaRPr lang="en-IN" dirty="0"/>
          </a:p>
        </p:txBody>
      </p:sp>
      <p:pic>
        <p:nvPicPr>
          <p:cNvPr id="8" name="Picture 7">
            <a:extLst>
              <a:ext uri="{FF2B5EF4-FFF2-40B4-BE49-F238E27FC236}">
                <a16:creationId xmlns:a16="http://schemas.microsoft.com/office/drawing/2014/main" id="{B2A8C1F0-63E4-E80B-FD72-A50FC1317473}"/>
              </a:ext>
            </a:extLst>
          </p:cNvPr>
          <p:cNvPicPr>
            <a:picLocks noChangeAspect="1"/>
          </p:cNvPicPr>
          <p:nvPr/>
        </p:nvPicPr>
        <p:blipFill>
          <a:blip r:embed="rId4"/>
          <a:stretch>
            <a:fillRect/>
          </a:stretch>
        </p:blipFill>
        <p:spPr>
          <a:xfrm>
            <a:off x="3230244" y="1976437"/>
            <a:ext cx="6904355" cy="3890963"/>
          </a:xfrm>
          <a:prstGeom prst="rect">
            <a:avLst/>
          </a:prstGeom>
        </p:spPr>
      </p:pic>
    </p:spTree>
    <p:extLst>
      <p:ext uri="{BB962C8B-B14F-4D97-AF65-F5344CB8AC3E}">
        <p14:creationId xmlns:p14="http://schemas.microsoft.com/office/powerpoint/2010/main" val="41295605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3">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11" name="TextBox 10">
            <a:extLst>
              <a:ext uri="{FF2B5EF4-FFF2-40B4-BE49-F238E27FC236}">
                <a16:creationId xmlns:a16="http://schemas.microsoft.com/office/drawing/2014/main" id="{703AFF78-968C-2E4B-1801-24095905F028}"/>
              </a:ext>
            </a:extLst>
          </p:cNvPr>
          <p:cNvSpPr txBox="1"/>
          <p:nvPr/>
        </p:nvSpPr>
        <p:spPr>
          <a:xfrm>
            <a:off x="381000" y="5352871"/>
            <a:ext cx="11353800" cy="646331"/>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C2C2C"/>
                </a:solidFill>
                <a:effectLst/>
                <a:latin typeface="Times New Roman" panose="02020603050405020304" pitchFamily="18" charset="0"/>
                <a:cs typeface="Times New Roman" panose="02020603050405020304" pitchFamily="18" charset="0"/>
              </a:rPr>
              <a:t>This </a:t>
            </a:r>
            <a:r>
              <a:rPr lang="en-US" dirty="0" err="1">
                <a:solidFill>
                  <a:srgbClr val="2C2C2C"/>
                </a:solidFill>
                <a:latin typeface="Times New Roman" panose="02020603050405020304" pitchFamily="18" charset="0"/>
                <a:cs typeface="Times New Roman" panose="02020603050405020304" pitchFamily="18" charset="0"/>
              </a:rPr>
              <a:t>hist</a:t>
            </a:r>
            <a:r>
              <a:rPr lang="en-US" sz="1800" b="0" i="0" dirty="0" err="1">
                <a:solidFill>
                  <a:srgbClr val="2C2C2C"/>
                </a:solidFill>
                <a:effectLst/>
                <a:latin typeface="Times New Roman" panose="02020603050405020304" pitchFamily="18" charset="0"/>
                <a:cs typeface="Times New Roman" panose="02020603050405020304" pitchFamily="18" charset="0"/>
              </a:rPr>
              <a:t>plot</a:t>
            </a:r>
            <a:r>
              <a:rPr lang="en-US" sz="1800" b="0" i="0" dirty="0">
                <a:solidFill>
                  <a:srgbClr val="2C2C2C"/>
                </a:solidFill>
                <a:effectLst/>
                <a:latin typeface="Times New Roman" panose="02020603050405020304" pitchFamily="18" charset="0"/>
                <a:cs typeface="Times New Roman" panose="02020603050405020304" pitchFamily="18" charset="0"/>
              </a:rPr>
              <a:t> gives numbers of counts and showing that which  is more interesting. </a:t>
            </a:r>
          </a:p>
          <a:p>
            <a:r>
              <a:rPr lang="en-US" sz="1800" b="0" i="0" dirty="0">
                <a:solidFill>
                  <a:srgbClr val="2C2C2C"/>
                </a:solidFill>
                <a:effectLst/>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50CAA108-F851-5D7B-D42C-6DDB00D4B8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626008"/>
            <a:ext cx="1981200" cy="1442746"/>
          </a:xfrm>
          <a:prstGeom prst="rect">
            <a:avLst/>
          </a:prstGeom>
          <a:noFill/>
          <a:ln>
            <a:noFill/>
          </a:ln>
        </p:spPr>
      </p:pic>
      <p:pic>
        <p:nvPicPr>
          <p:cNvPr id="8" name="Picture 7">
            <a:extLst>
              <a:ext uri="{FF2B5EF4-FFF2-40B4-BE49-F238E27FC236}">
                <a16:creationId xmlns:a16="http://schemas.microsoft.com/office/drawing/2014/main" id="{116A1888-F17C-D6A6-24AD-2E648DD7EE1E}"/>
              </a:ext>
            </a:extLst>
          </p:cNvPr>
          <p:cNvPicPr>
            <a:picLocks noChangeAspect="1"/>
          </p:cNvPicPr>
          <p:nvPr/>
        </p:nvPicPr>
        <p:blipFill>
          <a:blip r:embed="rId5"/>
          <a:stretch>
            <a:fillRect/>
          </a:stretch>
        </p:blipFill>
        <p:spPr>
          <a:xfrm>
            <a:off x="2362200" y="2033587"/>
            <a:ext cx="7696200" cy="3280253"/>
          </a:xfrm>
          <a:prstGeom prst="rect">
            <a:avLst/>
          </a:prstGeom>
        </p:spPr>
      </p:pic>
    </p:spTree>
    <p:extLst>
      <p:ext uri="{BB962C8B-B14F-4D97-AF65-F5344CB8AC3E}">
        <p14:creationId xmlns:p14="http://schemas.microsoft.com/office/powerpoint/2010/main" val="29480270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029200"/>
            <a:ext cx="11430000" cy="646331"/>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US" dirty="0">
                <a:solidFill>
                  <a:srgbClr val="2C2C2C"/>
                </a:solidFill>
                <a:latin typeface="Times New Roman" panose="02020603050405020304" pitchFamily="18" charset="0"/>
                <a:cs typeface="Times New Roman" panose="02020603050405020304" pitchFamily="18" charset="0"/>
              </a:rPr>
              <a:t>Here Showing </a:t>
            </a:r>
            <a:r>
              <a:rPr lang="en-US" dirty="0" err="1">
                <a:solidFill>
                  <a:srgbClr val="2C2C2C"/>
                </a:solidFill>
                <a:latin typeface="Times New Roman" panose="02020603050405020304" pitchFamily="18" charset="0"/>
                <a:cs typeface="Times New Roman" panose="02020603050405020304" pitchFamily="18" charset="0"/>
              </a:rPr>
              <a:t>countplot</a:t>
            </a:r>
            <a:r>
              <a:rPr lang="en-US" dirty="0">
                <a:solidFill>
                  <a:srgbClr val="2C2C2C"/>
                </a:solidFill>
                <a:latin typeface="Times New Roman" panose="02020603050405020304" pitchFamily="18" charset="0"/>
                <a:cs typeface="Times New Roman" panose="02020603050405020304" pitchFamily="18" charset="0"/>
              </a:rPr>
              <a:t> values.</a:t>
            </a:r>
            <a:endParaRPr lang="en-US" sz="1800" b="0" i="0" dirty="0">
              <a:solidFill>
                <a:srgbClr val="2C2C2C"/>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05A217D-012D-E4F8-1F7D-3084FFB0D2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11" name="Picture 10">
            <a:extLst>
              <a:ext uri="{FF2B5EF4-FFF2-40B4-BE49-F238E27FC236}">
                <a16:creationId xmlns:a16="http://schemas.microsoft.com/office/drawing/2014/main" id="{227E1928-0056-00E1-0769-7765EA554B6B}"/>
              </a:ext>
            </a:extLst>
          </p:cNvPr>
          <p:cNvPicPr>
            <a:picLocks noChangeAspect="1"/>
          </p:cNvPicPr>
          <p:nvPr/>
        </p:nvPicPr>
        <p:blipFill>
          <a:blip r:embed="rId4"/>
          <a:stretch>
            <a:fillRect/>
          </a:stretch>
        </p:blipFill>
        <p:spPr>
          <a:xfrm>
            <a:off x="3886200" y="1891063"/>
            <a:ext cx="7467599" cy="3784467"/>
          </a:xfrm>
          <a:prstGeom prst="rect">
            <a:avLst/>
          </a:prstGeom>
        </p:spPr>
      </p:pic>
    </p:spTree>
    <p:extLst>
      <p:ext uri="{BB962C8B-B14F-4D97-AF65-F5344CB8AC3E}">
        <p14:creationId xmlns:p14="http://schemas.microsoft.com/office/powerpoint/2010/main" val="29653346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Correlation: </a:t>
            </a:r>
          </a:p>
        </p:txBody>
      </p:sp>
      <p:pic>
        <p:nvPicPr>
          <p:cNvPr id="8" name="Picture 7">
            <a:extLst>
              <a:ext uri="{FF2B5EF4-FFF2-40B4-BE49-F238E27FC236}">
                <a16:creationId xmlns:a16="http://schemas.microsoft.com/office/drawing/2014/main" id="{79A797D6-4F4F-33CA-34DB-5843EB8CFD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pic>
        <p:nvPicPr>
          <p:cNvPr id="7" name="Picture 6">
            <a:extLst>
              <a:ext uri="{FF2B5EF4-FFF2-40B4-BE49-F238E27FC236}">
                <a16:creationId xmlns:a16="http://schemas.microsoft.com/office/drawing/2014/main" id="{D00C41C1-8138-B1D4-D494-0ABC34583C23}"/>
              </a:ext>
            </a:extLst>
          </p:cNvPr>
          <p:cNvPicPr>
            <a:picLocks noChangeAspect="1"/>
          </p:cNvPicPr>
          <p:nvPr/>
        </p:nvPicPr>
        <p:blipFill>
          <a:blip r:embed="rId4"/>
          <a:stretch>
            <a:fillRect/>
          </a:stretch>
        </p:blipFill>
        <p:spPr>
          <a:xfrm>
            <a:off x="3429000" y="2209800"/>
            <a:ext cx="8534400" cy="4191000"/>
          </a:xfrm>
          <a:prstGeom prst="rect">
            <a:avLst/>
          </a:prstGeom>
        </p:spPr>
      </p:pic>
    </p:spTree>
    <p:extLst>
      <p:ext uri="{BB962C8B-B14F-4D97-AF65-F5344CB8AC3E}">
        <p14:creationId xmlns:p14="http://schemas.microsoft.com/office/powerpoint/2010/main" val="163844487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36</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Open Sans</vt:lpstr>
      <vt:lpstr>Times New Roman</vt:lpstr>
      <vt:lpstr>Wingdings</vt:lpstr>
      <vt:lpstr>Banded</vt:lpstr>
      <vt:lpstr>Flight Price Prediction</vt:lpstr>
      <vt:lpstr>Acknowledgement</vt:lpstr>
      <vt:lpstr>What is Flight Price Prediction?</vt:lpstr>
      <vt:lpstr>Flight Price Prediction Diagram:</vt:lpstr>
      <vt:lpstr>PowerPoint Presentation</vt:lpstr>
      <vt:lpstr>PowerPoint Presentation</vt:lpstr>
      <vt:lpstr>Graphs:</vt:lpstr>
      <vt:lpstr>Graphs: </vt:lpstr>
      <vt:lpstr>Correlation: </vt:lpstr>
      <vt:lpstr>Graphs: </vt:lpstr>
      <vt:lpstr> Model/s Development and Evaluation </vt:lpstr>
      <vt:lpstr>Testing of Identified Approaches (Algorithms): </vt:lpstr>
      <vt:lpstr>diagram of  Evaluate selected models </vt:lpstr>
      <vt:lpstr>HYPERTUNING THE MODEL:</vt:lpstr>
      <vt:lpstr>Flight Price test and predicted data:</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2022-06-20T19:33:51Z</dcterms:modified>
</cp:coreProperties>
</file>