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3"/>
  </p:sldMasterIdLst>
  <p:notesMasterIdLst>
    <p:notesMasterId r:id="rId22"/>
  </p:notesMasterIdLst>
  <p:sldIdLst>
    <p:sldId id="273" r:id="rId4"/>
    <p:sldId id="274" r:id="rId5"/>
    <p:sldId id="275" r:id="rId6"/>
    <p:sldId id="297" r:id="rId7"/>
    <p:sldId id="280" r:id="rId8"/>
    <p:sldId id="276" r:id="rId9"/>
    <p:sldId id="303" r:id="rId10"/>
    <p:sldId id="304" r:id="rId11"/>
    <p:sldId id="292" r:id="rId12"/>
    <p:sldId id="293" r:id="rId13"/>
    <p:sldId id="294" r:id="rId14"/>
    <p:sldId id="295" r:id="rId15"/>
    <p:sldId id="296" r:id="rId16"/>
    <p:sldId id="301" r:id="rId17"/>
    <p:sldId id="298" r:id="rId18"/>
    <p:sldId id="286" r:id="rId19"/>
    <p:sldId id="300" r:id="rId20"/>
    <p:sldId id="30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9AC0BB"/>
    <a:srgbClr val="B2CDC1"/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AA0BC-6609-4556-8B76-A1EDF3B4E98C}" type="datetimeFigureOut">
              <a:rPr lang="en-US" smtClean="0"/>
              <a:pPr/>
              <a:t>7/9/2022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0A596-7141-45E9-836C-E467146705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9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93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73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3EF8-F1F1-426B-B0A9-FD4AEE8EDDC7}" type="datetime1">
              <a:rPr lang="en-US" smtClean="0"/>
              <a:pPr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AADA-552C-4634-A9B8-C1EEDF253588}" type="datetime1">
              <a:rPr lang="en-US" smtClean="0"/>
              <a:pPr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A594C05-AA5C-4F09-A6B7-D3A3193AA5D7}" type="datetime1">
              <a:rPr lang="en-US" smtClean="0"/>
              <a:pPr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C161-5F1A-4F87-A250-8C55998B83EC}" type="datetime1">
              <a:rPr lang="en-US" smtClean="0"/>
              <a:pPr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4DB066-BA4C-4ACB-B5EF-D11313F7B512}" type="datetime1">
              <a:rPr lang="en-US" smtClean="0"/>
              <a:pPr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3D9-FA56-4191-B3D1-0F0946347F7F}" type="datetime1">
              <a:rPr lang="en-US" smtClean="0"/>
              <a:pPr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99F0-C981-43CA-8461-68A368C933F2}" type="datetime1">
              <a:rPr lang="en-US" smtClean="0"/>
              <a:pPr/>
              <a:t>7/9/2022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E3CD-9FEF-4266-9447-6E0BADDDB821}" type="datetime1">
              <a:rPr lang="en-US" smtClean="0"/>
              <a:pPr/>
              <a:t>7/9/2022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D101-F83B-4D7E-9E34-DC0B18767A58}" type="datetime1">
              <a:rPr lang="en-US" smtClean="0"/>
              <a:pPr/>
              <a:t>7/9/2022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F4BB-6FA0-4C2D-AD18-4EF7D955C743}" type="datetime1">
              <a:rPr lang="en-US" smtClean="0"/>
              <a:pPr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067F-260F-43C4-A09C-6B48384CFE2B}" type="datetime1">
              <a:rPr lang="en-US" smtClean="0"/>
              <a:pPr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4FBE5A9-3ED6-497C-9CD0-6F852ECCBD21}" type="datetime1">
              <a:rPr lang="en-US" smtClean="0"/>
              <a:pPr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6758CB7-007C-40DF-A901-600703FB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459C3A3-8B02-4FAB-91CE-E81E1BA31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048" y="2059012"/>
            <a:ext cx="12188952" cy="1828800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2022F-1436-49C5-9347-FDDDF4EE8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MALIGNANT COMMENTS CLASSIFICATION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B366A7-87C2-43BB-AF03-1AF039EE1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48" y="3887812"/>
            <a:ext cx="12188952" cy="4572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6C232-3134-4C4E-8119-3B970E1C3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3152" cy="4572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Internship-24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58328" y="4719956"/>
            <a:ext cx="389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Presented by: Ram kumar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4692" y="152400"/>
            <a:ext cx="245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4E5E6A"/>
                </a:solidFill>
                <a:effectLst/>
                <a:latin typeface="Open Sans" panose="020B0606030504020204" pitchFamily="34" charset="0"/>
              </a:rPr>
              <a:t>14-04-2022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EC2988-B16D-756D-2B58-F6F21DEB9D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4047"/>
            <a:ext cx="2929890" cy="21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1173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3028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Graphs: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DF6BA7-8791-7B77-5736-07684B6A4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938337"/>
            <a:ext cx="8001000" cy="43100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DD995F-80AA-B84C-A418-4EE9F8161B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4047"/>
            <a:ext cx="2929890" cy="21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4301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35189" y="17595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IN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IN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engeenering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EF1235-BFB4-04F3-C7FA-DADDBC185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000420"/>
            <a:ext cx="8610600" cy="44003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456A01-DD1F-CD9C-EEF0-6868E1C40C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4047"/>
            <a:ext cx="2929890" cy="21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0030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76210" y="67435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Testing of Identified Approaches (Algorithms)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2C7C11-BBE2-15A6-2AB4-276AE41BDDA7}"/>
              </a:ext>
            </a:extLst>
          </p:cNvPr>
          <p:cNvSpPr txBox="1"/>
          <p:nvPr/>
        </p:nvSpPr>
        <p:spPr>
          <a:xfrm>
            <a:off x="457200" y="5352871"/>
            <a:ext cx="11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b="0" i="0" dirty="0">
              <a:solidFill>
                <a:srgbClr val="2C2C2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0A397C-A4E1-967F-9025-5FA0E58C7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047874"/>
            <a:ext cx="7285355" cy="3514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8B25B5-82D8-BD4B-D9DB-5520ABA2F5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4047"/>
            <a:ext cx="2929890" cy="21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9340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3028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pPr lvl="0">
              <a:lnSpc>
                <a:spcPct val="106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 and Evaluate selected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4A296D-304E-2A51-F01A-CC0D2CA4B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4047"/>
            <a:ext cx="292989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0FFCDA-884E-C3A5-7A1F-51D0F9375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1824037"/>
            <a:ext cx="7010400" cy="404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73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3028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pPr lvl="0">
              <a:lnSpc>
                <a:spcPct val="106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 and Evaluate selected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5A51E8-9414-3297-C877-CA5B4A850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4047"/>
            <a:ext cx="292989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0BF551-C4E2-C3BA-D147-B6BDBC962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819274"/>
            <a:ext cx="85344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55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76200" y="17595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pPr lvl="0">
              <a:lnSpc>
                <a:spcPct val="106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Creating RMSE: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B87755-0F93-4CDA-F6DC-C37D2E171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4047"/>
            <a:ext cx="292989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BAF7DC-A4C6-560F-40F5-F749B268C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186C83-4100-1240-4D09-866E963CF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919" y="2011680"/>
            <a:ext cx="9084081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09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76200" y="17595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Interpretation of the Results</a:t>
            </a:r>
            <a:endParaRPr lang="en-US" sz="24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B87755-0F93-4CDA-F6DC-C37D2E171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4047"/>
            <a:ext cx="292989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7C909F-DA01-B427-450B-55219A490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6B9AA5-1BA9-92F6-6942-449C99ADC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2000420"/>
            <a:ext cx="9525000" cy="42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323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76200" y="17595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Prediction of test dataset: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B87755-0F93-4CDA-F6DC-C37D2E171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4047"/>
            <a:ext cx="292989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87266F-3B31-B5F1-83AE-C41A6E81A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1" y="2185987"/>
            <a:ext cx="6919912" cy="368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76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76200" y="17595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CONCLUSION </a:t>
            </a:r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B87755-0F93-4CDA-F6DC-C37D2E171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4047"/>
            <a:ext cx="292989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634E5A-6B7A-731E-E542-2A7C65DFB722}"/>
              </a:ext>
            </a:extLst>
          </p:cNvPr>
          <p:cNvSpPr txBox="1"/>
          <p:nvPr/>
        </p:nvSpPr>
        <p:spPr>
          <a:xfrm>
            <a:off x="685800" y="2133600"/>
            <a:ext cx="11125200" cy="330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9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proliferation of social media enables people to express their opinions widely online.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9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However, at the same time, this has resulted in the emergence of conflict and hate, making online environments uninviting for users.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9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Online hate, described as abusive language, aggression, cyberbullying, hatefulness and many others has been identified as a major threat on online social media platforms.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9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can take a toll on anyone and affect them mentally leading to depression, mental illness, self-hatred and suicidal thoughts.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Internet comments are bastions of hatred and vitriol.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36684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Acknowledgement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47578" y="3191261"/>
            <a:ext cx="3094761" cy="14630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Data Science with ML</a:t>
            </a:r>
          </a:p>
          <a:p>
            <a:pPr marL="0" indent="0" algn="ctr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SME -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Khushoo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Garg 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Flip Robo Technology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F8E94D-00E1-5AB5-EAF5-6F106BDB0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4047"/>
            <a:ext cx="2929890" cy="21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0286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What is </a:t>
            </a:r>
            <a:r>
              <a:rPr lang="en-IN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MALIGNANT COMMENTS CLASSIFICATION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09727" y="2148840"/>
            <a:ext cx="9784080" cy="3911840"/>
          </a:xfrm>
        </p:spPr>
        <p:txBody>
          <a:bodyPr wrap="square">
            <a:normAutofit lnSpcReduction="10000"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proliferation of social media enables people to express their opinions widely online. However, at the same time, this has resulted in the emergence of conflict and hate, making online 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ironments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uninviting for users. Although researchers have found  that hate is a problem across multiple platforms, there is a lack of models for online hate detection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Online hate, described as abusive language, aggression, cyberbullying, hatefulness and many others has been identified as a major threat on online social media platforms. Social media platforms are the most prominent grounds for such toxic behaviour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 goal is to build a prototype of online hate and abuse comment classifier which can used to classify hate and offensive comments so that it can be controlled and restricted from spreading hatred and cyberbullying.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AD624B-E40B-EB1C-0950-3BE965989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4047"/>
            <a:ext cx="2929890" cy="21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5718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3028" y="35179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969C2D-BEA4-5C11-F7B8-BCB30AC75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4047"/>
            <a:ext cx="292989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5E6046-9267-530B-E2D5-1E526BAB2DB0}"/>
              </a:ext>
            </a:extLst>
          </p:cNvPr>
          <p:cNvSpPr txBox="1"/>
          <p:nvPr/>
        </p:nvSpPr>
        <p:spPr>
          <a:xfrm>
            <a:off x="1447800" y="3711714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</a:t>
            </a:r>
            <a:r>
              <a:rPr lang="en-IN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MALIGNANT COMMENTS CLASSIFICATION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801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Graphs: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3AFF78-968C-2E4B-1801-24095905F028}"/>
              </a:ext>
            </a:extLst>
          </p:cNvPr>
          <p:cNvSpPr txBox="1"/>
          <p:nvPr/>
        </p:nvSpPr>
        <p:spPr>
          <a:xfrm>
            <a:off x="381000" y="5352871"/>
            <a:ext cx="1135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2C2C2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C2C2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 histogram gives numbers of counts and showing . </a:t>
            </a:r>
          </a:p>
          <a:p>
            <a:r>
              <a:rPr lang="en-US" sz="1800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200724-8FA5-10AB-B02F-3EE9A2093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1930094"/>
            <a:ext cx="7924800" cy="386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27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Graphs: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2E59F3-4935-7606-6357-2B0B7C0C3427}"/>
              </a:ext>
            </a:extLst>
          </p:cNvPr>
          <p:cNvSpPr txBox="1"/>
          <p:nvPr/>
        </p:nvSpPr>
        <p:spPr>
          <a:xfrm>
            <a:off x="457200" y="5181600"/>
            <a:ext cx="1120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sz="1800" b="0" i="0" dirty="0">
              <a:solidFill>
                <a:srgbClr val="2C2C2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DE07B5-BE74-FBE1-285C-2D84F9A8D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961747"/>
            <a:ext cx="7171055" cy="44201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A1763F-7D28-8502-1296-CFE8B358D5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5444909"/>
            <a:ext cx="2929890" cy="21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3964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Getting sense of loud words which are offensive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2E59F3-4935-7606-6357-2B0B7C0C3427}"/>
              </a:ext>
            </a:extLst>
          </p:cNvPr>
          <p:cNvSpPr txBox="1"/>
          <p:nvPr/>
        </p:nvSpPr>
        <p:spPr>
          <a:xfrm>
            <a:off x="457200" y="5181600"/>
            <a:ext cx="1120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sz="1800" b="0" i="0" dirty="0">
              <a:solidFill>
                <a:srgbClr val="2C2C2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7CD605-8097-7D96-68E8-6D976A22E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930094"/>
            <a:ext cx="8534400" cy="46437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C65AAE-AFCB-5F33-3E08-CF88C9FE00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4047"/>
            <a:ext cx="2743200" cy="21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8763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distribution values: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2E59F3-4935-7606-6357-2B0B7C0C3427}"/>
              </a:ext>
            </a:extLst>
          </p:cNvPr>
          <p:cNvSpPr txBox="1"/>
          <p:nvPr/>
        </p:nvSpPr>
        <p:spPr>
          <a:xfrm>
            <a:off x="457200" y="5181600"/>
            <a:ext cx="1120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sz="1800" b="0" i="0" dirty="0">
              <a:solidFill>
                <a:srgbClr val="2C2C2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E21715-3D0B-3D58-3DD9-EDCF3DA20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985962"/>
            <a:ext cx="8458200" cy="42624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58D92E-FB98-2CF9-8268-1DCE652C2D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9636"/>
            <a:ext cx="2929890" cy="21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1033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3028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Graphs: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601792-6041-AA50-685C-DC0F402C4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950024"/>
            <a:ext cx="7924800" cy="41459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C7CAD7-CDAE-D4FE-7453-31775C6143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4047"/>
            <a:ext cx="2929890" cy="21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8444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934CB3-A97C-40D1-8D7D-5211E1C57C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871927-9856-4138-B7A7-125C4AA7EF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</Words>
  <Application>Microsoft Office PowerPoint</Application>
  <PresentationFormat>Widescreen</PresentationFormat>
  <Paragraphs>46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Corbel</vt:lpstr>
      <vt:lpstr>Open Sans</vt:lpstr>
      <vt:lpstr>Symbol</vt:lpstr>
      <vt:lpstr>Times New Roman</vt:lpstr>
      <vt:lpstr>Wingdings</vt:lpstr>
      <vt:lpstr>Banded</vt:lpstr>
      <vt:lpstr>MALIGNANT COMMENTS CLASSIFICATION</vt:lpstr>
      <vt:lpstr>Acknowledgement</vt:lpstr>
      <vt:lpstr>What is MALIGNANT COMMENTS CLASSIFICATION?</vt:lpstr>
      <vt:lpstr>PowerPoint Presentation</vt:lpstr>
      <vt:lpstr>Graphs:</vt:lpstr>
      <vt:lpstr>Graphs:</vt:lpstr>
      <vt:lpstr>Getting sense of loud words which are offensive</vt:lpstr>
      <vt:lpstr>Display distribution values:</vt:lpstr>
      <vt:lpstr>Graphs: </vt:lpstr>
      <vt:lpstr>Graphs: </vt:lpstr>
      <vt:lpstr>Feature engeenering</vt:lpstr>
      <vt:lpstr>Testing of Identified Approaches (Algorithms): </vt:lpstr>
      <vt:lpstr>Run and Evaluate selected models</vt:lpstr>
      <vt:lpstr>Run and Evaluate selected models</vt:lpstr>
      <vt:lpstr>Creating RMSE:</vt:lpstr>
      <vt:lpstr>Interpretation of the Results</vt:lpstr>
      <vt:lpstr>Prediction of test dataset:</vt:lpstr>
      <vt:lpstr>CONCLUSION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2020-10-10T08:18:07Z</dcterms:created>
  <dcterms:modified xsi:type="dcterms:W3CDTF">2022-07-09T16:46:03Z</dcterms:modified>
</cp:coreProperties>
</file>