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3"/>
  </p:sldMasterIdLst>
  <p:notesMasterIdLst>
    <p:notesMasterId r:id="rId17"/>
  </p:notesMasterIdLst>
  <p:sldIdLst>
    <p:sldId id="273" r:id="rId4"/>
    <p:sldId id="274" r:id="rId5"/>
    <p:sldId id="275" r:id="rId6"/>
    <p:sldId id="297" r:id="rId7"/>
    <p:sldId id="280" r:id="rId8"/>
    <p:sldId id="276" r:id="rId9"/>
    <p:sldId id="278" r:id="rId10"/>
    <p:sldId id="292" r:id="rId11"/>
    <p:sldId id="293" r:id="rId12"/>
    <p:sldId id="294" r:id="rId13"/>
    <p:sldId id="295" r:id="rId14"/>
    <p:sldId id="296" r:id="rId15"/>
    <p:sldId id="28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F9F9"/>
    <a:srgbClr val="9AC0BB"/>
    <a:srgbClr val="B2CDC1"/>
    <a:srgbClr val="2C2C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792" y="4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1.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CAA0BC-6609-4556-8B76-A1EDF3B4E98C}" type="datetimeFigureOut">
              <a:rPr lang="en-US" smtClean="0"/>
              <a:pPr/>
              <a:t>6/24/2022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70A596-7141-45E9-836C-E467146705EF}" type="slidenum">
              <a:rPr lang="en-US" smtClean="0"/>
              <a:pPr/>
              <a:t>‹#›</a:t>
            </a:fld>
            <a:endParaRPr lang="en-US"/>
          </a:p>
        </p:txBody>
      </p:sp>
    </p:spTree>
    <p:extLst>
      <p:ext uri="{BB962C8B-B14F-4D97-AF65-F5344CB8AC3E}">
        <p14:creationId xmlns:p14="http://schemas.microsoft.com/office/powerpoint/2010/main" val="739599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170A596-7141-45E9-836C-E467146705EF}" type="slidenum">
              <a:rPr lang="en-US" smtClean="0"/>
              <a:pPr/>
              <a:t>1</a:t>
            </a:fld>
            <a:endParaRPr lang="en-US"/>
          </a:p>
        </p:txBody>
      </p:sp>
    </p:spTree>
    <p:extLst>
      <p:ext uri="{BB962C8B-B14F-4D97-AF65-F5344CB8AC3E}">
        <p14:creationId xmlns:p14="http://schemas.microsoft.com/office/powerpoint/2010/main" val="2296193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170A596-7141-45E9-836C-E467146705EF}" type="slidenum">
              <a:rPr lang="en-US" smtClean="0"/>
              <a:pPr/>
              <a:t>5</a:t>
            </a:fld>
            <a:endParaRPr lang="en-US"/>
          </a:p>
        </p:txBody>
      </p:sp>
    </p:spTree>
    <p:extLst>
      <p:ext uri="{BB962C8B-B14F-4D97-AF65-F5344CB8AC3E}">
        <p14:creationId xmlns:p14="http://schemas.microsoft.com/office/powerpoint/2010/main" val="2088373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A53EF8-F1F1-426B-B0A9-FD4AEE8EDDC7}" type="datetime1">
              <a:rPr lang="en-US" smtClean="0"/>
              <a:pPr/>
              <a:t>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AAAADA-552C-4634-A9B8-C1EEDF253588}" type="datetime1">
              <a:rPr lang="en-US" smtClean="0"/>
              <a:pPr/>
              <a:t>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6A594C05-AA5C-4F09-A6B7-D3A3193AA5D7}" type="datetime1">
              <a:rPr lang="en-US" smtClean="0"/>
              <a:pPr/>
              <a:t>6/24/2022</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E7C161-5F1A-4F87-A250-8C55998B83EC}" type="datetime1">
              <a:rPr lang="en-US" smtClean="0"/>
              <a:pPr/>
              <a:t>6/24/2022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3E4DB066-BA4C-4ACB-B5EF-D11313F7B512}" type="datetime1">
              <a:rPr lang="en-US" smtClean="0"/>
              <a:pPr/>
              <a:t>6/24/2022</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3D13D9-FA56-4191-B3D1-0F0946347F7F}" type="datetime1">
              <a:rPr lang="en-US" smtClean="0"/>
              <a:pPr/>
              <a:t>6/24/2022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8E99F0-C981-43CA-8461-68A368C933F2}" type="datetime1">
              <a:rPr lang="en-US" smtClean="0"/>
              <a:pPr/>
              <a:t>6/24/2022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97E3CD-9FEF-4266-9447-6E0BADDDB821}" type="datetime1">
              <a:rPr lang="en-US" smtClean="0"/>
              <a:pPr/>
              <a:t>6/24/2022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7ED101-F83B-4D7E-9E34-DC0B18767A58}" type="datetime1">
              <a:rPr lang="en-US" smtClean="0"/>
              <a:pPr/>
              <a:t>6/24/2022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947F4BB-6FA0-4C2D-AD18-4EF7D955C743}" type="datetime1">
              <a:rPr lang="en-US" smtClean="0"/>
              <a:pPr/>
              <a:t>6/24/2022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5D3067F-260F-43C4-A09C-6B48384CFE2B}" type="datetime1">
              <a:rPr lang="en-US" smtClean="0"/>
              <a:pPr/>
              <a:t>6/24/2022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14FBE5A9-3ED6-497C-9CD0-6F852ECCBD21}" type="datetime1">
              <a:rPr lang="en-US" smtClean="0"/>
              <a:pPr/>
              <a:t>6/24/2022</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hyperlink" Target="https://www.analyticsvidhya.com/blog/2021/10/an-introduction-to-random-forest-algorithm-for-beginners/" TargetMode="Externa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6758CB7-007C-40DF-A901-600703FB6D31}"/>
              </a:ext>
              <a:ext uri="{C183D7F6-B498-43B3-948B-1728B52AA6E4}">
                <adec:decorative xmlns:adec="http://schemas.microsoft.com/office/drawing/2017/decorative" val="1"/>
              </a:ext>
            </a:extLst>
          </p:cNvPr>
          <p:cNvPicPr>
            <a:picLocks noChangeAspect="1"/>
          </p:cNvPicPr>
          <p:nvPr/>
        </p:nvPicPr>
        <p:blipFill rotWithShape="1">
          <a:blip r:embed="rId3"/>
          <a:srcRect t="15730"/>
          <a:stretch/>
        </p:blipFill>
        <p:spPr>
          <a:xfrm>
            <a:off x="-32336" y="10"/>
            <a:ext cx="12191980" cy="6857990"/>
          </a:xfrm>
          <a:prstGeom prst="rect">
            <a:avLst/>
          </a:prstGeom>
        </p:spPr>
      </p:pic>
      <p:sp>
        <p:nvSpPr>
          <p:cNvPr id="19" name="Rectangle 18">
            <a:extLst>
              <a:ext uri="{FF2B5EF4-FFF2-40B4-BE49-F238E27FC236}">
                <a16:creationId xmlns:a16="http://schemas.microsoft.com/office/drawing/2014/main" id="{B459C3A3-8B02-4FAB-91CE-E81E1BA31F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048" y="2059012"/>
            <a:ext cx="12188952" cy="1828800"/>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FFFFFF"/>
              </a:solidFill>
              <a:latin typeface="Times New Roman" pitchFamily="18" charset="0"/>
              <a:cs typeface="Times New Roman" pitchFamily="18" charset="0"/>
            </a:endParaRPr>
          </a:p>
        </p:txBody>
      </p:sp>
      <p:sp>
        <p:nvSpPr>
          <p:cNvPr id="2" name="Title 1">
            <a:extLst>
              <a:ext uri="{FF2B5EF4-FFF2-40B4-BE49-F238E27FC236}">
                <a16:creationId xmlns:a16="http://schemas.microsoft.com/office/drawing/2014/main" id="{DDA2022F-1436-49C5-9347-FDDDF4EE8915}"/>
              </a:ext>
            </a:extLst>
          </p:cNvPr>
          <p:cNvSpPr>
            <a:spLocks noGrp="1"/>
          </p:cNvSpPr>
          <p:nvPr>
            <p:ph type="ctrTitle"/>
          </p:nvPr>
        </p:nvSpPr>
        <p:spPr>
          <a:xfrm>
            <a:off x="365759" y="2037968"/>
            <a:ext cx="11471565" cy="1867744"/>
          </a:xfrm>
        </p:spPr>
        <p:txBody>
          <a:bodyPr>
            <a:normAutofit/>
          </a:bodyPr>
          <a:lstStyle/>
          <a:p>
            <a:pPr algn="ctr">
              <a:lnSpc>
                <a:spcPct val="107000"/>
              </a:lnSpc>
              <a:spcAft>
                <a:spcPts val="800"/>
              </a:spcAft>
            </a:pPr>
            <a:r>
              <a:rPr lang="en-IN" sz="3200" dirty="0">
                <a:effectLst/>
                <a:latin typeface="Times New Roman" panose="02020603050405020304" pitchFamily="18" charset="0"/>
                <a:ea typeface="Calibri" panose="020F0502020204030204" pitchFamily="34" charset="0"/>
                <a:cs typeface="Times New Roman" panose="02020603050405020304" pitchFamily="18" charset="0"/>
              </a:rPr>
              <a:t>Micro Credit Loan Use Case</a:t>
            </a:r>
            <a:br>
              <a:rPr lang="en-IN" sz="3200" dirty="0">
                <a:effectLst/>
                <a:latin typeface="Times New Roman" panose="02020603050405020304" pitchFamily="18" charset="0"/>
                <a:ea typeface="Calibri" panose="020F0502020204030204" pitchFamily="34" charset="0"/>
                <a:cs typeface="Times New Roman" panose="02020603050405020304" pitchFamily="18" charset="0"/>
              </a:rPr>
            </a:br>
            <a:r>
              <a:rPr lang="en-IN" sz="3200" dirty="0">
                <a:effectLst/>
                <a:latin typeface="Times New Roman" panose="02020603050405020304" pitchFamily="18" charset="0"/>
                <a:ea typeface="Calibri" panose="020F0502020204030204" pitchFamily="34" charset="0"/>
                <a:cs typeface="Times New Roman" panose="02020603050405020304" pitchFamily="18" charset="0"/>
              </a:rPr>
              <a:t>                  </a:t>
            </a:r>
          </a:p>
        </p:txBody>
      </p:sp>
      <p:sp>
        <p:nvSpPr>
          <p:cNvPr id="21" name="Rectangle 20">
            <a:extLst>
              <a:ext uri="{FF2B5EF4-FFF2-40B4-BE49-F238E27FC236}">
                <a16:creationId xmlns:a16="http://schemas.microsoft.com/office/drawing/2014/main" id="{EDB366A7-87C2-43BB-AF03-1AF039EE1D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48" y="3887812"/>
            <a:ext cx="12188952" cy="457200"/>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FFFFFF"/>
              </a:solidFill>
              <a:latin typeface="Times New Roman" pitchFamily="18" charset="0"/>
              <a:cs typeface="Times New Roman" pitchFamily="18" charset="0"/>
            </a:endParaRPr>
          </a:p>
        </p:txBody>
      </p:sp>
      <p:sp>
        <p:nvSpPr>
          <p:cNvPr id="3" name="Subtitle 2">
            <a:extLst>
              <a:ext uri="{FF2B5EF4-FFF2-40B4-BE49-F238E27FC236}">
                <a16:creationId xmlns:a16="http://schemas.microsoft.com/office/drawing/2014/main" id="{4F56C232-3134-4C4E-8119-3B970E1C3887}"/>
              </a:ext>
            </a:extLst>
          </p:cNvPr>
          <p:cNvSpPr>
            <a:spLocks noGrp="1"/>
          </p:cNvSpPr>
          <p:nvPr>
            <p:ph type="subTitle" idx="1"/>
          </p:nvPr>
        </p:nvSpPr>
        <p:spPr>
          <a:xfrm>
            <a:off x="347472" y="3913632"/>
            <a:ext cx="11503152" cy="457200"/>
          </a:xfrm>
        </p:spPr>
        <p:txBody>
          <a:bodyPr>
            <a:normAutofit/>
          </a:bodyPr>
          <a:lstStyle/>
          <a:p>
            <a:r>
              <a:rPr lang="en-US" dirty="0">
                <a:latin typeface="Times New Roman" pitchFamily="18" charset="0"/>
                <a:cs typeface="Times New Roman" pitchFamily="18" charset="0"/>
              </a:rPr>
              <a:t>Internship-24</a:t>
            </a:r>
          </a:p>
        </p:txBody>
      </p:sp>
      <p:sp>
        <p:nvSpPr>
          <p:cNvPr id="4" name="TextBox 3"/>
          <p:cNvSpPr txBox="1"/>
          <p:nvPr/>
        </p:nvSpPr>
        <p:spPr>
          <a:xfrm>
            <a:off x="7958328" y="4719956"/>
            <a:ext cx="3892296" cy="369332"/>
          </a:xfrm>
          <a:prstGeom prst="rect">
            <a:avLst/>
          </a:prstGeom>
          <a:noFill/>
        </p:spPr>
        <p:txBody>
          <a:bodyPr wrap="square" rtlCol="0">
            <a:spAutoFit/>
          </a:bodyPr>
          <a:lstStyle/>
          <a:p>
            <a:r>
              <a:rPr lang="en-IN" b="1" dirty="0">
                <a:latin typeface="Times New Roman" pitchFamily="18" charset="0"/>
                <a:cs typeface="Times New Roman" pitchFamily="18" charset="0"/>
              </a:rPr>
              <a:t>Presented by: Ram kumar</a:t>
            </a:r>
          </a:p>
        </p:txBody>
      </p:sp>
      <p:sp>
        <p:nvSpPr>
          <p:cNvPr id="5" name="TextBox 4"/>
          <p:cNvSpPr txBox="1"/>
          <p:nvPr/>
        </p:nvSpPr>
        <p:spPr>
          <a:xfrm>
            <a:off x="-40074" y="152400"/>
            <a:ext cx="2450592" cy="369332"/>
          </a:xfrm>
          <a:prstGeom prst="rect">
            <a:avLst/>
          </a:prstGeom>
          <a:noFill/>
        </p:spPr>
        <p:txBody>
          <a:bodyPr wrap="square" rtlCol="0">
            <a:spAutoFit/>
          </a:bodyPr>
          <a:lstStyle/>
          <a:p>
            <a:r>
              <a:rPr lang="en-IN" b="1" i="0" dirty="0">
                <a:solidFill>
                  <a:srgbClr val="4E5E6A"/>
                </a:solidFill>
                <a:effectLst/>
                <a:latin typeface="Open Sans" panose="020B0606030504020204" pitchFamily="34" charset="0"/>
              </a:rPr>
              <a:t>13-05-2022</a:t>
            </a:r>
            <a:endParaRPr lang="en-IN" b="1" dirty="0">
              <a:latin typeface="Times New Roman" pitchFamily="18" charset="0"/>
              <a:cs typeface="Times New Roman" pitchFamily="18" charset="0"/>
            </a:endParaRPr>
          </a:p>
        </p:txBody>
      </p:sp>
      <p:pic>
        <p:nvPicPr>
          <p:cNvPr id="11" name="Picture 10">
            <a:extLst>
              <a:ext uri="{FF2B5EF4-FFF2-40B4-BE49-F238E27FC236}">
                <a16:creationId xmlns:a16="http://schemas.microsoft.com/office/drawing/2014/main" id="{2FEC2988-B16D-756D-2B58-F6F21DEB9D3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5404047"/>
            <a:ext cx="2929890" cy="2133600"/>
          </a:xfrm>
          <a:prstGeom prst="rect">
            <a:avLst/>
          </a:prstGeom>
          <a:noFill/>
          <a:ln>
            <a:noFill/>
          </a:ln>
        </p:spPr>
      </p:pic>
    </p:spTree>
    <p:extLst>
      <p:ext uri="{BB962C8B-B14F-4D97-AF65-F5344CB8AC3E}">
        <p14:creationId xmlns:p14="http://schemas.microsoft.com/office/powerpoint/2010/main" val="1811173779"/>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3028" y="10"/>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latin typeface="Times New Roman" pitchFamily="18" charset="0"/>
              <a:cs typeface="Times New Roman" pitchFamily="18" charset="0"/>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r>
              <a:rPr lang="en-IN" sz="2400" dirty="0">
                <a:effectLst/>
                <a:latin typeface="Times New Roman" panose="02020603050405020304" pitchFamily="18" charset="0"/>
                <a:ea typeface="Calibri" panose="020F0502020204030204" pitchFamily="34" charset="0"/>
                <a:cs typeface="Times New Roman" panose="02020603050405020304" pitchFamily="18" charset="0"/>
              </a:rPr>
              <a:t>Checking outliers with boxplot</a:t>
            </a:r>
            <a:r>
              <a:rPr lang="en-US" dirty="0">
                <a:latin typeface="Times New Roman" pitchFamily="18" charset="0"/>
                <a:cs typeface="Times New Roman" pitchFamily="18" charset="0"/>
              </a:rPr>
              <a:t>: </a:t>
            </a:r>
          </a:p>
        </p:txBody>
      </p:sp>
      <p:pic>
        <p:nvPicPr>
          <p:cNvPr id="7" name="Picture 6">
            <a:extLst>
              <a:ext uri="{FF2B5EF4-FFF2-40B4-BE49-F238E27FC236}">
                <a16:creationId xmlns:a16="http://schemas.microsoft.com/office/drawing/2014/main" id="{F8FA3CC1-4CFF-BBF7-950D-EAC0E36902D5}"/>
              </a:ext>
            </a:extLst>
          </p:cNvPr>
          <p:cNvPicPr>
            <a:picLocks noChangeAspect="1"/>
          </p:cNvPicPr>
          <p:nvPr/>
        </p:nvPicPr>
        <p:blipFill>
          <a:blip r:embed="rId3"/>
          <a:stretch>
            <a:fillRect/>
          </a:stretch>
        </p:blipFill>
        <p:spPr>
          <a:xfrm>
            <a:off x="1600200" y="2057400"/>
            <a:ext cx="8763000" cy="3733800"/>
          </a:xfrm>
          <a:prstGeom prst="rect">
            <a:avLst/>
          </a:prstGeom>
        </p:spPr>
      </p:pic>
      <p:pic>
        <p:nvPicPr>
          <p:cNvPr id="8" name="Picture 7">
            <a:extLst>
              <a:ext uri="{FF2B5EF4-FFF2-40B4-BE49-F238E27FC236}">
                <a16:creationId xmlns:a16="http://schemas.microsoft.com/office/drawing/2014/main" id="{0F294739-C83E-F4D7-829B-42D52165EFF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5404047"/>
            <a:ext cx="2929890" cy="2133600"/>
          </a:xfrm>
          <a:prstGeom prst="rect">
            <a:avLst/>
          </a:prstGeom>
          <a:noFill/>
          <a:ln>
            <a:noFill/>
          </a:ln>
        </p:spPr>
      </p:pic>
    </p:spTree>
    <p:extLst>
      <p:ext uri="{BB962C8B-B14F-4D97-AF65-F5344CB8AC3E}">
        <p14:creationId xmlns:p14="http://schemas.microsoft.com/office/powerpoint/2010/main" val="1360030242"/>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3028" y="10"/>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latin typeface="Times New Roman" pitchFamily="18" charset="0"/>
              <a:cs typeface="Times New Roman" pitchFamily="18" charset="0"/>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r>
              <a:rPr lang="en-IN" sz="2400" dirty="0">
                <a:effectLst/>
                <a:latin typeface="Times New Roman" panose="02020603050405020304" pitchFamily="18" charset="0"/>
                <a:ea typeface="Calibri" panose="020F0502020204030204" pitchFamily="34" charset="0"/>
                <a:cs typeface="Times New Roman" panose="02020603050405020304" pitchFamily="18" charset="0"/>
              </a:rPr>
              <a:t>Display statistical summary</a:t>
            </a:r>
            <a:r>
              <a:rPr lang="en-US" dirty="0">
                <a:latin typeface="Times New Roman" pitchFamily="18" charset="0"/>
                <a:cs typeface="Times New Roman" pitchFamily="18" charset="0"/>
              </a:rPr>
              <a:t>: </a:t>
            </a:r>
          </a:p>
        </p:txBody>
      </p:sp>
      <p:pic>
        <p:nvPicPr>
          <p:cNvPr id="7" name="Picture 6">
            <a:extLst>
              <a:ext uri="{FF2B5EF4-FFF2-40B4-BE49-F238E27FC236}">
                <a16:creationId xmlns:a16="http://schemas.microsoft.com/office/drawing/2014/main" id="{AF005D90-C472-FD05-5C9A-F2BDCAFBA609}"/>
              </a:ext>
            </a:extLst>
          </p:cNvPr>
          <p:cNvPicPr>
            <a:picLocks noChangeAspect="1"/>
          </p:cNvPicPr>
          <p:nvPr/>
        </p:nvPicPr>
        <p:blipFill>
          <a:blip r:embed="rId3"/>
          <a:stretch>
            <a:fillRect/>
          </a:stretch>
        </p:blipFill>
        <p:spPr>
          <a:xfrm>
            <a:off x="1447800" y="2262187"/>
            <a:ext cx="8077199" cy="3910013"/>
          </a:xfrm>
          <a:prstGeom prst="rect">
            <a:avLst/>
          </a:prstGeom>
        </p:spPr>
      </p:pic>
      <p:pic>
        <p:nvPicPr>
          <p:cNvPr id="8" name="Picture 7">
            <a:extLst>
              <a:ext uri="{FF2B5EF4-FFF2-40B4-BE49-F238E27FC236}">
                <a16:creationId xmlns:a16="http://schemas.microsoft.com/office/drawing/2014/main" id="{23825CA3-82AF-F364-56B3-77936B9147C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5404047"/>
            <a:ext cx="2929890" cy="2133600"/>
          </a:xfrm>
          <a:prstGeom prst="rect">
            <a:avLst/>
          </a:prstGeom>
          <a:noFill/>
          <a:ln>
            <a:noFill/>
          </a:ln>
        </p:spPr>
      </p:pic>
    </p:spTree>
    <p:extLst>
      <p:ext uri="{BB962C8B-B14F-4D97-AF65-F5344CB8AC3E}">
        <p14:creationId xmlns:p14="http://schemas.microsoft.com/office/powerpoint/2010/main" val="2359340772"/>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3028" y="10"/>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latin typeface="Times New Roman" pitchFamily="18" charset="0"/>
              <a:cs typeface="Times New Roman" pitchFamily="18" charset="0"/>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Plot_roc_curve</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itchFamily="18" charset="0"/>
                <a:cs typeface="Times New Roman" pitchFamily="18" charset="0"/>
              </a:rPr>
              <a:t>: </a:t>
            </a:r>
          </a:p>
        </p:txBody>
      </p:sp>
      <p:pic>
        <p:nvPicPr>
          <p:cNvPr id="7" name="Picture 6">
            <a:extLst>
              <a:ext uri="{FF2B5EF4-FFF2-40B4-BE49-F238E27FC236}">
                <a16:creationId xmlns:a16="http://schemas.microsoft.com/office/drawing/2014/main" id="{A6C0ACB3-AFB1-817F-22EC-A4549DC15FD4}"/>
              </a:ext>
            </a:extLst>
          </p:cNvPr>
          <p:cNvPicPr>
            <a:picLocks noChangeAspect="1"/>
          </p:cNvPicPr>
          <p:nvPr/>
        </p:nvPicPr>
        <p:blipFill>
          <a:blip r:embed="rId3"/>
          <a:stretch>
            <a:fillRect/>
          </a:stretch>
        </p:blipFill>
        <p:spPr>
          <a:xfrm>
            <a:off x="1752600" y="2146197"/>
            <a:ext cx="8534400" cy="3873603"/>
          </a:xfrm>
          <a:prstGeom prst="rect">
            <a:avLst/>
          </a:prstGeom>
        </p:spPr>
      </p:pic>
      <p:pic>
        <p:nvPicPr>
          <p:cNvPr id="8" name="Picture 7">
            <a:extLst>
              <a:ext uri="{FF2B5EF4-FFF2-40B4-BE49-F238E27FC236}">
                <a16:creationId xmlns:a16="http://schemas.microsoft.com/office/drawing/2014/main" id="{1C1F5920-3C7E-9944-D3D5-080DF4E6E6E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5404047"/>
            <a:ext cx="2929890" cy="2133600"/>
          </a:xfrm>
          <a:prstGeom prst="rect">
            <a:avLst/>
          </a:prstGeom>
          <a:noFill/>
          <a:ln>
            <a:noFill/>
          </a:ln>
        </p:spPr>
      </p:pic>
    </p:spTree>
    <p:extLst>
      <p:ext uri="{BB962C8B-B14F-4D97-AF65-F5344CB8AC3E}">
        <p14:creationId xmlns:p14="http://schemas.microsoft.com/office/powerpoint/2010/main" val="3655773467"/>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76200" y="0"/>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FFFFFF"/>
              </a:solidFill>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r>
              <a:rPr lang="en-US" dirty="0">
                <a:latin typeface="Times New Roman" pitchFamily="18" charset="0"/>
                <a:cs typeface="Times New Roman" pitchFamily="18" charset="0"/>
              </a:rPr>
              <a:t>Conclusion :</a:t>
            </a:r>
          </a:p>
        </p:txBody>
      </p:sp>
      <p:sp>
        <p:nvSpPr>
          <p:cNvPr id="5" name="Content Placeholder 4"/>
          <p:cNvSpPr>
            <a:spLocks noGrp="1"/>
          </p:cNvSpPr>
          <p:nvPr>
            <p:ph idx="1"/>
          </p:nvPr>
        </p:nvSpPr>
        <p:spPr>
          <a:xfrm>
            <a:off x="809726" y="2148840"/>
            <a:ext cx="10620273" cy="3794760"/>
          </a:xfrm>
        </p:spPr>
        <p:txBody>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IN" sz="1800" u="sng" dirty="0">
                <a:latin typeface="Times New Roman" panose="02020603050405020304" pitchFamily="18" charset="0"/>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Random Forest approach</a:t>
            </a:r>
            <a:r>
              <a:rPr lang="en-IN" sz="1800" u="sng" dirty="0">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is appropriate for classification and regression tasks on datasets with many entries and features that are likely to have missing values when we need a highly accurate result while avoiding overfitting.</a:t>
            </a:r>
          </a:p>
          <a:p>
            <a:pPr marL="342900" indent="-342900">
              <a:lnSpc>
                <a:spcPct val="107000"/>
              </a:lnSpc>
              <a:spcAft>
                <a:spcPts val="800"/>
              </a:spcAft>
              <a:buSzPts val="1000"/>
              <a:buFont typeface="Symbol" panose="05050102010706020507" pitchFamily="18" charset="2"/>
              <a:buChar char=""/>
              <a:tabLst>
                <a:tab pos="457200" algn="l"/>
              </a:tabLst>
            </a:pPr>
            <a:r>
              <a:rPr lang="en-IN"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the random forest provides relative feature significance, enabling you to select the most important features. It is more interpretable than neural network models but less interpretable than decision trees.</a:t>
            </a:r>
            <a:endParaRPr lang="en-IN" sz="1800" dirty="0">
              <a:solidFill>
                <a:srgbClr val="222222"/>
              </a:solidFill>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SzPts val="1000"/>
              <a:buFont typeface="Symbol" panose="05050102010706020507" pitchFamily="18" charset="2"/>
              <a:buChar char=""/>
              <a:tabLst>
                <a:tab pos="457200" algn="l"/>
              </a:tabLst>
            </a:pPr>
            <a:r>
              <a:rPr lang="en-IN"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Predicting Loan Default is highly dependent on the demographics of the people, people with lower income are more likely to default on loans.</a:t>
            </a:r>
            <a:endParaRPr lang="en-IN" sz="1800" dirty="0">
              <a:solidFill>
                <a:srgbClr val="222222"/>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endParaRPr lang="en-IN" sz="18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endParaRPr lang="en-IN" sz="1800" dirty="0">
              <a:solidFill>
                <a:srgbClr val="222222"/>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latin typeface="Times New Roman" panose="02020603050405020304" pitchFamily="18" charset="0"/>
              <a:cs typeface="Times New Roman" pitchFamily="18" charset="0"/>
            </a:endParaRPr>
          </a:p>
        </p:txBody>
      </p:sp>
      <p:pic>
        <p:nvPicPr>
          <p:cNvPr id="7" name="Picture 6">
            <a:extLst>
              <a:ext uri="{FF2B5EF4-FFF2-40B4-BE49-F238E27FC236}">
                <a16:creationId xmlns:a16="http://schemas.microsoft.com/office/drawing/2014/main" id="{51B87755-0F93-4CDA-F6DC-C37D2E1710C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5404047"/>
            <a:ext cx="2929890" cy="2133600"/>
          </a:xfrm>
          <a:prstGeom prst="rect">
            <a:avLst/>
          </a:prstGeom>
          <a:noFill/>
          <a:ln>
            <a:noFill/>
          </a:ln>
        </p:spPr>
      </p:pic>
    </p:spTree>
    <p:extLst>
      <p:ext uri="{BB962C8B-B14F-4D97-AF65-F5344CB8AC3E}">
        <p14:creationId xmlns:p14="http://schemas.microsoft.com/office/powerpoint/2010/main" val="3404323687"/>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20" y="10"/>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FFFFFF"/>
              </a:solidFill>
              <a:latin typeface="Times New Roman" pitchFamily="18" charset="0"/>
              <a:cs typeface="Times New Roman" pitchFamily="18" charset="0"/>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pPr algn="ctr"/>
            <a:r>
              <a:rPr lang="en-US" dirty="0">
                <a:latin typeface="Times New Roman" pitchFamily="18" charset="0"/>
                <a:cs typeface="Times New Roman" pitchFamily="18" charset="0"/>
              </a:rPr>
              <a:t>Acknowledgement</a:t>
            </a:r>
          </a:p>
        </p:txBody>
      </p:sp>
      <p:sp>
        <p:nvSpPr>
          <p:cNvPr id="5" name="Content Placeholder 4"/>
          <p:cNvSpPr>
            <a:spLocks noGrp="1"/>
          </p:cNvSpPr>
          <p:nvPr>
            <p:ph idx="1"/>
          </p:nvPr>
        </p:nvSpPr>
        <p:spPr>
          <a:xfrm>
            <a:off x="4547578" y="3191261"/>
            <a:ext cx="3094761" cy="1463040"/>
          </a:xfrm>
        </p:spPr>
        <p:txBody>
          <a:bodyPr>
            <a:normAutofit/>
          </a:bodyPr>
          <a:lstStyle/>
          <a:p>
            <a:pPr marL="0" indent="0" algn="ctr">
              <a:buNone/>
            </a:pPr>
            <a:r>
              <a:rPr lang="en-IN" dirty="0">
                <a:latin typeface="Times New Roman" pitchFamily="18" charset="0"/>
                <a:cs typeface="Times New Roman" pitchFamily="18" charset="0"/>
              </a:rPr>
              <a:t>Data Science with ML</a:t>
            </a:r>
          </a:p>
          <a:p>
            <a:pPr marL="0" indent="0" algn="ctr">
              <a:buNone/>
            </a:pPr>
            <a:r>
              <a:rPr lang="en-IN" dirty="0">
                <a:latin typeface="Times New Roman" pitchFamily="18" charset="0"/>
                <a:cs typeface="Times New Roman" pitchFamily="18" charset="0"/>
              </a:rPr>
              <a:t>SME -Khushboo Garg </a:t>
            </a:r>
            <a:endParaRPr lang="en-IN" sz="2000" b="1" dirty="0">
              <a:latin typeface="Times New Roman" pitchFamily="18" charset="0"/>
              <a:cs typeface="Times New Roman" pitchFamily="18" charset="0"/>
            </a:endParaRPr>
          </a:p>
          <a:p>
            <a:pPr marL="0" indent="0" algn="ctr">
              <a:buNone/>
            </a:pPr>
            <a:r>
              <a:rPr lang="en-IN" dirty="0">
                <a:latin typeface="Times New Roman" pitchFamily="18" charset="0"/>
                <a:cs typeface="Times New Roman" pitchFamily="18" charset="0"/>
              </a:rPr>
              <a:t>Flip Robo Technology</a:t>
            </a:r>
          </a:p>
          <a:p>
            <a:endParaRPr lang="en-IN" dirty="0">
              <a:latin typeface="Times New Roman" pitchFamily="18" charset="0"/>
              <a:cs typeface="Times New Roman" pitchFamily="18" charset="0"/>
            </a:endParaRPr>
          </a:p>
        </p:txBody>
      </p:sp>
      <p:pic>
        <p:nvPicPr>
          <p:cNvPr id="9" name="Picture 8">
            <a:extLst>
              <a:ext uri="{FF2B5EF4-FFF2-40B4-BE49-F238E27FC236}">
                <a16:creationId xmlns:a16="http://schemas.microsoft.com/office/drawing/2014/main" id="{A1F8E94D-00E1-5AB5-EAF5-6F106BDB0FF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404047"/>
            <a:ext cx="2929890" cy="2133600"/>
          </a:xfrm>
          <a:prstGeom prst="rect">
            <a:avLst/>
          </a:prstGeom>
          <a:noFill/>
          <a:ln>
            <a:noFill/>
          </a:ln>
        </p:spPr>
      </p:pic>
    </p:spTree>
    <p:extLst>
      <p:ext uri="{BB962C8B-B14F-4D97-AF65-F5344CB8AC3E}">
        <p14:creationId xmlns:p14="http://schemas.microsoft.com/office/powerpoint/2010/main" val="3770286782"/>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20" y="10"/>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FFFFFF"/>
              </a:solidFill>
              <a:latin typeface="Times New Roman" pitchFamily="18" charset="0"/>
              <a:cs typeface="Times New Roman" pitchFamily="18" charset="0"/>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r>
              <a:rPr lang="en-US" dirty="0">
                <a:latin typeface="Times New Roman" pitchFamily="18" charset="0"/>
                <a:cs typeface="Times New Roman" pitchFamily="18" charset="0"/>
              </a:rPr>
              <a:t>What is </a:t>
            </a:r>
            <a:r>
              <a:rPr lang="en-IN" sz="4000" dirty="0">
                <a:effectLst/>
                <a:latin typeface="Times New Roman" panose="02020603050405020304" pitchFamily="18" charset="0"/>
                <a:ea typeface="Calibri" panose="020F0502020204030204" pitchFamily="34" charset="0"/>
                <a:cs typeface="Times New Roman" panose="02020603050405020304" pitchFamily="18" charset="0"/>
              </a:rPr>
              <a:t>Micro Credit Loan Use    Case</a:t>
            </a:r>
            <a:r>
              <a:rPr lang="en-US" dirty="0">
                <a:latin typeface="Times New Roman" pitchFamily="18" charset="0"/>
                <a:cs typeface="Times New Roman" pitchFamily="18" charset="0"/>
              </a:rPr>
              <a:t>?</a:t>
            </a:r>
          </a:p>
        </p:txBody>
      </p:sp>
      <p:sp>
        <p:nvSpPr>
          <p:cNvPr id="5" name="Content Placeholder 4"/>
          <p:cNvSpPr>
            <a:spLocks noGrp="1"/>
          </p:cNvSpPr>
          <p:nvPr>
            <p:ph idx="1"/>
          </p:nvPr>
        </p:nvSpPr>
        <p:spPr>
          <a:xfrm>
            <a:off x="809727" y="2148840"/>
            <a:ext cx="9784080" cy="3911840"/>
          </a:xfrm>
        </p:spPr>
        <p:txBody>
          <a:bodyPr wrap="square">
            <a:normAutofit/>
          </a:bodyPr>
          <a:lstStyle/>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Microfinance Institution (MFI) is an organization that  offers financial services to low income populations. MFS becomes very useful   when targeting especially the unbanked poor families living in remote areas with not much sources of income.</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MFI industry is primarily focusing on low income families and are very useful in such areas, the implementation of MFS has been uneven with both significant challenges and successes.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They understand the importance of communication and how it affects a person’s life, thus, focusing on providing their services and products to low income families and poor customers that can help them in the need of hour.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sample data is provided to us from our client database. It is hereby given to you for this exercise. In order to improve the selection of customers for the credit, the client wants some predictions that could help them in further investment and improvement in selection of customers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itchFamily="18" charset="0"/>
              <a:cs typeface="Times New Roman" pitchFamily="18" charset="0"/>
            </a:endParaRPr>
          </a:p>
        </p:txBody>
      </p:sp>
      <p:pic>
        <p:nvPicPr>
          <p:cNvPr id="8" name="Picture 7">
            <a:extLst>
              <a:ext uri="{FF2B5EF4-FFF2-40B4-BE49-F238E27FC236}">
                <a16:creationId xmlns:a16="http://schemas.microsoft.com/office/drawing/2014/main" id="{8BAD624B-E40B-EB1C-0950-3BE965989CF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404047"/>
            <a:ext cx="2929890" cy="2133600"/>
          </a:xfrm>
          <a:prstGeom prst="rect">
            <a:avLst/>
          </a:prstGeom>
          <a:noFill/>
          <a:ln>
            <a:noFill/>
          </a:ln>
        </p:spPr>
      </p:pic>
    </p:spTree>
    <p:extLst>
      <p:ext uri="{BB962C8B-B14F-4D97-AF65-F5344CB8AC3E}">
        <p14:creationId xmlns:p14="http://schemas.microsoft.com/office/powerpoint/2010/main" val="120571816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3028" y="35179"/>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FFFFFF"/>
              </a:solidFill>
              <a:latin typeface="Times New Roman" pitchFamily="18" charset="0"/>
              <a:cs typeface="Times New Roman" pitchFamily="18" charset="0"/>
            </a:endParaRPr>
          </a:p>
        </p:txBody>
      </p:sp>
      <p:pic>
        <p:nvPicPr>
          <p:cNvPr id="11" name="Picture 10">
            <a:extLst>
              <a:ext uri="{FF2B5EF4-FFF2-40B4-BE49-F238E27FC236}">
                <a16:creationId xmlns:a16="http://schemas.microsoft.com/office/drawing/2014/main" id="{DE969C2D-BEA4-5C11-F7B8-BCB30AC75AF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404047"/>
            <a:ext cx="2929890" cy="2133600"/>
          </a:xfrm>
          <a:prstGeom prst="rect">
            <a:avLst/>
          </a:prstGeom>
          <a:noFill/>
          <a:ln>
            <a:noFill/>
          </a:ln>
        </p:spPr>
      </p:pic>
      <p:sp>
        <p:nvSpPr>
          <p:cNvPr id="6" name="TextBox 5">
            <a:extLst>
              <a:ext uri="{FF2B5EF4-FFF2-40B4-BE49-F238E27FC236}">
                <a16:creationId xmlns:a16="http://schemas.microsoft.com/office/drawing/2014/main" id="{405E6046-9267-530B-E2D5-1E526BAB2DB0}"/>
              </a:ext>
            </a:extLst>
          </p:cNvPr>
          <p:cNvSpPr txBox="1"/>
          <p:nvPr/>
        </p:nvSpPr>
        <p:spPr>
          <a:xfrm>
            <a:off x="1447800" y="3711714"/>
            <a:ext cx="9144000" cy="1323439"/>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Visualization of </a:t>
            </a:r>
            <a:r>
              <a:rPr lang="en-IN" sz="4000" dirty="0">
                <a:effectLst/>
                <a:latin typeface="Times New Roman" panose="02020603050405020304" pitchFamily="18" charset="0"/>
                <a:ea typeface="Calibri" panose="020F0502020204030204" pitchFamily="34" charset="0"/>
                <a:cs typeface="Times New Roman" panose="02020603050405020304" pitchFamily="18" charset="0"/>
              </a:rPr>
              <a:t>Micro Credit Loan Use    Case</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7801934"/>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3">
            <a:alphaModFix amt="40000"/>
          </a:blip>
          <a:srcRect t="15730"/>
          <a:stretch/>
        </p:blipFill>
        <p:spPr>
          <a:xfrm>
            <a:off x="20" y="10"/>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FFFFFF"/>
              </a:solidFill>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r>
              <a:rPr lang="en-US" dirty="0">
                <a:latin typeface="Times New Roman" pitchFamily="18" charset="0"/>
                <a:cs typeface="Times New Roman" pitchFamily="18" charset="0"/>
              </a:rPr>
              <a:t>Graphs:</a:t>
            </a:r>
          </a:p>
        </p:txBody>
      </p:sp>
      <p:pic>
        <p:nvPicPr>
          <p:cNvPr id="7" name="Picture 6">
            <a:extLst>
              <a:ext uri="{FF2B5EF4-FFF2-40B4-BE49-F238E27FC236}">
                <a16:creationId xmlns:a16="http://schemas.microsoft.com/office/drawing/2014/main" id="{D208CF23-424C-6483-24D9-562AB6533DD0}"/>
              </a:ext>
            </a:extLst>
          </p:cNvPr>
          <p:cNvPicPr>
            <a:picLocks noChangeAspect="1"/>
          </p:cNvPicPr>
          <p:nvPr/>
        </p:nvPicPr>
        <p:blipFill>
          <a:blip r:embed="rId4"/>
          <a:stretch>
            <a:fillRect/>
          </a:stretch>
        </p:blipFill>
        <p:spPr>
          <a:xfrm>
            <a:off x="2971800" y="1967609"/>
            <a:ext cx="7239000" cy="4356991"/>
          </a:xfrm>
          <a:prstGeom prst="rect">
            <a:avLst/>
          </a:prstGeom>
        </p:spPr>
      </p:pic>
      <p:pic>
        <p:nvPicPr>
          <p:cNvPr id="8" name="Picture 7">
            <a:extLst>
              <a:ext uri="{FF2B5EF4-FFF2-40B4-BE49-F238E27FC236}">
                <a16:creationId xmlns:a16="http://schemas.microsoft.com/office/drawing/2014/main" id="{7AF57800-6D1B-C64B-4538-58B41F4742DB}"/>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0" y="5404047"/>
            <a:ext cx="2929890" cy="2133600"/>
          </a:xfrm>
          <a:prstGeom prst="rect">
            <a:avLst/>
          </a:prstGeom>
          <a:noFill/>
          <a:ln>
            <a:noFill/>
          </a:ln>
        </p:spPr>
      </p:pic>
    </p:spTree>
    <p:extLst>
      <p:ext uri="{BB962C8B-B14F-4D97-AF65-F5344CB8AC3E}">
        <p14:creationId xmlns:p14="http://schemas.microsoft.com/office/powerpoint/2010/main" val="2948027003"/>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20" y="10"/>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FFFFFF"/>
              </a:solidFill>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r>
              <a:rPr lang="en-US" dirty="0">
                <a:latin typeface="Times New Roman" pitchFamily="18" charset="0"/>
                <a:cs typeface="Times New Roman" pitchFamily="18" charset="0"/>
              </a:rPr>
              <a:t>Graphs:</a:t>
            </a:r>
          </a:p>
        </p:txBody>
      </p:sp>
      <p:pic>
        <p:nvPicPr>
          <p:cNvPr id="7" name="Picture 6">
            <a:extLst>
              <a:ext uri="{FF2B5EF4-FFF2-40B4-BE49-F238E27FC236}">
                <a16:creationId xmlns:a16="http://schemas.microsoft.com/office/drawing/2014/main" id="{16161EC4-EDCA-D3DC-5B36-CE52607DA970}"/>
              </a:ext>
            </a:extLst>
          </p:cNvPr>
          <p:cNvPicPr>
            <a:picLocks noChangeAspect="1"/>
          </p:cNvPicPr>
          <p:nvPr/>
        </p:nvPicPr>
        <p:blipFill>
          <a:blip r:embed="rId3"/>
          <a:stretch>
            <a:fillRect/>
          </a:stretch>
        </p:blipFill>
        <p:spPr>
          <a:xfrm>
            <a:off x="1828800" y="1966912"/>
            <a:ext cx="8153400" cy="3748088"/>
          </a:xfrm>
          <a:prstGeom prst="rect">
            <a:avLst/>
          </a:prstGeom>
        </p:spPr>
      </p:pic>
      <p:pic>
        <p:nvPicPr>
          <p:cNvPr id="8" name="Picture 7">
            <a:extLst>
              <a:ext uri="{FF2B5EF4-FFF2-40B4-BE49-F238E27FC236}">
                <a16:creationId xmlns:a16="http://schemas.microsoft.com/office/drawing/2014/main" id="{6CC871DA-6DD7-4275-B55C-AFF5F4FC10B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5404047"/>
            <a:ext cx="2929890" cy="2133600"/>
          </a:xfrm>
          <a:prstGeom prst="rect">
            <a:avLst/>
          </a:prstGeom>
          <a:noFill/>
          <a:ln>
            <a:noFill/>
          </a:ln>
        </p:spPr>
      </p:pic>
    </p:spTree>
    <p:extLst>
      <p:ext uri="{BB962C8B-B14F-4D97-AF65-F5344CB8AC3E}">
        <p14:creationId xmlns:p14="http://schemas.microsoft.com/office/powerpoint/2010/main" val="2073964068"/>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3028" y="10"/>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latin typeface="Times New Roman" pitchFamily="18" charset="0"/>
              <a:cs typeface="Times New Roman" pitchFamily="18" charset="0"/>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r>
              <a:rPr lang="en-IN" sz="2400" dirty="0">
                <a:effectLst/>
                <a:latin typeface="Segoe UI Light" panose="020B0502040204020203" pitchFamily="34" charset="0"/>
                <a:ea typeface="Calibri" panose="020F0502020204030204" pitchFamily="34" charset="0"/>
                <a:cs typeface="Segoe UI Light" panose="020B0502040204020203" pitchFamily="34" charset="0"/>
              </a:rPr>
              <a:t>Display null values of columns using heatmap</a:t>
            </a:r>
            <a:r>
              <a:rPr lang="en-US" dirty="0">
                <a:latin typeface="Times New Roman" pitchFamily="18" charset="0"/>
                <a:cs typeface="Times New Roman" pitchFamily="18" charset="0"/>
              </a:rPr>
              <a:t>: </a:t>
            </a:r>
          </a:p>
        </p:txBody>
      </p:sp>
      <p:pic>
        <p:nvPicPr>
          <p:cNvPr id="7" name="Picture 6">
            <a:extLst>
              <a:ext uri="{FF2B5EF4-FFF2-40B4-BE49-F238E27FC236}">
                <a16:creationId xmlns:a16="http://schemas.microsoft.com/office/drawing/2014/main" id="{04C7A3AA-C58C-05A7-0359-AC9A08B03B47}"/>
              </a:ext>
            </a:extLst>
          </p:cNvPr>
          <p:cNvPicPr>
            <a:picLocks noChangeAspect="1"/>
          </p:cNvPicPr>
          <p:nvPr/>
        </p:nvPicPr>
        <p:blipFill>
          <a:blip r:embed="rId3"/>
          <a:stretch>
            <a:fillRect/>
          </a:stretch>
        </p:blipFill>
        <p:spPr>
          <a:xfrm>
            <a:off x="2133600" y="2018005"/>
            <a:ext cx="8229599" cy="4152900"/>
          </a:xfrm>
          <a:prstGeom prst="rect">
            <a:avLst/>
          </a:prstGeom>
        </p:spPr>
      </p:pic>
    </p:spTree>
    <p:extLst>
      <p:ext uri="{BB962C8B-B14F-4D97-AF65-F5344CB8AC3E}">
        <p14:creationId xmlns:p14="http://schemas.microsoft.com/office/powerpoint/2010/main" val="2965334617"/>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3028" y="10"/>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latin typeface="Times New Roman" pitchFamily="18" charset="0"/>
              <a:cs typeface="Times New Roman" pitchFamily="18" charset="0"/>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r>
              <a:rPr lang="en-IN" sz="2400" dirty="0">
                <a:effectLst/>
                <a:latin typeface="Times New Roman" panose="02020603050405020304" pitchFamily="18" charset="0"/>
                <a:ea typeface="Calibri" panose="020F0502020204030204" pitchFamily="34" charset="0"/>
                <a:cs typeface="Times New Roman" panose="02020603050405020304" pitchFamily="18" charset="0"/>
              </a:rPr>
              <a:t>Display correlation of columns using heatmap</a:t>
            </a:r>
            <a:r>
              <a:rPr lang="en-US" dirty="0">
                <a:latin typeface="Times New Roman" pitchFamily="18" charset="0"/>
                <a:cs typeface="Times New Roman" pitchFamily="18" charset="0"/>
              </a:rPr>
              <a:t>: </a:t>
            </a:r>
          </a:p>
        </p:txBody>
      </p:sp>
      <p:pic>
        <p:nvPicPr>
          <p:cNvPr id="7" name="Picture 6">
            <a:extLst>
              <a:ext uri="{FF2B5EF4-FFF2-40B4-BE49-F238E27FC236}">
                <a16:creationId xmlns:a16="http://schemas.microsoft.com/office/drawing/2014/main" id="{E6F11DA0-3021-6B33-B2AB-AD1CDACF18AD}"/>
              </a:ext>
            </a:extLst>
          </p:cNvPr>
          <p:cNvPicPr>
            <a:picLocks noChangeAspect="1"/>
          </p:cNvPicPr>
          <p:nvPr/>
        </p:nvPicPr>
        <p:blipFill>
          <a:blip r:embed="rId3"/>
          <a:stretch>
            <a:fillRect/>
          </a:stretch>
        </p:blipFill>
        <p:spPr>
          <a:xfrm>
            <a:off x="1371600" y="2209800"/>
            <a:ext cx="8991600" cy="4021693"/>
          </a:xfrm>
          <a:prstGeom prst="rect">
            <a:avLst/>
          </a:prstGeom>
        </p:spPr>
      </p:pic>
      <p:pic>
        <p:nvPicPr>
          <p:cNvPr id="8" name="Picture 7">
            <a:extLst>
              <a:ext uri="{FF2B5EF4-FFF2-40B4-BE49-F238E27FC236}">
                <a16:creationId xmlns:a16="http://schemas.microsoft.com/office/drawing/2014/main" id="{69D038EE-E40D-8498-3248-650435A69CB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5404047"/>
            <a:ext cx="2929890" cy="2133600"/>
          </a:xfrm>
          <a:prstGeom prst="rect">
            <a:avLst/>
          </a:prstGeom>
          <a:noFill/>
          <a:ln>
            <a:noFill/>
          </a:ln>
        </p:spPr>
      </p:pic>
    </p:spTree>
    <p:extLst>
      <p:ext uri="{BB962C8B-B14F-4D97-AF65-F5344CB8AC3E}">
        <p14:creationId xmlns:p14="http://schemas.microsoft.com/office/powerpoint/2010/main" val="1638444871"/>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E82C51-6401-41AD-B403-D8CC97A70CA8}"/>
              </a:ext>
              <a:ext uri="{C183D7F6-B498-43B3-948B-1728B52AA6E4}">
                <adec:decorative xmlns:adec="http://schemas.microsoft.com/office/drawing/2017/decorative" val="1"/>
              </a:ext>
            </a:extLst>
          </p:cNvPr>
          <p:cNvPicPr>
            <a:picLocks noChangeAspect="1"/>
          </p:cNvPicPr>
          <p:nvPr/>
        </p:nvPicPr>
        <p:blipFill rotWithShape="1">
          <a:blip r:embed="rId2">
            <a:alphaModFix amt="40000"/>
          </a:blip>
          <a:srcRect t="15730"/>
          <a:stretch/>
        </p:blipFill>
        <p:spPr>
          <a:xfrm>
            <a:off x="-3028" y="10"/>
            <a:ext cx="12191980" cy="6857990"/>
          </a:xfrm>
          <a:prstGeom prst="rect">
            <a:avLst/>
          </a:prstGeom>
        </p:spPr>
      </p:pic>
      <p:sp>
        <p:nvSpPr>
          <p:cNvPr id="16" name="Rectangle 15">
            <a:extLst>
              <a:ext uri="{FF2B5EF4-FFF2-40B4-BE49-F238E27FC236}">
                <a16:creationId xmlns:a16="http://schemas.microsoft.com/office/drawing/2014/main" id="{24F3C611-0CF5-45ED-9190-A7A9C19A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86048"/>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latin typeface="Times New Roman" pitchFamily="18" charset="0"/>
              <a:cs typeface="Times New Roman" pitchFamily="18" charset="0"/>
            </a:endParaRPr>
          </a:p>
        </p:txBody>
      </p:sp>
      <p:sp>
        <p:nvSpPr>
          <p:cNvPr id="2" name="Title 1">
            <a:extLst>
              <a:ext uri="{FF2B5EF4-FFF2-40B4-BE49-F238E27FC236}">
                <a16:creationId xmlns:a16="http://schemas.microsoft.com/office/drawing/2014/main" id="{8567DAFB-9973-42DC-88E6-DA49A7B5E20F}"/>
              </a:ext>
            </a:extLst>
          </p:cNvPr>
          <p:cNvSpPr>
            <a:spLocks noGrp="1"/>
          </p:cNvSpPr>
          <p:nvPr>
            <p:ph type="title"/>
          </p:nvPr>
        </p:nvSpPr>
        <p:spPr>
          <a:xfrm>
            <a:off x="1202919" y="284176"/>
            <a:ext cx="9784080" cy="1508760"/>
          </a:xfrm>
        </p:spPr>
        <p:txBody>
          <a:bodyPr>
            <a:normAutofit/>
          </a:bodyPr>
          <a:lstStyle/>
          <a:p>
            <a:r>
              <a:rPr lang="en-IN" sz="2400" dirty="0">
                <a:effectLst/>
                <a:latin typeface="Times New Roman" panose="02020603050405020304" pitchFamily="18" charset="0"/>
                <a:ea typeface="Calibri" panose="020F0502020204030204" pitchFamily="34" charset="0"/>
                <a:cs typeface="Times New Roman" panose="02020603050405020304" pitchFamily="18" charset="0"/>
              </a:rPr>
              <a:t>Check the data distribution among all the columns</a:t>
            </a:r>
            <a:r>
              <a:rPr lang="en-IN" sz="2400" dirty="0">
                <a:latin typeface="Times New Roman" panose="02020603050405020304" pitchFamily="18" charset="0"/>
                <a:ea typeface="Calibri" panose="020F0502020204030204" pitchFamily="34" charset="0"/>
                <a:cs typeface="Times New Roman" panose="02020603050405020304" pitchFamily="18" charset="0"/>
              </a:rPr>
              <a:t>:</a:t>
            </a:r>
            <a:endParaRPr lang="en-US" sz="2400" dirty="0">
              <a:latin typeface="Times New Roman" panose="02020603050405020304" pitchFamily="18" charset="0"/>
              <a:cs typeface="Times New Roman" pitchFamily="18" charset="0"/>
            </a:endParaRPr>
          </a:p>
        </p:txBody>
      </p:sp>
      <p:pic>
        <p:nvPicPr>
          <p:cNvPr id="7" name="Picture 6">
            <a:extLst>
              <a:ext uri="{FF2B5EF4-FFF2-40B4-BE49-F238E27FC236}">
                <a16:creationId xmlns:a16="http://schemas.microsoft.com/office/drawing/2014/main" id="{1244B3DA-347C-C384-C3C8-67BB63EF8408}"/>
              </a:ext>
            </a:extLst>
          </p:cNvPr>
          <p:cNvPicPr>
            <a:picLocks noChangeAspect="1"/>
          </p:cNvPicPr>
          <p:nvPr/>
        </p:nvPicPr>
        <p:blipFill>
          <a:blip r:embed="rId3"/>
          <a:stretch>
            <a:fillRect/>
          </a:stretch>
        </p:blipFill>
        <p:spPr>
          <a:xfrm>
            <a:off x="990600" y="2219790"/>
            <a:ext cx="9372600" cy="3571409"/>
          </a:xfrm>
          <a:prstGeom prst="rect">
            <a:avLst/>
          </a:prstGeom>
        </p:spPr>
      </p:pic>
      <p:pic>
        <p:nvPicPr>
          <p:cNvPr id="8" name="Picture 7">
            <a:extLst>
              <a:ext uri="{FF2B5EF4-FFF2-40B4-BE49-F238E27FC236}">
                <a16:creationId xmlns:a16="http://schemas.microsoft.com/office/drawing/2014/main" id="{1F78FBC7-9012-FDFF-BBB9-025F88EB471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5404047"/>
            <a:ext cx="2929890" cy="2133600"/>
          </a:xfrm>
          <a:prstGeom prst="rect">
            <a:avLst/>
          </a:prstGeom>
          <a:noFill/>
          <a:ln>
            <a:noFill/>
          </a:ln>
        </p:spPr>
      </p:pic>
    </p:spTree>
    <p:extLst>
      <p:ext uri="{BB962C8B-B14F-4D97-AF65-F5344CB8AC3E}">
        <p14:creationId xmlns:p14="http://schemas.microsoft.com/office/powerpoint/2010/main" val="2964301958"/>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9934CB3-A97C-40D1-8D7D-5211E1C57C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F871927-9856-4138-B7A7-125C4AA7EFD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345</Words>
  <Application>Microsoft Office PowerPoint</Application>
  <PresentationFormat>Widescreen</PresentationFormat>
  <Paragraphs>29</Paragraphs>
  <Slides>13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Calibri</vt:lpstr>
      <vt:lpstr>Corbel</vt:lpstr>
      <vt:lpstr>Open Sans</vt:lpstr>
      <vt:lpstr>Segoe UI Light</vt:lpstr>
      <vt:lpstr>Symbol</vt:lpstr>
      <vt:lpstr>Times New Roman</vt:lpstr>
      <vt:lpstr>Wingdings</vt:lpstr>
      <vt:lpstr>Banded</vt:lpstr>
      <vt:lpstr>Micro Credit Loan Use Case                   </vt:lpstr>
      <vt:lpstr>Acknowledgement</vt:lpstr>
      <vt:lpstr>What is Micro Credit Loan Use    Case?</vt:lpstr>
      <vt:lpstr>PowerPoint Presentation</vt:lpstr>
      <vt:lpstr>Graphs:</vt:lpstr>
      <vt:lpstr>Graphs:</vt:lpstr>
      <vt:lpstr>Display null values of columns using heatmap: </vt:lpstr>
      <vt:lpstr>Display correlation of columns using heatmap: </vt:lpstr>
      <vt:lpstr>Check the data distribution among all the columns:</vt:lpstr>
      <vt:lpstr>Checking outliers with boxplot: </vt:lpstr>
      <vt:lpstr>Display statistical summary: </vt:lpstr>
      <vt:lpstr>Plot_roc_curve :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2020-10-10T08:18:07Z</dcterms:created>
  <dcterms:modified xsi:type="dcterms:W3CDTF">2022-06-24T18:25:54Z</dcterms:modified>
</cp:coreProperties>
</file>