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3"/>
  </p:sldMasterIdLst>
  <p:notesMasterIdLst>
    <p:notesMasterId r:id="rId18"/>
  </p:notesMasterIdLst>
  <p:sldIdLst>
    <p:sldId id="273" r:id="rId4"/>
    <p:sldId id="274" r:id="rId5"/>
    <p:sldId id="275" r:id="rId6"/>
    <p:sldId id="272" r:id="rId7"/>
    <p:sldId id="297" r:id="rId8"/>
    <p:sldId id="280" r:id="rId9"/>
    <p:sldId id="276" r:id="rId10"/>
    <p:sldId id="278" r:id="rId11"/>
    <p:sldId id="292" r:id="rId12"/>
    <p:sldId id="293" r:id="rId13"/>
    <p:sldId id="294" r:id="rId14"/>
    <p:sldId id="295" r:id="rId15"/>
    <p:sldId id="296" r:id="rId16"/>
    <p:sldId id="28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9AC0BB"/>
    <a:srgbClr val="B2CDC1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AA0BC-6609-4556-8B76-A1EDF3B4E98C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0A596-7141-45E9-836C-E467146705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9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93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7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3EF8-F1F1-426B-B0A9-FD4AEE8EDDC7}" type="datetime1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AADA-552C-4634-A9B8-C1EEDF253588}" type="datetime1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A594C05-AA5C-4F09-A6B7-D3A3193AA5D7}" type="datetime1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C161-5F1A-4F87-A250-8C55998B83EC}" type="datetime1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4DB066-BA4C-4ACB-B5EF-D11313F7B512}" type="datetime1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3D9-FA56-4191-B3D1-0F0946347F7F}" type="datetime1">
              <a:rPr lang="en-US" smtClean="0"/>
              <a:pPr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99F0-C981-43CA-8461-68A368C933F2}" type="datetime1">
              <a:rPr lang="en-US" smtClean="0"/>
              <a:pPr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E3CD-9FEF-4266-9447-6E0BADDDB821}" type="datetime1">
              <a:rPr lang="en-US" smtClean="0"/>
              <a:pPr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D101-F83B-4D7E-9E34-DC0B18767A58}" type="datetime1">
              <a:rPr lang="en-US" smtClean="0"/>
              <a:pPr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4BB-6FA0-4C2D-AD18-4EF7D955C743}" type="datetime1">
              <a:rPr lang="en-US" smtClean="0"/>
              <a:pPr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67F-260F-43C4-A09C-6B48384CFE2B}" type="datetime1">
              <a:rPr lang="en-US" smtClean="0"/>
              <a:pPr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4FBE5A9-3ED6-497C-9CD0-6F852ECCBD21}" type="datetime1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-32336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459C3A3-8B02-4FAB-91CE-E81E1BA31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048" y="2059012"/>
            <a:ext cx="12188952" cy="1828800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Customer Retention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B366A7-87C2-43BB-AF03-1AF039EE1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48" y="3887812"/>
            <a:ext cx="12188952" cy="4572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6C232-3134-4C4E-8119-3B970E1C3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3152" cy="4572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Internship-24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58328" y="4719956"/>
            <a:ext cx="389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Presented by: Ram kumar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0074" y="152400"/>
            <a:ext cx="24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4E5E6A"/>
                </a:solidFill>
                <a:effectLst/>
                <a:latin typeface="Open Sans" panose="020B0606030504020204" pitchFamily="34" charset="0"/>
              </a:rPr>
              <a:t>08-04-2022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EC2988-B16D-756D-2B58-F6F21DEB9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1173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C7C11-BBE2-15A6-2AB4-276AE41BDDA7}"/>
              </a:ext>
            </a:extLst>
          </p:cNvPr>
          <p:cNvSpPr txBox="1"/>
          <p:nvPr/>
        </p:nvSpPr>
        <p:spPr>
          <a:xfrm>
            <a:off x="457200" y="5105400"/>
            <a:ext cx="1143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 countplot</a:t>
            </a:r>
            <a:r>
              <a:rPr lang="en-US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gives numbers of counts and showing that which gender are more from different cities to purchase products from online stores.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this countplot we analysis that female counts are more interested to purchase product than </a:t>
            </a:r>
            <a:r>
              <a:rPr lang="en-US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from different cities except delhi and noida</a:t>
            </a: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AC7A8C-2249-46BC-08D8-A60074A7E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14366"/>
            <a:ext cx="11429999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01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C7C11-BBE2-15A6-2AB4-276AE41BDDA7}"/>
              </a:ext>
            </a:extLst>
          </p:cNvPr>
          <p:cNvSpPr txBox="1"/>
          <p:nvPr/>
        </p:nvSpPr>
        <p:spPr>
          <a:xfrm>
            <a:off x="457200" y="5105400"/>
            <a:ext cx="1143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 countplot</a:t>
            </a:r>
            <a:r>
              <a:rPr lang="en-US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gives numbers of counts and showing that which gender are more from different </a:t>
            </a:r>
            <a:r>
              <a:rPr lang="en-US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ages</a:t>
            </a: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purchase products from online stores.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this countplot we analysis that female counts are more interested to purchase product than </a:t>
            </a:r>
            <a:r>
              <a:rPr lang="en-US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from different ages.</a:t>
            </a:r>
            <a:endParaRPr lang="en-US" sz="1800" b="0" i="0" dirty="0">
              <a:solidFill>
                <a:srgbClr val="2C2C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1BCB63-015E-0547-2A51-765A08B65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28656"/>
            <a:ext cx="11277600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30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C7C11-BBE2-15A6-2AB4-276AE41BDDA7}"/>
              </a:ext>
            </a:extLst>
          </p:cNvPr>
          <p:cNvSpPr txBox="1"/>
          <p:nvPr/>
        </p:nvSpPr>
        <p:spPr>
          <a:xfrm>
            <a:off x="457200" y="5352871"/>
            <a:ext cx="1143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 </a:t>
            </a:r>
            <a:r>
              <a:rPr lang="en-US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 chart </a:t>
            </a: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gives </a:t>
            </a:r>
            <a:r>
              <a:rPr lang="en-US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percentage </a:t>
            </a: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 showing that which e-commerce has longer delivery period.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this pie chart we analysis that P</a:t>
            </a:r>
            <a:r>
              <a:rPr lang="en-US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aytm and Snapdeal has longer delivery period. Flipkart, Amazon and Myntra’s delivery period has less.</a:t>
            </a:r>
            <a:endParaRPr lang="en-US" sz="1800" b="0" i="0" dirty="0">
              <a:solidFill>
                <a:srgbClr val="2C2C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623D12-3159-38F3-EAD1-757100C37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94" y="1930095"/>
            <a:ext cx="7520506" cy="313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40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C7C11-BBE2-15A6-2AB4-276AE41BDDA7}"/>
              </a:ext>
            </a:extLst>
          </p:cNvPr>
          <p:cNvSpPr txBox="1"/>
          <p:nvPr/>
        </p:nvSpPr>
        <p:spPr>
          <a:xfrm>
            <a:off x="457200" y="5352871"/>
            <a:ext cx="1143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 </a:t>
            </a:r>
            <a:r>
              <a:rPr lang="en-US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 chart </a:t>
            </a: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gives </a:t>
            </a:r>
            <a:r>
              <a:rPr lang="en-US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percentage </a:t>
            </a: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 showing that which Indian online retailer recommend to a friend.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this pie chart we analysis that Amazon </a:t>
            </a:r>
            <a:r>
              <a:rPr lang="en-US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Flipkart are recommend because of their delivery speed, reliability trustworthy in customer privacy, security, wild variety of product, user friendly content and graphics etc.</a:t>
            </a:r>
            <a:endParaRPr lang="en-US" sz="1800" b="0" i="0" dirty="0">
              <a:solidFill>
                <a:srgbClr val="2C2C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A8F1A-254E-F8F2-0DA0-9623749A6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895016"/>
            <a:ext cx="7848600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73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76200" y="17595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Conclusion 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9727" y="2148840"/>
            <a:ext cx="9784080" cy="420624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As per visualization and analysis Amazon and Flipkart are best Indian online retailer to recommend as a friend because of </a:t>
            </a:r>
            <a:r>
              <a:rPr lang="en-US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 speed, reliability trustworthy in customer privacy, security, wild variety of product, user friendly content and graphics etc.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87755-0F93-4CDA-F6DC-C37D2E171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4323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Acknowledgement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47578" y="3191261"/>
            <a:ext cx="3094761" cy="14630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Data Science with ML</a:t>
            </a:r>
          </a:p>
          <a:p>
            <a:pPr marL="0" indent="0" algn="ctr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SME -Khushboo Garg 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Flip Robo Technology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F8E94D-00E1-5AB5-EAF5-6F106BDB0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0286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What is Customer Retention?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9727" y="2148840"/>
            <a:ext cx="9784080" cy="3911840"/>
          </a:xfrm>
        </p:spPr>
        <p:txBody>
          <a:bodyPr wrap="square">
            <a:normAutofit fontScale="85000" lnSpcReduction="10000"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retention is a metric that measures customer loyalty, or the ability for an organization to 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keep its customers over time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 </a:t>
            </a: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identifying the number of loyal customers, customer retention can reflect or predict customer satisfaction, repurchase behavior, customer engagement and emotional ties to a brand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comprehensive review of the literature, theories and models have been carried out to propose the models for customer activation and customer retention. 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of customer retention programs is to help companies retain as many customers as possible, often through customer loyalty and brand loyalty initiatives. 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to remember that customer retention begins with the first contact a customer has with a company and continues throughout the entire lifetime of the relationship.</a:t>
            </a: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AD624B-E40B-EB1C-0950-3BE965989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5718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Customer Retention Diagram: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974CF3-F8F5-5247-46BB-729820518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68" y="2362200"/>
            <a:ext cx="10543032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969C2D-BEA4-5C11-F7B8-BCB30AC75A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0782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35179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969C2D-BEA4-5C11-F7B8-BCB30AC75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5E6046-9267-530B-E2D5-1E526BAB2DB0}"/>
              </a:ext>
            </a:extLst>
          </p:cNvPr>
          <p:cNvSpPr txBox="1"/>
          <p:nvPr/>
        </p:nvSpPr>
        <p:spPr>
          <a:xfrm>
            <a:off x="1447800" y="37117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Customer Retention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01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91DADF-0FF9-E2AB-76CD-DF5BA87D8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123892"/>
            <a:ext cx="11353800" cy="29021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3AFF78-968C-2E4B-1801-24095905F028}"/>
              </a:ext>
            </a:extLst>
          </p:cNvPr>
          <p:cNvSpPr txBox="1"/>
          <p:nvPr/>
        </p:nvSpPr>
        <p:spPr>
          <a:xfrm>
            <a:off x="381000" y="5352871"/>
            <a:ext cx="1135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 barplot gives numbers of counts and showing that which gender is more interesting to purchase products from online stores. </a:t>
            </a:r>
          </a:p>
          <a:p>
            <a:endParaRPr lang="en-US" dirty="0">
              <a:solidFill>
                <a:srgbClr val="2C2C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this barplot we analysis that female counts are more than male counts for purchase product from online store.</a:t>
            </a:r>
          </a:p>
        </p:txBody>
      </p:sp>
    </p:spTree>
    <p:extLst>
      <p:ext uri="{BB962C8B-B14F-4D97-AF65-F5344CB8AC3E}">
        <p14:creationId xmlns:p14="http://schemas.microsoft.com/office/powerpoint/2010/main" val="2948027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6543C4-D09C-0103-0E0E-510480C9B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33600"/>
            <a:ext cx="11201400" cy="2514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E2E59F3-4935-7606-6357-2B0B7C0C3427}"/>
              </a:ext>
            </a:extLst>
          </p:cNvPr>
          <p:cNvSpPr txBox="1"/>
          <p:nvPr/>
        </p:nvSpPr>
        <p:spPr>
          <a:xfrm>
            <a:off x="457200" y="5181600"/>
            <a:ext cx="1120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 countplot gives numbers of counts and showing that which age is more interesting to purchase products from online stores.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this barplot we analysis that 21-30 and 31-40 younger age are more interested to purchase product than others.</a:t>
            </a:r>
          </a:p>
          <a:p>
            <a:r>
              <a:rPr lang="en-US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Less than 20 and above 51 age counts are very low.</a:t>
            </a:r>
            <a:endParaRPr lang="en-US" sz="1800" b="0" i="0" dirty="0">
              <a:solidFill>
                <a:srgbClr val="2C2C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964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A86A69-C03C-D4D9-AB8D-943D5B7E4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04787"/>
            <a:ext cx="11430000" cy="28196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2C7C11-BBE2-15A6-2AB4-276AE41BDDA7}"/>
              </a:ext>
            </a:extLst>
          </p:cNvPr>
          <p:cNvSpPr txBox="1"/>
          <p:nvPr/>
        </p:nvSpPr>
        <p:spPr>
          <a:xfrm>
            <a:off x="457200" y="5029200"/>
            <a:ext cx="1143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 countplot gives numbers of counts and showing that which city is more to purchase products from online stores.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this barplot we analysis that Delhi, Greater Noida and Bangalore are more interested to purchase product than others because of they </a:t>
            </a:r>
            <a:r>
              <a:rPr lang="en-US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mega city.</a:t>
            </a:r>
          </a:p>
          <a:p>
            <a:endParaRPr lang="en-US" sz="1800" b="0" i="0" dirty="0">
              <a:solidFill>
                <a:srgbClr val="2C2C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cities are less interested to purchase product from online store.</a:t>
            </a:r>
            <a:endParaRPr lang="en-US" sz="1800" b="0" i="0" dirty="0">
              <a:solidFill>
                <a:srgbClr val="2C2C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334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C7C11-BBE2-15A6-2AB4-276AE41BDDA7}"/>
              </a:ext>
            </a:extLst>
          </p:cNvPr>
          <p:cNvSpPr txBox="1"/>
          <p:nvPr/>
        </p:nvSpPr>
        <p:spPr>
          <a:xfrm>
            <a:off x="457200" y="5105400"/>
            <a:ext cx="1143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 </a:t>
            </a:r>
            <a:r>
              <a:rPr lang="en-US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plot</a:t>
            </a: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gives numbers of counts and showing that which </a:t>
            </a:r>
            <a:r>
              <a:rPr lang="en-US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 pin codes</a:t>
            </a: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more to purchase products from online stores.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this histplot we analysis that between 100000 to 1500000 and 200000 to 250000 are more interested to purchase product than others.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2C144-58BB-338E-14C2-6F8A3B137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00024"/>
            <a:ext cx="11582400" cy="282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44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871927-9856-4138-B7A7-125C4AA7EF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934CB3-A97C-40D1-8D7D-5211E1C57C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Microsoft Office PowerPoint</Application>
  <PresentationFormat>Widescreen</PresentationFormat>
  <Paragraphs>56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Corbel</vt:lpstr>
      <vt:lpstr>Open Sans</vt:lpstr>
      <vt:lpstr>Times New Roman</vt:lpstr>
      <vt:lpstr>Wingdings</vt:lpstr>
      <vt:lpstr>Banded</vt:lpstr>
      <vt:lpstr>Customer Retention</vt:lpstr>
      <vt:lpstr>Acknowledgement</vt:lpstr>
      <vt:lpstr>What is Customer Retention?</vt:lpstr>
      <vt:lpstr>Customer Retention Diagram:</vt:lpstr>
      <vt:lpstr>PowerPoint Presentation</vt:lpstr>
      <vt:lpstr>Graphs:</vt:lpstr>
      <vt:lpstr>Graphs:</vt:lpstr>
      <vt:lpstr>Graphs: </vt:lpstr>
      <vt:lpstr>Graphs: </vt:lpstr>
      <vt:lpstr>Graphs: </vt:lpstr>
      <vt:lpstr>Graphs: </vt:lpstr>
      <vt:lpstr>Graphs: </vt:lpstr>
      <vt:lpstr>Graphs: </vt:lpstr>
      <vt:lpstr>Conclusion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2020-10-10T08:18:07Z</dcterms:created>
  <dcterms:modified xsi:type="dcterms:W3CDTF">2022-06-19T19:59:02Z</dcterms:modified>
</cp:coreProperties>
</file>