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3"/>
  </p:sldMasterIdLst>
  <p:notesMasterIdLst>
    <p:notesMasterId r:id="rId22"/>
  </p:notesMasterIdLst>
  <p:sldIdLst>
    <p:sldId id="273" r:id="rId4"/>
    <p:sldId id="274" r:id="rId5"/>
    <p:sldId id="275" r:id="rId6"/>
    <p:sldId id="272" r:id="rId7"/>
    <p:sldId id="297" r:id="rId8"/>
    <p:sldId id="280" r:id="rId9"/>
    <p:sldId id="276" r:id="rId10"/>
    <p:sldId id="278" r:id="rId11"/>
    <p:sldId id="292" r:id="rId12"/>
    <p:sldId id="293" r:id="rId13"/>
    <p:sldId id="294" r:id="rId14"/>
    <p:sldId id="295" r:id="rId15"/>
    <p:sldId id="296" r:id="rId16"/>
    <p:sldId id="301" r:id="rId17"/>
    <p:sldId id="298" r:id="rId18"/>
    <p:sldId id="286" r:id="rId19"/>
    <p:sldId id="300" r:id="rId20"/>
    <p:sldId id="302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F9F9"/>
    <a:srgbClr val="9AC0BB"/>
    <a:srgbClr val="B2CDC1"/>
    <a:srgbClr val="2C2C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954" y="4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1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CAA0BC-6609-4556-8B76-A1EDF3B4E98C}" type="datetimeFigureOut">
              <a:rPr lang="en-US" smtClean="0"/>
              <a:pPr/>
              <a:t>6/20/2022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70A596-7141-45E9-836C-E467146705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5994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70A596-7141-45E9-836C-E467146705E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1938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70A596-7141-45E9-836C-E467146705E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3733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53EF8-F1F1-426B-B0A9-FD4AEE8EDDC7}" type="datetime1">
              <a:rPr lang="en-US" smtClean="0"/>
              <a:pPr/>
              <a:t>6/20/2022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AAADA-552C-4634-A9B8-C1EEDF253588}" type="datetime1">
              <a:rPr lang="en-US" smtClean="0"/>
              <a:pPr/>
              <a:t>6/20/2022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6A594C05-AA5C-4F09-A6B7-D3A3193AA5D7}" type="datetime1">
              <a:rPr lang="en-US" smtClean="0"/>
              <a:pPr/>
              <a:t>6/20/2022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4FAB73BC-B049-4115-A692-8D63A059BFB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7C161-5F1A-4F87-A250-8C55998B83EC}" type="datetime1">
              <a:rPr lang="en-US" smtClean="0"/>
              <a:pPr/>
              <a:t>6/20/2022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E4DB066-BA4C-4ACB-B5EF-D11313F7B512}" type="datetime1">
              <a:rPr lang="en-US" smtClean="0"/>
              <a:pPr/>
              <a:t>6/20/2022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D13D9-FA56-4191-B3D1-0F0946347F7F}" type="datetime1">
              <a:rPr lang="en-US" smtClean="0"/>
              <a:pPr/>
              <a:t>6/20/2022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E99F0-C981-43CA-8461-68A368C933F2}" type="datetime1">
              <a:rPr lang="en-US" smtClean="0"/>
              <a:pPr/>
              <a:t>6/20/2022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7E3CD-9FEF-4266-9447-6E0BADDDB821}" type="datetime1">
              <a:rPr lang="en-US" smtClean="0"/>
              <a:pPr/>
              <a:t>6/20/2022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ED101-F83B-4D7E-9E34-DC0B18767A58}" type="datetime1">
              <a:rPr lang="en-US" smtClean="0"/>
              <a:pPr/>
              <a:t>6/20/2022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7F4BB-6FA0-4C2D-AD18-4EF7D955C743}" type="datetime1">
              <a:rPr lang="en-US" smtClean="0"/>
              <a:pPr/>
              <a:t>6/20/2022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3067F-260F-43C4-A09C-6B48384CFE2B}" type="datetime1">
              <a:rPr lang="en-US" smtClean="0"/>
              <a:pPr/>
              <a:t>6/20/2022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14FBE5A9-3ED6-497C-9CD0-6F852ECCBD21}" type="datetime1">
              <a:rPr lang="en-US" smtClean="0"/>
              <a:pPr/>
              <a:t>6/20/2022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6758CB7-007C-40DF-A901-600703FB6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730"/>
          <a:stretch/>
        </p:blipFill>
        <p:spPr>
          <a:xfrm>
            <a:off x="-32336" y="10"/>
            <a:ext cx="12191980" cy="685799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B459C3A3-8B02-4FAB-91CE-E81E1BA31F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048" y="2059012"/>
            <a:ext cx="12188952" cy="1828800"/>
          </a:xfrm>
          <a:prstGeom prst="rect">
            <a:avLst/>
          </a:prstGeom>
          <a:solidFill>
            <a:schemeClr val="tx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A2022F-1436-49C5-9347-FDDDF4EE89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>
            <a:norm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HOUSING: PRICE PREDICTION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DB366A7-87C2-43BB-AF03-1AF039EE1D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048" y="3887812"/>
            <a:ext cx="12188952" cy="457200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56C232-3134-4C4E-8119-3B970E1C38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7472" y="3913632"/>
            <a:ext cx="11503152" cy="457200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Internship-24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958328" y="4719956"/>
            <a:ext cx="3892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itchFamily="18" charset="0"/>
                <a:cs typeface="Times New Roman" pitchFamily="18" charset="0"/>
              </a:rPr>
              <a:t>Presented by: Ram kumar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64692" y="152400"/>
            <a:ext cx="2450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i="0" dirty="0">
                <a:solidFill>
                  <a:srgbClr val="4E5E6A"/>
                </a:solidFill>
                <a:effectLst/>
                <a:latin typeface="Open Sans" panose="020B0606030504020204" pitchFamily="34" charset="0"/>
              </a:rPr>
              <a:t>14-04-2022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FEC2988-B16D-756D-2B58-F6F21DEB9D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04047"/>
            <a:ext cx="2929890" cy="2133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111737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AE82C51-6401-41AD-B403-D8CC97A70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5730"/>
          <a:stretch/>
        </p:blipFill>
        <p:spPr>
          <a:xfrm>
            <a:off x="-3028" y="10"/>
            <a:ext cx="12191980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24F3C611-0CF5-45ED-9190-A7A9C19ACA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186048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67DAFB-9973-42DC-88E6-DA49A7B5E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Graphs: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7D8973A-4519-FE8B-E3B5-97130CDDAC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00" y="1930095"/>
            <a:ext cx="8305800" cy="4643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3019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AE82C51-6401-41AD-B403-D8CC97A70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5730"/>
          <a:stretch/>
        </p:blipFill>
        <p:spPr>
          <a:xfrm>
            <a:off x="35189" y="17595"/>
            <a:ext cx="12191980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24F3C611-0CF5-45ED-9190-A7A9C19ACA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186048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67DAFB-9973-42DC-88E6-DA49A7B5E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</p:spPr>
        <p:txBody>
          <a:bodyPr>
            <a:normAutofit/>
          </a:bodyPr>
          <a:lstStyle/>
          <a:p>
            <a:r>
              <a:rPr lang="en-IN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Feature </a:t>
            </a:r>
            <a:r>
              <a:rPr lang="en-IN" sz="2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engeenering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E858CFA-AFDF-9526-F0D9-4FE20AB681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0" y="1855413"/>
            <a:ext cx="8305800" cy="4545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0302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AE82C51-6401-41AD-B403-D8CC97A70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5730"/>
          <a:stretch/>
        </p:blipFill>
        <p:spPr>
          <a:xfrm>
            <a:off x="76210" y="67435"/>
            <a:ext cx="12191980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24F3C611-0CF5-45ED-9190-A7A9C19ACA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186048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67DAFB-9973-42DC-88E6-DA49A7B5E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</p:spPr>
        <p:txBody>
          <a:bodyPr>
            <a:normAutofit/>
          </a:bodyPr>
          <a:lstStyle/>
          <a:p>
            <a:r>
              <a:rPr lang="en-IN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Testing of Identified Approaches (Algorithms)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400" dirty="0">
                <a:latin typeface="Times New Roman" panose="02020603050405020304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2C7C11-BBE2-15A6-2AB4-276AE41BDDA7}"/>
              </a:ext>
            </a:extLst>
          </p:cNvPr>
          <p:cNvSpPr txBox="1"/>
          <p:nvPr/>
        </p:nvSpPr>
        <p:spPr>
          <a:xfrm>
            <a:off x="457200" y="5352871"/>
            <a:ext cx="1143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C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800" b="0" i="0" dirty="0">
              <a:solidFill>
                <a:srgbClr val="2C2C2C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49774B0-1B6A-04DC-4877-321BC1C3F1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1950580"/>
            <a:ext cx="9829800" cy="4721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3407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AE82C51-6401-41AD-B403-D8CC97A70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5730"/>
          <a:stretch/>
        </p:blipFill>
        <p:spPr>
          <a:xfrm>
            <a:off x="-3028" y="10"/>
            <a:ext cx="12191980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24F3C611-0CF5-45ED-9190-A7A9C19ACA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186048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67DAFB-9973-42DC-88E6-DA49A7B5E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</p:spPr>
        <p:txBody>
          <a:bodyPr>
            <a:normAutofit/>
          </a:bodyPr>
          <a:lstStyle/>
          <a:p>
            <a:pPr lvl="0">
              <a:lnSpc>
                <a:spcPct val="106000"/>
              </a:lnSpc>
              <a:spcAft>
                <a:spcPts val="800"/>
              </a:spcAft>
            </a:pPr>
            <a:r>
              <a:rPr lang="en-IN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 and Evaluate selected models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F61F0AF-DDB6-AA5F-FA73-F28C8812F6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2025868"/>
            <a:ext cx="10058400" cy="4070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7734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AE82C51-6401-41AD-B403-D8CC97A70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5730"/>
          <a:stretch/>
        </p:blipFill>
        <p:spPr>
          <a:xfrm>
            <a:off x="-3028" y="10"/>
            <a:ext cx="12191980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24F3C611-0CF5-45ED-9190-A7A9C19ACA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186048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67DAFB-9973-42DC-88E6-DA49A7B5E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</p:spPr>
        <p:txBody>
          <a:bodyPr>
            <a:normAutofit/>
          </a:bodyPr>
          <a:lstStyle/>
          <a:p>
            <a:pPr lvl="0">
              <a:lnSpc>
                <a:spcPct val="106000"/>
              </a:lnSpc>
              <a:spcAft>
                <a:spcPts val="800"/>
              </a:spcAft>
            </a:pPr>
            <a:r>
              <a:rPr lang="en-IN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 and Evaluate selected models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F61F0AF-DDB6-AA5F-FA73-F28C8812F6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2025868"/>
            <a:ext cx="10058400" cy="4070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4556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AE82C51-6401-41AD-B403-D8CC97A70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5730"/>
          <a:stretch/>
        </p:blipFill>
        <p:spPr>
          <a:xfrm>
            <a:off x="-76200" y="17595"/>
            <a:ext cx="12191980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24F3C611-0CF5-45ED-9190-A7A9C19ACA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186048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67DAFB-9973-42DC-88E6-DA49A7B5E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</p:spPr>
        <p:txBody>
          <a:bodyPr>
            <a:normAutofit/>
          </a:bodyPr>
          <a:lstStyle/>
          <a:p>
            <a:r>
              <a:rPr lang="en-IN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Creating RMSE:</a:t>
            </a:r>
            <a:endParaRPr lang="en-US" sz="2400" dirty="0">
              <a:latin typeface="Times New Roman" panose="02020603050405020304" pitchFamily="18" charset="0"/>
              <a:cs typeface="Times New Roman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1B87755-0F93-4CDA-F6DC-C37D2E1710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04047"/>
            <a:ext cx="2929890" cy="213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3FC341E-24EE-2CC4-987F-A1E9257A38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676400" y="2000420"/>
            <a:ext cx="8382000" cy="4231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3093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AE82C51-6401-41AD-B403-D8CC97A70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5730"/>
          <a:stretch/>
        </p:blipFill>
        <p:spPr>
          <a:xfrm>
            <a:off x="-76200" y="17595"/>
            <a:ext cx="12191980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24F3C611-0CF5-45ED-9190-A7A9C19ACA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186048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67DAFB-9973-42DC-88E6-DA49A7B5E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</p:spPr>
        <p:txBody>
          <a:bodyPr>
            <a:normAutofit/>
          </a:bodyPr>
          <a:lstStyle/>
          <a:p>
            <a:r>
              <a:rPr lang="en-IN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Interpretation of the Results</a:t>
            </a:r>
            <a:endParaRPr lang="en-US" sz="2400" dirty="0">
              <a:latin typeface="Times New Roman" panose="02020603050405020304" pitchFamily="18" charset="0"/>
              <a:cs typeface="Times New Roman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1B87755-0F93-4CDA-F6DC-C37D2E1710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04047"/>
            <a:ext cx="2929890" cy="213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4D5B65C-84C1-08F8-2454-4E29832CE6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202918" y="2000420"/>
            <a:ext cx="9465081" cy="3943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3236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AE82C51-6401-41AD-B403-D8CC97A70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5730"/>
          <a:stretch/>
        </p:blipFill>
        <p:spPr>
          <a:xfrm>
            <a:off x="-76200" y="17595"/>
            <a:ext cx="12191980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24F3C611-0CF5-45ED-9190-A7A9C19ACA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186048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67DAFB-9973-42DC-88E6-DA49A7B5E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</p:spPr>
        <p:txBody>
          <a:bodyPr>
            <a:norm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IN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Prediction of dataset: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1B87755-0F93-4CDA-F6DC-C37D2E1710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04047"/>
            <a:ext cx="2929890" cy="213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64DD871-B660-36BA-F056-825CB9B207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8400" y="2000420"/>
            <a:ext cx="6400800" cy="410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8766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AE82C51-6401-41AD-B403-D8CC97A70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5730"/>
          <a:stretch/>
        </p:blipFill>
        <p:spPr>
          <a:xfrm>
            <a:off x="-76200" y="17595"/>
            <a:ext cx="12191980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24F3C611-0CF5-45ED-9190-A7A9C19ACA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186048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67DAFB-9973-42DC-88E6-DA49A7B5E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</p:spPr>
        <p:txBody>
          <a:bodyPr>
            <a:norm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IN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CONCLUSION </a:t>
            </a:r>
            <a:r>
              <a:rPr lang="en-IN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1B87755-0F93-4CDA-F6DC-C37D2E1710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04047"/>
            <a:ext cx="2929890" cy="21336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5634E5A-6B7A-731E-E542-2A7C65DFB722}"/>
              </a:ext>
            </a:extLst>
          </p:cNvPr>
          <p:cNvSpPr txBox="1"/>
          <p:nvPr/>
        </p:nvSpPr>
        <p:spPr>
          <a:xfrm>
            <a:off x="838200" y="2667000"/>
            <a:ext cx="1074420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IN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 Kernel investigates different models for housing price prediction. Different types of Machine Learning methods including </a:t>
            </a:r>
            <a:r>
              <a:rPr lang="en-IN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CatBoostRegressor</a:t>
            </a:r>
            <a:r>
              <a:rPr lang="en-IN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GradientBoostingRegressor</a:t>
            </a:r>
            <a:r>
              <a:rPr lang="en-IN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IN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LightGBM</a:t>
            </a:r>
            <a:r>
              <a:rPr lang="en-IN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and two techniques in machine learning are compared and </a:t>
            </a:r>
            <a:r>
              <a:rPr lang="en-IN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analyzed</a:t>
            </a:r>
            <a:r>
              <a:rPr lang="en-IN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for optimal solutions. </a:t>
            </a:r>
            <a:r>
              <a:rPr lang="en-IN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Eventhough</a:t>
            </a:r>
            <a:r>
              <a:rPr lang="en-IN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all of those methods achieved desirable results, different models have their own pros and cons.</a:t>
            </a:r>
          </a:p>
          <a:p>
            <a:pPr>
              <a:spcAft>
                <a:spcPts val="1200"/>
              </a:spcAft>
            </a:pPr>
            <a:r>
              <a:rPr lang="en-IN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IN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GradientBoostingRegressor</a:t>
            </a:r>
            <a:r>
              <a:rPr lang="en-IN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is probably the best one and has been selected for this problem. The </a:t>
            </a:r>
            <a:r>
              <a:rPr lang="en-IN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BayesianOptimization</a:t>
            </a:r>
            <a:r>
              <a:rPr lang="en-IN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method is simple but </a:t>
            </a:r>
            <a:r>
              <a:rPr lang="en-IN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performsa</a:t>
            </a:r>
            <a:r>
              <a:rPr lang="en-IN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lot better than the three other </a:t>
            </a:r>
            <a:r>
              <a:rPr lang="en-IN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availabel</a:t>
            </a:r>
            <a:r>
              <a:rPr lang="en-IN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methods due to the generalization.</a:t>
            </a:r>
          </a:p>
          <a:p>
            <a:pPr>
              <a:spcAft>
                <a:spcPts val="1200"/>
              </a:spcAft>
            </a:pPr>
            <a:r>
              <a:rPr lang="en-IN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Finally, the </a:t>
            </a:r>
            <a:r>
              <a:rPr lang="en-IN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CatBoostRegressor</a:t>
            </a:r>
            <a:r>
              <a:rPr lang="en-IN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is the best choice when </a:t>
            </a:r>
            <a:r>
              <a:rPr lang="en-IN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parametrerization</a:t>
            </a:r>
            <a:r>
              <a:rPr lang="en-IN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is the top priority.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636684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AE82C51-6401-41AD-B403-D8CC97A70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24F3C611-0CF5-45ED-9190-A7A9C19ACA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186048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67DAFB-9973-42DC-88E6-DA49A7B5E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Times New Roman" pitchFamily="18" charset="0"/>
                <a:cs typeface="Times New Roman" pitchFamily="18" charset="0"/>
              </a:rPr>
              <a:t>Acknowledgement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47578" y="3191261"/>
            <a:ext cx="3094761" cy="146304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Data Science with ML</a:t>
            </a:r>
          </a:p>
          <a:p>
            <a:pPr marL="0" indent="0" algn="ctr">
              <a:buNone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SME -</a:t>
            </a:r>
            <a:r>
              <a:rPr lang="en-IN" dirty="0" err="1">
                <a:latin typeface="Times New Roman" pitchFamily="18" charset="0"/>
                <a:cs typeface="Times New Roman" pitchFamily="18" charset="0"/>
              </a:rPr>
              <a:t>Khushoo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 Garg </a:t>
            </a:r>
            <a:endParaRPr lang="en-IN" sz="2000" b="1" dirty="0"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Flip Robo Technology</a:t>
            </a:r>
          </a:p>
          <a:p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1F8E94D-00E1-5AB5-EAF5-6F106BDB0F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04047"/>
            <a:ext cx="2929890" cy="2133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702867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AE82C51-6401-41AD-B403-D8CC97A70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24F3C611-0CF5-45ED-9190-A7A9C19ACA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186048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67DAFB-9973-42DC-88E6-DA49A7B5E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What is </a:t>
            </a:r>
            <a:r>
              <a:rPr lang="en-IN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HOUSING PRICE PREDICTION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09727" y="2148840"/>
            <a:ext cx="9784080" cy="3911840"/>
          </a:xfrm>
        </p:spPr>
        <p:txBody>
          <a:bodyPr wrap="square">
            <a:normAutofit/>
          </a:bodyPr>
          <a:lstStyle/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400"/>
              <a:buFont typeface="Wingdings" panose="05000000000000000000" pitchFamily="2" charset="2"/>
              <a:buChar char=""/>
            </a:pPr>
            <a:r>
              <a:rPr lang="en-IN" sz="20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Houses are one of the necessary need of each and every person   around the globe and therefore housing and real estate</a:t>
            </a:r>
            <a:r>
              <a:rPr lang="en-IN" sz="18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House price prediction can help the developer determine the selling price of a house and can help the customer to arrange the right time to purchase a house. </a:t>
            </a:r>
          </a:p>
          <a:p>
            <a:r>
              <a:rPr lang="en-US" sz="200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influence the price of a house which include physical conditions, concept and location.</a:t>
            </a:r>
            <a:r>
              <a:rPr lang="en-I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House Price prediction, is important to drive Real Estate efficiency. As earlier, House prices were determined by calculating the acquiring and selling price in a locality</a:t>
            </a:r>
            <a:r>
              <a:rPr lang="en-US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Times New Roman" panose="02020603050405020304" pitchFamily="18" charset="0"/>
              <a:cs typeface="Times New Roman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BAD624B-E40B-EB1C-0950-3BE965989C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04047"/>
            <a:ext cx="2929890" cy="2133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057181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AE82C51-6401-41AD-B403-D8CC97A70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5730"/>
          <a:stretch/>
        </p:blipFill>
        <p:spPr>
          <a:xfrm>
            <a:off x="-2144953" y="9"/>
            <a:ext cx="16478421" cy="12750539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24F3C611-0CF5-45ED-9190-A7A9C19ACA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186048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67DAFB-9973-42DC-88E6-DA49A7B5E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</p:spPr>
        <p:txBody>
          <a:bodyPr>
            <a:normAutofit/>
          </a:bodyPr>
          <a:lstStyle/>
          <a:p>
            <a:r>
              <a:rPr lang="en-IN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HOUSING: PRICE PREDICTION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Diagram: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E969C2D-BEA4-5C11-F7B8-BCB30AC75A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04047"/>
            <a:ext cx="2929890" cy="213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 descr="Predicting Housing Prices using a Scikit-Learn's Random Forest Model |  Towards Data Science">
            <a:extLst>
              <a:ext uri="{FF2B5EF4-FFF2-40B4-BE49-F238E27FC236}">
                <a16:creationId xmlns:a16="http://schemas.microsoft.com/office/drawing/2014/main" id="{5DE9EA3D-4F3B-38A1-8152-51527F048F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2919" y="2447924"/>
            <a:ext cx="9784079" cy="3648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07826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AE82C51-6401-41AD-B403-D8CC97A70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5730"/>
          <a:stretch/>
        </p:blipFill>
        <p:spPr>
          <a:xfrm>
            <a:off x="-3028" y="35179"/>
            <a:ext cx="12191980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24F3C611-0CF5-45ED-9190-A7A9C19ACA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186048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E969C2D-BEA4-5C11-F7B8-BCB30AC75A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04047"/>
            <a:ext cx="2929890" cy="21336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05E6046-9267-530B-E2D5-1E526BAB2DB0}"/>
              </a:ext>
            </a:extLst>
          </p:cNvPr>
          <p:cNvSpPr txBox="1"/>
          <p:nvPr/>
        </p:nvSpPr>
        <p:spPr>
          <a:xfrm>
            <a:off x="1447800" y="3711714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 of </a:t>
            </a:r>
            <a:r>
              <a:rPr lang="en-IN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HOUSING PRICE PREDICTION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78019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AE82C51-6401-41AD-B403-D8CC97A70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24F3C611-0CF5-45ED-9190-A7A9C19ACA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186048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67DAFB-9973-42DC-88E6-DA49A7B5E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Graphs: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03AFF78-968C-2E4B-1801-24095905F028}"/>
              </a:ext>
            </a:extLst>
          </p:cNvPr>
          <p:cNvSpPr txBox="1"/>
          <p:nvPr/>
        </p:nvSpPr>
        <p:spPr>
          <a:xfrm>
            <a:off x="381000" y="5352871"/>
            <a:ext cx="1135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2C2C2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 barplot gives numbers of counts and showing that which </a:t>
            </a:r>
            <a:r>
              <a:rPr lang="en-US" sz="1800" b="0" i="0" dirty="0" err="1">
                <a:solidFill>
                  <a:srgbClr val="2C2C2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masvnr</a:t>
            </a:r>
            <a:r>
              <a:rPr lang="en-US" sz="1800" b="0" i="0" dirty="0">
                <a:solidFill>
                  <a:srgbClr val="2C2C2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area is more interesting. </a:t>
            </a:r>
          </a:p>
          <a:p>
            <a:r>
              <a:rPr lang="en-US" sz="1800" b="0" i="0" dirty="0">
                <a:solidFill>
                  <a:srgbClr val="2C2C2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6BA742E-EAC4-6103-4F8F-8098C2CA7B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919" y="1914524"/>
            <a:ext cx="9784080" cy="326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0270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AE82C51-6401-41AD-B403-D8CC97A70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24F3C611-0CF5-45ED-9190-A7A9C19ACA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186048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67DAFB-9973-42DC-88E6-DA49A7B5E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Graphs: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E2E59F3-4935-7606-6357-2B0B7C0C3427}"/>
              </a:ext>
            </a:extLst>
          </p:cNvPr>
          <p:cNvSpPr txBox="1"/>
          <p:nvPr/>
        </p:nvSpPr>
        <p:spPr>
          <a:xfrm>
            <a:off x="457200" y="5181600"/>
            <a:ext cx="11201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2C2C2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From this barplot we analysis that before filling </a:t>
            </a:r>
            <a:r>
              <a:rPr lang="en-US" sz="1800" b="0" i="0" dirty="0" err="1">
                <a:solidFill>
                  <a:srgbClr val="2C2C2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NaN</a:t>
            </a:r>
            <a:r>
              <a:rPr lang="en-US" sz="1800" b="0" i="0" dirty="0">
                <a:solidFill>
                  <a:srgbClr val="2C2C2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 after filling </a:t>
            </a:r>
            <a:r>
              <a:rPr lang="en-US" sz="1800" b="0" i="0" dirty="0" err="1">
                <a:solidFill>
                  <a:srgbClr val="2C2C2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NaN</a:t>
            </a:r>
            <a:endParaRPr lang="en-US" sz="1800" b="0" i="0" dirty="0">
              <a:solidFill>
                <a:srgbClr val="2C2C2C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EDA4D9-58E8-2634-2006-0CD9181F53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7668" y="2018005"/>
            <a:ext cx="7253287" cy="3773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9640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AE82C51-6401-41AD-B403-D8CC97A70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5730"/>
          <a:stretch/>
        </p:blipFill>
        <p:spPr>
          <a:xfrm>
            <a:off x="-3028" y="10"/>
            <a:ext cx="12191980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24F3C611-0CF5-45ED-9190-A7A9C19ACA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186048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67DAFB-9973-42DC-88E6-DA49A7B5E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Graphs: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2C7C11-BBE2-15A6-2AB4-276AE41BDDA7}"/>
              </a:ext>
            </a:extLst>
          </p:cNvPr>
          <p:cNvSpPr txBox="1"/>
          <p:nvPr/>
        </p:nvSpPr>
        <p:spPr>
          <a:xfrm>
            <a:off x="457200" y="5029200"/>
            <a:ext cx="11430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  <a:p>
            <a:endParaRPr lang="en-US" sz="1800" b="0" i="0" dirty="0">
              <a:solidFill>
                <a:srgbClr val="2C2C2C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2C2C2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2C2C2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2C2C2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C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Here Showing filling empty values.</a:t>
            </a:r>
            <a:endParaRPr lang="en-US" sz="1800" b="0" i="0" dirty="0">
              <a:solidFill>
                <a:srgbClr val="2C2C2C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49F23F-A7BB-4B77-1D90-AA4518B41D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2018005"/>
            <a:ext cx="8610600" cy="3786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3346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AE82C51-6401-41AD-B403-D8CC97A70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5730"/>
          <a:stretch/>
        </p:blipFill>
        <p:spPr>
          <a:xfrm>
            <a:off x="-3028" y="10"/>
            <a:ext cx="12191980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24F3C611-0CF5-45ED-9190-A7A9C19ACA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186048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67DAFB-9973-42DC-88E6-DA49A7B5E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Graphs: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685A364-17C3-067F-DEA8-4C999034D7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939473"/>
            <a:ext cx="9448800" cy="4453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4448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F871927-9856-4138-B7A7-125C4AA7EFD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9934CB3-A97C-40D1-8D7D-5211E1C57C0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322</Words>
  <Application>Microsoft Office PowerPoint</Application>
  <PresentationFormat>Widescreen</PresentationFormat>
  <Paragraphs>46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Corbel</vt:lpstr>
      <vt:lpstr>Open Sans</vt:lpstr>
      <vt:lpstr>Times New Roman</vt:lpstr>
      <vt:lpstr>Wingdings</vt:lpstr>
      <vt:lpstr>Banded</vt:lpstr>
      <vt:lpstr>HOUSING: PRICE PREDICTION</vt:lpstr>
      <vt:lpstr>Acknowledgement</vt:lpstr>
      <vt:lpstr>What is HOUSING PRICE PREDICTION?</vt:lpstr>
      <vt:lpstr>HOUSING: PRICE PREDICTION Diagram:</vt:lpstr>
      <vt:lpstr>PowerPoint Presentation</vt:lpstr>
      <vt:lpstr>Graphs:</vt:lpstr>
      <vt:lpstr>Graphs:</vt:lpstr>
      <vt:lpstr>Graphs: </vt:lpstr>
      <vt:lpstr>Graphs: </vt:lpstr>
      <vt:lpstr>Graphs: </vt:lpstr>
      <vt:lpstr>Feature engeenering</vt:lpstr>
      <vt:lpstr>Testing of Identified Approaches (Algorithms): </vt:lpstr>
      <vt:lpstr>Run and Evaluate selected models</vt:lpstr>
      <vt:lpstr>Run and Evaluate selected models</vt:lpstr>
      <vt:lpstr>Creating RMSE:</vt:lpstr>
      <vt:lpstr>Interpretation of the Results</vt:lpstr>
      <vt:lpstr>Prediction of dataset:</vt:lpstr>
      <vt:lpstr>CONCLUSION 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2020-10-10T08:18:07Z</dcterms:created>
  <dcterms:modified xsi:type="dcterms:W3CDTF">2022-06-19T19:56:38Z</dcterms:modified>
</cp:coreProperties>
</file>