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3"/>
  </p:sldMasterIdLst>
  <p:notesMasterIdLst>
    <p:notesMasterId r:id="rId20"/>
  </p:notesMasterIdLst>
  <p:sldIdLst>
    <p:sldId id="273" r:id="rId4"/>
    <p:sldId id="274" r:id="rId5"/>
    <p:sldId id="275" r:id="rId6"/>
    <p:sldId id="272" r:id="rId7"/>
    <p:sldId id="297" r:id="rId8"/>
    <p:sldId id="303" r:id="rId9"/>
    <p:sldId id="280" r:id="rId10"/>
    <p:sldId id="278" r:id="rId11"/>
    <p:sldId id="292" r:id="rId12"/>
    <p:sldId id="293" r:id="rId13"/>
    <p:sldId id="294" r:id="rId14"/>
    <p:sldId id="295" r:id="rId15"/>
    <p:sldId id="296" r:id="rId16"/>
    <p:sldId id="301" r:id="rId17"/>
    <p:sldId id="304" r:id="rId18"/>
    <p:sldId id="30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a:srgbClr val="9AC0BB"/>
    <a:srgbClr val="B2CDC1"/>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AA0BC-6609-4556-8B76-A1EDF3B4E98C}" type="datetimeFigureOut">
              <a:rPr lang="en-US" smtClean="0"/>
              <a:pPr/>
              <a:t>6/20/2022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0A596-7141-45E9-836C-E467146705EF}" type="slidenum">
              <a:rPr lang="en-US" smtClean="0"/>
              <a:pPr/>
              <a:t>‹#›</a:t>
            </a:fld>
            <a:endParaRPr lang="en-US"/>
          </a:p>
        </p:txBody>
      </p:sp>
    </p:spTree>
    <p:extLst>
      <p:ext uri="{BB962C8B-B14F-4D97-AF65-F5344CB8AC3E}">
        <p14:creationId xmlns:p14="http://schemas.microsoft.com/office/powerpoint/2010/main" val="73959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70A596-7141-45E9-836C-E467146705EF}" type="slidenum">
              <a:rPr lang="en-US" smtClean="0"/>
              <a:pPr/>
              <a:t>1</a:t>
            </a:fld>
            <a:endParaRPr lang="en-US"/>
          </a:p>
        </p:txBody>
      </p:sp>
    </p:spTree>
    <p:extLst>
      <p:ext uri="{BB962C8B-B14F-4D97-AF65-F5344CB8AC3E}">
        <p14:creationId xmlns:p14="http://schemas.microsoft.com/office/powerpoint/2010/main" val="2296193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70A596-7141-45E9-836C-E467146705EF}" type="slidenum">
              <a:rPr lang="en-US" smtClean="0"/>
              <a:pPr/>
              <a:t>7</a:t>
            </a:fld>
            <a:endParaRPr lang="en-US"/>
          </a:p>
        </p:txBody>
      </p:sp>
    </p:spTree>
    <p:extLst>
      <p:ext uri="{BB962C8B-B14F-4D97-AF65-F5344CB8AC3E}">
        <p14:creationId xmlns:p14="http://schemas.microsoft.com/office/powerpoint/2010/main" val="2088373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A53EF8-F1F1-426B-B0A9-FD4AEE8EDDC7}" type="datetime1">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AAADA-552C-4634-A9B8-C1EEDF253588}" type="datetime1">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A594C05-AA5C-4F09-A6B7-D3A3193AA5D7}" type="datetime1">
              <a:rPr lang="en-US" smtClean="0"/>
              <a:pPr/>
              <a:t>6/20/2022</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7C161-5F1A-4F87-A250-8C55998B83EC}" type="datetime1">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3E4DB066-BA4C-4ACB-B5EF-D11313F7B512}" type="datetime1">
              <a:rPr lang="en-US" smtClean="0"/>
              <a:pPr/>
              <a:t>6/20/2022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3D13D9-FA56-4191-B3D1-0F0946347F7F}" type="datetime1">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8E99F0-C981-43CA-8461-68A368C933F2}" type="datetime1">
              <a:rPr lang="en-US" smtClean="0"/>
              <a:pPr/>
              <a:t>6/20/2022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97E3CD-9FEF-4266-9447-6E0BADDDB821}" type="datetime1">
              <a:rPr lang="en-US" smtClean="0"/>
              <a:pPr/>
              <a:t>6/20/2022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ED101-F83B-4D7E-9E34-DC0B18767A58}" type="datetime1">
              <a:rPr lang="en-US" smtClean="0"/>
              <a:pPr/>
              <a:t>6/20/2022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47F4BB-6FA0-4C2D-AD18-4EF7D955C743}" type="datetime1">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D3067F-260F-43C4-A09C-6B48384CFE2B}" type="datetime1">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4FBE5A9-3ED6-497C-9CD0-6F852ECCBD21}" type="datetime1">
              <a:rPr lang="en-US" smtClean="0"/>
              <a:pPr/>
              <a:t>6/20/2022</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758CB7-007C-40DF-A901-600703FB6D31}"/>
              </a:ext>
              <a:ext uri="{C183D7F6-B498-43B3-948B-1728B52AA6E4}">
                <adec:decorative xmlns:adec="http://schemas.microsoft.com/office/drawing/2017/decorative" val="1"/>
              </a:ext>
            </a:extLst>
          </p:cNvPr>
          <p:cNvPicPr>
            <a:picLocks noChangeAspect="1"/>
          </p:cNvPicPr>
          <p:nvPr/>
        </p:nvPicPr>
        <p:blipFill rotWithShape="1">
          <a:blip r:embed="rId3"/>
          <a:srcRect t="15730"/>
          <a:stretch/>
        </p:blipFill>
        <p:spPr>
          <a:xfrm>
            <a:off x="-32336" y="10"/>
            <a:ext cx="12191980" cy="6857990"/>
          </a:xfrm>
          <a:prstGeom prst="rect">
            <a:avLst/>
          </a:prstGeom>
        </p:spPr>
      </p:pic>
      <p:sp>
        <p:nvSpPr>
          <p:cNvPr id="19" name="Rectangle 18">
            <a:extLst>
              <a:ext uri="{FF2B5EF4-FFF2-40B4-BE49-F238E27FC236}">
                <a16:creationId xmlns:a16="http://schemas.microsoft.com/office/drawing/2014/main" id="{B459C3A3-8B02-4FAB-91CE-E81E1BA31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048" y="2059012"/>
            <a:ext cx="12188952" cy="1828800"/>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DDA2022F-1436-49C5-9347-FDDDF4EE8915}"/>
              </a:ext>
            </a:extLst>
          </p:cNvPr>
          <p:cNvSpPr>
            <a:spLocks noGrp="1"/>
          </p:cNvSpPr>
          <p:nvPr>
            <p:ph type="ctrTitle"/>
          </p:nvPr>
        </p:nvSpPr>
        <p:spPr>
          <a:xfrm>
            <a:off x="365759" y="2166364"/>
            <a:ext cx="11471565" cy="1739347"/>
          </a:xfrm>
        </p:spPr>
        <p:txBody>
          <a:bodyPr>
            <a:normAutofit/>
          </a:bodyPr>
          <a:lstStyle/>
          <a:p>
            <a:pPr algn="ctr">
              <a:lnSpc>
                <a:spcPct val="107000"/>
              </a:lnSpc>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Ratings Prediction Project</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EDB366A7-87C2-43BB-AF03-1AF039EE1D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3887812"/>
            <a:ext cx="12188952" cy="457200"/>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id="{4F56C232-3134-4C4E-8119-3B970E1C3887}"/>
              </a:ext>
            </a:extLst>
          </p:cNvPr>
          <p:cNvSpPr>
            <a:spLocks noGrp="1"/>
          </p:cNvSpPr>
          <p:nvPr>
            <p:ph type="subTitle" idx="1"/>
          </p:nvPr>
        </p:nvSpPr>
        <p:spPr>
          <a:xfrm>
            <a:off x="347472" y="3913632"/>
            <a:ext cx="11503152" cy="457200"/>
          </a:xfrm>
        </p:spPr>
        <p:txBody>
          <a:bodyPr>
            <a:normAutofit/>
          </a:bodyPr>
          <a:lstStyle/>
          <a:p>
            <a:r>
              <a:rPr lang="en-US" dirty="0">
                <a:latin typeface="Times New Roman" pitchFamily="18" charset="0"/>
                <a:cs typeface="Times New Roman" pitchFamily="18" charset="0"/>
              </a:rPr>
              <a:t>Internship-24</a:t>
            </a:r>
          </a:p>
        </p:txBody>
      </p:sp>
      <p:sp>
        <p:nvSpPr>
          <p:cNvPr id="4" name="TextBox 3"/>
          <p:cNvSpPr txBox="1"/>
          <p:nvPr/>
        </p:nvSpPr>
        <p:spPr>
          <a:xfrm>
            <a:off x="7958328" y="4719956"/>
            <a:ext cx="3892296" cy="369332"/>
          </a:xfrm>
          <a:prstGeom prst="rect">
            <a:avLst/>
          </a:prstGeom>
          <a:noFill/>
        </p:spPr>
        <p:txBody>
          <a:bodyPr wrap="square" rtlCol="0">
            <a:spAutoFit/>
          </a:bodyPr>
          <a:lstStyle/>
          <a:p>
            <a:r>
              <a:rPr lang="en-IN" b="1" dirty="0">
                <a:latin typeface="Times New Roman" pitchFamily="18" charset="0"/>
                <a:cs typeface="Times New Roman" pitchFamily="18" charset="0"/>
              </a:rPr>
              <a:t>              Presented by:  Ram kumar</a:t>
            </a:r>
          </a:p>
        </p:txBody>
      </p:sp>
      <p:sp>
        <p:nvSpPr>
          <p:cNvPr id="5" name="TextBox 4"/>
          <p:cNvSpPr txBox="1"/>
          <p:nvPr/>
        </p:nvSpPr>
        <p:spPr>
          <a:xfrm>
            <a:off x="-64692" y="152400"/>
            <a:ext cx="2450592" cy="369332"/>
          </a:xfrm>
          <a:prstGeom prst="rect">
            <a:avLst/>
          </a:prstGeom>
          <a:noFill/>
        </p:spPr>
        <p:txBody>
          <a:bodyPr wrap="square" rtlCol="0">
            <a:spAutoFit/>
          </a:bodyPr>
          <a:lstStyle/>
          <a:p>
            <a:r>
              <a:rPr lang="en-IN" b="1" i="0" dirty="0">
                <a:solidFill>
                  <a:srgbClr val="4E5E6A"/>
                </a:solidFill>
                <a:effectLst/>
                <a:latin typeface="Open Sans" panose="020B0606030504020204" pitchFamily="34" charset="0"/>
              </a:rPr>
              <a:t>11-06-2022</a:t>
            </a:r>
            <a:r>
              <a:rPr lang="en-IN" b="0" i="0" dirty="0">
                <a:solidFill>
                  <a:srgbClr val="4E5E6A"/>
                </a:solidFill>
                <a:effectLst/>
                <a:latin typeface="Open Sans" panose="020B0606030504020204" pitchFamily="34" charset="0"/>
              </a:rPr>
              <a:t> </a:t>
            </a:r>
            <a:endParaRPr lang="en-IN" b="1" dirty="0">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2FEC2988-B16D-756D-2B58-F6F21DEB9D3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181117377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Graphs: </a:t>
            </a:r>
          </a:p>
        </p:txBody>
      </p:sp>
      <p:pic>
        <p:nvPicPr>
          <p:cNvPr id="8" name="Picture 7">
            <a:extLst>
              <a:ext uri="{FF2B5EF4-FFF2-40B4-BE49-F238E27FC236}">
                <a16:creationId xmlns:a16="http://schemas.microsoft.com/office/drawing/2014/main" id="{470EE012-E6FE-5CA8-956B-7137FFB25846}"/>
              </a:ext>
            </a:extLst>
          </p:cNvPr>
          <p:cNvPicPr>
            <a:picLocks noChangeAspect="1"/>
          </p:cNvPicPr>
          <p:nvPr/>
        </p:nvPicPr>
        <p:blipFill>
          <a:blip r:embed="rId3"/>
          <a:stretch>
            <a:fillRect/>
          </a:stretch>
        </p:blipFill>
        <p:spPr>
          <a:xfrm>
            <a:off x="2770991" y="2018005"/>
            <a:ext cx="8216007" cy="3925595"/>
          </a:xfrm>
          <a:prstGeom prst="rect">
            <a:avLst/>
          </a:prstGeom>
        </p:spPr>
      </p:pic>
      <p:pic>
        <p:nvPicPr>
          <p:cNvPr id="9" name="Picture 8">
            <a:extLst>
              <a:ext uri="{FF2B5EF4-FFF2-40B4-BE49-F238E27FC236}">
                <a16:creationId xmlns:a16="http://schemas.microsoft.com/office/drawing/2014/main" id="{04530444-CC37-87F2-3AE8-B56A6A9A0DA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409" y="5352365"/>
            <a:ext cx="2819400" cy="2053139"/>
          </a:xfrm>
          <a:prstGeom prst="rect">
            <a:avLst/>
          </a:prstGeom>
          <a:noFill/>
          <a:ln>
            <a:noFill/>
          </a:ln>
        </p:spPr>
      </p:pic>
    </p:spTree>
    <p:extLst>
      <p:ext uri="{BB962C8B-B14F-4D97-AF65-F5344CB8AC3E}">
        <p14:creationId xmlns:p14="http://schemas.microsoft.com/office/powerpoint/2010/main" val="296430195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5189" y="17595"/>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pPr>
              <a:lnSpc>
                <a:spcPct val="107000"/>
              </a:lnSpc>
              <a:spcAft>
                <a:spcPts val="800"/>
              </a:spcAft>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Model/s Development and Evaluation </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64DFB2A-7C39-BAAF-E439-17C7177276D5}"/>
              </a:ext>
            </a:extLst>
          </p:cNvPr>
          <p:cNvPicPr>
            <a:picLocks noChangeAspect="1"/>
          </p:cNvPicPr>
          <p:nvPr/>
        </p:nvPicPr>
        <p:blipFill>
          <a:blip r:embed="rId3"/>
          <a:stretch>
            <a:fillRect/>
          </a:stretch>
        </p:blipFill>
        <p:spPr>
          <a:xfrm>
            <a:off x="2514600" y="1937590"/>
            <a:ext cx="7467600" cy="4613749"/>
          </a:xfrm>
          <a:prstGeom prst="rect">
            <a:avLst/>
          </a:prstGeom>
        </p:spPr>
      </p:pic>
      <p:pic>
        <p:nvPicPr>
          <p:cNvPr id="8" name="Picture 7">
            <a:extLst>
              <a:ext uri="{FF2B5EF4-FFF2-40B4-BE49-F238E27FC236}">
                <a16:creationId xmlns:a16="http://schemas.microsoft.com/office/drawing/2014/main" id="{DDD57939-680A-5FF9-F251-56612FAEAB3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409" y="5352365"/>
            <a:ext cx="2819400" cy="2053139"/>
          </a:xfrm>
          <a:prstGeom prst="rect">
            <a:avLst/>
          </a:prstGeom>
          <a:noFill/>
          <a:ln>
            <a:noFill/>
          </a:ln>
        </p:spPr>
      </p:pic>
    </p:spTree>
    <p:extLst>
      <p:ext uri="{BB962C8B-B14F-4D97-AF65-F5344CB8AC3E}">
        <p14:creationId xmlns:p14="http://schemas.microsoft.com/office/powerpoint/2010/main" val="136003024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76210" y="67435"/>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Testing of Identified Approaches (Algorithms)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itchFamily="18" charset="0"/>
              </a:rPr>
              <a:t> </a:t>
            </a:r>
          </a:p>
        </p:txBody>
      </p:sp>
      <p:sp>
        <p:nvSpPr>
          <p:cNvPr id="10" name="TextBox 9">
            <a:extLst>
              <a:ext uri="{FF2B5EF4-FFF2-40B4-BE49-F238E27FC236}">
                <a16:creationId xmlns:a16="http://schemas.microsoft.com/office/drawing/2014/main" id="{272C7C11-BBE2-15A6-2AB4-276AE41BDDA7}"/>
              </a:ext>
            </a:extLst>
          </p:cNvPr>
          <p:cNvSpPr txBox="1"/>
          <p:nvPr/>
        </p:nvSpPr>
        <p:spPr>
          <a:xfrm>
            <a:off x="457200" y="5352871"/>
            <a:ext cx="11430000"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C2C2C"/>
                </a:solidFill>
                <a:latin typeface="Times New Roman" panose="02020603050405020304" pitchFamily="18" charset="0"/>
                <a:cs typeface="Times New Roman" panose="02020603050405020304" pitchFamily="18" charset="0"/>
              </a:rPr>
              <a:t>.</a:t>
            </a:r>
            <a:endParaRPr lang="en-US" sz="1800" b="0" i="0" dirty="0">
              <a:solidFill>
                <a:srgbClr val="2C2C2C"/>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BBB815E-3721-9FFF-8C79-F254094CC31A}"/>
              </a:ext>
            </a:extLst>
          </p:cNvPr>
          <p:cNvPicPr>
            <a:picLocks noChangeAspect="1"/>
          </p:cNvPicPr>
          <p:nvPr/>
        </p:nvPicPr>
        <p:blipFill>
          <a:blip r:embed="rId3"/>
          <a:stretch>
            <a:fillRect/>
          </a:stretch>
        </p:blipFill>
        <p:spPr>
          <a:xfrm>
            <a:off x="3276600" y="2006793"/>
            <a:ext cx="7391399" cy="4590765"/>
          </a:xfrm>
          <a:prstGeom prst="rect">
            <a:avLst/>
          </a:prstGeom>
        </p:spPr>
      </p:pic>
      <p:pic>
        <p:nvPicPr>
          <p:cNvPr id="9" name="Picture 8">
            <a:extLst>
              <a:ext uri="{FF2B5EF4-FFF2-40B4-BE49-F238E27FC236}">
                <a16:creationId xmlns:a16="http://schemas.microsoft.com/office/drawing/2014/main" id="{AB279E92-F8CF-69DF-55B8-1E285B6E48A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409" y="5352365"/>
            <a:ext cx="2819400" cy="2053139"/>
          </a:xfrm>
          <a:prstGeom prst="rect">
            <a:avLst/>
          </a:prstGeom>
          <a:noFill/>
          <a:ln>
            <a:noFill/>
          </a:ln>
        </p:spPr>
      </p:pic>
    </p:spTree>
    <p:extLst>
      <p:ext uri="{BB962C8B-B14F-4D97-AF65-F5344CB8AC3E}">
        <p14:creationId xmlns:p14="http://schemas.microsoft.com/office/powerpoint/2010/main" val="235934077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pPr lvl="0">
              <a:lnSpc>
                <a:spcPct val="106000"/>
              </a:lnSpc>
              <a:spcAft>
                <a:spcPts val="800"/>
              </a:spcAf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diagram of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Evaluate selected models</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5B078EF-7F9D-146C-67D7-73E9BD480D5F}"/>
              </a:ext>
            </a:extLst>
          </p:cNvPr>
          <p:cNvPicPr>
            <a:picLocks noChangeAspect="1"/>
          </p:cNvPicPr>
          <p:nvPr/>
        </p:nvPicPr>
        <p:blipFill>
          <a:blip r:embed="rId3"/>
          <a:stretch>
            <a:fillRect/>
          </a:stretch>
        </p:blipFill>
        <p:spPr>
          <a:xfrm>
            <a:off x="2362200" y="1800224"/>
            <a:ext cx="7391400" cy="4600575"/>
          </a:xfrm>
          <a:prstGeom prst="rect">
            <a:avLst/>
          </a:prstGeom>
        </p:spPr>
      </p:pic>
      <p:pic>
        <p:nvPicPr>
          <p:cNvPr id="8" name="Picture 7">
            <a:extLst>
              <a:ext uri="{FF2B5EF4-FFF2-40B4-BE49-F238E27FC236}">
                <a16:creationId xmlns:a16="http://schemas.microsoft.com/office/drawing/2014/main" id="{6523CA62-3E12-FA40-0948-5F63A7F7EDE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409" y="5352365"/>
            <a:ext cx="2819400" cy="2053139"/>
          </a:xfrm>
          <a:prstGeom prst="rect">
            <a:avLst/>
          </a:prstGeom>
          <a:noFill/>
          <a:ln>
            <a:noFill/>
          </a:ln>
        </p:spPr>
      </p:pic>
    </p:spTree>
    <p:extLst>
      <p:ext uri="{BB962C8B-B14F-4D97-AF65-F5344CB8AC3E}">
        <p14:creationId xmlns:p14="http://schemas.microsoft.com/office/powerpoint/2010/main" val="365577346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pPr lvl="0">
              <a:lnSpc>
                <a:spcPct val="106000"/>
              </a:lnSpc>
              <a:spcAft>
                <a:spcPts val="800"/>
              </a:spcAft>
            </a:pPr>
            <a:r>
              <a:rPr lang="en-IN"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higher overall predicted mean</a:t>
            </a:r>
            <a:r>
              <a:rPr lang="en-IN"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B4E1BF4E-D693-EF2E-03DA-92BE746DA0C1}"/>
              </a:ext>
            </a:extLst>
          </p:cNvPr>
          <p:cNvPicPr>
            <a:picLocks noChangeAspect="1"/>
          </p:cNvPicPr>
          <p:nvPr/>
        </p:nvPicPr>
        <p:blipFill>
          <a:blip r:embed="rId3"/>
          <a:stretch>
            <a:fillRect/>
          </a:stretch>
        </p:blipFill>
        <p:spPr>
          <a:xfrm>
            <a:off x="3227206" y="1891064"/>
            <a:ext cx="8126593" cy="4714240"/>
          </a:xfrm>
          <a:prstGeom prst="rect">
            <a:avLst/>
          </a:prstGeom>
        </p:spPr>
      </p:pic>
      <p:pic>
        <p:nvPicPr>
          <p:cNvPr id="8" name="Picture 7">
            <a:extLst>
              <a:ext uri="{FF2B5EF4-FFF2-40B4-BE49-F238E27FC236}">
                <a16:creationId xmlns:a16="http://schemas.microsoft.com/office/drawing/2014/main" id="{55F56422-3C32-F774-F4B0-3A38D132BB2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425245568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pPr lvl="0">
              <a:lnSpc>
                <a:spcPct val="106000"/>
              </a:lnSpc>
              <a:spcAft>
                <a:spcPts val="800"/>
              </a:spcAft>
            </a:pPr>
            <a:r>
              <a:rPr lang="en-IN"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higher overall predicted mean</a:t>
            </a:r>
            <a:r>
              <a:rPr lang="en-IN"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55F56422-3C32-F774-F4B0-3A38D132BB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pic>
        <p:nvPicPr>
          <p:cNvPr id="9" name="Picture 8">
            <a:extLst>
              <a:ext uri="{FF2B5EF4-FFF2-40B4-BE49-F238E27FC236}">
                <a16:creationId xmlns:a16="http://schemas.microsoft.com/office/drawing/2014/main" id="{E8B46BF6-DC30-B4EC-A752-A8A2B155A807}"/>
              </a:ext>
            </a:extLst>
          </p:cNvPr>
          <p:cNvPicPr>
            <a:picLocks noChangeAspect="1"/>
          </p:cNvPicPr>
          <p:nvPr/>
        </p:nvPicPr>
        <p:blipFill>
          <a:blip r:embed="rId4"/>
          <a:stretch>
            <a:fillRect/>
          </a:stretch>
        </p:blipFill>
        <p:spPr>
          <a:xfrm>
            <a:off x="2929890" y="2002997"/>
            <a:ext cx="7509509" cy="4854993"/>
          </a:xfrm>
          <a:prstGeom prst="rect">
            <a:avLst/>
          </a:prstGeom>
        </p:spPr>
      </p:pic>
    </p:spTree>
    <p:extLst>
      <p:ext uri="{BB962C8B-B14F-4D97-AF65-F5344CB8AC3E}">
        <p14:creationId xmlns:p14="http://schemas.microsoft.com/office/powerpoint/2010/main" val="66578708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76200" y="17595"/>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pPr lvl="0">
              <a:lnSpc>
                <a:spcPct val="107000"/>
              </a:lnSpc>
              <a:spcAft>
                <a:spcPts val="800"/>
              </a:spcAft>
            </a:pPr>
            <a:r>
              <a:rPr lang="en-IN" sz="2400" b="1" dirty="0">
                <a:effectLst/>
                <a:latin typeface="Times New Roman" panose="02020603050405020304" pitchFamily="18" charset="0"/>
                <a:ea typeface="Times New Roman" panose="02020603050405020304" pitchFamily="18" charset="0"/>
              </a:rPr>
              <a:t>CONCLUSION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1B87755-0F93-4CDA-F6DC-C37D2E1710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4999"/>
            <a:ext cx="2514600" cy="1822647"/>
          </a:xfrm>
          <a:prstGeom prst="rect">
            <a:avLst/>
          </a:prstGeom>
          <a:noFill/>
          <a:ln>
            <a:noFill/>
          </a:ln>
        </p:spPr>
      </p:pic>
      <p:sp>
        <p:nvSpPr>
          <p:cNvPr id="6" name="TextBox 5">
            <a:extLst>
              <a:ext uri="{FF2B5EF4-FFF2-40B4-BE49-F238E27FC236}">
                <a16:creationId xmlns:a16="http://schemas.microsoft.com/office/drawing/2014/main" id="{EA47DAD0-7B27-9EFF-FE3B-7B7BAA7E8E1C}"/>
              </a:ext>
            </a:extLst>
          </p:cNvPr>
          <p:cNvSpPr txBox="1"/>
          <p:nvPr/>
        </p:nvSpPr>
        <p:spPr>
          <a:xfrm>
            <a:off x="762000" y="2000420"/>
            <a:ext cx="10972800" cy="2416815"/>
          </a:xfrm>
          <a:prstGeom prst="rect">
            <a:avLst/>
          </a:prstGeom>
          <a:noFill/>
        </p:spPr>
        <p:txBody>
          <a:bodyPr wrap="square" rtlCol="0">
            <a:spAutoFit/>
          </a:bodyPr>
          <a:lstStyle/>
          <a:p>
            <a:pPr>
              <a:lnSpc>
                <a:spcPct val="107000"/>
              </a:lnSpc>
              <a:spcAft>
                <a:spcPts val="9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It is not easy to conclude which model has the best predictive accuracy and lowest error term. Using this round of data as a basis, the dummy encoded SVM model including genres has the lowest overall error rates, followed by the integer encoded RFR model including genes. Yet, all models seem to be very close in terms of it's error term, so this result is likely to change.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12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What is very surprising to me is how the RFR dummy model has such a significantly more error term compared to all the other models, even though on the surface it seemed to perform very similarly to the RFR integer model.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6366845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pPr algn="ctr"/>
            <a:r>
              <a:rPr lang="en-US" dirty="0">
                <a:latin typeface="Times New Roman" pitchFamily="18" charset="0"/>
                <a:cs typeface="Times New Roman" pitchFamily="18" charset="0"/>
              </a:rPr>
              <a:t>Acknowledgement</a:t>
            </a:r>
          </a:p>
        </p:txBody>
      </p:sp>
      <p:sp>
        <p:nvSpPr>
          <p:cNvPr id="5" name="Content Placeholder 4"/>
          <p:cNvSpPr>
            <a:spLocks noGrp="1"/>
          </p:cNvSpPr>
          <p:nvPr>
            <p:ph idx="1"/>
          </p:nvPr>
        </p:nvSpPr>
        <p:spPr>
          <a:xfrm>
            <a:off x="4547578" y="3191261"/>
            <a:ext cx="3094761" cy="1463040"/>
          </a:xfrm>
        </p:spPr>
        <p:txBody>
          <a:bodyPr>
            <a:normAutofit/>
          </a:bodyPr>
          <a:lstStyle/>
          <a:p>
            <a:pPr marL="0" indent="0" algn="ctr">
              <a:buNone/>
            </a:pPr>
            <a:r>
              <a:rPr lang="en-IN" dirty="0">
                <a:latin typeface="Times New Roman" pitchFamily="18" charset="0"/>
                <a:cs typeface="Times New Roman" pitchFamily="18" charset="0"/>
              </a:rPr>
              <a:t>Data Science with ML</a:t>
            </a:r>
          </a:p>
          <a:p>
            <a:pPr marL="0" indent="0" algn="ctr">
              <a:buNone/>
            </a:pPr>
            <a:r>
              <a:rPr lang="en-IN" dirty="0">
                <a:latin typeface="Times New Roman" pitchFamily="18" charset="0"/>
                <a:cs typeface="Times New Roman" pitchFamily="18" charset="0"/>
              </a:rPr>
              <a:t>SME -Khushboo Garg </a:t>
            </a:r>
            <a:endParaRPr lang="en-IN" sz="2000" b="1" dirty="0">
              <a:latin typeface="Times New Roman" pitchFamily="18" charset="0"/>
              <a:cs typeface="Times New Roman" pitchFamily="18" charset="0"/>
            </a:endParaRPr>
          </a:p>
          <a:p>
            <a:pPr marL="0" indent="0" algn="ctr">
              <a:buNone/>
            </a:pPr>
            <a:r>
              <a:rPr lang="en-IN" dirty="0">
                <a:latin typeface="Times New Roman" pitchFamily="18" charset="0"/>
                <a:cs typeface="Times New Roman" pitchFamily="18" charset="0"/>
              </a:rPr>
              <a:t>Flip Robo Technology</a:t>
            </a:r>
          </a:p>
          <a:p>
            <a:endParaRPr lang="en-IN"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A1F8E94D-00E1-5AB5-EAF5-6F106BDB0F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377028678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sz="3200" dirty="0">
                <a:latin typeface="Times New Roman" pitchFamily="18" charset="0"/>
                <a:cs typeface="Times New Roman" pitchFamily="18" charset="0"/>
              </a:rPr>
              <a:t>What is </a:t>
            </a:r>
            <a:r>
              <a:rPr lang="en-IN" sz="3200" b="1" dirty="0">
                <a:effectLst/>
                <a:latin typeface="Times New Roman" panose="02020603050405020304" pitchFamily="18" charset="0"/>
                <a:ea typeface="Times New Roman" panose="02020603050405020304" pitchFamily="18" charset="0"/>
                <a:cs typeface="Times New Roman" panose="02020603050405020304" pitchFamily="18" charset="0"/>
              </a:rPr>
              <a:t>Ratings Prediction Project</a:t>
            </a:r>
            <a:r>
              <a:rPr lang="en-US" sz="3200" dirty="0">
                <a:latin typeface="Times New Roman" pitchFamily="18" charset="0"/>
                <a:cs typeface="Times New Roman" pitchFamily="18" charset="0"/>
              </a:rPr>
              <a:t>?</a:t>
            </a:r>
          </a:p>
        </p:txBody>
      </p:sp>
      <p:sp>
        <p:nvSpPr>
          <p:cNvPr id="5" name="Content Placeholder 4"/>
          <p:cNvSpPr>
            <a:spLocks noGrp="1"/>
          </p:cNvSpPr>
          <p:nvPr>
            <p:ph idx="1"/>
          </p:nvPr>
        </p:nvSpPr>
        <p:spPr>
          <a:xfrm>
            <a:off x="809727" y="2148840"/>
            <a:ext cx="9784080" cy="3911840"/>
          </a:xfrm>
        </p:spPr>
        <p:txBody>
          <a:bodyPr wrap="square">
            <a:normAutofit/>
          </a:bodyPr>
          <a:lstStyle/>
          <a:p>
            <a:endParaRPr lang="en-US" dirty="0">
              <a:latin typeface="Times New Roman" pitchFamily="18" charset="0"/>
              <a:cs typeface="Times New Roman" pitchFamily="18" charset="0"/>
            </a:endParaRPr>
          </a:p>
          <a:p>
            <a:pPr marL="342900" lvl="0" indent="-342900">
              <a:lnSpc>
                <a:spcPct val="107000"/>
              </a:lnSpc>
              <a:spcAft>
                <a:spcPts val="800"/>
              </a:spcAft>
              <a:buFont typeface="Wingdings" panose="05000000000000000000" pitchFamily="2" charset="2"/>
              <a:buChar char=""/>
            </a:pPr>
            <a:r>
              <a:rPr lang="en-IN" sz="20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We have a client who has a website where people write different reviews for technical products. Now they are adding a new feature to  their website i.e. The reviewer will have to add stars(rating) as well  with the review</a:t>
            </a:r>
          </a:p>
          <a:p>
            <a:pPr marL="342900" indent="-342900">
              <a:lnSpc>
                <a:spcPct val="107000"/>
              </a:lnSpc>
              <a:spcAft>
                <a:spcPts val="800"/>
              </a:spcAft>
              <a:buFont typeface="Wingdings" panose="05000000000000000000" pitchFamily="2"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p>
          <a:p>
            <a:pPr marL="342900" lvl="0" indent="-342900">
              <a:lnSpc>
                <a:spcPct val="107000"/>
              </a:lnSpc>
              <a:spcAft>
                <a:spcPts val="800"/>
              </a:spcAft>
              <a:buFont typeface="Wingdings" panose="05000000000000000000" pitchFamily="2" charset="2"/>
              <a:buChar char=""/>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BAD624B-E40B-EB1C-0950-3BE965989C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120571816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1" y="221025"/>
            <a:ext cx="12188951" cy="6865575"/>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Ratings Prediction Project </a:t>
            </a:r>
            <a:r>
              <a:rPr lang="en-US" sz="2800" dirty="0">
                <a:latin typeface="Times New Roman" pitchFamily="18" charset="0"/>
                <a:cs typeface="Times New Roman" pitchFamily="18" charset="0"/>
              </a:rPr>
              <a:t>Diagram:</a:t>
            </a:r>
          </a:p>
        </p:txBody>
      </p:sp>
      <p:pic>
        <p:nvPicPr>
          <p:cNvPr id="11" name="Picture 10">
            <a:extLst>
              <a:ext uri="{FF2B5EF4-FFF2-40B4-BE49-F238E27FC236}">
                <a16:creationId xmlns:a16="http://schemas.microsoft.com/office/drawing/2014/main" id="{DE969C2D-BEA4-5C11-F7B8-BCB30AC75A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pic>
        <p:nvPicPr>
          <p:cNvPr id="5" name="Picture 4">
            <a:extLst>
              <a:ext uri="{FF2B5EF4-FFF2-40B4-BE49-F238E27FC236}">
                <a16:creationId xmlns:a16="http://schemas.microsoft.com/office/drawing/2014/main" id="{B02D1A79-1952-A91C-0024-DCC054CCA63E}"/>
              </a:ext>
            </a:extLst>
          </p:cNvPr>
          <p:cNvPicPr>
            <a:picLocks noChangeAspect="1"/>
          </p:cNvPicPr>
          <p:nvPr/>
        </p:nvPicPr>
        <p:blipFill>
          <a:blip r:embed="rId4"/>
          <a:stretch>
            <a:fillRect/>
          </a:stretch>
        </p:blipFill>
        <p:spPr>
          <a:xfrm>
            <a:off x="2929889" y="1865418"/>
            <a:ext cx="5701789" cy="4871782"/>
          </a:xfrm>
          <a:prstGeom prst="rect">
            <a:avLst/>
          </a:prstGeom>
        </p:spPr>
      </p:pic>
    </p:spTree>
    <p:extLst>
      <p:ext uri="{BB962C8B-B14F-4D97-AF65-F5344CB8AC3E}">
        <p14:creationId xmlns:p14="http://schemas.microsoft.com/office/powerpoint/2010/main" val="96078261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35179"/>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DE969C2D-BEA4-5C11-F7B8-BCB30AC75A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
        <p:nvSpPr>
          <p:cNvPr id="6" name="TextBox 5">
            <a:extLst>
              <a:ext uri="{FF2B5EF4-FFF2-40B4-BE49-F238E27FC236}">
                <a16:creationId xmlns:a16="http://schemas.microsoft.com/office/drawing/2014/main" id="{405E6046-9267-530B-E2D5-1E526BAB2DB0}"/>
              </a:ext>
            </a:extLst>
          </p:cNvPr>
          <p:cNvSpPr txBox="1"/>
          <p:nvPr/>
        </p:nvSpPr>
        <p:spPr>
          <a:xfrm>
            <a:off x="1143000" y="3797327"/>
            <a:ext cx="9144000" cy="584775"/>
          </a:xfrm>
          <a:prstGeom prst="rect">
            <a:avLst/>
          </a:prstGeom>
          <a:noFill/>
        </p:spPr>
        <p:txBody>
          <a:bodyPr wrap="square" rtlCol="0">
            <a:spAutoFit/>
          </a:bodyPr>
          <a:lstStyle/>
          <a:p>
            <a:pPr algn="ctr"/>
            <a:r>
              <a:rPr lang="en-IN" sz="3200" b="1" dirty="0">
                <a:effectLst/>
                <a:latin typeface="Times New Roman" panose="02020603050405020304" pitchFamily="18" charset="0"/>
                <a:ea typeface="Times New Roman" panose="02020603050405020304" pitchFamily="18" charset="0"/>
                <a:cs typeface="Times New Roman" panose="02020603050405020304" pitchFamily="18" charset="0"/>
              </a:rPr>
              <a:t>Analytical Problem in dataset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80193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35179"/>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DE969C2D-BEA4-5C11-F7B8-BCB30AC75A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pic>
        <p:nvPicPr>
          <p:cNvPr id="7" name="Picture 6">
            <a:extLst>
              <a:ext uri="{FF2B5EF4-FFF2-40B4-BE49-F238E27FC236}">
                <a16:creationId xmlns:a16="http://schemas.microsoft.com/office/drawing/2014/main" id="{49B6A36C-90D7-1AF9-494D-0A90AF2E37B6}"/>
              </a:ext>
            </a:extLst>
          </p:cNvPr>
          <p:cNvPicPr>
            <a:picLocks noChangeAspect="1"/>
          </p:cNvPicPr>
          <p:nvPr/>
        </p:nvPicPr>
        <p:blipFill>
          <a:blip r:embed="rId4"/>
          <a:stretch>
            <a:fillRect/>
          </a:stretch>
        </p:blipFill>
        <p:spPr>
          <a:xfrm>
            <a:off x="2929890" y="1831967"/>
            <a:ext cx="7357110" cy="4568833"/>
          </a:xfrm>
          <a:prstGeom prst="rect">
            <a:avLst/>
          </a:prstGeom>
        </p:spPr>
      </p:pic>
      <p:sp>
        <p:nvSpPr>
          <p:cNvPr id="2" name="TextBox 1">
            <a:extLst>
              <a:ext uri="{FF2B5EF4-FFF2-40B4-BE49-F238E27FC236}">
                <a16:creationId xmlns:a16="http://schemas.microsoft.com/office/drawing/2014/main" id="{3AF024E1-B11D-BBF9-B36F-F331EF6D2945}"/>
              </a:ext>
            </a:extLst>
          </p:cNvPr>
          <p:cNvSpPr txBox="1"/>
          <p:nvPr/>
        </p:nvSpPr>
        <p:spPr>
          <a:xfrm>
            <a:off x="1447800" y="990600"/>
            <a:ext cx="6324600" cy="800219"/>
          </a:xfrm>
          <a:prstGeom prst="rect">
            <a:avLst/>
          </a:prstGeom>
          <a:noFill/>
        </p:spPr>
        <p:txBody>
          <a:bodyPr wrap="square" rtlCol="0">
            <a:spAutoFit/>
          </a:bodyPr>
          <a:lstStyle/>
          <a:p>
            <a:r>
              <a:rPr lang="en-IN"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Import library and load the dataset</a:t>
            </a:r>
          </a:p>
          <a:p>
            <a:endParaRPr lang="en-IN" dirty="0"/>
          </a:p>
        </p:txBody>
      </p:sp>
    </p:spTree>
    <p:extLst>
      <p:ext uri="{BB962C8B-B14F-4D97-AF65-F5344CB8AC3E}">
        <p14:creationId xmlns:p14="http://schemas.microsoft.com/office/powerpoint/2010/main" val="412956058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3">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Graphs:</a:t>
            </a:r>
          </a:p>
        </p:txBody>
      </p:sp>
      <p:sp>
        <p:nvSpPr>
          <p:cNvPr id="11" name="TextBox 10">
            <a:extLst>
              <a:ext uri="{FF2B5EF4-FFF2-40B4-BE49-F238E27FC236}">
                <a16:creationId xmlns:a16="http://schemas.microsoft.com/office/drawing/2014/main" id="{703AFF78-968C-2E4B-1801-24095905F028}"/>
              </a:ext>
            </a:extLst>
          </p:cNvPr>
          <p:cNvSpPr txBox="1"/>
          <p:nvPr/>
        </p:nvSpPr>
        <p:spPr>
          <a:xfrm>
            <a:off x="381000" y="5352871"/>
            <a:ext cx="11353800" cy="646331"/>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solidFill>
                  <a:srgbClr val="2C2C2C"/>
                </a:solidFill>
                <a:effectLst/>
                <a:latin typeface="Times New Roman" panose="02020603050405020304" pitchFamily="18" charset="0"/>
                <a:cs typeface="Times New Roman" panose="02020603050405020304" pitchFamily="18" charset="0"/>
              </a:rPr>
              <a:t>This </a:t>
            </a:r>
            <a:r>
              <a:rPr lang="en-US" dirty="0" err="1">
                <a:solidFill>
                  <a:srgbClr val="2C2C2C"/>
                </a:solidFill>
                <a:latin typeface="Times New Roman" panose="02020603050405020304" pitchFamily="18" charset="0"/>
                <a:cs typeface="Times New Roman" panose="02020603050405020304" pitchFamily="18" charset="0"/>
              </a:rPr>
              <a:t>hist</a:t>
            </a:r>
            <a:r>
              <a:rPr lang="en-US" sz="1800" b="0" i="0" dirty="0" err="1">
                <a:solidFill>
                  <a:srgbClr val="2C2C2C"/>
                </a:solidFill>
                <a:effectLst/>
                <a:latin typeface="Times New Roman" panose="02020603050405020304" pitchFamily="18" charset="0"/>
                <a:cs typeface="Times New Roman" panose="02020603050405020304" pitchFamily="18" charset="0"/>
              </a:rPr>
              <a:t>plot</a:t>
            </a:r>
            <a:r>
              <a:rPr lang="en-US" sz="1800" b="0" i="0" dirty="0">
                <a:solidFill>
                  <a:srgbClr val="2C2C2C"/>
                </a:solidFill>
                <a:effectLst/>
                <a:latin typeface="Times New Roman" panose="02020603050405020304" pitchFamily="18" charset="0"/>
                <a:cs typeface="Times New Roman" panose="02020603050405020304" pitchFamily="18" charset="0"/>
              </a:rPr>
              <a:t> gives numbers of counts and showing that which  is more interesting. </a:t>
            </a:r>
          </a:p>
          <a:p>
            <a:r>
              <a:rPr lang="en-US" sz="1800" b="0" i="0" dirty="0">
                <a:solidFill>
                  <a:srgbClr val="2C2C2C"/>
                </a:solidFill>
                <a:effectLst/>
                <a:latin typeface="Times New Roman" panose="02020603050405020304" pitchFamily="18" charset="0"/>
                <a:cs typeface="Times New Roman" panose="02020603050405020304" pitchFamily="18" charset="0"/>
              </a:rPr>
              <a:t>.</a:t>
            </a:r>
          </a:p>
        </p:txBody>
      </p:sp>
      <p:pic>
        <p:nvPicPr>
          <p:cNvPr id="9" name="Picture 8">
            <a:extLst>
              <a:ext uri="{FF2B5EF4-FFF2-40B4-BE49-F238E27FC236}">
                <a16:creationId xmlns:a16="http://schemas.microsoft.com/office/drawing/2014/main" id="{F8F92FAC-EDAC-1398-885C-DED38B879CF7}"/>
              </a:ext>
            </a:extLst>
          </p:cNvPr>
          <p:cNvPicPr>
            <a:picLocks noChangeAspect="1"/>
          </p:cNvPicPr>
          <p:nvPr/>
        </p:nvPicPr>
        <p:blipFill>
          <a:blip r:embed="rId4"/>
          <a:stretch>
            <a:fillRect/>
          </a:stretch>
        </p:blipFill>
        <p:spPr>
          <a:xfrm>
            <a:off x="2895600" y="1930096"/>
            <a:ext cx="5731510" cy="3422776"/>
          </a:xfrm>
          <a:prstGeom prst="rect">
            <a:avLst/>
          </a:prstGeom>
        </p:spPr>
      </p:pic>
      <p:pic>
        <p:nvPicPr>
          <p:cNvPr id="10" name="Picture 9">
            <a:extLst>
              <a:ext uri="{FF2B5EF4-FFF2-40B4-BE49-F238E27FC236}">
                <a16:creationId xmlns:a16="http://schemas.microsoft.com/office/drawing/2014/main" id="{50CAA108-F851-5D7B-D42C-6DDB00D4B82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5626008"/>
            <a:ext cx="1981200" cy="1442746"/>
          </a:xfrm>
          <a:prstGeom prst="rect">
            <a:avLst/>
          </a:prstGeom>
          <a:noFill/>
          <a:ln>
            <a:noFill/>
          </a:ln>
        </p:spPr>
      </p:pic>
    </p:spTree>
    <p:extLst>
      <p:ext uri="{BB962C8B-B14F-4D97-AF65-F5344CB8AC3E}">
        <p14:creationId xmlns:p14="http://schemas.microsoft.com/office/powerpoint/2010/main" val="294802700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Graphs: </a:t>
            </a:r>
          </a:p>
        </p:txBody>
      </p:sp>
      <p:sp>
        <p:nvSpPr>
          <p:cNvPr id="10" name="TextBox 9">
            <a:extLst>
              <a:ext uri="{FF2B5EF4-FFF2-40B4-BE49-F238E27FC236}">
                <a16:creationId xmlns:a16="http://schemas.microsoft.com/office/drawing/2014/main" id="{272C7C11-BBE2-15A6-2AB4-276AE41BDDA7}"/>
              </a:ext>
            </a:extLst>
          </p:cNvPr>
          <p:cNvSpPr txBox="1"/>
          <p:nvPr/>
        </p:nvSpPr>
        <p:spPr>
          <a:xfrm>
            <a:off x="457200" y="5029200"/>
            <a:ext cx="11430000" cy="646331"/>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US" dirty="0">
                <a:solidFill>
                  <a:srgbClr val="2C2C2C"/>
                </a:solidFill>
                <a:latin typeface="Times New Roman" panose="02020603050405020304" pitchFamily="18" charset="0"/>
                <a:cs typeface="Times New Roman" panose="02020603050405020304" pitchFamily="18" charset="0"/>
              </a:rPr>
              <a:t>Here Showing Rating and install values.</a:t>
            </a:r>
            <a:endParaRPr lang="en-US" sz="1800" b="0" i="0" dirty="0">
              <a:solidFill>
                <a:srgbClr val="2C2C2C"/>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94E3710-C09A-D007-0F27-D0046F1EF4AD}"/>
              </a:ext>
            </a:extLst>
          </p:cNvPr>
          <p:cNvPicPr>
            <a:picLocks noChangeAspect="1"/>
          </p:cNvPicPr>
          <p:nvPr/>
        </p:nvPicPr>
        <p:blipFill>
          <a:blip r:embed="rId3"/>
          <a:stretch>
            <a:fillRect/>
          </a:stretch>
        </p:blipFill>
        <p:spPr>
          <a:xfrm>
            <a:off x="4876800" y="2018005"/>
            <a:ext cx="6858000" cy="3620795"/>
          </a:xfrm>
          <a:prstGeom prst="rect">
            <a:avLst/>
          </a:prstGeom>
        </p:spPr>
      </p:pic>
      <p:pic>
        <p:nvPicPr>
          <p:cNvPr id="9" name="Picture 8">
            <a:extLst>
              <a:ext uri="{FF2B5EF4-FFF2-40B4-BE49-F238E27FC236}">
                <a16:creationId xmlns:a16="http://schemas.microsoft.com/office/drawing/2014/main" id="{305A217D-012D-E4F8-1F7D-3084FFB0D26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409" y="5352365"/>
            <a:ext cx="2819400" cy="2053139"/>
          </a:xfrm>
          <a:prstGeom prst="rect">
            <a:avLst/>
          </a:prstGeom>
          <a:noFill/>
          <a:ln>
            <a:noFill/>
          </a:ln>
        </p:spPr>
      </p:pic>
    </p:spTree>
    <p:extLst>
      <p:ext uri="{BB962C8B-B14F-4D97-AF65-F5344CB8AC3E}">
        <p14:creationId xmlns:p14="http://schemas.microsoft.com/office/powerpoint/2010/main" val="296533461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Correlation: </a:t>
            </a:r>
          </a:p>
        </p:txBody>
      </p:sp>
      <p:pic>
        <p:nvPicPr>
          <p:cNvPr id="6" name="Picture 5">
            <a:extLst>
              <a:ext uri="{FF2B5EF4-FFF2-40B4-BE49-F238E27FC236}">
                <a16:creationId xmlns:a16="http://schemas.microsoft.com/office/drawing/2014/main" id="{217AFA5B-DB1D-1B14-D184-36D32C08A0F2}"/>
              </a:ext>
            </a:extLst>
          </p:cNvPr>
          <p:cNvPicPr>
            <a:picLocks noChangeAspect="1"/>
          </p:cNvPicPr>
          <p:nvPr/>
        </p:nvPicPr>
        <p:blipFill>
          <a:blip r:embed="rId3"/>
          <a:stretch>
            <a:fillRect/>
          </a:stretch>
        </p:blipFill>
        <p:spPr>
          <a:xfrm>
            <a:off x="3048000" y="2018005"/>
            <a:ext cx="7772400" cy="4284861"/>
          </a:xfrm>
          <a:prstGeom prst="rect">
            <a:avLst/>
          </a:prstGeom>
        </p:spPr>
      </p:pic>
      <p:pic>
        <p:nvPicPr>
          <p:cNvPr id="8" name="Picture 7">
            <a:extLst>
              <a:ext uri="{FF2B5EF4-FFF2-40B4-BE49-F238E27FC236}">
                <a16:creationId xmlns:a16="http://schemas.microsoft.com/office/drawing/2014/main" id="{79A797D6-4F4F-33CA-34DB-5843EB8CFD1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409" y="5352365"/>
            <a:ext cx="2819400" cy="2053139"/>
          </a:xfrm>
          <a:prstGeom prst="rect">
            <a:avLst/>
          </a:prstGeom>
          <a:noFill/>
          <a:ln>
            <a:noFill/>
          </a:ln>
        </p:spPr>
      </p:pic>
    </p:spTree>
    <p:extLst>
      <p:ext uri="{BB962C8B-B14F-4D97-AF65-F5344CB8AC3E}">
        <p14:creationId xmlns:p14="http://schemas.microsoft.com/office/powerpoint/2010/main" val="163844487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934CB3-A97C-40D1-8D7D-5211E1C57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871927-9856-4138-B7A7-125C4AA7EF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343</Words>
  <Application>Microsoft Office PowerPoint</Application>
  <PresentationFormat>Widescreen</PresentationFormat>
  <Paragraphs>34</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Corbel</vt:lpstr>
      <vt:lpstr>Open Sans</vt:lpstr>
      <vt:lpstr>Times New Roman</vt:lpstr>
      <vt:lpstr>Wingdings</vt:lpstr>
      <vt:lpstr>Banded</vt:lpstr>
      <vt:lpstr>Ratings Prediction Project</vt:lpstr>
      <vt:lpstr>Acknowledgement</vt:lpstr>
      <vt:lpstr>What is Ratings Prediction Project?</vt:lpstr>
      <vt:lpstr>Ratings Prediction Project Diagram:</vt:lpstr>
      <vt:lpstr>PowerPoint Presentation</vt:lpstr>
      <vt:lpstr>PowerPoint Presentation</vt:lpstr>
      <vt:lpstr>Graphs:</vt:lpstr>
      <vt:lpstr>Graphs: </vt:lpstr>
      <vt:lpstr>Correlation: </vt:lpstr>
      <vt:lpstr>Graphs: </vt:lpstr>
      <vt:lpstr> Model/s Development and Evaluation </vt:lpstr>
      <vt:lpstr>Testing of Identified Approaches (Algorithms): </vt:lpstr>
      <vt:lpstr>diagram of  Evaluate selected models </vt:lpstr>
      <vt:lpstr>higher overall predicted mean :</vt:lpstr>
      <vt:lpstr>higher overall predicted mean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2020-10-10T08:18:07Z</dcterms:created>
  <dcterms:modified xsi:type="dcterms:W3CDTF">2022-06-19T19:52:25Z</dcterms:modified>
</cp:coreProperties>
</file>