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824ae80ca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824ae80ca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824ae80c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824ae80c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824ae80ca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824ae80ca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824ae80ca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824ae80ca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08ac2a5a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08ac2a5a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824ae80ca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824ae80ca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08ac2b2f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08ac2b2f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824ae80ca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824ae80ca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824ae80c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824ae80c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824ae80ca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824ae80ca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824ae80c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824ae80c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fe8b9048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fe8b9048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824ae80c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824ae80c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08ac2a5a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08ac2a5a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824ae80ca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824ae80ca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824ae80ca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824ae80ca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rapbag.com/natural-disasters-north-america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hyperlink" Target="https://link.springer.com/article/10.1007/s10796-018-9843-x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Disaster Detection Using Social Media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-5 - GA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Farnaz &amp; Ram 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813625" y="3070525"/>
            <a:ext cx="233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Project 3 - GA-DSI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-Ram Rallabandi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 b="0" l="0" r="0" t="20401"/>
          <a:stretch/>
        </p:blipFill>
        <p:spPr>
          <a:xfrm>
            <a:off x="128375" y="2172348"/>
            <a:ext cx="2334600" cy="11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0349" y="2172350"/>
            <a:ext cx="2344407" cy="9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&amp; Training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-GB" sz="1200">
                <a:solidFill>
                  <a:schemeClr val="accent1"/>
                </a:solidFill>
              </a:rPr>
              <a:t>Model 2: Using GridSearchCV for TF IDF and Logistic Regression</a:t>
            </a:r>
            <a:endParaRPr sz="1200">
              <a:solidFill>
                <a:schemeClr val="accen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lang="en-GB" sz="1200">
                <a:solidFill>
                  <a:schemeClr val="accent1"/>
                </a:solidFill>
              </a:rPr>
              <a:t>Best Estimator: </a:t>
            </a:r>
            <a:endParaRPr sz="1200">
              <a:solidFill>
                <a:schemeClr val="accent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Max_df = 0.95, </a:t>
            </a:r>
            <a:endParaRPr sz="1200">
              <a:solidFill>
                <a:schemeClr val="accent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Max_Features = 1000, </a:t>
            </a:r>
            <a:endParaRPr sz="1200">
              <a:solidFill>
                <a:schemeClr val="accent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Min_df = 2</a:t>
            </a:r>
            <a:endParaRPr sz="1200">
              <a:solidFill>
                <a:schemeClr val="accent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n_gram(1,3)</a:t>
            </a:r>
            <a:endParaRPr sz="1200">
              <a:solidFill>
                <a:schemeClr val="accen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lang="en-GB" sz="1200">
                <a:solidFill>
                  <a:schemeClr val="accent1"/>
                </a:solidFill>
              </a:rPr>
              <a:t>Train / Test Score  (25 % Test Data)</a:t>
            </a:r>
            <a:endParaRPr sz="1200">
              <a:solidFill>
                <a:schemeClr val="accent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Training  - 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0.9766</a:t>
            </a:r>
            <a:endParaRPr sz="12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Test          - </a:t>
            </a:r>
            <a:r>
              <a:rPr lang="en-GB" sz="1200">
                <a:solidFill>
                  <a:schemeClr val="accent1"/>
                </a:solidFill>
                <a:highlight>
                  <a:srgbClr val="FFFFFF"/>
                </a:highlight>
              </a:rPr>
              <a:t> 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0.9490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lang="en-GB" sz="1200">
                <a:solidFill>
                  <a:schemeClr val="accent1"/>
                </a:solidFill>
                <a:highlight>
                  <a:srgbClr val="FFFFFF"/>
                </a:highlight>
              </a:rPr>
              <a:t>Confusion Matrix</a:t>
            </a:r>
            <a:endParaRPr sz="12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 Negatives: 535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 Positives: 10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 Negatives: 15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 Positives: 383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&amp; Tuning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-GB" sz="1200">
                <a:solidFill>
                  <a:schemeClr val="accent1"/>
                </a:solidFill>
              </a:rPr>
              <a:t>Model 3: Using CountVectorizer for BernoulliNB, MultinomialNB, GaussianNB</a:t>
            </a:r>
            <a:endParaRPr sz="1200">
              <a:solidFill>
                <a:schemeClr val="accen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lang="en-GB" sz="1200">
                <a:solidFill>
                  <a:schemeClr val="accent1"/>
                </a:solidFill>
              </a:rPr>
              <a:t>Bernoulli - Train / Test Score</a:t>
            </a:r>
            <a:endParaRPr sz="1200">
              <a:solidFill>
                <a:schemeClr val="accent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Training - 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0.9289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Test          - </a:t>
            </a:r>
            <a:r>
              <a:rPr lang="en-GB" sz="1200">
                <a:solidFill>
                  <a:schemeClr val="accent1"/>
                </a:solidFill>
                <a:highlight>
                  <a:srgbClr val="FFFFFF"/>
                </a:highlight>
              </a:rPr>
              <a:t> 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0.9564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lang="en-GB" sz="1200">
                <a:solidFill>
                  <a:schemeClr val="accent1"/>
                </a:solidFill>
                <a:highlight>
                  <a:srgbClr val="FFFFFF"/>
                </a:highlight>
              </a:rPr>
              <a:t>Bernoulli - Confusion Matrix</a:t>
            </a:r>
            <a:endParaRPr sz="12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 Negatives: 488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 Positives: 57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 Negatives: 10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 Positives: 388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lang="en-GB" sz="1200">
                <a:solidFill>
                  <a:schemeClr val="accent1"/>
                </a:solidFill>
              </a:rPr>
              <a:t>Multinomial- Train / Test Score</a:t>
            </a:r>
            <a:endParaRPr sz="1200">
              <a:solidFill>
                <a:schemeClr val="accent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Training - 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0.9610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Test - 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0.9247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lang="en-GB" sz="1200">
                <a:solidFill>
                  <a:schemeClr val="accent1"/>
                </a:solidFill>
                <a:highlight>
                  <a:srgbClr val="FFFFFF"/>
                </a:highlight>
              </a:rPr>
              <a:t>Multinomial - Confusion Matrix</a:t>
            </a:r>
            <a:endParaRPr sz="12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 Negatives: 482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 Positives: 63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 Negatives: 8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 Positives: 390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4252050" y="1429050"/>
            <a:ext cx="4620000" cy="22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Gaussian</a:t>
            </a:r>
            <a: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 Train / Test Score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■"/>
            </a:pPr>
            <a: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Training - </a:t>
            </a:r>
            <a:r>
              <a:rPr lang="en-GB" sz="1050">
                <a:highlight>
                  <a:srgbClr val="FFFFFF"/>
                </a:highlight>
              </a:rPr>
              <a:t>0.9989</a:t>
            </a:r>
            <a:endParaRPr sz="1050">
              <a:highlight>
                <a:srgbClr val="FFFFFF"/>
              </a:highlight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■"/>
            </a:pPr>
            <a: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Test - </a:t>
            </a:r>
            <a:r>
              <a:rPr lang="en-GB" sz="1200">
                <a:solidFill>
                  <a:schemeClr val="accent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050">
                <a:highlight>
                  <a:srgbClr val="FFFFFF"/>
                </a:highlight>
              </a:rPr>
              <a:t>0.9353</a:t>
            </a:r>
            <a:endParaRPr sz="1050"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-GB" sz="1200">
                <a:solidFill>
                  <a:schemeClr val="accent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Gaussian - Confusion Matrix</a:t>
            </a:r>
            <a:endParaRPr sz="1200">
              <a:solidFill>
                <a:schemeClr val="accent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■"/>
            </a:pPr>
            <a:r>
              <a:rPr lang="en-GB" sz="1050">
                <a:highlight>
                  <a:srgbClr val="FFFFFF"/>
                </a:highlight>
              </a:rPr>
              <a:t>True Negatives: 501</a:t>
            </a:r>
            <a:endParaRPr sz="1050">
              <a:highlight>
                <a:srgbClr val="FFFFFF"/>
              </a:highlight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■"/>
            </a:pPr>
            <a:r>
              <a:rPr lang="en-GB" sz="1050">
                <a:highlight>
                  <a:srgbClr val="FFFFFF"/>
                </a:highlight>
              </a:rPr>
              <a:t>False Positives: 44</a:t>
            </a:r>
            <a:endParaRPr sz="1050">
              <a:highlight>
                <a:srgbClr val="FFFFFF"/>
              </a:highlight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■"/>
            </a:pPr>
            <a:r>
              <a:rPr lang="en-GB" sz="1050">
                <a:highlight>
                  <a:srgbClr val="FFFFFF"/>
                </a:highlight>
              </a:rPr>
              <a:t>False Negatives: 17</a:t>
            </a:r>
            <a:endParaRPr sz="1050">
              <a:highlight>
                <a:srgbClr val="FFFFFF"/>
              </a:highlight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■"/>
            </a:pPr>
            <a:r>
              <a:rPr lang="en-GB" sz="1050">
                <a:highlight>
                  <a:srgbClr val="FFFFFF"/>
                </a:highlight>
              </a:rPr>
              <a:t>True Positives: 381</a:t>
            </a:r>
            <a:endParaRPr sz="1050">
              <a:highlight>
                <a:srgbClr val="FFFFFF"/>
              </a:highlight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&amp; Training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4: Using CountVectorizer for RandomForest</a:t>
            </a:r>
            <a:endParaRPr/>
          </a:p>
          <a:p>
            <a:pPr indent="-304800" lvl="1" marL="9144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lang="en-GB" sz="1200">
                <a:solidFill>
                  <a:schemeClr val="accent1"/>
                </a:solidFill>
              </a:rPr>
              <a:t>Best Estimator: </a:t>
            </a:r>
            <a:endParaRPr sz="1200">
              <a:solidFill>
                <a:schemeClr val="accent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Max_depth = 30, </a:t>
            </a:r>
            <a:endParaRPr sz="1200">
              <a:solidFill>
                <a:schemeClr val="accent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n_estimators = 500, </a:t>
            </a:r>
            <a:endParaRPr sz="1200">
              <a:solidFill>
                <a:schemeClr val="accent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Min_samples_leaf : 1</a:t>
            </a:r>
            <a:endParaRPr sz="1200">
              <a:solidFill>
                <a:schemeClr val="accent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Min_samples_split: 10</a:t>
            </a:r>
            <a:endParaRPr sz="1200">
              <a:solidFill>
                <a:schemeClr val="accen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lang="en-GB" sz="1200">
                <a:solidFill>
                  <a:schemeClr val="accent1"/>
                </a:solidFill>
              </a:rPr>
              <a:t>Train / Test Score  (25 % Test Data)</a:t>
            </a:r>
            <a:endParaRPr sz="1200">
              <a:solidFill>
                <a:schemeClr val="accent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Training - 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0.9483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Test - </a:t>
            </a:r>
            <a:r>
              <a:rPr lang="en-GB" sz="1200">
                <a:solidFill>
                  <a:schemeClr val="accent1"/>
                </a:solidFill>
                <a:highlight>
                  <a:srgbClr val="FFFFFF"/>
                </a:highlight>
              </a:rPr>
              <a:t> 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0.9183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lang="en-GB" sz="1200">
                <a:solidFill>
                  <a:schemeClr val="accent1"/>
                </a:solidFill>
                <a:highlight>
                  <a:srgbClr val="FFFFFF"/>
                </a:highlight>
              </a:rPr>
              <a:t>Confusion Matrix</a:t>
            </a:r>
            <a:endParaRPr sz="12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 Negatives: 475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 Positives: 70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 Negatives: 7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 Positives: 391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5: Using CountVectorizer for Support Vector Machine</a:t>
            </a:r>
            <a:endParaRPr/>
          </a:p>
          <a:p>
            <a:pPr indent="-304800" lvl="1" marL="9144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lang="en-GB" sz="1200">
                <a:solidFill>
                  <a:schemeClr val="accent1"/>
                </a:solidFill>
              </a:rPr>
              <a:t>Best Estimator: </a:t>
            </a:r>
            <a:endParaRPr sz="1200">
              <a:solidFill>
                <a:schemeClr val="accent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Kernel : linear</a:t>
            </a:r>
            <a:endParaRPr sz="1200">
              <a:solidFill>
                <a:schemeClr val="accen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lang="en-GB" sz="1200">
                <a:solidFill>
                  <a:schemeClr val="accent1"/>
                </a:solidFill>
              </a:rPr>
              <a:t>Train / Test Score</a:t>
            </a:r>
            <a:endParaRPr sz="1200">
              <a:solidFill>
                <a:schemeClr val="accent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Training - 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0.9996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Test          - </a:t>
            </a:r>
            <a:r>
              <a:rPr lang="en-GB" sz="1200">
                <a:solidFill>
                  <a:schemeClr val="accent1"/>
                </a:solidFill>
                <a:highlight>
                  <a:srgbClr val="FFFFFF"/>
                </a:highlight>
              </a:rPr>
              <a:t> 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0.9671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lang="en-GB" sz="1200">
                <a:solidFill>
                  <a:schemeClr val="accent1"/>
                </a:solidFill>
                <a:highlight>
                  <a:srgbClr val="FFFFFF"/>
                </a:highlight>
              </a:rPr>
              <a:t>Confusion Matrix</a:t>
            </a:r>
            <a:endParaRPr sz="12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 Negatives: 537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 Positives: 8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 Negatives: 23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 Positives: 375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Plotting True Predictions of the Tweets locations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763" y="1191075"/>
            <a:ext cx="5410484" cy="38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975125"/>
            <a:ext cx="8520600" cy="3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en-GB" sz="1700">
                <a:solidFill>
                  <a:schemeClr val="accent1"/>
                </a:solidFill>
              </a:rPr>
              <a:t>Best Model : Logistic Regression</a:t>
            </a:r>
            <a:endParaRPr sz="1700">
              <a:solidFill>
                <a:schemeClr val="accen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en-GB" sz="1700">
                <a:solidFill>
                  <a:schemeClr val="accent1"/>
                </a:solidFill>
              </a:rPr>
              <a:t>‌Best Vectorizer: CountVectorizer </a:t>
            </a:r>
            <a:endParaRPr sz="1700">
              <a:solidFill>
                <a:schemeClr val="accen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en-GB" sz="1700">
                <a:solidFill>
                  <a:schemeClr val="accent1"/>
                </a:solidFill>
              </a:rPr>
              <a:t>Create a model that has 96.2% recall towards new data(test data)</a:t>
            </a:r>
            <a:endParaRPr sz="1700">
              <a:solidFill>
                <a:schemeClr val="accen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en-GB" sz="1700">
                <a:solidFill>
                  <a:schemeClr val="accent1"/>
                </a:solidFill>
              </a:rPr>
              <a:t>Compared to the base model, we were able to increase the overall accuracy from 57.7% to 97.3%.</a:t>
            </a:r>
            <a:endParaRPr sz="17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Recomendation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Having the real-time geo-location of the tweets is crucial as it would be difficult to map otherwise.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would be helpful to have information about the timing of the tweets and using the frequency of tweets in a given time span to gauge how urgent the emergency is.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/>
        </p:nvSpPr>
        <p:spPr>
          <a:xfrm>
            <a:off x="2405500" y="1478675"/>
            <a:ext cx="4938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>
                <a:latin typeface="Lato"/>
                <a:ea typeface="Lato"/>
                <a:cs typeface="Lato"/>
                <a:sym typeface="Lato"/>
              </a:rPr>
              <a:t>Thank You</a:t>
            </a:r>
            <a:endParaRPr sz="4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Goal: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04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Problem Statement : </a:t>
            </a:r>
            <a:r>
              <a:rPr lang="en-GB" sz="17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Leveraging Social Media to Map Disasters</a:t>
            </a:r>
            <a:r>
              <a:rPr lang="en-GB" sz="14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Process: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Data Collection: </a:t>
            </a:r>
            <a:r>
              <a:rPr lang="en-GB" sz="1700">
                <a:solidFill>
                  <a:srgbClr val="000000"/>
                </a:solidFill>
              </a:rPr>
              <a:t>Twitter API,</a:t>
            </a:r>
            <a:r>
              <a:rPr lang="en-GB" sz="1700">
                <a:solidFill>
                  <a:srgbClr val="000000"/>
                </a:solidFill>
              </a:rPr>
              <a:t> </a:t>
            </a:r>
            <a:r>
              <a:rPr lang="en-GB">
                <a:solidFill>
                  <a:srgbClr val="000000"/>
                </a:solidFill>
              </a:rPr>
              <a:t>Snscrape, Twint, Tweepy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Data Cleaning and EDA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Preprocessing and Modeling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Evaluation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Conclusion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Collection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1"/>
                </a:solidFill>
              </a:rPr>
              <a:t>Data Collection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lang="en-GB" sz="2000">
                <a:solidFill>
                  <a:schemeClr val="accent1"/>
                </a:solidFill>
              </a:rPr>
              <a:t>Words of Natural Disaster in North America</a:t>
            </a:r>
            <a:endParaRPr sz="2000">
              <a:solidFill>
                <a:schemeClr val="accen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-GB" sz="1600">
                <a:solidFill>
                  <a:schemeClr val="accent1"/>
                </a:solidFill>
              </a:rPr>
              <a:t>Earthquakes</a:t>
            </a:r>
            <a:endParaRPr sz="1600">
              <a:solidFill>
                <a:schemeClr val="accen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-GB" sz="1600">
                <a:solidFill>
                  <a:schemeClr val="accent1"/>
                </a:solidFill>
              </a:rPr>
              <a:t>Mudslides</a:t>
            </a:r>
            <a:endParaRPr sz="1600">
              <a:solidFill>
                <a:schemeClr val="accen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-GB" sz="1600">
                <a:solidFill>
                  <a:schemeClr val="accent1"/>
                </a:solidFill>
              </a:rPr>
              <a:t>Floodings</a:t>
            </a:r>
            <a:endParaRPr sz="1600">
              <a:solidFill>
                <a:schemeClr val="accen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-GB" sz="1600">
                <a:solidFill>
                  <a:schemeClr val="accent1"/>
                </a:solidFill>
              </a:rPr>
              <a:t>Hurricanes</a:t>
            </a:r>
            <a:endParaRPr sz="1600">
              <a:solidFill>
                <a:schemeClr val="accen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-GB" sz="1600">
                <a:solidFill>
                  <a:schemeClr val="accent1"/>
                </a:solidFill>
              </a:rPr>
              <a:t>Tornadoes</a:t>
            </a:r>
            <a:endParaRPr sz="16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lang="en-GB" sz="2000">
                <a:solidFill>
                  <a:schemeClr val="accent1"/>
                </a:solidFill>
              </a:rPr>
              <a:t>Extracted</a:t>
            </a:r>
            <a:endParaRPr sz="2000">
              <a:solidFill>
                <a:schemeClr val="accen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-GB" sz="1600">
                <a:solidFill>
                  <a:schemeClr val="accent1"/>
                </a:solidFill>
              </a:rPr>
              <a:t>170,000 Tweets of based on Natural Disaster words </a:t>
            </a:r>
            <a:endParaRPr b="1" sz="1600">
              <a:solidFill>
                <a:schemeClr val="accent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38675" y="4281725"/>
            <a:ext cx="86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Credit: Common Natural Disasters in North America : </a:t>
            </a:r>
            <a:r>
              <a:rPr lang="en-GB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https://trapbag.com/natural-disasters-north-america/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 &amp; Pre-processing	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Cleaning: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Using regex function to clean data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Removal of </a:t>
            </a:r>
            <a:r>
              <a:rPr lang="en-GB"/>
              <a:t>html</a:t>
            </a:r>
            <a:r>
              <a:rPr lang="en-GB"/>
              <a:t>, hyperlinks, punctuations, words less than 2 characters, words starting with numbers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Dropping the duplicates and not necessary columns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Pre-processing: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Lemmatization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Train and Split data with stratify - “Yes”,  random_state - “42”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 : Most Frequent words during Emergencies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17459" l="8155" r="0" t="19781"/>
          <a:stretch/>
        </p:blipFill>
        <p:spPr>
          <a:xfrm>
            <a:off x="567000" y="1017450"/>
            <a:ext cx="7319101" cy="349464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634675" y="4441350"/>
            <a:ext cx="73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Credit: Emergency Words  </a:t>
            </a:r>
            <a:r>
              <a:rPr lang="en-GB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https://link.springer.com/article/10.1007/s10796-018-9843-x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214925" y="3429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 : Most Frequent words from Tweets Search on Natural Disaster that are real threat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431575" y="1641400"/>
            <a:ext cx="34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14241" l="8842" r="6705" t="14441"/>
          <a:stretch/>
        </p:blipFill>
        <p:spPr>
          <a:xfrm>
            <a:off x="875625" y="1436225"/>
            <a:ext cx="7012301" cy="324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 : Most Frequent words from Tweets Search on Natural Disaster that are not threat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17123" l="7706" r="7144" t="16223"/>
          <a:stretch/>
        </p:blipFill>
        <p:spPr>
          <a:xfrm>
            <a:off x="1027050" y="1443300"/>
            <a:ext cx="6599752" cy="34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Pre-processing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Stop Words: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have used 318 English words list from sklearn _stop_words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Continued to use the same set of stopwords for RandomForest and rest of the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&amp; Tuning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-GB" sz="1200">
                <a:solidFill>
                  <a:schemeClr val="accent1"/>
                </a:solidFill>
              </a:rPr>
              <a:t>Model 1: Using GridSearchCV for CountVectorizer and Logistic Regression</a:t>
            </a:r>
            <a:endParaRPr sz="1200">
              <a:solidFill>
                <a:schemeClr val="accen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lang="en-GB" sz="1200">
                <a:solidFill>
                  <a:schemeClr val="accent1"/>
                </a:solidFill>
              </a:rPr>
              <a:t>Best Estimator: </a:t>
            </a:r>
            <a:endParaRPr sz="1200">
              <a:solidFill>
                <a:schemeClr val="accent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Max_df = 0.95, </a:t>
            </a:r>
            <a:endParaRPr sz="1200">
              <a:solidFill>
                <a:schemeClr val="accent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Max_Features = 6000, </a:t>
            </a:r>
            <a:endParaRPr sz="1200">
              <a:solidFill>
                <a:schemeClr val="accent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Min_df = 2</a:t>
            </a:r>
            <a:endParaRPr sz="1200">
              <a:solidFill>
                <a:schemeClr val="accent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N_gram_range (1,3)</a:t>
            </a:r>
            <a:endParaRPr sz="1200">
              <a:solidFill>
                <a:schemeClr val="accen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lang="en-GB" sz="1200">
                <a:solidFill>
                  <a:schemeClr val="accent1"/>
                </a:solidFill>
              </a:rPr>
              <a:t>Train / Test Score  (25 % Test Data)</a:t>
            </a:r>
            <a:endParaRPr sz="1200">
              <a:solidFill>
                <a:schemeClr val="accent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Training - </a:t>
            </a:r>
            <a:r>
              <a:rPr lang="en-GB" sz="1200">
                <a:solidFill>
                  <a:schemeClr val="accent1"/>
                </a:solidFill>
                <a:highlight>
                  <a:srgbClr val="FFFFFF"/>
                </a:highlight>
              </a:rPr>
              <a:t>0.9978</a:t>
            </a:r>
            <a:endParaRPr sz="12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200">
                <a:solidFill>
                  <a:schemeClr val="accent1"/>
                </a:solidFill>
              </a:rPr>
              <a:t>Test          - </a:t>
            </a:r>
            <a:r>
              <a:rPr lang="en-GB" sz="1200">
                <a:solidFill>
                  <a:schemeClr val="accent1"/>
                </a:solidFill>
                <a:highlight>
                  <a:srgbClr val="FFFFFF"/>
                </a:highlight>
              </a:rPr>
              <a:t>0.9734</a:t>
            </a:r>
            <a:endParaRPr sz="12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lang="en-GB" sz="1200">
                <a:solidFill>
                  <a:schemeClr val="accent1"/>
                </a:solidFill>
                <a:highlight>
                  <a:srgbClr val="FFFFFF"/>
                </a:highlight>
              </a:rPr>
              <a:t>Confusion Matrix</a:t>
            </a:r>
            <a:endParaRPr sz="12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 Negatives: 535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 Positives: 10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 Negatives: 15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 Positives: 383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